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16"/>
  </p:notesMasterIdLst>
  <p:sldIdLst>
    <p:sldId id="308" r:id="rId2"/>
    <p:sldId id="256" r:id="rId3"/>
    <p:sldId id="294" r:id="rId4"/>
    <p:sldId id="315" r:id="rId5"/>
    <p:sldId id="309" r:id="rId6"/>
    <p:sldId id="304" r:id="rId7"/>
    <p:sldId id="298" r:id="rId8"/>
    <p:sldId id="295" r:id="rId9"/>
    <p:sldId id="310" r:id="rId10"/>
    <p:sldId id="311" r:id="rId11"/>
    <p:sldId id="313" r:id="rId12"/>
    <p:sldId id="314" r:id="rId13"/>
    <p:sldId id="267" r:id="rId14"/>
    <p:sldId id="30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2808" y="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804A34-D3EA-4F2E-8FDC-5DCAE40CF006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475649-71DB-469B-998C-B664CF0F2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919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339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006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5000">
              <a:schemeClr val="tx2">
                <a:alpha val="40000"/>
                <a:lumMod val="0"/>
                <a:lumOff val="100000"/>
              </a:schemeClr>
            </a:gs>
            <a:gs pos="71000">
              <a:schemeClr val="bg1">
                <a:lumMod val="95000"/>
              </a:schemeClr>
            </a:gs>
            <a:gs pos="35000">
              <a:srgbClr val="00B050">
                <a:alpha val="27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40AD147-95CE-45FC-8682-A0E0E8BE536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4755" y="69735"/>
            <a:ext cx="10103732" cy="77338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3C3BC8C-47B6-4D36-B8E8-0252380C6404}"/>
              </a:ext>
            </a:extLst>
          </p:cNvPr>
          <p:cNvSpPr txBox="1"/>
          <p:nvPr userDrawn="1"/>
        </p:nvSpPr>
        <p:spPr>
          <a:xfrm>
            <a:off x="520726" y="6149968"/>
            <a:ext cx="111505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latin typeface="Book Antiqua" panose="02040602050305030304" pitchFamily="18" charset="0"/>
              </a:rPr>
              <a:t>Barajan</a:t>
            </a:r>
            <a:r>
              <a:rPr lang="en-US" sz="1400" baseline="0" dirty="0" smtClean="0">
                <a:latin typeface="Book Antiqua" panose="02040602050305030304" pitchFamily="18" charset="0"/>
              </a:rPr>
              <a:t> S C</a:t>
            </a:r>
            <a:r>
              <a:rPr lang="en-US" sz="1400" dirty="0" smtClean="0">
                <a:latin typeface="Book Antiqua" panose="02040602050305030304" pitchFamily="18" charset="0"/>
              </a:rPr>
              <a:t> </a:t>
            </a:r>
            <a:r>
              <a:rPr lang="en-US" sz="1400" dirty="0">
                <a:latin typeface="Book Antiqua" panose="02040602050305030304" pitchFamily="18" charset="0"/>
              </a:rPr>
              <a:t>High School, Kaliganj, </a:t>
            </a:r>
            <a:r>
              <a:rPr lang="en-US" sz="1400" dirty="0" err="1" smtClean="0">
                <a:latin typeface="Book Antiqua" panose="02040602050305030304" pitchFamily="18" charset="0"/>
              </a:rPr>
              <a:t>Lalmonirhat,Assistant</a:t>
            </a:r>
            <a:r>
              <a:rPr lang="en-US" sz="1400" baseline="0" dirty="0" smtClean="0">
                <a:latin typeface="Book Antiqua" panose="02040602050305030304" pitchFamily="18" charset="0"/>
              </a:rPr>
              <a:t> </a:t>
            </a:r>
            <a:r>
              <a:rPr lang="en-US" sz="1400" baseline="0" dirty="0" err="1" smtClean="0">
                <a:latin typeface="Book Antiqua" panose="02040602050305030304" pitchFamily="18" charset="0"/>
              </a:rPr>
              <a:t>Teacher,</a:t>
            </a:r>
            <a:r>
              <a:rPr lang="en-US" sz="1400" dirty="0" err="1" smtClean="0">
                <a:latin typeface="Book Antiqua" panose="02040602050305030304" pitchFamily="18" charset="0"/>
              </a:rPr>
              <a:t>Gobinda</a:t>
            </a:r>
            <a:r>
              <a:rPr lang="en-US" sz="1400" baseline="0" dirty="0" smtClean="0">
                <a:latin typeface="Book Antiqua" panose="02040602050305030304" pitchFamily="18" charset="0"/>
              </a:rPr>
              <a:t> Chandra </a:t>
            </a:r>
            <a:r>
              <a:rPr lang="en-US" sz="1400" baseline="0" dirty="0" err="1" smtClean="0">
                <a:latin typeface="Book Antiqua" panose="02040602050305030304" pitchFamily="18" charset="0"/>
              </a:rPr>
              <a:t>Chandra</a:t>
            </a:r>
            <a:endParaRPr lang="en-US" sz="1400" dirty="0">
              <a:latin typeface="Book Antiqua" panose="02040602050305030304" pitchFamily="18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538162AF-3AD0-429D-966E-7325EFC7ED7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43760" y="6710927"/>
            <a:ext cx="10103732" cy="77338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762506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9" r:id="rId2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7481" y="457200"/>
            <a:ext cx="9007522" cy="2518012"/>
          </a:xfrm>
          <a:prstGeom prst="rect">
            <a:avLst/>
          </a:prstGeom>
        </p:spPr>
        <p:txBody>
          <a:bodyPr wrap="square">
            <a:prstTxWarp prst="textDeflateBottom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bn-IN" sz="115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olaimanLipi" panose="03000600000000000000" pitchFamily="66" charset="0"/>
                <a:cs typeface="SolaimanLipi" panose="03000600000000000000" pitchFamily="66" charset="0"/>
              </a:rPr>
              <a:t>স্বাগতম</a:t>
            </a:r>
            <a:r>
              <a:rPr lang="bn-IN" sz="11500" b="1" spc="150" dirty="0" smtClean="0">
                <a:ln w="11430"/>
                <a:gradFill flip="none" rotWithShape="1">
                  <a:gsLst>
                    <a:gs pos="0">
                      <a:srgbClr val="FC9FCB"/>
                    </a:gs>
                    <a:gs pos="13000">
                      <a:srgbClr val="00B050"/>
                    </a:gs>
                    <a:gs pos="34000">
                      <a:srgbClr val="F8B049"/>
                    </a:gs>
                    <a:gs pos="49000">
                      <a:srgbClr val="FEE7F2"/>
                    </a:gs>
                    <a:gs pos="60000">
                      <a:srgbClr val="FF0000"/>
                    </a:gs>
                    <a:gs pos="69000">
                      <a:schemeClr val="accent2">
                        <a:lumMod val="40000"/>
                        <a:lumOff val="60000"/>
                      </a:schemeClr>
                    </a:gs>
                    <a:gs pos="80000">
                      <a:srgbClr val="002060"/>
                    </a:gs>
                    <a:gs pos="100000">
                      <a:srgbClr val="F8B049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1500" b="1" spc="150" dirty="0">
              <a:ln w="11430"/>
              <a:gradFill flip="none" rotWithShape="1">
                <a:gsLst>
                  <a:gs pos="0">
                    <a:srgbClr val="FC9FCB"/>
                  </a:gs>
                  <a:gs pos="13000">
                    <a:srgbClr val="00B050"/>
                  </a:gs>
                  <a:gs pos="34000">
                    <a:srgbClr val="F8B049"/>
                  </a:gs>
                  <a:gs pos="49000">
                    <a:srgbClr val="FEE7F2"/>
                  </a:gs>
                  <a:gs pos="60000">
                    <a:srgbClr val="FF0000"/>
                  </a:gs>
                  <a:gs pos="69000">
                    <a:schemeClr val="accent2">
                      <a:lumMod val="40000"/>
                      <a:lumOff val="60000"/>
                    </a:schemeClr>
                  </a:gs>
                  <a:gs pos="80000">
                    <a:srgbClr val="002060"/>
                  </a:gs>
                  <a:gs pos="100000">
                    <a:srgbClr val="F8B049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265528"/>
            <a:ext cx="7974842" cy="383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1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48382" y="990600"/>
            <a:ext cx="84978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>
                <a:latin typeface="SolaimanLipi" panose="03000600000000000000" pitchFamily="66" charset="0"/>
                <a:cs typeface="SolaimanLipi" panose="03000600000000000000" pitchFamily="66" charset="0"/>
              </a:rPr>
              <a:t>কলম থেকে উৎপাদিত </a:t>
            </a:r>
            <a:r>
              <a:rPr lang="bn-IN" sz="4000" dirty="0" smtClean="0">
                <a:latin typeface="SolaimanLipi" panose="03000600000000000000" pitchFamily="66" charset="0"/>
                <a:cs typeface="SolaimanLipi" panose="03000600000000000000" pitchFamily="66" charset="0"/>
              </a:rPr>
              <a:t>উদ্ভিদের ফলের বৈশিষ্ট্য</a:t>
            </a:r>
            <a:endParaRPr lang="bn-IN" sz="1600" dirty="0">
              <a:latin typeface="SolaimanLipi" panose="03000600000000000000" pitchFamily="66" charset="0"/>
              <a:cs typeface="SolaimanLipi" panose="03000600000000000000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71600" y="2006759"/>
            <a:ext cx="8229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 smtClean="0">
                <a:latin typeface="SolaimanLipi" panose="03000600000000000000" pitchFamily="66" charset="0"/>
                <a:cs typeface="SolaimanLipi" panose="03000600000000000000" pitchFamily="66" charset="0"/>
              </a:rPr>
              <a:t>কলম থেকে উৎপাদিত উদ্ভিদের ফলন মাতৃউদ্ভিদের তুলনায়</a:t>
            </a:r>
          </a:p>
          <a:p>
            <a:pPr marL="514350" indent="-514350">
              <a:buFont typeface="+mj-lt"/>
              <a:buAutoNum type="arabicPeriod"/>
            </a:pPr>
            <a:r>
              <a:rPr lang="bn-IN" sz="2800" dirty="0" smtClean="0">
                <a:latin typeface="SolaimanLipi" panose="03000600000000000000" pitchFamily="66" charset="0"/>
                <a:cs typeface="SolaimanLipi" panose="03000600000000000000" pitchFamily="66" charset="0"/>
              </a:rPr>
              <a:t>উন্নত </a:t>
            </a:r>
          </a:p>
          <a:p>
            <a:pPr marL="514350" indent="-514350">
              <a:buFont typeface="+mj-lt"/>
              <a:buAutoNum type="arabicPeriod"/>
            </a:pPr>
            <a:r>
              <a:rPr lang="bn-IN" sz="2800" dirty="0" smtClean="0">
                <a:latin typeface="SolaimanLipi" panose="03000600000000000000" pitchFamily="66" charset="0"/>
                <a:cs typeface="SolaimanLipi" panose="03000600000000000000" pitchFamily="66" charset="0"/>
              </a:rPr>
              <a:t>ফলন বেশি   </a:t>
            </a:r>
          </a:p>
          <a:p>
            <a:pPr indent="-571500">
              <a:buFont typeface="+mj-lt"/>
              <a:buAutoNum type="arabicPeriod"/>
            </a:pPr>
            <a:r>
              <a:rPr lang="bn-IN" sz="2800" dirty="0" smtClean="0">
                <a:latin typeface="SolaimanLipi" panose="03000600000000000000" pitchFamily="66" charset="0"/>
                <a:cs typeface="SolaimanLipi" panose="03000600000000000000" pitchFamily="66" charset="0"/>
              </a:rPr>
              <a:t>আকারে বড়   </a:t>
            </a:r>
          </a:p>
          <a:p>
            <a:pPr indent="-571500">
              <a:buFont typeface="+mj-lt"/>
              <a:buAutoNum type="arabicPeriod"/>
            </a:pPr>
            <a:r>
              <a:rPr lang="bn-IN" sz="2800" dirty="0" smtClean="0">
                <a:latin typeface="SolaimanLipi" panose="03000600000000000000" pitchFamily="66" charset="0"/>
                <a:cs typeface="SolaimanLipi" panose="03000600000000000000" pitchFamily="66" charset="0"/>
              </a:rPr>
              <a:t>স্বাদ বেশি</a:t>
            </a:r>
            <a:endParaRPr lang="en-US" sz="2800" dirty="0">
              <a:latin typeface="SolaimanLipi" panose="03000600000000000000" pitchFamily="66" charset="0"/>
              <a:cs typeface="SolaimanLipi" panose="0300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92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8544" y="426720"/>
            <a:ext cx="26789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অঙ্গজ প্রজনন </a:t>
            </a:r>
            <a:endParaRPr lang="en-US" sz="4400" b="1" dirty="0"/>
          </a:p>
        </p:txBody>
      </p:sp>
      <p:sp>
        <p:nvSpPr>
          <p:cNvPr id="9" name="Rectangle 8"/>
          <p:cNvSpPr/>
          <p:nvPr/>
        </p:nvSpPr>
        <p:spPr>
          <a:xfrm>
            <a:off x="908232" y="2981278"/>
            <a:ext cx="35702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প্রাকৃতিক অঙ্গজ প্রজনন 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6116835" y="2976391"/>
            <a:ext cx="31614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কৃত্রিম অঙ্গজ প্রজনন </a:t>
            </a:r>
            <a:endParaRPr lang="en-US" sz="3600" dirty="0"/>
          </a:p>
        </p:txBody>
      </p:sp>
      <p:sp>
        <p:nvSpPr>
          <p:cNvPr id="11" name="Down Arrow 10"/>
          <p:cNvSpPr/>
          <p:nvPr/>
        </p:nvSpPr>
        <p:spPr>
          <a:xfrm>
            <a:off x="4806694" y="1078785"/>
            <a:ext cx="491319" cy="6277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343701" y="286603"/>
            <a:ext cx="3630305" cy="7642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urved Down Arrow 12"/>
          <p:cNvSpPr/>
          <p:nvPr/>
        </p:nvSpPr>
        <p:spPr>
          <a:xfrm>
            <a:off x="2538484" y="1583140"/>
            <a:ext cx="4531056" cy="141936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60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45641" y="2977627"/>
            <a:ext cx="61398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lvl="0" indent="-571500" algn="ctr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bn-IN" sz="4000" b="1" dirty="0" smtClean="0">
                <a:ln w="6350">
                  <a:noFill/>
                </a:ln>
                <a:solidFill>
                  <a:srgbClr val="7030A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SolaimanLipi" panose="03000600000000000000" pitchFamily="66" charset="0"/>
                <a:cs typeface="SolaimanLipi" panose="03000600000000000000" pitchFamily="66" charset="0"/>
              </a:rPr>
              <a:t>কী ধরনের প্রজনন দেখা যায়?</a:t>
            </a:r>
            <a:endParaRPr lang="en-US" sz="4000" b="1" dirty="0">
              <a:ln w="6350">
                <a:noFill/>
              </a:ln>
              <a:solidFill>
                <a:srgbClr val="7030A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SolaimanLipi" panose="03000600000000000000" pitchFamily="66" charset="0"/>
              <a:cs typeface="SolaimanLipi" panose="03000600000000000000" pitchFamily="66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991" y="1414496"/>
            <a:ext cx="2195245" cy="1563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60825" y="5527169"/>
            <a:ext cx="85363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lvl="0" indent="-571500" algn="ctr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bn-IN" sz="3600" b="1" dirty="0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SolaimanLipi" panose="03000600000000000000" pitchFamily="66" charset="0"/>
                <a:cs typeface="SolaimanLipi" panose="03000600000000000000" pitchFamily="66" charset="0"/>
              </a:rPr>
              <a:t>কী ধরনের প্রজনন এবং কোন উদ্ভিদে করা হয়? </a:t>
            </a:r>
            <a:endParaRPr lang="en-US" sz="3600" b="1" dirty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SolaimanLipi" panose="03000600000000000000" pitchFamily="66" charset="0"/>
              <a:cs typeface="SolaimanLipi" panose="03000600000000000000" pitchFamily="66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665" y="3705637"/>
            <a:ext cx="2009774" cy="1821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41991" y="428085"/>
            <a:ext cx="20521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মূল্যায়ন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0844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051143" y="524386"/>
            <a:ext cx="368713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olaimanLipi" panose="03000600000000000000" pitchFamily="66" charset="0"/>
                <a:cs typeface="SolaimanLipi" panose="03000600000000000000" pitchFamily="66" charset="0"/>
              </a:rPr>
              <a:t>বাড়ির কাজ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6" name="Flowchart: Magnetic Disk 5"/>
          <p:cNvSpPr/>
          <p:nvPr/>
        </p:nvSpPr>
        <p:spPr>
          <a:xfrm>
            <a:off x="2893326" y="245660"/>
            <a:ext cx="6591868" cy="4203510"/>
          </a:xfrm>
          <a:prstGeom prst="flowChartMagneticDis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248167" y="1965278"/>
            <a:ext cx="61244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bn-IN" sz="3600" b="1" dirty="0" smtClean="0">
                <a:ln w="6350">
                  <a:noFill/>
                </a:ln>
                <a:latin typeface="SolaimanLipi" panose="03000600000000000000" pitchFamily="66" charset="0"/>
                <a:cs typeface="SolaimanLipi" panose="03000600000000000000" pitchFamily="66" charset="0"/>
              </a:rPr>
              <a:t>শাখা কলম বা কাটিং কীভাবে প্রস্তুত করতে হয়</a:t>
            </a:r>
            <a:r>
              <a:rPr lang="bn-BD" sz="3600" b="1" dirty="0" smtClean="0">
                <a:ln w="6350">
                  <a:noFill/>
                </a:ln>
                <a:latin typeface="SolaimanLipi" panose="03000600000000000000" pitchFamily="66" charset="0"/>
                <a:cs typeface="SolaimanLipi" panose="03000600000000000000" pitchFamily="66" charset="0"/>
              </a:rPr>
              <a:t>? </a:t>
            </a:r>
            <a:endParaRPr lang="en-US" sz="3600" dirty="0">
              <a:latin typeface="SolaimanLipi" panose="03000600000000000000" pitchFamily="66" charset="0"/>
              <a:cs typeface="SolaimanLipi" panose="0300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16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87606" y="1269242"/>
            <a:ext cx="107043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9600" dirty="0"/>
              <a:t>ধন্যবাদ সবাইকে </a:t>
            </a:r>
            <a:endParaRPr lang="en-US" sz="9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538484"/>
            <a:ext cx="8875594" cy="360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01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44453" y="559558"/>
            <a:ext cx="439457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err="1" smtClean="0"/>
              <a:t>পরিচিতি</a:t>
            </a:r>
            <a:r>
              <a:rPr lang="en-US" sz="11500" b="1" dirty="0" smtClean="0"/>
              <a:t> </a:t>
            </a:r>
            <a:endParaRPr lang="en-US" sz="11500" b="1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016155" y="2345672"/>
            <a:ext cx="5622877" cy="36047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BD" sz="4400" dirty="0" smtClean="0">
                <a:solidFill>
                  <a:srgbClr val="7030A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গোবিন্দ চন্দ্র চন্দ্র</a:t>
            </a:r>
          </a:p>
          <a:p>
            <a:pPr marL="0" indent="0">
              <a:buNone/>
            </a:pPr>
            <a:r>
              <a:rPr lang="bn-BD" dirty="0" smtClean="0">
                <a:latin typeface="SolaimanLipi" panose="03000600000000000000" pitchFamily="66" charset="0"/>
                <a:cs typeface="SolaimanLipi" panose="03000600000000000000" pitchFamily="66" charset="0"/>
              </a:rPr>
              <a:t>  </a:t>
            </a:r>
            <a:r>
              <a:rPr lang="bn-BD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সহকারী শিক্ষক</a:t>
            </a:r>
          </a:p>
          <a:p>
            <a:pPr marL="0" indent="0">
              <a:buNone/>
            </a:pPr>
            <a:r>
              <a:rPr lang="bn-BD" sz="3600" dirty="0" smtClean="0">
                <a:solidFill>
                  <a:schemeClr val="tx2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বারাজান এস,সি উচ্চ বিদ্যালয় </a:t>
            </a:r>
          </a:p>
          <a:p>
            <a:pPr marL="0" indent="0">
              <a:buNone/>
            </a:pPr>
            <a:r>
              <a:rPr lang="bn-BD" sz="3600" dirty="0" smtClean="0">
                <a:solidFill>
                  <a:srgbClr val="00B05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কালীগঞ্জ,লালমনিরহাট। </a:t>
            </a:r>
            <a:endParaRPr lang="en-US" sz="3600" dirty="0">
              <a:solidFill>
                <a:srgbClr val="00B050"/>
              </a:solidFill>
              <a:latin typeface="SolaimanLipi" panose="03000600000000000000" pitchFamily="66" charset="0"/>
              <a:cs typeface="SolaimanLipi" panose="03000600000000000000" pitchFamily="66" charset="0"/>
            </a:endParaRPr>
          </a:p>
        </p:txBody>
      </p:sp>
      <p:pic>
        <p:nvPicPr>
          <p:cNvPr id="10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49155" y="298519"/>
            <a:ext cx="2667000" cy="30781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07353" y="2324329"/>
            <a:ext cx="297521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SolaimanLipi" panose="03000600000000000000" pitchFamily="66" charset="0"/>
                <a:cs typeface="SolaimanLipi" panose="03000600000000000000" pitchFamily="66" charset="0"/>
              </a:rPr>
              <a:t>অষ্টম শ্রেণি</a:t>
            </a:r>
          </a:p>
          <a:p>
            <a:r>
              <a:rPr lang="bn-IN" sz="3200" b="1" dirty="0">
                <a:latin typeface="SolaimanLipi" panose="03000600000000000000" pitchFamily="66" charset="0"/>
                <a:cs typeface="SolaimanLipi" panose="03000600000000000000" pitchFamily="66" charset="0"/>
              </a:rPr>
              <a:t>বিষয়-বিজ্ঞান।</a:t>
            </a:r>
          </a:p>
          <a:p>
            <a:r>
              <a:rPr lang="bn-IN" sz="3200" b="1" dirty="0">
                <a:latin typeface="SolaimanLipi" panose="03000600000000000000" pitchFamily="66" charset="0"/>
                <a:cs typeface="SolaimanLipi" panose="03000600000000000000" pitchFamily="66" charset="0"/>
              </a:rPr>
              <a:t>অধ্যায়- </a:t>
            </a:r>
            <a:r>
              <a:rPr lang="bn-BD" sz="3200" b="1" dirty="0" smtClean="0">
                <a:latin typeface="SolaimanLipi" panose="03000600000000000000" pitchFamily="66" charset="0"/>
                <a:cs typeface="SolaimanLipi" panose="03000600000000000000" pitchFamily="66" charset="0"/>
              </a:rPr>
              <a:t>চতুর্থ</a:t>
            </a:r>
            <a:r>
              <a:rPr lang="bn-IN" sz="3200" b="1" dirty="0" smtClean="0">
                <a:latin typeface="SolaimanLipi" panose="03000600000000000000" pitchFamily="66" charset="0"/>
                <a:cs typeface="SolaimanLipi" panose="03000600000000000000" pitchFamily="66" charset="0"/>
              </a:rPr>
              <a:t>।</a:t>
            </a:r>
            <a:endParaRPr lang="en-US" sz="3200" b="1" dirty="0" smtClean="0">
              <a:latin typeface="SolaimanLipi" panose="03000600000000000000" pitchFamily="66" charset="0"/>
              <a:cs typeface="SolaimanLipi" panose="03000600000000000000" pitchFamily="66" charset="0"/>
            </a:endParaRPr>
          </a:p>
          <a:p>
            <a:r>
              <a:rPr lang="en-US" sz="3200" b="1" dirty="0" smtClean="0">
                <a:latin typeface="SolaimanLipi" panose="03000600000000000000" pitchFamily="66" charset="0"/>
                <a:cs typeface="SolaimanLipi" panose="03000600000000000000" pitchFamily="66" charset="0"/>
              </a:rPr>
              <a:t>     </a:t>
            </a:r>
            <a:endParaRPr lang="en-US" sz="3200" b="1" dirty="0">
              <a:latin typeface="SolaimanLipi" panose="03000600000000000000" pitchFamily="66" charset="0"/>
              <a:cs typeface="SolaimanLipi" panose="03000600000000000000" pitchFamily="66" charset="0"/>
            </a:endParaRPr>
          </a:p>
          <a:p>
            <a:endParaRPr lang="en-US" sz="3200" b="1" dirty="0">
              <a:latin typeface="SolaimanLipi" panose="03000600000000000000" pitchFamily="66" charset="0"/>
              <a:cs typeface="SolaimanLipi" panose="03000600000000000000" pitchFamily="66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8427490" y="2034028"/>
            <a:ext cx="3118515" cy="2548831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01371" y="2276424"/>
            <a:ext cx="5363570" cy="321666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29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720" y="263492"/>
            <a:ext cx="3505200" cy="2123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917423" y="763214"/>
            <a:ext cx="477566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b="1" dirty="0" smtClean="0">
                <a:latin typeface="SolaimanLipi" panose="03000600000000000000" pitchFamily="66" charset="0"/>
                <a:cs typeface="SolaimanLipi" panose="03000600000000000000" pitchFamily="66" charset="0"/>
              </a:rPr>
              <a:t>নতুন উদ্ভিদ জন্মাচ্ছে</a:t>
            </a:r>
            <a:r>
              <a:rPr lang="bn-IN" sz="44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720" y="2802982"/>
            <a:ext cx="3505200" cy="2058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110295" y="3327400"/>
            <a:ext cx="45736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b="1" dirty="0" smtClean="0">
                <a:latin typeface="SolaimanLipi" panose="03000600000000000000" pitchFamily="66" charset="0"/>
                <a:cs typeface="SolaimanLipi" panose="03000600000000000000" pitchFamily="66" charset="0"/>
              </a:rPr>
              <a:t>বীজ বপন করা হচ্ছে</a:t>
            </a:r>
            <a:endParaRPr lang="en-US" sz="4800" b="1" dirty="0">
              <a:latin typeface="SolaimanLipi" panose="03000600000000000000" pitchFamily="66" charset="0"/>
              <a:cs typeface="SolaimanLipi" panose="0300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77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639328"/>
              </p:ext>
            </p:extLst>
          </p:nvPr>
        </p:nvGraphicFramePr>
        <p:xfrm>
          <a:off x="4271750" y="326409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71750" y="326409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534770" y="1405719"/>
            <a:ext cx="54056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/>
              <a:t>নিচের ভিডিও টি লক্ষ্য কর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51222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1372" y="1037230"/>
            <a:ext cx="4572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/>
              <a:t>পাঠ শিরোনাম 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2470244" y="2961565"/>
            <a:ext cx="53014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5400" b="1" dirty="0" smtClean="0">
                <a:latin typeface="SolaimanLipi" panose="03000600000000000000" pitchFamily="66" charset="0"/>
                <a:cs typeface="SolaimanLipi" panose="03000600000000000000" pitchFamily="66" charset="0"/>
              </a:rPr>
              <a:t>কৃত্রিম অঙ্গজ প্রজনন </a:t>
            </a:r>
            <a:endParaRPr lang="en-US" sz="5400" b="1" dirty="0">
              <a:latin typeface="SolaimanLipi" panose="03000600000000000000" pitchFamily="66" charset="0"/>
              <a:cs typeface="SolaimanLipi" panose="0300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595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78" y="1153884"/>
            <a:ext cx="4460651" cy="3810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143000"/>
            <a:ext cx="3657600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923129" y="5181600"/>
            <a:ext cx="4738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 smtClean="0">
                <a:solidFill>
                  <a:schemeClr val="tx2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বীজ থেকে উৎপাদিত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718978" y="5174288"/>
            <a:ext cx="50722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 smtClean="0">
                <a:solidFill>
                  <a:schemeClr val="tx2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কলম গাছ থেকে উৎপাদিত</a:t>
            </a:r>
            <a:r>
              <a:rPr lang="bn-IN" sz="1600" dirty="0" smtClean="0">
                <a:solidFill>
                  <a:schemeClr val="tx2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endParaRPr lang="en-US" sz="1600" dirty="0">
              <a:solidFill>
                <a:schemeClr val="tx2"/>
              </a:solidFill>
              <a:latin typeface="SolaimanLipi" panose="03000600000000000000" pitchFamily="66" charset="0"/>
              <a:cs typeface="SolaimanLipi" panose="03000600000000000000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08394" y="270143"/>
            <a:ext cx="110639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dirty="0" smtClean="0">
                <a:solidFill>
                  <a:srgbClr val="7030A0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আম</a:t>
            </a:r>
            <a:endParaRPr lang="en-US" sz="4800" dirty="0">
              <a:solidFill>
                <a:srgbClr val="7030A0"/>
              </a:solidFill>
              <a:latin typeface="SolaimanLipi" panose="03000600000000000000" pitchFamily="66" charset="0"/>
              <a:cs typeface="SolaimanLipi" panose="0300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49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E:\Images\Fruits\oran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027" y="1416564"/>
            <a:ext cx="3387786" cy="333485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84" y="1322208"/>
            <a:ext cx="4627723" cy="357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082948" y="5181600"/>
            <a:ext cx="45159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400" dirty="0" smtClean="0">
                <a:latin typeface="SolaimanLipi" panose="03000600000000000000" pitchFamily="66" charset="0"/>
                <a:cs typeface="SolaimanLipi" panose="03000600000000000000" pitchFamily="66" charset="0"/>
              </a:rPr>
              <a:t>বীজ থেকে উৎপাদিত </a:t>
            </a:r>
            <a:endParaRPr lang="en-US" sz="4400" dirty="0">
              <a:latin typeface="SolaimanLipi" panose="03000600000000000000" pitchFamily="66" charset="0"/>
              <a:cs typeface="SolaimanLipi" panose="03000600000000000000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031" y="5181599"/>
            <a:ext cx="554991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400" dirty="0" smtClean="0">
                <a:latin typeface="SolaimanLipi" panose="03000600000000000000" pitchFamily="66" charset="0"/>
                <a:cs typeface="SolaimanLipi" panose="03000600000000000000" pitchFamily="66" charset="0"/>
              </a:rPr>
              <a:t>কলম গাছ থেকে উৎপাদিত</a:t>
            </a:r>
            <a:r>
              <a:rPr lang="bn-IN" dirty="0" smtClean="0"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endParaRPr lang="en-US" dirty="0">
              <a:latin typeface="SolaimanLipi" panose="03000600000000000000" pitchFamily="66" charset="0"/>
              <a:cs typeface="SolaimanLipi" panose="03000600000000000000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03427" y="183695"/>
            <a:ext cx="147508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dirty="0" smtClean="0">
                <a:solidFill>
                  <a:schemeClr val="tx2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কমলা</a:t>
            </a:r>
            <a:endParaRPr lang="en-US" sz="4800" dirty="0">
              <a:solidFill>
                <a:schemeClr val="tx2"/>
              </a:solidFill>
              <a:latin typeface="SolaimanLipi" panose="03000600000000000000" pitchFamily="66" charset="0"/>
              <a:cs typeface="SolaimanLipi" panose="03000600000000000000" pitchFamily="66" charset="0"/>
            </a:endParaRPr>
          </a:p>
        </p:txBody>
      </p:sp>
      <p:pic>
        <p:nvPicPr>
          <p:cNvPr id="9" name="Picture 4" descr="http://www.thebrewshop.com/contents/media/orange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BFFFF"/>
              </a:clrFrom>
              <a:clrTo>
                <a:srgbClr val="EB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948" y="1322208"/>
            <a:ext cx="3920861" cy="357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80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E:\Images\Fruits\guav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721" y="1263011"/>
            <a:ext cx="3480504" cy="3505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9" descr="E:\Images\Fruits\guav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310" y="1219200"/>
            <a:ext cx="3645090" cy="34111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http://ts1.mm.bing.net/th?id=HN.607992744845577272&amp;pid=15.1&amp;H=120&amp;W=160"/>
          <p:cNvSpPr>
            <a:spLocks noChangeAspect="1" noChangeArrowheads="1"/>
          </p:cNvSpPr>
          <p:nvPr/>
        </p:nvSpPr>
        <p:spPr bwMode="auto">
          <a:xfrm>
            <a:off x="155575" y="-731838"/>
            <a:ext cx="2143125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ttp://ts1.mm.bing.net/th?id=HN.607992744845577272&amp;pid=15.1&amp;H=120&amp;W=160"/>
          <p:cNvSpPr>
            <a:spLocks noChangeAspect="1" noChangeArrowheads="1"/>
          </p:cNvSpPr>
          <p:nvPr/>
        </p:nvSpPr>
        <p:spPr bwMode="auto">
          <a:xfrm>
            <a:off x="307975" y="-579438"/>
            <a:ext cx="2143125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http://ts1.mm.bing.net/th?id=HN.607992744845577272&amp;pid=15.1&amp;H=120&amp;W=160"/>
          <p:cNvSpPr>
            <a:spLocks noChangeAspect="1" noChangeArrowheads="1"/>
          </p:cNvSpPr>
          <p:nvPr/>
        </p:nvSpPr>
        <p:spPr bwMode="auto">
          <a:xfrm>
            <a:off x="460375" y="-427038"/>
            <a:ext cx="2143125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46721" y="5181600"/>
            <a:ext cx="41248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 smtClean="0">
                <a:solidFill>
                  <a:schemeClr val="tx2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বীজ থেকে উৎপাদিত </a:t>
            </a:r>
            <a:endParaRPr lang="en-US" sz="4000" dirty="0">
              <a:solidFill>
                <a:schemeClr val="tx2"/>
              </a:solidFill>
              <a:latin typeface="SolaimanLipi" panose="03000600000000000000" pitchFamily="66" charset="0"/>
              <a:cs typeface="SolaimanLipi" panose="03000600000000000000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06618" y="5163403"/>
            <a:ext cx="50722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 smtClean="0">
                <a:solidFill>
                  <a:schemeClr val="tx2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কলম গাছ থেকে উৎপাদিত</a:t>
            </a:r>
            <a:r>
              <a:rPr lang="bn-IN" sz="1600" dirty="0" smtClean="0">
                <a:solidFill>
                  <a:schemeClr val="tx2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endParaRPr lang="en-US" sz="1600" dirty="0">
              <a:solidFill>
                <a:schemeClr val="tx2"/>
              </a:solidFill>
              <a:latin typeface="SolaimanLipi" panose="03000600000000000000" pitchFamily="66" charset="0"/>
              <a:cs typeface="SolaimanLipi" panose="03000600000000000000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67200" y="183695"/>
            <a:ext cx="17011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dirty="0" smtClean="0">
                <a:solidFill>
                  <a:schemeClr val="tx2"/>
                </a:solidFill>
                <a:latin typeface="SolaimanLipi" panose="03000600000000000000" pitchFamily="66" charset="0"/>
                <a:cs typeface="SolaimanLipi" panose="03000600000000000000" pitchFamily="66" charset="0"/>
              </a:rPr>
              <a:t>পেয়ারা</a:t>
            </a:r>
            <a:endParaRPr lang="en-US" sz="4800" dirty="0">
              <a:solidFill>
                <a:schemeClr val="tx2"/>
              </a:solidFill>
              <a:latin typeface="SolaimanLipi" panose="03000600000000000000" pitchFamily="66" charset="0"/>
              <a:cs typeface="SolaimanLipi" panose="0300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09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328" y="1052103"/>
            <a:ext cx="3693506" cy="2166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471327" y="239302"/>
            <a:ext cx="44230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400" dirty="0" smtClean="0">
                <a:latin typeface="SolaimanLipi" panose="03000600000000000000" pitchFamily="66" charset="0"/>
                <a:cs typeface="SolaimanLipi" panose="03000600000000000000" pitchFamily="66" charset="0"/>
              </a:rPr>
              <a:t>বীজ থেকে উৎপাদিত</a:t>
            </a:r>
            <a:r>
              <a:rPr lang="bn-IN" dirty="0" smtClean="0">
                <a:latin typeface="SolaimanLipi" panose="03000600000000000000" pitchFamily="66" charset="0"/>
                <a:cs typeface="SolaimanLipi" panose="03000600000000000000" pitchFamily="66" charset="0"/>
              </a:rPr>
              <a:t> </a:t>
            </a:r>
            <a:endParaRPr lang="en-US" dirty="0">
              <a:latin typeface="SolaimanLipi" panose="03000600000000000000" pitchFamily="66" charset="0"/>
              <a:cs typeface="SolaimanLipi" panose="03000600000000000000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00200" y="3429000"/>
            <a:ext cx="859467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latin typeface="SolaimanLipi" panose="03000600000000000000" pitchFamily="66" charset="0"/>
                <a:cs typeface="SolaimanLipi" panose="03000600000000000000" pitchFamily="66" charset="0"/>
              </a:rPr>
              <a:t>বীজ থেকে উৎপাদিত উদ্ভিদের ফলন মাতৃউদ্ভিদের তুলনায়</a:t>
            </a:r>
          </a:p>
          <a:p>
            <a:pPr marL="514350" indent="-514350">
              <a:buFont typeface="+mj-lt"/>
              <a:buAutoNum type="arabicPeriod"/>
            </a:pPr>
            <a:r>
              <a:rPr lang="bn-IN" sz="2800" dirty="0" smtClean="0">
                <a:latin typeface="SolaimanLipi" panose="03000600000000000000" pitchFamily="66" charset="0"/>
                <a:cs typeface="SolaimanLipi" panose="03000600000000000000" pitchFamily="66" charset="0"/>
              </a:rPr>
              <a:t>অনুন্নত</a:t>
            </a:r>
          </a:p>
          <a:p>
            <a:pPr indent="-571500">
              <a:buFont typeface="+mj-lt"/>
              <a:buAutoNum type="arabicPeriod"/>
            </a:pPr>
            <a:r>
              <a:rPr lang="bn-IN" sz="2800" dirty="0" smtClean="0">
                <a:latin typeface="SolaimanLipi" panose="03000600000000000000" pitchFamily="66" charset="0"/>
                <a:cs typeface="SolaimanLipi" panose="03000600000000000000" pitchFamily="66" charset="0"/>
              </a:rPr>
              <a:t>ফলন কম</a:t>
            </a:r>
          </a:p>
          <a:p>
            <a:pPr indent="-571500">
              <a:buFont typeface="+mj-lt"/>
              <a:buAutoNum type="arabicPeriod"/>
            </a:pPr>
            <a:r>
              <a:rPr lang="bn-IN" sz="2800" dirty="0" smtClean="0">
                <a:latin typeface="SolaimanLipi" panose="03000600000000000000" pitchFamily="66" charset="0"/>
                <a:cs typeface="SolaimanLipi" panose="03000600000000000000" pitchFamily="66" charset="0"/>
              </a:rPr>
              <a:t>আকারে ছোট  </a:t>
            </a:r>
          </a:p>
          <a:p>
            <a:pPr indent="-571500">
              <a:buFont typeface="+mj-lt"/>
              <a:buAutoNum type="arabicPeriod"/>
            </a:pPr>
            <a:r>
              <a:rPr lang="bn-IN" sz="2800" dirty="0" smtClean="0">
                <a:latin typeface="SolaimanLipi" panose="03000600000000000000" pitchFamily="66" charset="0"/>
                <a:cs typeface="SolaimanLipi" panose="03000600000000000000" pitchFamily="66" charset="0"/>
              </a:rPr>
              <a:t>স্বাদ কম</a:t>
            </a:r>
            <a:endParaRPr lang="en-US" sz="2800" dirty="0">
              <a:latin typeface="SolaimanLipi" panose="03000600000000000000" pitchFamily="66" charset="0"/>
              <a:cs typeface="SolaimanLipi" panose="03000600000000000000" pitchFamily="66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27" y="239302"/>
            <a:ext cx="2971800" cy="32330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145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720</TotalTime>
  <Words>138</Words>
  <Application>Microsoft Office PowerPoint</Application>
  <PresentationFormat>Widescreen</PresentationFormat>
  <Paragraphs>45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Book Antiqua</vt:lpstr>
      <vt:lpstr>Calibri</vt:lpstr>
      <vt:lpstr>NikoshBAN</vt:lpstr>
      <vt:lpstr>SolaimanLipi</vt:lpstr>
      <vt:lpstr>Vrinda</vt:lpstr>
      <vt:lpstr>1_Office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Ranzit</dc:creator>
  <cp:lastModifiedBy>doel</cp:lastModifiedBy>
  <cp:revision>175</cp:revision>
  <dcterms:created xsi:type="dcterms:W3CDTF">2018-10-15T18:01:13Z</dcterms:created>
  <dcterms:modified xsi:type="dcterms:W3CDTF">2020-09-24T11:10:40Z</dcterms:modified>
</cp:coreProperties>
</file>