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9" r:id="rId2"/>
    <p:sldId id="489" r:id="rId3"/>
    <p:sldId id="512" r:id="rId4"/>
    <p:sldId id="505" r:id="rId5"/>
    <p:sldId id="322" r:id="rId6"/>
    <p:sldId id="468" r:id="rId7"/>
    <p:sldId id="484" r:id="rId8"/>
    <p:sldId id="506" r:id="rId9"/>
    <p:sldId id="508" r:id="rId10"/>
    <p:sldId id="491" r:id="rId11"/>
    <p:sldId id="467" r:id="rId12"/>
    <p:sldId id="494" r:id="rId13"/>
    <p:sldId id="507" r:id="rId14"/>
    <p:sldId id="509" r:id="rId15"/>
    <p:sldId id="510" r:id="rId16"/>
    <p:sldId id="513" r:id="rId17"/>
    <p:sldId id="394" r:id="rId18"/>
    <p:sldId id="316" r:id="rId19"/>
    <p:sldId id="4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396" y="102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0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5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9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16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6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8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9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7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4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9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84DECF8F-710B-4EE6-8815-E53B8002A2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915"/>
            </a:avLst>
          </a:prstGeom>
          <a:gradFill>
            <a:gsLst>
              <a:gs pos="0">
                <a:srgbClr val="00B0F0"/>
              </a:gs>
              <a:gs pos="67000">
                <a:srgbClr val="92D05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BA8A94-A6BA-4507-89CE-4A278E512A23}"/>
              </a:ext>
            </a:extLst>
          </p:cNvPr>
          <p:cNvSpPr/>
          <p:nvPr userDrawn="1"/>
        </p:nvSpPr>
        <p:spPr>
          <a:xfrm>
            <a:off x="1154718" y="6557887"/>
            <a:ext cx="1068157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Md. </a:t>
            </a:r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Mostafijur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Rahman (</a:t>
            </a:r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Sumon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), 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Senior Teacher (Mathematics) , Ahmed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Bawany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Academy School &amp; College, Dhaka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cell: 01916-159922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ADCB87-9ADB-4797-A643-F6B151A9D87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51" y="6635984"/>
            <a:ext cx="225972" cy="21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7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51.png"/><Relationship Id="rId3" Type="http://schemas.openxmlformats.org/officeDocument/2006/relationships/image" Target="../media/image210.png"/><Relationship Id="rId7" Type="http://schemas.openxmlformats.org/officeDocument/2006/relationships/image" Target="../media/image260.png"/><Relationship Id="rId12" Type="http://schemas.openxmlformats.org/officeDocument/2006/relationships/image" Target="../media/image34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11" Type="http://schemas.openxmlformats.org/officeDocument/2006/relationships/image" Target="../media/image330.png"/><Relationship Id="rId5" Type="http://schemas.openxmlformats.org/officeDocument/2006/relationships/image" Target="../media/image240.png"/><Relationship Id="rId10" Type="http://schemas.openxmlformats.org/officeDocument/2006/relationships/image" Target="../media/image320.png"/><Relationship Id="rId4" Type="http://schemas.openxmlformats.org/officeDocument/2006/relationships/image" Target="../media/image220.png"/><Relationship Id="rId9" Type="http://schemas.openxmlformats.org/officeDocument/2006/relationships/image" Target="../media/image3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107.png"/><Relationship Id="rId18" Type="http://schemas.openxmlformats.org/officeDocument/2006/relationships/image" Target="../media/image510.png"/><Relationship Id="rId26" Type="http://schemas.openxmlformats.org/officeDocument/2006/relationships/image" Target="../media/image590.png"/><Relationship Id="rId3" Type="http://schemas.openxmlformats.org/officeDocument/2006/relationships/image" Target="../media/image360.png"/><Relationship Id="rId21" Type="http://schemas.openxmlformats.org/officeDocument/2006/relationships/image" Target="../media/image110.png"/><Relationship Id="rId7" Type="http://schemas.openxmlformats.org/officeDocument/2006/relationships/image" Target="../media/image400.png"/><Relationship Id="rId12" Type="http://schemas.openxmlformats.org/officeDocument/2006/relationships/image" Target="../media/image106.png"/><Relationship Id="rId17" Type="http://schemas.openxmlformats.org/officeDocument/2006/relationships/image" Target="../media/image500.png"/><Relationship Id="rId25" Type="http://schemas.openxmlformats.org/officeDocument/2006/relationships/image" Target="../media/image580.png"/><Relationship Id="rId33" Type="http://schemas.openxmlformats.org/officeDocument/2006/relationships/image" Target="../media/image53.png"/><Relationship Id="rId2" Type="http://schemas.openxmlformats.org/officeDocument/2006/relationships/image" Target="../media/image350.png"/><Relationship Id="rId16" Type="http://schemas.openxmlformats.org/officeDocument/2006/relationships/image" Target="../media/image108.png"/><Relationship Id="rId20" Type="http://schemas.openxmlformats.org/officeDocument/2006/relationships/image" Target="../media/image109.png"/><Relationship Id="rId29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0.png"/><Relationship Id="rId11" Type="http://schemas.openxmlformats.org/officeDocument/2006/relationships/image" Target="../media/image440.png"/><Relationship Id="rId24" Type="http://schemas.openxmlformats.org/officeDocument/2006/relationships/image" Target="../media/image570.png"/><Relationship Id="rId32" Type="http://schemas.openxmlformats.org/officeDocument/2006/relationships/image" Target="../media/image52.png"/><Relationship Id="rId5" Type="http://schemas.openxmlformats.org/officeDocument/2006/relationships/image" Target="../media/image380.png"/><Relationship Id="rId15" Type="http://schemas.openxmlformats.org/officeDocument/2006/relationships/image" Target="../media/image480.png"/><Relationship Id="rId23" Type="http://schemas.openxmlformats.org/officeDocument/2006/relationships/image" Target="../media/image560.png"/><Relationship Id="rId28" Type="http://schemas.openxmlformats.org/officeDocument/2006/relationships/image" Target="../media/image112.png"/><Relationship Id="rId10" Type="http://schemas.openxmlformats.org/officeDocument/2006/relationships/image" Target="../media/image105.png"/><Relationship Id="rId19" Type="http://schemas.openxmlformats.org/officeDocument/2006/relationships/image" Target="../media/image520.png"/><Relationship Id="rId31" Type="http://schemas.openxmlformats.org/officeDocument/2006/relationships/image" Target="../media/image115.png"/><Relationship Id="rId4" Type="http://schemas.openxmlformats.org/officeDocument/2006/relationships/image" Target="../media/image370.png"/><Relationship Id="rId9" Type="http://schemas.openxmlformats.org/officeDocument/2006/relationships/image" Target="../media/image420.png"/><Relationship Id="rId27" Type="http://schemas.openxmlformats.org/officeDocument/2006/relationships/image" Target="../media/image111.png"/><Relationship Id="rId30" Type="http://schemas.openxmlformats.org/officeDocument/2006/relationships/image" Target="../media/image1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01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1.png"/><Relationship Id="rId4" Type="http://schemas.openxmlformats.org/officeDocument/2006/relationships/image" Target="../media/image5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581.png"/><Relationship Id="rId7" Type="http://schemas.openxmlformats.org/officeDocument/2006/relationships/image" Target="../media/image62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5" Type="http://schemas.openxmlformats.org/officeDocument/2006/relationships/image" Target="../media/image600.png"/><Relationship Id="rId10" Type="http://schemas.openxmlformats.org/officeDocument/2006/relationships/image" Target="../media/image650.png"/><Relationship Id="rId4" Type="http://schemas.openxmlformats.org/officeDocument/2006/relationships/image" Target="../media/image591.png"/><Relationship Id="rId9" Type="http://schemas.openxmlformats.org/officeDocument/2006/relationships/image" Target="../media/image6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3" Type="http://schemas.openxmlformats.org/officeDocument/2006/relationships/image" Target="../media/image670.png"/><Relationship Id="rId7" Type="http://schemas.openxmlformats.org/officeDocument/2006/relationships/image" Target="../media/image71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0.png"/><Relationship Id="rId5" Type="http://schemas.openxmlformats.org/officeDocument/2006/relationships/image" Target="../media/image77.png"/><Relationship Id="rId10" Type="http://schemas.openxmlformats.org/officeDocument/2006/relationships/image" Target="../media/image740.png"/><Relationship Id="rId4" Type="http://schemas.openxmlformats.org/officeDocument/2006/relationships/image" Target="../media/image76.png"/><Relationship Id="rId9" Type="http://schemas.openxmlformats.org/officeDocument/2006/relationships/image" Target="../media/image7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5.png"/><Relationship Id="rId3" Type="http://schemas.openxmlformats.org/officeDocument/2006/relationships/image" Target="../media/image760.png"/><Relationship Id="rId7" Type="http://schemas.openxmlformats.org/officeDocument/2006/relationships/image" Target="../media/image80.png"/><Relationship Id="rId12" Type="http://schemas.openxmlformats.org/officeDocument/2006/relationships/image" Target="../media/image770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0.png"/><Relationship Id="rId10" Type="http://schemas.openxmlformats.org/officeDocument/2006/relationships/image" Target="../media/image83.png"/><Relationship Id="rId4" Type="http://schemas.openxmlformats.org/officeDocument/2006/relationships/image" Target="../media/image690.png"/><Relationship Id="rId9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3" Type="http://schemas.openxmlformats.org/officeDocument/2006/relationships/image" Target="../media/image88.png"/><Relationship Id="rId7" Type="http://schemas.openxmlformats.org/officeDocument/2006/relationships/image" Target="../media/image1500.png"/><Relationship Id="rId12" Type="http://schemas.openxmlformats.org/officeDocument/2006/relationships/image" Target="../media/image8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86.png"/><Relationship Id="rId5" Type="http://schemas.openxmlformats.org/officeDocument/2006/relationships/image" Target="../media/image90.png"/><Relationship Id="rId10" Type="http://schemas.openxmlformats.org/officeDocument/2006/relationships/image" Target="../media/image910.png"/><Relationship Id="rId4" Type="http://schemas.openxmlformats.org/officeDocument/2006/relationships/image" Target="../media/image89.png"/><Relationship Id="rId9" Type="http://schemas.openxmlformats.org/officeDocument/2006/relationships/image" Target="../media/image9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19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050D6D28-54B8-4058-AB98-99574B56C14F}"/>
              </a:ext>
            </a:extLst>
          </p:cNvPr>
          <p:cNvSpPr txBox="1"/>
          <p:nvPr/>
        </p:nvSpPr>
        <p:spPr>
          <a:xfrm>
            <a:off x="3548998" y="5089598"/>
            <a:ext cx="517020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স্বাগত..... 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205A00-005D-49AE-9D94-0764FDFF5C18}"/>
              </a:ext>
            </a:extLst>
          </p:cNvPr>
          <p:cNvSpPr/>
          <p:nvPr/>
        </p:nvSpPr>
        <p:spPr>
          <a:xfrm>
            <a:off x="1867043" y="676539"/>
            <a:ext cx="77857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বিসমিল্লাহির রাহমানির রাহিম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B7887F-2972-418F-A0F2-302AF1CFD2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67" b="72667" l="0" r="97200">
                        <a14:foregroundMark x1="22667" y1="71067" x2="22667" y2="71067"/>
                        <a14:foregroundMark x1="45200" y1="71200" x2="45200" y2="71200"/>
                        <a14:foregroundMark x1="66933" y1="72667" x2="66933" y2="72667"/>
                        <a14:foregroundMark x1="92267" y1="51467" x2="92267" y2="51467"/>
                        <a14:foregroundMark x1="94133" y1="52533" x2="94133" y2="52533"/>
                        <a14:foregroundMark x1="67067" y1="24133" x2="67067" y2="24133"/>
                        <a14:foregroundMark x1="46667" y1="22267" x2="46667" y2="22267"/>
                        <a14:foregroundMark x1="7867" y1="45333" x2="7867" y2="45333"/>
                        <a14:foregroundMark x1="6000" y1="48667" x2="6000" y2="48667"/>
                        <a14:foregroundMark x1="1600" y1="51067" x2="1600" y2="51067"/>
                        <a14:foregroundMark x1="1733" y1="31067" x2="1733" y2="31067"/>
                        <a14:foregroundMark x1="5333" y1="33467" x2="5333" y2="33467"/>
                        <a14:foregroundMark x1="19067" y1="26267" x2="19067" y2="26267"/>
                        <a14:foregroundMark x1="15200" y1="29733" x2="15200" y2="29733"/>
                        <a14:foregroundMark x1="13200" y1="28000" x2="13200" y2="28000"/>
                        <a14:foregroundMark x1="97333" y1="37867" x2="97333" y2="37867"/>
                        <a14:foregroundMark x1="11333" y1="53333" x2="11333" y2="53333"/>
                        <a14:foregroundMark x1="10133" y1="56267" x2="10133" y2="56267"/>
                        <a14:foregroundMark x1="8400" y1="54000" x2="8400" y2="54000"/>
                        <a14:foregroundMark x1="3733" y1="39600" x2="0" y2="30933"/>
                        <a14:foregroundMark x1="0" y1="30933" x2="9467" y2="23733"/>
                      </a14:backgroundRemoval>
                    </a14:imgEffect>
                  </a14:imgLayer>
                </a14:imgProps>
              </a:ext>
            </a:extLst>
          </a:blip>
          <a:srcRect t="20124" b="23333"/>
          <a:stretch/>
        </p:blipFill>
        <p:spPr>
          <a:xfrm>
            <a:off x="2919778" y="1875366"/>
            <a:ext cx="5360622" cy="30310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F30843-27D4-4EC2-844D-6C2DAD15E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" dur="5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4B3982-A566-4DC0-B1F7-577B68D96598}"/>
              </a:ext>
            </a:extLst>
          </p:cNvPr>
          <p:cNvSpPr/>
          <p:nvPr/>
        </p:nvSpPr>
        <p:spPr>
          <a:xfrm>
            <a:off x="3369615" y="2092737"/>
            <a:ext cx="5552611" cy="28507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F2E3A-1C01-41E5-A097-1FA1EC3451B4}"/>
              </a:ext>
            </a:extLst>
          </p:cNvPr>
          <p:cNvSpPr/>
          <p:nvPr/>
        </p:nvSpPr>
        <p:spPr>
          <a:xfrm>
            <a:off x="3357793" y="2094158"/>
            <a:ext cx="5552611" cy="549149"/>
          </a:xfrm>
          <a:prstGeom prst="rect">
            <a:avLst/>
          </a:prstGeom>
          <a:solidFill>
            <a:srgbClr val="FFFF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EE2E50-810D-487A-A363-FA06F958BA5A}"/>
                  </a:ext>
                </a:extLst>
              </p:cNvPr>
              <p:cNvSpPr txBox="1"/>
              <p:nvPr/>
            </p:nvSpPr>
            <p:spPr>
              <a:xfrm>
                <a:off x="2481716" y="356813"/>
                <a:ext cx="913027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আয়তকার বাগানের দৈর্ঘ্য </a:t>
                </a:r>
                <a14:m>
                  <m:oMath xmlns:m="http://schemas.openxmlformats.org/officeDocument/2006/math">
                    <m:r>
                      <a:rPr lang="bn-BD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6</m:t>
                    </m:r>
                    <m:r>
                      <a:rPr lang="bn-BD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</m:t>
                    </m:r>
                    <m:r>
                      <m:rPr>
                        <m:nor/>
                      </m:rP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টার এবং প্রস্থ</m:t>
                    </m:r>
                    <m:r>
                      <a:rPr lang="en-US" sz="3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4</m:t>
                    </m:r>
                    <m:r>
                      <a:rPr lang="bn-BD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মিটার</m:t>
                    </m:r>
                    <m:r>
                      <m:rPr>
                        <m:nor/>
                      </m:rPr>
                      <a:rPr lang="en-US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। বাগানটির ভিতরে চারদিকে</m:t>
                    </m:r>
                    <m:r>
                      <m:rPr>
                        <m:nor/>
                      </m:rPr>
                      <a:rPr lang="en-US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মিটার চওড়া একটি রাস্তা আছে।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EE2E50-810D-487A-A363-FA06F958B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716" y="356813"/>
                <a:ext cx="9130275" cy="1200329"/>
              </a:xfrm>
              <a:prstGeom prst="rect">
                <a:avLst/>
              </a:prstGeom>
              <a:blipFill>
                <a:blip r:embed="rId2"/>
                <a:stretch>
                  <a:fillRect l="-2069" t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E65C606-B423-4D99-8851-4235655AD20C}"/>
              </a:ext>
            </a:extLst>
          </p:cNvPr>
          <p:cNvSpPr/>
          <p:nvPr/>
        </p:nvSpPr>
        <p:spPr>
          <a:xfrm>
            <a:off x="3357794" y="4430253"/>
            <a:ext cx="5552611" cy="5491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181165-56BC-40A1-A7A6-DCA32795C529}"/>
              </a:ext>
            </a:extLst>
          </p:cNvPr>
          <p:cNvSpPr/>
          <p:nvPr/>
        </p:nvSpPr>
        <p:spPr>
          <a:xfrm rot="16200000">
            <a:off x="2658591" y="3277546"/>
            <a:ext cx="1947549" cy="5491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13ACEB-FB0E-4D1C-91E2-D8B58B2B0C17}"/>
              </a:ext>
            </a:extLst>
          </p:cNvPr>
          <p:cNvSpPr/>
          <p:nvPr/>
        </p:nvSpPr>
        <p:spPr>
          <a:xfrm rot="16200000">
            <a:off x="7427631" y="3496628"/>
            <a:ext cx="2416397" cy="5491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DAFF10-E0F0-4A00-86CF-BEEED4C1C9C5}"/>
                  </a:ext>
                </a:extLst>
              </p:cNvPr>
              <p:cNvSpPr txBox="1"/>
              <p:nvPr/>
            </p:nvSpPr>
            <p:spPr>
              <a:xfrm>
                <a:off x="5362110" y="2076344"/>
                <a:ext cx="4455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DAFF10-E0F0-4A00-86CF-BEEED4C1C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110" y="2076344"/>
                <a:ext cx="44557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E4C51A-A093-4AA0-95AA-5B0C2709CAB8}"/>
                  </a:ext>
                </a:extLst>
              </p:cNvPr>
              <p:cNvSpPr txBox="1"/>
              <p:nvPr/>
            </p:nvSpPr>
            <p:spPr>
              <a:xfrm>
                <a:off x="5618986" y="1533635"/>
                <a:ext cx="78271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E4C51A-A093-4AA0-95AA-5B0C2709C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986" y="1533635"/>
                <a:ext cx="78271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B0F477-C836-4BA9-A053-2FF8B427FEC4}"/>
              </a:ext>
            </a:extLst>
          </p:cNvPr>
          <p:cNvCxnSpPr/>
          <p:nvPr/>
        </p:nvCxnSpPr>
        <p:spPr>
          <a:xfrm>
            <a:off x="5362112" y="2076346"/>
            <a:ext cx="0" cy="566961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FE4A65-917A-4502-8037-41691B22B538}"/>
              </a:ext>
            </a:extLst>
          </p:cNvPr>
          <p:cNvCxnSpPr/>
          <p:nvPr/>
        </p:nvCxnSpPr>
        <p:spPr>
          <a:xfrm>
            <a:off x="6401701" y="1826022"/>
            <a:ext cx="2420824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CA6C5E-BE57-49DB-BAD9-5F809264FECA}"/>
              </a:ext>
            </a:extLst>
          </p:cNvPr>
          <p:cNvCxnSpPr>
            <a:cxnSpLocks/>
          </p:cNvCxnSpPr>
          <p:nvPr/>
        </p:nvCxnSpPr>
        <p:spPr>
          <a:xfrm flipH="1">
            <a:off x="3181902" y="1826022"/>
            <a:ext cx="2334277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302F81-672F-4461-AAE7-51689CB49A51}"/>
                  </a:ext>
                </a:extLst>
              </p:cNvPr>
              <p:cNvSpPr txBox="1"/>
              <p:nvPr/>
            </p:nvSpPr>
            <p:spPr>
              <a:xfrm>
                <a:off x="5706862" y="4979401"/>
                <a:ext cx="78271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302F81-672F-4461-AAE7-51689CB49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862" y="4979401"/>
                <a:ext cx="78271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CA277B3-98EE-4148-ADF4-DF53BB9B6BF5}"/>
              </a:ext>
            </a:extLst>
          </p:cNvPr>
          <p:cNvCxnSpPr/>
          <p:nvPr/>
        </p:nvCxnSpPr>
        <p:spPr>
          <a:xfrm>
            <a:off x="6489577" y="5271788"/>
            <a:ext cx="2420824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0332952-755B-440B-9321-2A728EC0F981}"/>
              </a:ext>
            </a:extLst>
          </p:cNvPr>
          <p:cNvCxnSpPr>
            <a:cxnSpLocks/>
          </p:cNvCxnSpPr>
          <p:nvPr/>
        </p:nvCxnSpPr>
        <p:spPr>
          <a:xfrm flipH="1">
            <a:off x="3269778" y="5271788"/>
            <a:ext cx="2334277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C04A3D-67BE-44F6-B5CF-5A8008D906F8}"/>
                  </a:ext>
                </a:extLst>
              </p:cNvPr>
              <p:cNvSpPr txBox="1"/>
              <p:nvPr/>
            </p:nvSpPr>
            <p:spPr>
              <a:xfrm>
                <a:off x="2691401" y="3219687"/>
                <a:ext cx="78271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bn-BD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C04A3D-67BE-44F6-B5CF-5A8008D90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401" y="3219687"/>
                <a:ext cx="78271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35676A3-0AA8-4655-B30C-E5DE25FBDA71}"/>
              </a:ext>
            </a:extLst>
          </p:cNvPr>
          <p:cNvCxnSpPr>
            <a:cxnSpLocks/>
          </p:cNvCxnSpPr>
          <p:nvPr/>
        </p:nvCxnSpPr>
        <p:spPr>
          <a:xfrm flipV="1">
            <a:off x="3082758" y="2076344"/>
            <a:ext cx="0" cy="1106625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9CDACA8-E252-4693-A18D-5FCE7880F672}"/>
              </a:ext>
            </a:extLst>
          </p:cNvPr>
          <p:cNvCxnSpPr>
            <a:cxnSpLocks/>
          </p:cNvCxnSpPr>
          <p:nvPr/>
        </p:nvCxnSpPr>
        <p:spPr>
          <a:xfrm>
            <a:off x="3082759" y="3863381"/>
            <a:ext cx="0" cy="1080059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10D21E5-DD6F-430E-AC4E-6F737B176C31}"/>
                  </a:ext>
                </a:extLst>
              </p:cNvPr>
              <p:cNvSpPr txBox="1"/>
              <p:nvPr/>
            </p:nvSpPr>
            <p:spPr>
              <a:xfrm>
                <a:off x="8904470" y="3267582"/>
                <a:ext cx="78271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bn-BD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10D21E5-DD6F-430E-AC4E-6F737B176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470" y="3267582"/>
                <a:ext cx="78271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3073F9D-39AE-4F64-ACF9-7B2CBCAB31C5}"/>
              </a:ext>
            </a:extLst>
          </p:cNvPr>
          <p:cNvCxnSpPr>
            <a:cxnSpLocks/>
          </p:cNvCxnSpPr>
          <p:nvPr/>
        </p:nvCxnSpPr>
        <p:spPr>
          <a:xfrm flipV="1">
            <a:off x="9295827" y="2124239"/>
            <a:ext cx="0" cy="1106625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186373C-79FD-47A4-924B-185752FB84D7}"/>
              </a:ext>
            </a:extLst>
          </p:cNvPr>
          <p:cNvCxnSpPr>
            <a:cxnSpLocks/>
          </p:cNvCxnSpPr>
          <p:nvPr/>
        </p:nvCxnSpPr>
        <p:spPr>
          <a:xfrm>
            <a:off x="9295828" y="3911276"/>
            <a:ext cx="0" cy="1080059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9DCC574-6E5F-4C18-AA98-71AEB993E021}"/>
                  </a:ext>
                </a:extLst>
              </p:cNvPr>
              <p:cNvSpPr txBox="1"/>
              <p:nvPr/>
            </p:nvSpPr>
            <p:spPr>
              <a:xfrm>
                <a:off x="8428823" y="3136612"/>
                <a:ext cx="4455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9DCC574-6E5F-4C18-AA98-71AEB993E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823" y="3136612"/>
                <a:ext cx="44557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2F63855-51E0-450C-B787-482F63D935EF}"/>
              </a:ext>
            </a:extLst>
          </p:cNvPr>
          <p:cNvCxnSpPr>
            <a:cxnSpLocks/>
          </p:cNvCxnSpPr>
          <p:nvPr/>
        </p:nvCxnSpPr>
        <p:spPr>
          <a:xfrm flipH="1">
            <a:off x="8361255" y="3715499"/>
            <a:ext cx="543215" cy="0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FEC1DB2-64AD-41D1-82CB-C610D401F42D}"/>
                  </a:ext>
                </a:extLst>
              </p:cNvPr>
              <p:cNvSpPr txBox="1"/>
              <p:nvPr/>
            </p:nvSpPr>
            <p:spPr>
              <a:xfrm>
                <a:off x="5240988" y="4390815"/>
                <a:ext cx="4455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FEC1DB2-64AD-41D1-82CB-C610D401F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988" y="4390815"/>
                <a:ext cx="44557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2D62D48-6DEE-4645-965D-CEBDBA747D72}"/>
              </a:ext>
            </a:extLst>
          </p:cNvPr>
          <p:cNvCxnSpPr>
            <a:cxnSpLocks/>
          </p:cNvCxnSpPr>
          <p:nvPr/>
        </p:nvCxnSpPr>
        <p:spPr>
          <a:xfrm>
            <a:off x="5240988" y="4430253"/>
            <a:ext cx="1" cy="505901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D55C4A9-F52B-4F93-A3D9-0BCE4E1624DA}"/>
                  </a:ext>
                </a:extLst>
              </p:cNvPr>
              <p:cNvSpPr txBox="1"/>
              <p:nvPr/>
            </p:nvSpPr>
            <p:spPr>
              <a:xfrm>
                <a:off x="3431293" y="3043560"/>
                <a:ext cx="4455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D55C4A9-F52B-4F93-A3D9-0BCE4E162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293" y="3043560"/>
                <a:ext cx="445572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FE7F592-87CD-499F-821B-D4DE8DBA9D19}"/>
              </a:ext>
            </a:extLst>
          </p:cNvPr>
          <p:cNvCxnSpPr>
            <a:cxnSpLocks/>
          </p:cNvCxnSpPr>
          <p:nvPr/>
        </p:nvCxnSpPr>
        <p:spPr>
          <a:xfrm flipH="1">
            <a:off x="3363725" y="3622447"/>
            <a:ext cx="543215" cy="0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E8CD212-210C-47C1-A8E6-FA40DE192DE2}"/>
              </a:ext>
            </a:extLst>
          </p:cNvPr>
          <p:cNvSpPr txBox="1"/>
          <p:nvPr/>
        </p:nvSpPr>
        <p:spPr>
          <a:xfrm>
            <a:off x="439147" y="5664752"/>
            <a:ext cx="4647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আয়তকার বাগানের ক্ষেত্রফল =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5E82C1A-0356-404F-9B56-7250FECC8FB4}"/>
                  </a:ext>
                </a:extLst>
              </p:cNvPr>
              <p:cNvSpPr txBox="1"/>
              <p:nvPr/>
            </p:nvSpPr>
            <p:spPr>
              <a:xfrm>
                <a:off x="4817680" y="5710918"/>
                <a:ext cx="361114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60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মিটার </m:t>
                      </m:r>
                      <m:r>
                        <a:rPr lang="bn-BD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bn-BD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মিটার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5E82C1A-0356-404F-9B56-7250FECC8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80" y="5710918"/>
                <a:ext cx="3611143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C410F53-E011-4D97-9294-1F6CE02118DE}"/>
                  </a:ext>
                </a:extLst>
              </p:cNvPr>
              <p:cNvSpPr txBox="1"/>
              <p:nvPr/>
            </p:nvSpPr>
            <p:spPr>
              <a:xfrm>
                <a:off x="8361255" y="5734002"/>
                <a:ext cx="325073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bn-BD" sz="3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400 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বর্গমিটার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C410F53-E011-4D97-9294-1F6CE0211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255" y="5734002"/>
                <a:ext cx="3250736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Arrow: Right 3">
                <a:extLst>
                  <a:ext uri="{FF2B5EF4-FFF2-40B4-BE49-F238E27FC236}">
                    <a16:creationId xmlns:a16="http://schemas.microsoft.com/office/drawing/2014/main" id="{F9D14D21-CA15-4BBA-9D3D-D711A44B2430}"/>
                  </a:ext>
                </a:extLst>
              </p:cNvPr>
              <p:cNvSpPr/>
              <p:nvPr/>
            </p:nvSpPr>
            <p:spPr>
              <a:xfrm>
                <a:off x="669167" y="445188"/>
                <a:ext cx="1597395" cy="1023577"/>
              </a:xfrm>
              <a:prstGeom prst="rightArrow">
                <a:avLst>
                  <a:gd name="adj1" fmla="val 44796"/>
                  <a:gd name="adj2" fmla="val 46531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48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পড়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Arrow: Right 3">
                <a:extLst>
                  <a:ext uri="{FF2B5EF4-FFF2-40B4-BE49-F238E27FC236}">
                    <a16:creationId xmlns:a16="http://schemas.microsoft.com/office/drawing/2014/main" id="{F9D14D21-CA15-4BBA-9D3D-D711A44B2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67" y="445188"/>
                <a:ext cx="1597395" cy="1023577"/>
              </a:xfrm>
              <a:prstGeom prst="rightArrow">
                <a:avLst>
                  <a:gd name="adj1" fmla="val 44796"/>
                  <a:gd name="adj2" fmla="val 46531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46104C7F-ADFD-4B23-A797-1662A2D640CA}"/>
              </a:ext>
            </a:extLst>
          </p:cNvPr>
          <p:cNvSpPr txBox="1"/>
          <p:nvPr/>
        </p:nvSpPr>
        <p:spPr>
          <a:xfrm>
            <a:off x="884320" y="1636574"/>
            <a:ext cx="15091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রাস্তাটির ক্ষেত্রফল কত? </a:t>
            </a:r>
            <a:endParaRPr lang="en-US" sz="3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AA25C1-C6BE-4EEE-B9C2-F96433BADB4F}"/>
              </a:ext>
            </a:extLst>
          </p:cNvPr>
          <p:cNvSpPr txBox="1"/>
          <p:nvPr/>
        </p:nvSpPr>
        <p:spPr>
          <a:xfrm>
            <a:off x="4817680" y="3199148"/>
            <a:ext cx="2781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আয়তকার বাগান </a:t>
            </a:r>
            <a:endParaRPr lang="en-US" sz="3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416482-66AA-445E-A544-48E9A6A29F73}"/>
              </a:ext>
            </a:extLst>
          </p:cNvPr>
          <p:cNvSpPr txBox="1"/>
          <p:nvPr/>
        </p:nvSpPr>
        <p:spPr>
          <a:xfrm>
            <a:off x="4089792" y="2056776"/>
            <a:ext cx="1036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83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5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75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4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4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4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/>
      <p:bldP spid="10" grpId="0"/>
      <p:bldP spid="17" grpId="0"/>
      <p:bldP spid="22" grpId="0"/>
      <p:bldP spid="29" grpId="0"/>
      <p:bldP spid="32" grpId="0"/>
      <p:bldP spid="36" grpId="0"/>
      <p:bldP spid="38" grpId="0"/>
      <p:bldP spid="41" grpId="0"/>
      <p:bldP spid="42" grpId="0"/>
      <p:bldP spid="43" grpId="0"/>
      <p:bldP spid="34" grpId="0"/>
      <p:bldP spid="35" grpId="0"/>
      <p:bldP spid="35" grpId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A2D8DC-02EF-4B1F-B189-51D37F684B26}"/>
              </a:ext>
            </a:extLst>
          </p:cNvPr>
          <p:cNvSpPr/>
          <p:nvPr/>
        </p:nvSpPr>
        <p:spPr>
          <a:xfrm>
            <a:off x="3831707" y="2004170"/>
            <a:ext cx="4484390" cy="17111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963C6F-344D-45F2-A95A-1CD5DCEE251C}"/>
              </a:ext>
            </a:extLst>
          </p:cNvPr>
          <p:cNvSpPr/>
          <p:nvPr/>
        </p:nvSpPr>
        <p:spPr>
          <a:xfrm>
            <a:off x="3831708" y="1446087"/>
            <a:ext cx="4484388" cy="5491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97074E-370D-4510-A42C-9514B5DB7650}"/>
              </a:ext>
            </a:extLst>
          </p:cNvPr>
          <p:cNvSpPr/>
          <p:nvPr/>
        </p:nvSpPr>
        <p:spPr>
          <a:xfrm>
            <a:off x="3840583" y="3711159"/>
            <a:ext cx="4454312" cy="5491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841742-5784-4F26-AAC2-35994CB194B8}"/>
              </a:ext>
            </a:extLst>
          </p:cNvPr>
          <p:cNvSpPr/>
          <p:nvPr/>
        </p:nvSpPr>
        <p:spPr>
          <a:xfrm rot="16200000">
            <a:off x="2132824" y="2577399"/>
            <a:ext cx="2872926" cy="5491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82492-22D0-41AD-B047-37F7316E2A76}"/>
              </a:ext>
            </a:extLst>
          </p:cNvPr>
          <p:cNvSpPr/>
          <p:nvPr/>
        </p:nvSpPr>
        <p:spPr>
          <a:xfrm rot="16200000">
            <a:off x="7142418" y="2583011"/>
            <a:ext cx="2860994" cy="5491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ACC285-7F2C-4403-B664-11FF44182E7D}"/>
                  </a:ext>
                </a:extLst>
              </p:cNvPr>
              <p:cNvSpPr txBox="1"/>
              <p:nvPr/>
            </p:nvSpPr>
            <p:spPr>
              <a:xfrm>
                <a:off x="5316952" y="1419395"/>
                <a:ext cx="4455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ACC285-7F2C-4403-B664-11FF44182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952" y="1419395"/>
                <a:ext cx="445572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464B9E-CF71-4C4A-B399-605306D07AD1}"/>
                  </a:ext>
                </a:extLst>
              </p:cNvPr>
              <p:cNvSpPr txBox="1"/>
              <p:nvPr/>
            </p:nvSpPr>
            <p:spPr>
              <a:xfrm>
                <a:off x="5573828" y="876686"/>
                <a:ext cx="78271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464B9E-CF71-4C4A-B399-605306D07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828" y="876686"/>
                <a:ext cx="78271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F39D545-4D94-4DBA-B905-1C33A396C1E6}"/>
              </a:ext>
            </a:extLst>
          </p:cNvPr>
          <p:cNvCxnSpPr/>
          <p:nvPr/>
        </p:nvCxnSpPr>
        <p:spPr>
          <a:xfrm>
            <a:off x="5316954" y="1419397"/>
            <a:ext cx="0" cy="566961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13F6C60-FC4B-41AB-AD2D-FED6D0131763}"/>
              </a:ext>
            </a:extLst>
          </p:cNvPr>
          <p:cNvCxnSpPr/>
          <p:nvPr/>
        </p:nvCxnSpPr>
        <p:spPr>
          <a:xfrm>
            <a:off x="6356543" y="1169073"/>
            <a:ext cx="2420824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9E7FEA9-2CBD-445B-A171-3C1D83DDDFD4}"/>
              </a:ext>
            </a:extLst>
          </p:cNvPr>
          <p:cNvCxnSpPr>
            <a:cxnSpLocks/>
          </p:cNvCxnSpPr>
          <p:nvPr/>
        </p:nvCxnSpPr>
        <p:spPr>
          <a:xfrm flipH="1">
            <a:off x="3136744" y="1169073"/>
            <a:ext cx="2334277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C496C5D-45A8-4902-9F2C-5BD1DF95261D}"/>
                  </a:ext>
                </a:extLst>
              </p:cNvPr>
              <p:cNvSpPr txBox="1"/>
              <p:nvPr/>
            </p:nvSpPr>
            <p:spPr>
              <a:xfrm>
                <a:off x="5661704" y="4322452"/>
                <a:ext cx="78271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C496C5D-45A8-4902-9F2C-5BD1DF952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704" y="4322452"/>
                <a:ext cx="78271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18CF48B-B4F4-4E05-8A69-E0D33E3B1FE9}"/>
              </a:ext>
            </a:extLst>
          </p:cNvPr>
          <p:cNvCxnSpPr/>
          <p:nvPr/>
        </p:nvCxnSpPr>
        <p:spPr>
          <a:xfrm>
            <a:off x="6444419" y="4614839"/>
            <a:ext cx="2420824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1C3859F-8575-4869-BBA7-AFF6DD47A376}"/>
              </a:ext>
            </a:extLst>
          </p:cNvPr>
          <p:cNvCxnSpPr>
            <a:cxnSpLocks/>
          </p:cNvCxnSpPr>
          <p:nvPr/>
        </p:nvCxnSpPr>
        <p:spPr>
          <a:xfrm flipH="1">
            <a:off x="3224620" y="4614839"/>
            <a:ext cx="2334277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0AEE5DC-B045-4962-8F6A-97F6CCD0EACA}"/>
                  </a:ext>
                </a:extLst>
              </p:cNvPr>
              <p:cNvSpPr txBox="1"/>
              <p:nvPr/>
            </p:nvSpPr>
            <p:spPr>
              <a:xfrm>
                <a:off x="2646243" y="2562738"/>
                <a:ext cx="78271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bn-BD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0AEE5DC-B045-4962-8F6A-97F6CCD0E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243" y="2562738"/>
                <a:ext cx="78271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31E89DF-72E6-46F7-862A-4FAB1ECFFF1A}"/>
              </a:ext>
            </a:extLst>
          </p:cNvPr>
          <p:cNvCxnSpPr>
            <a:cxnSpLocks/>
          </p:cNvCxnSpPr>
          <p:nvPr/>
        </p:nvCxnSpPr>
        <p:spPr>
          <a:xfrm flipV="1">
            <a:off x="3037600" y="1419395"/>
            <a:ext cx="0" cy="1106625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7F2827B-39F1-4EF4-888F-0493C19BB0E2}"/>
              </a:ext>
            </a:extLst>
          </p:cNvPr>
          <p:cNvCxnSpPr>
            <a:cxnSpLocks/>
          </p:cNvCxnSpPr>
          <p:nvPr/>
        </p:nvCxnSpPr>
        <p:spPr>
          <a:xfrm>
            <a:off x="3037601" y="3206432"/>
            <a:ext cx="0" cy="1080059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DDA1949-A628-4BA5-A486-A02C2DFE483C}"/>
                  </a:ext>
                </a:extLst>
              </p:cNvPr>
              <p:cNvSpPr txBox="1"/>
              <p:nvPr/>
            </p:nvSpPr>
            <p:spPr>
              <a:xfrm>
                <a:off x="8859312" y="2610633"/>
                <a:ext cx="78271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bn-BD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DDA1949-A628-4BA5-A486-A02C2DFE4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9312" y="2610633"/>
                <a:ext cx="78271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25B2532-469A-4B0D-BBCE-3D7D13502704}"/>
              </a:ext>
            </a:extLst>
          </p:cNvPr>
          <p:cNvCxnSpPr>
            <a:cxnSpLocks/>
          </p:cNvCxnSpPr>
          <p:nvPr/>
        </p:nvCxnSpPr>
        <p:spPr>
          <a:xfrm flipV="1">
            <a:off x="9250669" y="1467290"/>
            <a:ext cx="0" cy="1106625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722446C-C57E-4C87-835C-F70F1A8A6050}"/>
              </a:ext>
            </a:extLst>
          </p:cNvPr>
          <p:cNvCxnSpPr>
            <a:cxnSpLocks/>
          </p:cNvCxnSpPr>
          <p:nvPr/>
        </p:nvCxnSpPr>
        <p:spPr>
          <a:xfrm>
            <a:off x="9250670" y="3254327"/>
            <a:ext cx="0" cy="1080059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E755667-4C02-4701-95B3-1FC7BE2FBAC5}"/>
                  </a:ext>
                </a:extLst>
              </p:cNvPr>
              <p:cNvSpPr txBox="1"/>
              <p:nvPr/>
            </p:nvSpPr>
            <p:spPr>
              <a:xfrm>
                <a:off x="8383665" y="2479663"/>
                <a:ext cx="4455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E755667-4C02-4701-95B3-1FC7BE2FB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665" y="2479663"/>
                <a:ext cx="44557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10DFB3B-DC27-40F1-8F08-C94BAEFB5333}"/>
              </a:ext>
            </a:extLst>
          </p:cNvPr>
          <p:cNvCxnSpPr>
            <a:cxnSpLocks/>
          </p:cNvCxnSpPr>
          <p:nvPr/>
        </p:nvCxnSpPr>
        <p:spPr>
          <a:xfrm flipH="1">
            <a:off x="8316097" y="3058550"/>
            <a:ext cx="543215" cy="0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937BC-6499-4303-BEC4-C20B64D305CC}"/>
                  </a:ext>
                </a:extLst>
              </p:cNvPr>
              <p:cNvSpPr txBox="1"/>
              <p:nvPr/>
            </p:nvSpPr>
            <p:spPr>
              <a:xfrm>
                <a:off x="5195830" y="3733866"/>
                <a:ext cx="4455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937BC-6499-4303-BEC4-C20B64D30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830" y="3733866"/>
                <a:ext cx="44557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652828-B4AA-413A-AB80-F844CF356CE9}"/>
              </a:ext>
            </a:extLst>
          </p:cNvPr>
          <p:cNvCxnSpPr>
            <a:cxnSpLocks/>
          </p:cNvCxnSpPr>
          <p:nvPr/>
        </p:nvCxnSpPr>
        <p:spPr>
          <a:xfrm>
            <a:off x="5195830" y="3773304"/>
            <a:ext cx="1" cy="505901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A836AAC-5FA8-4AEA-9C85-63F30B33A3CC}"/>
                  </a:ext>
                </a:extLst>
              </p:cNvPr>
              <p:cNvSpPr txBox="1"/>
              <p:nvPr/>
            </p:nvSpPr>
            <p:spPr>
              <a:xfrm>
                <a:off x="3386135" y="2386611"/>
                <a:ext cx="4455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A836AAC-5FA8-4AEA-9C85-63F30B33A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135" y="2386611"/>
                <a:ext cx="44557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5F55E5B-52FF-44D4-B283-E75787CA2609}"/>
              </a:ext>
            </a:extLst>
          </p:cNvPr>
          <p:cNvCxnSpPr>
            <a:cxnSpLocks/>
          </p:cNvCxnSpPr>
          <p:nvPr/>
        </p:nvCxnSpPr>
        <p:spPr>
          <a:xfrm flipH="1">
            <a:off x="3318567" y="2965498"/>
            <a:ext cx="543215" cy="0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A2F506A-BEB6-4B6A-95FA-9FF59B9D8CE5}"/>
              </a:ext>
            </a:extLst>
          </p:cNvPr>
          <p:cNvSpPr txBox="1"/>
          <p:nvPr/>
        </p:nvSpPr>
        <p:spPr>
          <a:xfrm>
            <a:off x="247003" y="5237613"/>
            <a:ext cx="4103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 বাদে বাগানের দৈর্ঘ্য = </a:t>
            </a:r>
            <a:endParaRPr lang="en-US" sz="3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63F602-A7EB-447E-AFAE-BA600013B099}"/>
              </a:ext>
            </a:extLst>
          </p:cNvPr>
          <p:cNvCxnSpPr/>
          <p:nvPr/>
        </p:nvCxnSpPr>
        <p:spPr>
          <a:xfrm>
            <a:off x="3825903" y="2020602"/>
            <a:ext cx="44543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6E66924-BD8F-4058-A0B4-71E3F10CD803}"/>
              </a:ext>
            </a:extLst>
          </p:cNvPr>
          <p:cNvCxnSpPr/>
          <p:nvPr/>
        </p:nvCxnSpPr>
        <p:spPr>
          <a:xfrm>
            <a:off x="3834781" y="3702840"/>
            <a:ext cx="44543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DA32031-0993-4D8E-8840-0FC4D718D3BB}"/>
                  </a:ext>
                </a:extLst>
              </p:cNvPr>
              <p:cNvSpPr txBox="1"/>
              <p:nvPr/>
            </p:nvSpPr>
            <p:spPr>
              <a:xfrm>
                <a:off x="4116112" y="5266164"/>
                <a:ext cx="78271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bn-BD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DA32031-0993-4D8E-8840-0FC4D718D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112" y="5266164"/>
                <a:ext cx="78271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38998E-1DCC-4623-A0F2-67172DC1D4E2}"/>
                  </a:ext>
                </a:extLst>
              </p:cNvPr>
              <p:cNvSpPr txBox="1"/>
              <p:nvPr/>
            </p:nvSpPr>
            <p:spPr>
              <a:xfrm>
                <a:off x="4590152" y="5244032"/>
                <a:ext cx="78271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38998E-1DCC-4623-A0F2-67172DC1D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152" y="5244032"/>
                <a:ext cx="782715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AAB5137-903D-48DF-8B1A-F2ABCF8A0270}"/>
                  </a:ext>
                </a:extLst>
              </p:cNvPr>
              <p:cNvSpPr txBox="1"/>
              <p:nvPr/>
            </p:nvSpPr>
            <p:spPr>
              <a:xfrm>
                <a:off x="4952799" y="5251658"/>
                <a:ext cx="165683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AAB5137-903D-48DF-8B1A-F2ABCF8A0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799" y="5251658"/>
                <a:ext cx="1656837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B623336-49B1-4ABB-9DF2-D1D61B5A9EF6}"/>
                  </a:ext>
                </a:extLst>
              </p:cNvPr>
              <p:cNvSpPr txBox="1"/>
              <p:nvPr/>
            </p:nvSpPr>
            <p:spPr>
              <a:xfrm>
                <a:off x="6102089" y="5283486"/>
                <a:ext cx="137416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মিটার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B623336-49B1-4ABB-9DF2-D1D61B5A9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089" y="5283486"/>
                <a:ext cx="1374160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2E03794-BDC6-4C84-9DF8-1CC8C41C5DE2}"/>
                  </a:ext>
                </a:extLst>
              </p:cNvPr>
              <p:cNvSpPr txBox="1"/>
              <p:nvPr/>
            </p:nvSpPr>
            <p:spPr>
              <a:xfrm>
                <a:off x="7219703" y="5235385"/>
                <a:ext cx="7827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2E03794-BDC6-4C84-9DF8-1CC8C41C5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703" y="5235385"/>
                <a:ext cx="782715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D12CD52-B055-4784-B328-76DA82D03830}"/>
                  </a:ext>
                </a:extLst>
              </p:cNvPr>
              <p:cNvSpPr txBox="1"/>
              <p:nvPr/>
            </p:nvSpPr>
            <p:spPr>
              <a:xfrm>
                <a:off x="7654831" y="5266162"/>
                <a:ext cx="17867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D12CD52-B055-4784-B328-76DA82D03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831" y="5266162"/>
                <a:ext cx="1786772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DAFEFEA-CC0B-452B-A1E9-1EFB76CCE0C5}"/>
                  </a:ext>
                </a:extLst>
              </p:cNvPr>
              <p:cNvSpPr txBox="1"/>
              <p:nvPr/>
            </p:nvSpPr>
            <p:spPr>
              <a:xfrm>
                <a:off x="9000929" y="5281551"/>
                <a:ext cx="137416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মিটার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DAFEFEA-CC0B-452B-A1E9-1EFB76CCE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929" y="5281551"/>
                <a:ext cx="1374160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5F2BFE0-E2FF-40D4-B112-1E8E7BA2D36B}"/>
                  </a:ext>
                </a:extLst>
              </p:cNvPr>
              <p:cNvSpPr txBox="1"/>
              <p:nvPr/>
            </p:nvSpPr>
            <p:spPr>
              <a:xfrm>
                <a:off x="10094316" y="5281550"/>
                <a:ext cx="168509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54</m:t>
                      </m:r>
                      <m:r>
                        <m:rPr>
                          <m:nor/>
                        </m:rPr>
                        <a:rPr lang="bn-BD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মিটার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5F2BFE0-E2FF-40D4-B112-1E8E7BA2D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4316" y="5281550"/>
                <a:ext cx="1685099" cy="584775"/>
              </a:xfrm>
              <a:prstGeom prst="rect">
                <a:avLst/>
              </a:prstGeom>
              <a:blipFill>
                <a:blip r:embed="rId18"/>
                <a:stretch>
                  <a:fillRect r="-4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72838199-F404-49BC-B2AB-6C34A831A0B7}"/>
              </a:ext>
            </a:extLst>
          </p:cNvPr>
          <p:cNvSpPr txBox="1"/>
          <p:nvPr/>
        </p:nvSpPr>
        <p:spPr>
          <a:xfrm>
            <a:off x="273989" y="5847359"/>
            <a:ext cx="3941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 বাদে বাগানের প্রস্থ =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59EB81A-88DD-496A-85AB-C16B5D718194}"/>
                  </a:ext>
                </a:extLst>
              </p:cNvPr>
              <p:cNvSpPr txBox="1"/>
              <p:nvPr/>
            </p:nvSpPr>
            <p:spPr>
              <a:xfrm>
                <a:off x="4536180" y="5878271"/>
                <a:ext cx="78271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59EB81A-88DD-496A-85AB-C16B5D71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180" y="5878271"/>
                <a:ext cx="782715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D921314-0445-4E9B-9735-27034D793AFE}"/>
                  </a:ext>
                </a:extLst>
              </p:cNvPr>
              <p:cNvSpPr txBox="1"/>
              <p:nvPr/>
            </p:nvSpPr>
            <p:spPr>
              <a:xfrm>
                <a:off x="4898827" y="5885897"/>
                <a:ext cx="165683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D921314-0445-4E9B-9735-27034D793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827" y="5885897"/>
                <a:ext cx="1656837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104577E-C575-4055-8281-72B7B26A91D8}"/>
                  </a:ext>
                </a:extLst>
              </p:cNvPr>
              <p:cNvSpPr txBox="1"/>
              <p:nvPr/>
            </p:nvSpPr>
            <p:spPr>
              <a:xfrm>
                <a:off x="6060055" y="5908915"/>
                <a:ext cx="137416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মিটার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104577E-C575-4055-8281-72B7B26A9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055" y="5908915"/>
                <a:ext cx="1374160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378508E-97D0-4B0D-8192-AE218941528A}"/>
                  </a:ext>
                </a:extLst>
              </p:cNvPr>
              <p:cNvSpPr txBox="1"/>
              <p:nvPr/>
            </p:nvSpPr>
            <p:spPr>
              <a:xfrm>
                <a:off x="7165731" y="5869624"/>
                <a:ext cx="7827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378508E-97D0-4B0D-8192-AE2189415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731" y="5869624"/>
                <a:ext cx="782715" cy="64633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F8E3530-72A5-4677-A11A-F773E4E31FA5}"/>
                  </a:ext>
                </a:extLst>
              </p:cNvPr>
              <p:cNvSpPr txBox="1"/>
              <p:nvPr/>
            </p:nvSpPr>
            <p:spPr>
              <a:xfrm>
                <a:off x="7600859" y="5900401"/>
                <a:ext cx="17867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F8E3530-72A5-4677-A11A-F773E4E31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859" y="5900401"/>
                <a:ext cx="1786772" cy="58477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DEFFB1F-C052-4327-BDE6-2B748AEB5DEF}"/>
                  </a:ext>
                </a:extLst>
              </p:cNvPr>
              <p:cNvSpPr txBox="1"/>
              <p:nvPr/>
            </p:nvSpPr>
            <p:spPr>
              <a:xfrm>
                <a:off x="8946957" y="5915790"/>
                <a:ext cx="137416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মিটার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DEFFB1F-C052-4327-BDE6-2B748AEB5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6957" y="5915790"/>
                <a:ext cx="1374160" cy="58477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7C713D9-4901-41B4-A096-D43EF6B09169}"/>
                  </a:ext>
                </a:extLst>
              </p:cNvPr>
              <p:cNvSpPr txBox="1"/>
              <p:nvPr/>
            </p:nvSpPr>
            <p:spPr>
              <a:xfrm>
                <a:off x="10040344" y="5915789"/>
                <a:ext cx="168509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34</m:t>
                      </m:r>
                      <m:r>
                        <m:rPr>
                          <m:nor/>
                        </m:rPr>
                        <a:rPr lang="bn-BD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মিটার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7C713D9-4901-41B4-A096-D43EF6B09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344" y="5915789"/>
                <a:ext cx="1685099" cy="584775"/>
              </a:xfrm>
              <a:prstGeom prst="rect">
                <a:avLst/>
              </a:prstGeom>
              <a:blipFill>
                <a:blip r:embed="rId26"/>
                <a:stretch>
                  <a:fillRect r="-4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1AC29AE-41E4-4632-80A5-99F5908C0718}"/>
                  </a:ext>
                </a:extLst>
              </p:cNvPr>
              <p:cNvSpPr txBox="1"/>
              <p:nvPr/>
            </p:nvSpPr>
            <p:spPr>
              <a:xfrm>
                <a:off x="4002469" y="5885270"/>
                <a:ext cx="78271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bn-BD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1AC29AE-41E4-4632-80A5-99F5908C0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469" y="5885270"/>
                <a:ext cx="782715" cy="58477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106895B-8119-45CE-8266-BFC8818FD0C7}"/>
              </a:ext>
            </a:extLst>
          </p:cNvPr>
          <p:cNvCxnSpPr>
            <a:cxnSpLocks/>
          </p:cNvCxnSpPr>
          <p:nvPr/>
        </p:nvCxnSpPr>
        <p:spPr>
          <a:xfrm>
            <a:off x="3849464" y="1972707"/>
            <a:ext cx="12319" cy="17384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78BB666-6235-4C93-AC0A-9B49475CC8F3}"/>
              </a:ext>
            </a:extLst>
          </p:cNvPr>
          <p:cNvCxnSpPr>
            <a:cxnSpLocks/>
          </p:cNvCxnSpPr>
          <p:nvPr/>
        </p:nvCxnSpPr>
        <p:spPr>
          <a:xfrm>
            <a:off x="8258397" y="1984482"/>
            <a:ext cx="9868" cy="17282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2DCF943-BFC7-41D1-9E83-5E9A6974DF2A}"/>
                  </a:ext>
                </a:extLst>
              </p:cNvPr>
              <p:cNvSpPr txBox="1"/>
              <p:nvPr/>
            </p:nvSpPr>
            <p:spPr>
              <a:xfrm>
                <a:off x="5170792" y="1749457"/>
                <a:ext cx="226342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bn-BD" sz="28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2DCF943-BFC7-41D1-9E83-5E9A6974D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792" y="1749457"/>
                <a:ext cx="2263423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EEC605B-166E-4C1B-B792-F0CC69E528BC}"/>
                  </a:ext>
                </a:extLst>
              </p:cNvPr>
              <p:cNvSpPr txBox="1"/>
              <p:nvPr/>
            </p:nvSpPr>
            <p:spPr>
              <a:xfrm>
                <a:off x="5144350" y="3405789"/>
                <a:ext cx="226342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bn-BD" sz="28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EEC605B-166E-4C1B-B792-F0CC69E52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350" y="3405789"/>
                <a:ext cx="2263423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EEBC457-0B99-480F-8155-3D618D255A18}"/>
                  </a:ext>
                </a:extLst>
              </p:cNvPr>
              <p:cNvSpPr txBox="1"/>
              <p:nvPr/>
            </p:nvSpPr>
            <p:spPr>
              <a:xfrm rot="16200000">
                <a:off x="2749635" y="2593514"/>
                <a:ext cx="226342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bn-BD" sz="28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EEBC457-0B99-480F-8155-3D618D255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49635" y="2593514"/>
                <a:ext cx="2263423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4B6C5AD-6203-42E7-AA73-198C76AB9775}"/>
                  </a:ext>
                </a:extLst>
              </p:cNvPr>
              <p:cNvSpPr txBox="1"/>
              <p:nvPr/>
            </p:nvSpPr>
            <p:spPr>
              <a:xfrm rot="16200000">
                <a:off x="7296220" y="2641409"/>
                <a:ext cx="195717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bn-BD" sz="28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4B6C5AD-6203-42E7-AA73-198C76AB9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296220" y="2641409"/>
                <a:ext cx="1957177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B21C611-1AD7-464A-AD99-B9DC291B3D86}"/>
                  </a:ext>
                </a:extLst>
              </p:cNvPr>
              <p:cNvSpPr txBox="1"/>
              <p:nvPr/>
            </p:nvSpPr>
            <p:spPr>
              <a:xfrm>
                <a:off x="3937468" y="5214979"/>
                <a:ext cx="78271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B21C611-1AD7-464A-AD99-B9DC291B3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468" y="5214979"/>
                <a:ext cx="782715" cy="76944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58BF714-387C-4E44-B2AD-CA22DABBD4D7}"/>
                  </a:ext>
                </a:extLst>
              </p:cNvPr>
              <p:cNvSpPr txBox="1"/>
              <p:nvPr/>
            </p:nvSpPr>
            <p:spPr>
              <a:xfrm>
                <a:off x="3856433" y="5837752"/>
                <a:ext cx="78271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58BF714-387C-4E44-B2AD-CA22DABBD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433" y="5837752"/>
                <a:ext cx="782715" cy="76944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28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19232 0.010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2" y="53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19401 0.013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67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0.18685 7.40741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18567 -0.0127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4" y="-64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0.18411 -0.005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-3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18295 0.0152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00443 -0.1615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8079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00091 -0.16852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426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3.125E-6 -0.1699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0.00169 0.1469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7338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00065 0.1481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7407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0073 0.1574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22" grpId="0" animBg="1"/>
      <p:bldP spid="23" grpId="0"/>
      <p:bldP spid="37" grpId="0"/>
      <p:bldP spid="39" grpId="0"/>
      <p:bldP spid="41" grpId="0"/>
      <p:bldP spid="43" grpId="0"/>
      <p:bldP spid="55" grpId="0"/>
      <p:bldP spid="56" grpId="0"/>
      <p:bldP spid="57" grpId="0"/>
      <p:bldP spid="59" grpId="0"/>
      <p:bldP spid="61" grpId="0"/>
      <p:bldP spid="62" grpId="0"/>
      <p:bldP spid="63" grpId="0"/>
      <p:bldP spid="64" grpId="0"/>
      <p:bldP spid="65" grpId="0"/>
      <p:bldP spid="79" grpId="0"/>
      <p:bldP spid="80" grpId="0"/>
      <p:bldP spid="82" grpId="0"/>
      <p:bldP spid="83" grpId="0"/>
      <p:bldP spid="84" grpId="0"/>
      <p:bldP spid="85" grpId="0"/>
      <p:bldP spid="86" grpId="0"/>
      <p:bldP spid="87" grpId="0"/>
      <p:bldP spid="52" grpId="0"/>
      <p:bldP spid="53" grpId="0"/>
      <p:bldP spid="54" grpId="0"/>
      <p:bldP spid="60" grpId="0"/>
      <p:bldP spid="58" grpId="0"/>
      <p:bldP spid="58" grpId="1"/>
      <p:bldP spid="66" grpId="0"/>
      <p:bldP spid="6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9B40F53-9FEB-49C2-9F71-2EA8FDAF4891}"/>
              </a:ext>
            </a:extLst>
          </p:cNvPr>
          <p:cNvSpPr txBox="1"/>
          <p:nvPr/>
        </p:nvSpPr>
        <p:spPr>
          <a:xfrm>
            <a:off x="469281" y="907280"/>
            <a:ext cx="4103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 বাদে বাগানের দৈর্ঘ্য 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4818E8-301C-418A-863F-26C2407FD4F8}"/>
                  </a:ext>
                </a:extLst>
              </p:cNvPr>
              <p:cNvSpPr txBox="1"/>
              <p:nvPr/>
            </p:nvSpPr>
            <p:spPr>
              <a:xfrm>
                <a:off x="3968054" y="924563"/>
                <a:ext cx="168509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54</m:t>
                      </m:r>
                      <m:r>
                        <m:rPr>
                          <m:nor/>
                        </m:rPr>
                        <a:rPr lang="bn-BD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মিটার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4818E8-301C-418A-863F-26C2407FD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054" y="924563"/>
                <a:ext cx="1685099" cy="584775"/>
              </a:xfrm>
              <a:prstGeom prst="rect">
                <a:avLst/>
              </a:prstGeom>
              <a:blipFill>
                <a:blip r:embed="rId2"/>
                <a:stretch>
                  <a:fillRect r="-4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EE3D6FE1-1960-439E-9F40-C3E35354AA9B}"/>
              </a:ext>
            </a:extLst>
          </p:cNvPr>
          <p:cNvSpPr txBox="1"/>
          <p:nvPr/>
        </p:nvSpPr>
        <p:spPr>
          <a:xfrm>
            <a:off x="531774" y="1454304"/>
            <a:ext cx="3941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 বাদে বাগানের প্রস্থ 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9F7E7D-AC54-4FBF-93A3-87F62338EAED}"/>
                  </a:ext>
                </a:extLst>
              </p:cNvPr>
              <p:cNvSpPr txBox="1"/>
              <p:nvPr/>
            </p:nvSpPr>
            <p:spPr>
              <a:xfrm>
                <a:off x="3879682" y="1454451"/>
                <a:ext cx="168509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34</m:t>
                      </m:r>
                      <m:r>
                        <m:rPr>
                          <m:nor/>
                        </m:rPr>
                        <a:rPr lang="bn-BD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মিটার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9F7E7D-AC54-4FBF-93A3-87F62338E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682" y="1454451"/>
                <a:ext cx="1685099" cy="584775"/>
              </a:xfrm>
              <a:prstGeom prst="rect">
                <a:avLst/>
              </a:prstGeom>
              <a:blipFill>
                <a:blip r:embed="rId3"/>
                <a:stretch>
                  <a:fillRect r="-4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5B3664F-BBEF-4454-80E0-0B86CE0DBB1B}"/>
              </a:ext>
            </a:extLst>
          </p:cNvPr>
          <p:cNvSpPr txBox="1"/>
          <p:nvPr/>
        </p:nvSpPr>
        <p:spPr>
          <a:xfrm>
            <a:off x="421062" y="305429"/>
            <a:ext cx="4647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আয়তকার বাগানের ক্ষেত্রফল 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6E05CC5-16B3-4131-8B5D-DA0F2BA357E2}"/>
                  </a:ext>
                </a:extLst>
              </p:cNvPr>
              <p:cNvSpPr txBox="1"/>
              <p:nvPr/>
            </p:nvSpPr>
            <p:spPr>
              <a:xfrm>
                <a:off x="4465466" y="331050"/>
                <a:ext cx="325073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bn-BD" sz="3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400 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বর্গমিটার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6E05CC5-16B3-4131-8B5D-DA0F2BA35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466" y="331050"/>
                <a:ext cx="3250736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81FC03C3-CE7C-4C3A-88D8-E058892FA515}"/>
              </a:ext>
            </a:extLst>
          </p:cNvPr>
          <p:cNvSpPr/>
          <p:nvPr/>
        </p:nvSpPr>
        <p:spPr>
          <a:xfrm>
            <a:off x="5870986" y="828802"/>
            <a:ext cx="5641867" cy="295354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E7C4B87-2AD9-4C38-B2DE-B79EA71B909E}"/>
              </a:ext>
            </a:extLst>
          </p:cNvPr>
          <p:cNvSpPr/>
          <p:nvPr/>
        </p:nvSpPr>
        <p:spPr>
          <a:xfrm>
            <a:off x="5915615" y="856491"/>
            <a:ext cx="5552611" cy="549149"/>
          </a:xfrm>
          <a:prstGeom prst="rect">
            <a:avLst/>
          </a:prstGeom>
          <a:solidFill>
            <a:srgbClr val="FFFF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F96DB9F-9CAD-467B-8D6F-296ED05575F5}"/>
              </a:ext>
            </a:extLst>
          </p:cNvPr>
          <p:cNvSpPr/>
          <p:nvPr/>
        </p:nvSpPr>
        <p:spPr>
          <a:xfrm>
            <a:off x="5915616" y="3192586"/>
            <a:ext cx="5552611" cy="5491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B5D12F0-BB4E-4A4D-91D8-BF84503D8AFD}"/>
              </a:ext>
            </a:extLst>
          </p:cNvPr>
          <p:cNvSpPr/>
          <p:nvPr/>
        </p:nvSpPr>
        <p:spPr>
          <a:xfrm rot="16200000">
            <a:off x="5216413" y="2039879"/>
            <a:ext cx="1947549" cy="5491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EF76650-AA72-4CBF-8FF1-BF16406EE81F}"/>
              </a:ext>
            </a:extLst>
          </p:cNvPr>
          <p:cNvSpPr/>
          <p:nvPr/>
        </p:nvSpPr>
        <p:spPr>
          <a:xfrm rot="16200000">
            <a:off x="9985453" y="2258961"/>
            <a:ext cx="2416397" cy="5491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5E7B0B4-03D8-4FFE-BEA4-CBCA3514F542}"/>
                  </a:ext>
                </a:extLst>
              </p:cNvPr>
              <p:cNvSpPr txBox="1"/>
              <p:nvPr/>
            </p:nvSpPr>
            <p:spPr>
              <a:xfrm>
                <a:off x="424910" y="4115733"/>
                <a:ext cx="491910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রাস্তা বাদে বাগানের ক্ষেত্রফল</a:t>
                </a:r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bn-BD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5E7B0B4-03D8-4FFE-BEA4-CBCA3514F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10" y="4115733"/>
                <a:ext cx="4919104" cy="646331"/>
              </a:xfrm>
              <a:prstGeom prst="rect">
                <a:avLst/>
              </a:prstGeom>
              <a:blipFill>
                <a:blip r:embed="rId5"/>
                <a:stretch>
                  <a:fillRect l="-3965" t="-14151" r="-5452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2906675-782F-4DD1-87FD-B29AA7C604A5}"/>
                  </a:ext>
                </a:extLst>
              </p:cNvPr>
              <p:cNvSpPr txBox="1"/>
              <p:nvPr/>
            </p:nvSpPr>
            <p:spPr>
              <a:xfrm>
                <a:off x="5007114" y="4193100"/>
                <a:ext cx="361114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54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মিটার </m:t>
                      </m:r>
                      <m:r>
                        <a:rPr lang="bn-BD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34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মিটার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2906675-782F-4DD1-87FD-B29AA7C60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114" y="4193100"/>
                <a:ext cx="361114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53816B0-2B19-4EC6-8DBB-60D5C5D7AC1E}"/>
                  </a:ext>
                </a:extLst>
              </p:cNvPr>
              <p:cNvSpPr txBox="1"/>
              <p:nvPr/>
            </p:nvSpPr>
            <p:spPr>
              <a:xfrm>
                <a:off x="8525231" y="4194673"/>
                <a:ext cx="325073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1836</m:t>
                      </m:r>
                      <m:r>
                        <m:rPr>
                          <m:nor/>
                        </m:rPr>
                        <a:rPr lang="bn-BD" sz="3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বর্গমিটার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53816B0-2B19-4EC6-8DBB-60D5C5D7A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231" y="4194673"/>
                <a:ext cx="3250736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D6AC028-B935-4080-B077-3281A5468943}"/>
                  </a:ext>
                </a:extLst>
              </p:cNvPr>
              <p:cNvSpPr txBox="1"/>
              <p:nvPr/>
            </p:nvSpPr>
            <p:spPr>
              <a:xfrm>
                <a:off x="438304" y="5045267"/>
                <a:ext cx="338201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রাস্তার ক্ষেত্রফল</a:t>
                </a:r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bn-BD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D6AC028-B935-4080-B077-3281A5468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04" y="5045267"/>
                <a:ext cx="3382010" cy="646331"/>
              </a:xfrm>
              <a:prstGeom prst="rect">
                <a:avLst/>
              </a:prstGeom>
              <a:blipFill>
                <a:blip r:embed="rId8"/>
                <a:stretch>
                  <a:fillRect t="-15094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A286B12-5B8D-453D-B99C-B11576D800FC}"/>
                  </a:ext>
                </a:extLst>
              </p:cNvPr>
              <p:cNvSpPr txBox="1"/>
              <p:nvPr/>
            </p:nvSpPr>
            <p:spPr>
              <a:xfrm>
                <a:off x="3687371" y="5048870"/>
                <a:ext cx="128846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bn-BD" sz="3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400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A286B12-5B8D-453D-B99C-B11576D80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371" y="5048870"/>
                <a:ext cx="1288468" cy="553998"/>
              </a:xfrm>
              <a:prstGeom prst="rect">
                <a:avLst/>
              </a:prstGeom>
              <a:blipFill>
                <a:blip r:embed="rId9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57523A2-FC7A-4B3F-A99D-E2054CF2BF1D}"/>
                  </a:ext>
                </a:extLst>
              </p:cNvPr>
              <p:cNvSpPr txBox="1"/>
              <p:nvPr/>
            </p:nvSpPr>
            <p:spPr>
              <a:xfrm>
                <a:off x="4975839" y="5048870"/>
                <a:ext cx="325073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1836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bn-BD" sz="3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বর্গমিটার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57523A2-FC7A-4B3F-A99D-E2054CF2B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839" y="5048870"/>
                <a:ext cx="3250736" cy="553998"/>
              </a:xfrm>
              <a:prstGeom prst="rect">
                <a:avLst/>
              </a:prstGeom>
              <a:blipFill>
                <a:blip r:embed="rId10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2A02074-5EC7-4C3B-A495-0DE8066AF134}"/>
                  </a:ext>
                </a:extLst>
              </p:cNvPr>
              <p:cNvSpPr txBox="1"/>
              <p:nvPr/>
            </p:nvSpPr>
            <p:spPr>
              <a:xfrm>
                <a:off x="8140177" y="5025804"/>
                <a:ext cx="325073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564</m:t>
                      </m:r>
                      <m:r>
                        <m:rPr>
                          <m:nor/>
                        </m:rPr>
                        <a:rPr lang="bn-BD" sz="3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বর্গমিটার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2A02074-5EC7-4C3B-A495-0DE8066AF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177" y="5025804"/>
                <a:ext cx="3250736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E9340B7-8902-47CF-BFA9-A14CFD0D06DB}"/>
                  </a:ext>
                </a:extLst>
              </p:cNvPr>
              <p:cNvSpPr txBox="1"/>
              <p:nvPr/>
            </p:nvSpPr>
            <p:spPr>
              <a:xfrm>
                <a:off x="8178998" y="1262483"/>
                <a:ext cx="80448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54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E9340B7-8902-47CF-BFA9-A14CFD0D0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998" y="1262483"/>
                <a:ext cx="804489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3214050-ACC2-400D-B21B-C5C4061BF524}"/>
                  </a:ext>
                </a:extLst>
              </p:cNvPr>
              <p:cNvSpPr txBox="1"/>
              <p:nvPr/>
            </p:nvSpPr>
            <p:spPr>
              <a:xfrm>
                <a:off x="8131049" y="2740731"/>
                <a:ext cx="80448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54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3214050-ACC2-400D-B21B-C5C4061BF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049" y="2740731"/>
                <a:ext cx="804489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BB6F60F-66F6-49E8-B31A-D48824CFD191}"/>
                  </a:ext>
                </a:extLst>
              </p:cNvPr>
              <p:cNvSpPr txBox="1"/>
              <p:nvPr/>
            </p:nvSpPr>
            <p:spPr>
              <a:xfrm>
                <a:off x="6285840" y="1966574"/>
                <a:ext cx="80448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BB6F60F-66F6-49E8-B31A-D48824CFD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840" y="1966574"/>
                <a:ext cx="804489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43EA047-9989-46E5-96CD-D01FE661CA5D}"/>
                  </a:ext>
                </a:extLst>
              </p:cNvPr>
              <p:cNvSpPr txBox="1"/>
              <p:nvPr/>
            </p:nvSpPr>
            <p:spPr>
              <a:xfrm>
                <a:off x="10261493" y="1931949"/>
                <a:ext cx="80448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43EA047-9989-46E5-96CD-D01FE661C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1493" y="1931949"/>
                <a:ext cx="804489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F2D06BE-C0D9-4C1E-963A-998B6D485EB0}"/>
                  </a:ext>
                </a:extLst>
              </p:cNvPr>
              <p:cNvSpPr txBox="1"/>
              <p:nvPr/>
            </p:nvSpPr>
            <p:spPr>
              <a:xfrm>
                <a:off x="8289674" y="302493"/>
                <a:ext cx="80448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F2D06BE-C0D9-4C1E-963A-998B6D485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674" y="302493"/>
                <a:ext cx="804489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4393AF0-9EA4-4A9D-A4BA-788BD4DED02F}"/>
                  </a:ext>
                </a:extLst>
              </p:cNvPr>
              <p:cNvSpPr txBox="1"/>
              <p:nvPr/>
            </p:nvSpPr>
            <p:spPr>
              <a:xfrm>
                <a:off x="8200214" y="3668772"/>
                <a:ext cx="80448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4393AF0-9EA4-4A9D-A4BA-788BD4DED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214" y="3668772"/>
                <a:ext cx="804489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BAF290B-DC0C-4074-9E5D-0CDB9997354B}"/>
                  </a:ext>
                </a:extLst>
              </p:cNvPr>
              <p:cNvSpPr txBox="1"/>
              <p:nvPr/>
            </p:nvSpPr>
            <p:spPr>
              <a:xfrm>
                <a:off x="5175685" y="2276740"/>
                <a:ext cx="80448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BAF290B-DC0C-4074-9E5D-0CDB99973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685" y="2276740"/>
                <a:ext cx="804489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3A85714-A292-4BA6-ABE2-B784BFF3A33F}"/>
                  </a:ext>
                </a:extLst>
              </p:cNvPr>
              <p:cNvSpPr txBox="1"/>
              <p:nvPr/>
            </p:nvSpPr>
            <p:spPr>
              <a:xfrm>
                <a:off x="11304669" y="2060056"/>
                <a:ext cx="80448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3A85714-A292-4BA6-ABE2-B784BFF3A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4669" y="2060056"/>
                <a:ext cx="804489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5490907-3F80-4162-B2A4-63CA5B283CC7}"/>
                  </a:ext>
                </a:extLst>
              </p:cNvPr>
              <p:cNvSpPr txBox="1"/>
              <p:nvPr/>
            </p:nvSpPr>
            <p:spPr>
              <a:xfrm>
                <a:off x="8014439" y="837776"/>
                <a:ext cx="4455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5490907-3F80-4162-B2A4-63CA5B283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439" y="837776"/>
                <a:ext cx="445572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9EF3E25-435B-47DE-B0D0-FB3140858A8E}"/>
              </a:ext>
            </a:extLst>
          </p:cNvPr>
          <p:cNvCxnSpPr/>
          <p:nvPr/>
        </p:nvCxnSpPr>
        <p:spPr>
          <a:xfrm>
            <a:off x="8014441" y="837778"/>
            <a:ext cx="0" cy="566961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842B486-7AF5-4E9E-B977-C5BD01B49681}"/>
                  </a:ext>
                </a:extLst>
              </p:cNvPr>
              <p:cNvSpPr txBox="1"/>
              <p:nvPr/>
            </p:nvSpPr>
            <p:spPr>
              <a:xfrm>
                <a:off x="10974618" y="1800389"/>
                <a:ext cx="4455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842B486-7AF5-4E9E-B977-C5BD01B49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4618" y="1800389"/>
                <a:ext cx="445572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ED3182C-5781-4308-80E3-E5719D80E479}"/>
              </a:ext>
            </a:extLst>
          </p:cNvPr>
          <p:cNvCxnSpPr>
            <a:cxnSpLocks/>
          </p:cNvCxnSpPr>
          <p:nvPr/>
        </p:nvCxnSpPr>
        <p:spPr>
          <a:xfrm flipH="1">
            <a:off x="10907050" y="2379276"/>
            <a:ext cx="543215" cy="0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B3066E3-ED0D-4283-8F6C-31CB9252B3C1}"/>
                  </a:ext>
                </a:extLst>
              </p:cNvPr>
              <p:cNvSpPr txBox="1"/>
              <p:nvPr/>
            </p:nvSpPr>
            <p:spPr>
              <a:xfrm>
                <a:off x="7786783" y="3170002"/>
                <a:ext cx="4455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B3066E3-ED0D-4283-8F6C-31CB9252B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783" y="3170002"/>
                <a:ext cx="445572" cy="5847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6FA90EE-DBA3-4B05-8754-D99B4EBBFCC0}"/>
              </a:ext>
            </a:extLst>
          </p:cNvPr>
          <p:cNvCxnSpPr>
            <a:cxnSpLocks/>
          </p:cNvCxnSpPr>
          <p:nvPr/>
        </p:nvCxnSpPr>
        <p:spPr>
          <a:xfrm>
            <a:off x="7786783" y="3218318"/>
            <a:ext cx="1" cy="505901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B0CFFFE-68F1-45DB-897F-F9940284EA80}"/>
                  </a:ext>
                </a:extLst>
              </p:cNvPr>
              <p:cNvSpPr txBox="1"/>
              <p:nvPr/>
            </p:nvSpPr>
            <p:spPr>
              <a:xfrm>
                <a:off x="5977088" y="1707337"/>
                <a:ext cx="4455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B0CFFFE-68F1-45DB-897F-F9940284E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088" y="1707337"/>
                <a:ext cx="445572" cy="58477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A611B56-35CD-4DE9-9B46-8065AC553067}"/>
              </a:ext>
            </a:extLst>
          </p:cNvPr>
          <p:cNvCxnSpPr>
            <a:cxnSpLocks/>
          </p:cNvCxnSpPr>
          <p:nvPr/>
        </p:nvCxnSpPr>
        <p:spPr>
          <a:xfrm flipH="1">
            <a:off x="5909520" y="2286224"/>
            <a:ext cx="543215" cy="0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566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>
            <a:extLst>
              <a:ext uri="{FF2B5EF4-FFF2-40B4-BE49-F238E27FC236}">
                <a16:creationId xmlns:a16="http://schemas.microsoft.com/office/drawing/2014/main" id="{0AFC9B88-CAFB-4CC8-A26A-7F99D01A4505}"/>
              </a:ext>
            </a:extLst>
          </p:cNvPr>
          <p:cNvSpPr/>
          <p:nvPr/>
        </p:nvSpPr>
        <p:spPr>
          <a:xfrm>
            <a:off x="645109" y="381634"/>
            <a:ext cx="3469891" cy="871658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97BCE9-5D90-40CA-A5A7-F8505745E5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48"/>
          <a:stretch/>
        </p:blipFill>
        <p:spPr>
          <a:xfrm>
            <a:off x="452283" y="331721"/>
            <a:ext cx="981562" cy="1620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D6D5C6-1FB1-4C28-9F8B-87F2A9C97B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35"/>
          <a:stretch/>
        </p:blipFill>
        <p:spPr>
          <a:xfrm>
            <a:off x="10854985" y="315910"/>
            <a:ext cx="981563" cy="1652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CB3624-AD26-4FFE-AE81-2323303FCBF6}"/>
                  </a:ext>
                </a:extLst>
              </p:cNvPr>
              <p:cNvSpPr txBox="1"/>
              <p:nvPr/>
            </p:nvSpPr>
            <p:spPr>
              <a:xfrm>
                <a:off x="747860" y="4905947"/>
                <a:ext cx="11088688" cy="1309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40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বাগানটির বাহিরে চারদিকে</m:t>
                    </m:r>
                    <m:r>
                      <m:rPr>
                        <m:nor/>
                      </m:rPr>
                      <a:rPr lang="en-US" sz="40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40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মিটার চওড়া একটি রাস্তা থাকলে </m:t>
                    </m:r>
                    <m:r>
                      <m:rPr>
                        <m:nor/>
                      </m:rPr>
                      <a:rPr lang="bn-BD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রাস্তার ক্ষেত্রফল কত</m:t>
                    </m:r>
                    <m:r>
                      <m:rPr>
                        <m:nor/>
                      </m:rPr>
                      <a:rPr lang="bn-BD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?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CB3624-AD26-4FFE-AE81-2323303FC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60" y="4905947"/>
                <a:ext cx="11088688" cy="13092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974019-9680-40F1-AD9F-574B023A44D4}"/>
                  </a:ext>
                </a:extLst>
              </p:cNvPr>
              <p:cNvSpPr txBox="1"/>
              <p:nvPr/>
            </p:nvSpPr>
            <p:spPr>
              <a:xfrm>
                <a:off x="5964455" y="1925436"/>
                <a:ext cx="146514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60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মিটার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974019-9680-40F1-AD9F-574B023A4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455" y="1925436"/>
                <a:ext cx="1465145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AC78EF-8175-46EA-8625-C83D0CAB30EF}"/>
                  </a:ext>
                </a:extLst>
              </p:cNvPr>
              <p:cNvSpPr txBox="1"/>
              <p:nvPr/>
            </p:nvSpPr>
            <p:spPr>
              <a:xfrm>
                <a:off x="9055222" y="3152001"/>
                <a:ext cx="146514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bn-BD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মিটার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AC78EF-8175-46EA-8625-C83D0CAB3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222" y="3152001"/>
                <a:ext cx="1465145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CE0AB5D7-2665-43EB-ADFC-B24968C8025A}"/>
              </a:ext>
            </a:extLst>
          </p:cNvPr>
          <p:cNvSpPr/>
          <p:nvPr/>
        </p:nvSpPr>
        <p:spPr>
          <a:xfrm>
            <a:off x="4115000" y="2503504"/>
            <a:ext cx="4940223" cy="2157013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BFED1C-18B2-4BA8-99B4-6FFD17E93414}"/>
              </a:ext>
            </a:extLst>
          </p:cNvPr>
          <p:cNvSpPr txBox="1"/>
          <p:nvPr/>
        </p:nvSpPr>
        <p:spPr>
          <a:xfrm>
            <a:off x="5200193" y="3152001"/>
            <a:ext cx="31448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আয়তকার বাগান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0144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4.81481E-6 L 0.38646 -0.0046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-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834 L -0.38802 -0.00579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1" y="1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1" grpId="0"/>
      <p:bldP spid="12" grpId="0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C1C75AC-9465-43DC-9E78-1BB564D855F2}"/>
              </a:ext>
            </a:extLst>
          </p:cNvPr>
          <p:cNvSpPr/>
          <p:nvPr/>
        </p:nvSpPr>
        <p:spPr>
          <a:xfrm>
            <a:off x="373996" y="3598101"/>
            <a:ext cx="9809220" cy="244414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055A50-4211-4D9F-AA89-506E5C472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80" y="767071"/>
            <a:ext cx="3843814" cy="23074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D40785-6112-4CEB-A459-B44FD1543B7B}"/>
              </a:ext>
            </a:extLst>
          </p:cNvPr>
          <p:cNvSpPr/>
          <p:nvPr/>
        </p:nvSpPr>
        <p:spPr>
          <a:xfrm>
            <a:off x="7089653" y="1321069"/>
            <a:ext cx="2450237" cy="1212551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4F8C08-BEBB-4F97-BBE3-AF7E0EFF66E5}"/>
              </a:ext>
            </a:extLst>
          </p:cNvPr>
          <p:cNvSpPr/>
          <p:nvPr/>
        </p:nvSpPr>
        <p:spPr>
          <a:xfrm>
            <a:off x="3148453" y="157216"/>
            <a:ext cx="5519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ইট দ্বারা আয়তকার ক্ষেত্র বাঁধাই করাঃ 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B1CF08-AA29-42F5-BB5E-5A8E5332CA56}"/>
              </a:ext>
            </a:extLst>
          </p:cNvPr>
          <p:cNvSpPr txBox="1"/>
          <p:nvPr/>
        </p:nvSpPr>
        <p:spPr>
          <a:xfrm>
            <a:off x="1864311" y="3055989"/>
            <a:ext cx="1748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ইটের রাস্তা</a:t>
            </a:r>
            <a:endParaRPr lang="en-US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24D731-3583-43C8-9C39-C17A59DC102A}"/>
              </a:ext>
            </a:extLst>
          </p:cNvPr>
          <p:cNvSpPr/>
          <p:nvPr/>
        </p:nvSpPr>
        <p:spPr>
          <a:xfrm>
            <a:off x="7089652" y="1319339"/>
            <a:ext cx="2450237" cy="1212551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38BAD1-FEA2-4B13-BAE8-A4F5062B1EDA}"/>
                  </a:ext>
                </a:extLst>
              </p:cNvPr>
              <p:cNvSpPr txBox="1"/>
              <p:nvPr/>
            </p:nvSpPr>
            <p:spPr>
              <a:xfrm>
                <a:off x="7637973" y="767071"/>
                <a:ext cx="123797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38BAD1-FEA2-4B13-BAE8-A4F5062B1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973" y="767071"/>
                <a:ext cx="1237970" cy="553998"/>
              </a:xfrm>
              <a:prstGeom prst="rect">
                <a:avLst/>
              </a:prstGeom>
              <a:blipFill>
                <a:blip r:embed="rId3"/>
                <a:stretch>
                  <a:fillRect r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4722064-0261-4472-AADC-297B52EFD2A3}"/>
                  </a:ext>
                </a:extLst>
              </p:cNvPr>
              <p:cNvSpPr txBox="1"/>
              <p:nvPr/>
            </p:nvSpPr>
            <p:spPr>
              <a:xfrm>
                <a:off x="9717445" y="1650345"/>
                <a:ext cx="123797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4722064-0261-4472-AADC-297B52EFD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445" y="1650345"/>
                <a:ext cx="1237970" cy="553998"/>
              </a:xfrm>
              <a:prstGeom prst="rect">
                <a:avLst/>
              </a:prstGeom>
              <a:blipFill>
                <a:blip r:embed="rId4"/>
                <a:stretch>
                  <a:fillRect r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5ED6252-6F0B-4F96-83C8-3DD867EEF9AC}"/>
              </a:ext>
            </a:extLst>
          </p:cNvPr>
          <p:cNvSpPr txBox="1"/>
          <p:nvPr/>
        </p:nvSpPr>
        <p:spPr>
          <a:xfrm>
            <a:off x="7984791" y="2531890"/>
            <a:ext cx="7468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72C1E5-30BA-453A-8E06-1077C9270AD8}"/>
                  </a:ext>
                </a:extLst>
              </p:cNvPr>
              <p:cNvSpPr txBox="1"/>
              <p:nvPr/>
            </p:nvSpPr>
            <p:spPr>
              <a:xfrm>
                <a:off x="7513123" y="1681122"/>
                <a:ext cx="187568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বর্গ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2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2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2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2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72C1E5-30BA-453A-8E06-1077C9270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123" y="1681122"/>
                <a:ext cx="187568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B41F7A-ED14-45E8-A993-2D13B71F5D37}"/>
                  </a:ext>
                </a:extLst>
              </p:cNvPr>
              <p:cNvSpPr txBox="1"/>
              <p:nvPr/>
            </p:nvSpPr>
            <p:spPr>
              <a:xfrm>
                <a:off x="5823175" y="2978066"/>
                <a:ext cx="498982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ইটের ক্ষেত্রফল</m:t>
                      </m:r>
                      <m:r>
                        <a:rPr lang="bn-BD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বর্গ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B41F7A-ED14-45E8-A993-2D13B71F5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175" y="2978066"/>
                <a:ext cx="4989828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202EA80-403C-40E5-BCF7-5AEF61A64A4E}"/>
              </a:ext>
            </a:extLst>
          </p:cNvPr>
          <p:cNvSpPr txBox="1"/>
          <p:nvPr/>
        </p:nvSpPr>
        <p:spPr>
          <a:xfrm>
            <a:off x="4293749" y="4487146"/>
            <a:ext cx="10898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EAC149-6CFC-4D6F-9D27-D6AD08336469}"/>
                  </a:ext>
                </a:extLst>
              </p:cNvPr>
              <p:cNvSpPr txBox="1"/>
              <p:nvPr/>
            </p:nvSpPr>
            <p:spPr>
              <a:xfrm>
                <a:off x="2404255" y="4148618"/>
                <a:ext cx="539921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রাস্তার ক্ষেত্রফল</a:t>
                </a:r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48</m:t>
                    </m:r>
                    <m:r>
                      <a:rPr lang="bn-BD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বর্গ</m:t>
                    </m:r>
                    <m:r>
                      <m:rPr>
                        <m:nor/>
                      </m:rPr>
                      <a: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bn-BD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সে</m:t>
                    </m:r>
                    <m:r>
                      <m:rPr>
                        <m:nor/>
                      </m:rPr>
                      <a:rPr lang="bn-BD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bn-BD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</m:t>
                    </m:r>
                    <m:r>
                      <m:rPr>
                        <m:nor/>
                      </m:rPr>
                      <a:rPr lang="bn-BD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EAC149-6CFC-4D6F-9D27-D6AD08336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255" y="4148618"/>
                <a:ext cx="5399217" cy="707886"/>
              </a:xfrm>
              <a:prstGeom prst="rect">
                <a:avLst/>
              </a:prstGeom>
              <a:blipFill>
                <a:blip r:embed="rId7"/>
                <a:stretch>
                  <a:fillRect l="-4063" t="-15517" b="-4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2FEBE73-A26C-49F0-BC98-25AEC19EC002}"/>
              </a:ext>
            </a:extLst>
          </p:cNvPr>
          <p:cNvSpPr txBox="1"/>
          <p:nvPr/>
        </p:nvSpPr>
        <p:spPr>
          <a:xfrm>
            <a:off x="1346363" y="4153863"/>
            <a:ext cx="78567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রাস্তাটি ইট দ্বারা বাঁধাই করলে কয়টি ইট লাগবে? </a:t>
            </a:r>
            <a:endParaRPr lang="en-US" sz="4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FB8D3B-C328-4E54-8500-B3B0EE29EC4C}"/>
              </a:ext>
            </a:extLst>
          </p:cNvPr>
          <p:cNvSpPr/>
          <p:nvPr/>
        </p:nvSpPr>
        <p:spPr>
          <a:xfrm>
            <a:off x="2828751" y="3615864"/>
            <a:ext cx="2450237" cy="1212551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C755CC-D529-4068-B26F-F711F41FB21A}"/>
              </a:ext>
            </a:extLst>
          </p:cNvPr>
          <p:cNvSpPr/>
          <p:nvPr/>
        </p:nvSpPr>
        <p:spPr>
          <a:xfrm>
            <a:off x="5280865" y="3608964"/>
            <a:ext cx="2450237" cy="1212551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676A80-9A6A-412C-899F-9A84C71184B0}"/>
              </a:ext>
            </a:extLst>
          </p:cNvPr>
          <p:cNvSpPr/>
          <p:nvPr/>
        </p:nvSpPr>
        <p:spPr>
          <a:xfrm>
            <a:off x="7724101" y="3602064"/>
            <a:ext cx="2450237" cy="1212551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48841D-3548-4A98-8EB1-AA8C679DC887}"/>
              </a:ext>
            </a:extLst>
          </p:cNvPr>
          <p:cNvSpPr/>
          <p:nvPr/>
        </p:nvSpPr>
        <p:spPr>
          <a:xfrm>
            <a:off x="365380" y="4801218"/>
            <a:ext cx="2450237" cy="1212551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B3E44F0-0B1A-4691-8D86-76A180967894}"/>
              </a:ext>
            </a:extLst>
          </p:cNvPr>
          <p:cNvSpPr/>
          <p:nvPr/>
        </p:nvSpPr>
        <p:spPr>
          <a:xfrm>
            <a:off x="2824495" y="4811558"/>
            <a:ext cx="2450237" cy="1212551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0B53A9-9C46-4E32-B0B5-C5918BBEB12F}"/>
              </a:ext>
            </a:extLst>
          </p:cNvPr>
          <p:cNvSpPr/>
          <p:nvPr/>
        </p:nvSpPr>
        <p:spPr>
          <a:xfrm>
            <a:off x="5274994" y="4811558"/>
            <a:ext cx="2450237" cy="1212551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AA2423-6394-4D2F-8F2D-B7FA9C016BD4}"/>
              </a:ext>
            </a:extLst>
          </p:cNvPr>
          <p:cNvSpPr/>
          <p:nvPr/>
        </p:nvSpPr>
        <p:spPr>
          <a:xfrm>
            <a:off x="7725493" y="4793802"/>
            <a:ext cx="2450237" cy="1230307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86AA24-8FFA-4911-897A-DF1FFA3E8138}"/>
                  </a:ext>
                </a:extLst>
              </p:cNvPr>
              <p:cNvSpPr txBox="1"/>
              <p:nvPr/>
            </p:nvSpPr>
            <p:spPr>
              <a:xfrm>
                <a:off x="10284539" y="4204493"/>
                <a:ext cx="1726233" cy="10952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টি ইট প্রয়োজন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86AA24-8FFA-4911-897A-DF1FFA3E8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539" y="4204493"/>
                <a:ext cx="1726233" cy="10952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87EFF77-19A1-42BB-9524-FA9589F33CF0}"/>
                  </a:ext>
                </a:extLst>
              </p:cNvPr>
              <p:cNvSpPr txBox="1"/>
              <p:nvPr/>
            </p:nvSpPr>
            <p:spPr>
              <a:xfrm>
                <a:off x="272673" y="6004891"/>
                <a:ext cx="610615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রাস্তা বাঁধাই করতে ইটের প্রয়োজন </a:t>
                </a:r>
                <a14:m>
                  <m:oMath xmlns:m="http://schemas.openxmlformats.org/officeDocument/2006/math">
                    <m:r>
                      <a:rPr lang="bn-BD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87EFF77-19A1-42BB-9524-FA9589F33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73" y="6004891"/>
                <a:ext cx="6106158" cy="646331"/>
              </a:xfrm>
              <a:prstGeom prst="rect">
                <a:avLst/>
              </a:prstGeom>
              <a:blipFill>
                <a:blip r:embed="rId9"/>
                <a:stretch>
                  <a:fillRect t="-14151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80F19C4-79D4-44B0-A96D-DB712DFA2F27}"/>
                  </a:ext>
                </a:extLst>
              </p:cNvPr>
              <p:cNvSpPr txBox="1"/>
              <p:nvPr/>
            </p:nvSpPr>
            <p:spPr>
              <a:xfrm>
                <a:off x="5823174" y="6004890"/>
                <a:ext cx="618759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(রাস্তার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ক্ষেত্রফল</m:t>
                    </m:r>
                    <m:r>
                      <a:rPr lang="bn-BD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১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টি ইটের ক্ষেত্রফল</m:t>
                    </m:r>
                    <m:r>
                      <m:rPr>
                        <m:nor/>
                      </m:rP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)</m:t>
                    </m:r>
                    <m:r>
                      <m:rPr>
                        <m:nor/>
                      </m:rP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টি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80F19C4-79D4-44B0-A96D-DB712DFA2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174" y="6004890"/>
                <a:ext cx="6187597" cy="646331"/>
              </a:xfrm>
              <a:prstGeom prst="rect">
                <a:avLst/>
              </a:prstGeom>
              <a:blipFill>
                <a:blip r:embed="rId10"/>
                <a:stretch>
                  <a:fillRect l="-3054" t="-14151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04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2" presetClass="path" presetSubtype="0" accel="50000" decel="5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78 0.00278 L -0.54948 0.3328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13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6" grpId="1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9" grpId="0"/>
      <p:bldP spid="19" grpId="1"/>
      <p:bldP spid="20" grpId="0"/>
      <p:bldP spid="20" grpId="1"/>
      <p:bldP spid="21" grpId="0"/>
      <p:bldP spid="21" grpId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A21146-A865-4914-B790-36369F259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100" y="332342"/>
            <a:ext cx="1326169" cy="1326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D5B828-0910-4657-8BB5-40753C0750CC}"/>
                  </a:ext>
                </a:extLst>
              </p:cNvPr>
              <p:cNvSpPr txBox="1"/>
              <p:nvPr/>
            </p:nvSpPr>
            <p:spPr>
              <a:xfrm>
                <a:off x="3703697" y="469703"/>
                <a:ext cx="272287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/>
                        </a:rPr>
                        <m:t>দলগত</m:t>
                      </m:r>
                      <m:r>
                        <a:rPr lang="bn-BD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/>
                        </a:rPr>
                        <m:t> </m:t>
                      </m:r>
                      <m:r>
                        <a:rPr lang="bn-BD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/>
                        </a:rPr>
                        <m:t>কাজ</m:t>
                      </m:r>
                    </m:oMath>
                  </m:oMathPara>
                </a14:m>
                <a:endPara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D5B828-0910-4657-8BB5-40753C075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697" y="469703"/>
                <a:ext cx="272287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F35FFD5-468E-4DBA-976A-40E9F5BEE7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467"/>
          <a:stretch/>
        </p:blipFill>
        <p:spPr>
          <a:xfrm>
            <a:off x="758106" y="1560093"/>
            <a:ext cx="4545737" cy="3162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67D3DB-FC1B-4520-92AF-4FF83F1E38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353" t="20870" r="4915" b="50000"/>
          <a:stretch/>
        </p:blipFill>
        <p:spPr>
          <a:xfrm>
            <a:off x="6637101" y="2224755"/>
            <a:ext cx="3911973" cy="19962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F2319F-6380-406B-B7DF-5DD99B59B2DC}"/>
                  </a:ext>
                </a:extLst>
              </p:cNvPr>
              <p:cNvSpPr txBox="1"/>
              <p:nvPr/>
            </p:nvSpPr>
            <p:spPr>
              <a:xfrm>
                <a:off x="7866707" y="4216541"/>
                <a:ext cx="145276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2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2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2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2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F2319F-6380-406B-B7DF-5DD99B59B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707" y="4216541"/>
                <a:ext cx="1452760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3F4E5F-D06D-4483-A9EB-BB2113D7FF70}"/>
                  </a:ext>
                </a:extLst>
              </p:cNvPr>
              <p:cNvSpPr txBox="1"/>
              <p:nvPr/>
            </p:nvSpPr>
            <p:spPr>
              <a:xfrm>
                <a:off x="10549074" y="3167621"/>
                <a:ext cx="123797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2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2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2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2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3F4E5F-D06D-4483-A9EB-BB2113D7F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074" y="3167621"/>
                <a:ext cx="1237970" cy="492443"/>
              </a:xfrm>
              <a:prstGeom prst="rect">
                <a:avLst/>
              </a:prstGeom>
              <a:blipFill>
                <a:blip r:embed="rId7"/>
                <a:stretch>
                  <a:fillRect r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1AB44E-ABB1-40E4-99EC-04EB8776E90C}"/>
                  </a:ext>
                </a:extLst>
              </p:cNvPr>
              <p:cNvSpPr txBox="1"/>
              <p:nvPr/>
            </p:nvSpPr>
            <p:spPr>
              <a:xfrm>
                <a:off x="976021" y="1734332"/>
                <a:ext cx="400032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দেয়ালটির দৈর্ঘ্য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প্রস্থ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1AB44E-ABB1-40E4-99EC-04EB8776E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21" y="1734332"/>
                <a:ext cx="4000325" cy="1200329"/>
              </a:xfrm>
              <a:prstGeom prst="rect">
                <a:avLst/>
              </a:prstGeom>
              <a:blipFill>
                <a:blip r:embed="rId8"/>
                <a:stretch>
                  <a:fillRect l="-4726" t="-7653" r="-5030" b="-22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105373-05BF-47A2-87DC-C4E70F800B3F}"/>
                  </a:ext>
                </a:extLst>
              </p:cNvPr>
              <p:cNvSpPr txBox="1"/>
              <p:nvPr/>
            </p:nvSpPr>
            <p:spPr>
              <a:xfrm>
                <a:off x="7763056" y="2934661"/>
                <a:ext cx="145276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40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টাইলস</m:t>
                      </m:r>
                    </m:oMath>
                  </m:oMathPara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105373-05BF-47A2-87DC-C4E70F800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056" y="2934661"/>
                <a:ext cx="1452760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38552C-C597-4462-AA13-26476ABD90F7}"/>
                  </a:ext>
                </a:extLst>
              </p:cNvPr>
              <p:cNvSpPr txBox="1"/>
              <p:nvPr/>
            </p:nvSpPr>
            <p:spPr>
              <a:xfrm>
                <a:off x="1674900" y="5185377"/>
                <a:ext cx="787747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দেয়ালটি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বাঁধাই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করতে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কতটি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টাইলস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লাগবে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?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38552C-C597-4462-AA13-26476ABD9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900" y="5185377"/>
                <a:ext cx="7877473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35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BB7EED73-9A38-4B6D-AE86-40E9DBC5A870}"/>
              </a:ext>
            </a:extLst>
          </p:cNvPr>
          <p:cNvSpPr/>
          <p:nvPr/>
        </p:nvSpPr>
        <p:spPr>
          <a:xfrm>
            <a:off x="4899749" y="319042"/>
            <a:ext cx="2007078" cy="894877"/>
          </a:xfrm>
          <a:prstGeom prst="wedgeEllipseCallout">
            <a:avLst>
              <a:gd name="adj1" fmla="val -39493"/>
              <a:gd name="adj2" fmla="val 72718"/>
            </a:avLst>
          </a:prstGeom>
          <a:solidFill>
            <a:srgbClr val="7030A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কুইজ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7C40319-FD67-46D5-9839-9D3B28DC1940}"/>
                  </a:ext>
                </a:extLst>
              </p:cNvPr>
              <p:cNvSpPr txBox="1"/>
              <p:nvPr/>
            </p:nvSpPr>
            <p:spPr>
              <a:xfrm>
                <a:off x="306087" y="1733747"/>
                <a:ext cx="1164237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১</m:t>
                    </m:r>
                    <m:r>
                      <m:rPr>
                        <m:nor/>
                      </m:rP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. </m:t>
                    </m:r>
                    <m: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একটি</m:t>
                    </m:r>
                    <m: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আয়তকার</m:t>
                    </m:r>
                    <m: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ঘরের</m:t>
                    </m:r>
                    <m: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দৈর্ঘ্য</m:t>
                    </m:r>
                    <m:r>
                      <a:rPr lang="bn-BD" sz="3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10</m:t>
                    </m:r>
                    <m:r>
                      <a:rPr lang="bn-BD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মিটার এবং প্রস্থ</m:t>
                    </m:r>
                    <m:r>
                      <a:rPr lang="en-US" sz="3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মিটার</m:t>
                    </m:r>
                    <m:r>
                      <m:rPr>
                        <m:nor/>
                      </m:rP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 হলে</m:t>
                    </m:r>
                    <m:r>
                      <m:rPr>
                        <m:nor/>
                      </m:rP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, </m:t>
                    </m:r>
                  </m:oMath>
                </a14:m>
                <a:r>
                  <a:rPr lang="bn-BD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ক্ষেত্রফল কত? </a:t>
                </a:r>
                <a:endPara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7C40319-FD67-46D5-9839-9D3B28DC1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87" y="1733747"/>
                <a:ext cx="11642374" cy="646331"/>
              </a:xfrm>
              <a:prstGeom prst="rect">
                <a:avLst/>
              </a:prstGeom>
              <a:blipFill>
                <a:blip r:embed="rId2"/>
                <a:stretch>
                  <a:fillRect t="-14151" r="-1361" b="-4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A340884-7843-4428-9FB1-39AE6F112657}"/>
                  </a:ext>
                </a:extLst>
              </p:cNvPr>
              <p:cNvSpPr txBox="1"/>
              <p:nvPr/>
            </p:nvSpPr>
            <p:spPr>
              <a:xfrm>
                <a:off x="376709" y="4205633"/>
                <a:ext cx="112086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BD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২.একটি আয়তের পরিসীমা </a:t>
                </a:r>
                <a14:m>
                  <m:oMath xmlns:m="http://schemas.openxmlformats.org/officeDocument/2006/math"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0</m:t>
                    </m:r>
                    <m:r>
                      <a:rPr lang="bn-BD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সে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মি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. 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এবং প্রস্থ</m:t>
                    </m:r>
                    <m:r>
                      <a: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30</m:t>
                    </m:r>
                    <m:r>
                      <a:rPr lang="bn-BD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সে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মি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nor/>
                      </m:rP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দৈর্ঘ্য</m:t>
                    </m:r>
                  </m:oMath>
                </a14:m>
                <a:r>
                  <a:rPr lang="bn-BD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কত?</a:t>
                </a:r>
                <a:endPara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A340884-7843-4428-9FB1-39AE6F112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09" y="4205633"/>
                <a:ext cx="11208650" cy="646331"/>
              </a:xfrm>
              <a:prstGeom prst="rect">
                <a:avLst/>
              </a:prstGeom>
              <a:blipFill>
                <a:blip r:embed="rId3"/>
                <a:stretch>
                  <a:fillRect l="-1795" t="-15094" r="-54" b="-4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E6ACEFD0-E861-4B25-9B90-6A9FC9C497DA}"/>
              </a:ext>
            </a:extLst>
          </p:cNvPr>
          <p:cNvSpPr/>
          <p:nvPr/>
        </p:nvSpPr>
        <p:spPr>
          <a:xfrm>
            <a:off x="500465" y="2569260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BE92ED7-0E8B-472C-8809-B17FBC3CA189}"/>
                  </a:ext>
                </a:extLst>
              </p:cNvPr>
              <p:cNvSpPr/>
              <p:nvPr/>
            </p:nvSpPr>
            <p:spPr>
              <a:xfrm>
                <a:off x="1045777" y="2526903"/>
                <a:ext cx="181972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বর্গ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মিটার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BE92ED7-0E8B-472C-8809-B17FBC3CA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777" y="2526903"/>
                <a:ext cx="1819729" cy="646331"/>
              </a:xfrm>
              <a:prstGeom prst="rect">
                <a:avLst/>
              </a:prstGeom>
              <a:blipFill>
                <a:blip r:embed="rId4"/>
                <a:stretch>
                  <a:fillRect t="-14151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A0B3F9DE-D21D-4292-B90E-60C17D49D72D}"/>
              </a:ext>
            </a:extLst>
          </p:cNvPr>
          <p:cNvSpPr/>
          <p:nvPr/>
        </p:nvSpPr>
        <p:spPr>
          <a:xfrm>
            <a:off x="500465" y="3450603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F9138DC-9D60-4E67-B98C-98DE520AE56F}"/>
                  </a:ext>
                </a:extLst>
              </p:cNvPr>
              <p:cNvSpPr/>
              <p:nvPr/>
            </p:nvSpPr>
            <p:spPr>
              <a:xfrm>
                <a:off x="995479" y="3366268"/>
                <a:ext cx="227952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বর্গ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মিটার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F9138DC-9D60-4E67-B98C-98DE520AE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479" y="3366268"/>
                <a:ext cx="2279521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42F9D925-4AE9-49D2-9211-AFCBFDD6CA88}"/>
              </a:ext>
            </a:extLst>
          </p:cNvPr>
          <p:cNvSpPr/>
          <p:nvPr/>
        </p:nvSpPr>
        <p:spPr>
          <a:xfrm>
            <a:off x="6042342" y="3312737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08BE328-76CF-45B5-B56B-ADD62AE491C8}"/>
                  </a:ext>
                </a:extLst>
              </p:cNvPr>
              <p:cNvSpPr/>
              <p:nvPr/>
            </p:nvSpPr>
            <p:spPr>
              <a:xfrm>
                <a:off x="6673426" y="3281880"/>
                <a:ext cx="216758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60</m:t>
                      </m:r>
                      <m:r>
                        <m:rPr>
                          <m:nor/>
                        </m:rPr>
                        <a:rPr lang="en-US" sz="3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বর্গ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মিটার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08BE328-76CF-45B5-B56B-ADD62AE49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426" y="3281880"/>
                <a:ext cx="216758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49371FB-F068-4FB5-BE6D-AD062E108676}"/>
                  </a:ext>
                </a:extLst>
              </p:cNvPr>
              <p:cNvSpPr/>
              <p:nvPr/>
            </p:nvSpPr>
            <p:spPr>
              <a:xfrm>
                <a:off x="6532020" y="2377009"/>
                <a:ext cx="216758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16</m:t>
                      </m:r>
                      <m:r>
                        <m:rPr>
                          <m:nor/>
                        </m:rPr>
                        <a:rPr lang="en-US" sz="3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বর্গ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মিটার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49371FB-F068-4FB5-BE6D-AD062E108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020" y="2377009"/>
                <a:ext cx="216758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76BE25FC-0CD7-45F9-9A63-5F2E6E1BBCEE}"/>
              </a:ext>
            </a:extLst>
          </p:cNvPr>
          <p:cNvSpPr/>
          <p:nvPr/>
        </p:nvSpPr>
        <p:spPr>
          <a:xfrm>
            <a:off x="6042342" y="2469014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A13A932-48A5-4593-AA0D-53787E61D3B1}"/>
              </a:ext>
            </a:extLst>
          </p:cNvPr>
          <p:cNvSpPr/>
          <p:nvPr/>
        </p:nvSpPr>
        <p:spPr>
          <a:xfrm>
            <a:off x="441102" y="4948142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7806B18-6287-4119-9863-EDC7DFE0F7B4}"/>
                  </a:ext>
                </a:extLst>
              </p:cNvPr>
              <p:cNvSpPr/>
              <p:nvPr/>
            </p:nvSpPr>
            <p:spPr>
              <a:xfrm>
                <a:off x="1028052" y="4905785"/>
                <a:ext cx="193514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7806B18-6287-4119-9863-EDC7DFE0F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052" y="4905785"/>
                <a:ext cx="1935145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9E063B3E-1C55-4DAF-AA62-E78E22FCBA6C}"/>
              </a:ext>
            </a:extLst>
          </p:cNvPr>
          <p:cNvSpPr/>
          <p:nvPr/>
        </p:nvSpPr>
        <p:spPr>
          <a:xfrm>
            <a:off x="410639" y="5857760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DA74B41-4089-4924-A50D-E5131C2B1132}"/>
                  </a:ext>
                </a:extLst>
              </p:cNvPr>
              <p:cNvSpPr/>
              <p:nvPr/>
            </p:nvSpPr>
            <p:spPr>
              <a:xfrm>
                <a:off x="910702" y="5784625"/>
                <a:ext cx="202401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DA74B41-4089-4924-A50D-E5131C2B11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02" y="5784625"/>
                <a:ext cx="2024013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id="{2B88317D-D9A7-499A-83B8-6A38DD087496}"/>
              </a:ext>
            </a:extLst>
          </p:cNvPr>
          <p:cNvSpPr/>
          <p:nvPr/>
        </p:nvSpPr>
        <p:spPr>
          <a:xfrm>
            <a:off x="5988028" y="5711016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2230E39-02E3-4CA2-A1B8-A2186FFCFF69}"/>
                  </a:ext>
                </a:extLst>
              </p:cNvPr>
              <p:cNvSpPr/>
              <p:nvPr/>
            </p:nvSpPr>
            <p:spPr>
              <a:xfrm>
                <a:off x="6619112" y="5680159"/>
                <a:ext cx="207781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130</m:t>
                      </m:r>
                      <m:r>
                        <m:rPr>
                          <m:nor/>
                        </m:rPr>
                        <a:rPr lang="en-US" sz="3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2230E39-02E3-4CA2-A1B8-A2186FFCFF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112" y="5680159"/>
                <a:ext cx="2077812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C4F448D-82A7-4D47-A03B-94802D7CEF07}"/>
                  </a:ext>
                </a:extLst>
              </p:cNvPr>
              <p:cNvSpPr/>
              <p:nvPr/>
            </p:nvSpPr>
            <p:spPr>
              <a:xfrm>
                <a:off x="6519344" y="4775288"/>
                <a:ext cx="182293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50</m:t>
                      </m:r>
                      <m:r>
                        <m:rPr>
                          <m:nor/>
                        </m:rPr>
                        <a:rPr lang="en-US" sz="3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C4F448D-82A7-4D47-A03B-94802D7CE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344" y="4775288"/>
                <a:ext cx="1822935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60E85A61-853E-45C6-AABA-58D8B4120EA1}"/>
              </a:ext>
            </a:extLst>
          </p:cNvPr>
          <p:cNvSpPr/>
          <p:nvPr/>
        </p:nvSpPr>
        <p:spPr>
          <a:xfrm>
            <a:off x="5988028" y="4867293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8CBC237-D1B6-4A81-8FB1-D5723044F0E1}"/>
                  </a:ext>
                </a:extLst>
              </p:cNvPr>
              <p:cNvSpPr/>
              <p:nvPr/>
            </p:nvSpPr>
            <p:spPr>
              <a:xfrm>
                <a:off x="9205780" y="382136"/>
                <a:ext cx="2327026" cy="619932"/>
              </a:xfrm>
              <a:prstGeom prst="rect">
                <a:avLst/>
              </a:prstGeom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i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অভিনন্দন</m:t>
                      </m:r>
                    </m:oMath>
                  </m:oMathPara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8CBC237-D1B6-4A81-8FB1-D5723044F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780" y="382136"/>
                <a:ext cx="2327026" cy="6199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03C783F-7B52-49C5-951A-C78E65046DDC}"/>
                  </a:ext>
                </a:extLst>
              </p:cNvPr>
              <p:cNvSpPr/>
              <p:nvPr/>
            </p:nvSpPr>
            <p:spPr>
              <a:xfrm>
                <a:off x="9205780" y="1129551"/>
                <a:ext cx="2379579" cy="619932"/>
              </a:xfrm>
              <a:prstGeom prst="rect">
                <a:avLst/>
              </a:prstGeom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আবার চেষ্টা কর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03C783F-7B52-49C5-951A-C78E65046D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780" y="1129551"/>
                <a:ext cx="2379579" cy="6199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17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/>
      <p:bldP spid="48" grpId="0" animBg="1"/>
      <p:bldP spid="34" grpId="0" animBg="1"/>
      <p:bldP spid="35" grpId="0"/>
      <p:bldP spid="36" grpId="0" animBg="1"/>
      <p:bldP spid="37" grpId="0"/>
      <p:bldP spid="59" grpId="0" animBg="1"/>
      <p:bldP spid="70" grpId="0"/>
      <p:bldP spid="71" grpId="0"/>
      <p:bldP spid="72" grpId="0" animBg="1"/>
      <p:bldP spid="2" grpId="0" animBg="1"/>
      <p:bldP spid="2" grpId="1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22BB1FE-2E43-4095-B532-655F311A3CA6}"/>
                  </a:ext>
                </a:extLst>
              </p:cNvPr>
              <p:cNvSpPr txBox="1"/>
              <p:nvPr/>
            </p:nvSpPr>
            <p:spPr>
              <a:xfrm>
                <a:off x="471621" y="1824931"/>
                <a:ext cx="90172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৩. একটি আয়তের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দৈর্ঘ্য</m:t>
                    </m:r>
                    <m:r>
                      <a:rPr lang="en-US" sz="3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8</m:t>
                    </m:r>
                    <m:r>
                      <a:rPr lang="bn-BD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সে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মি এবং প্রস্থ</m:t>
                    </m:r>
                    <m:r>
                      <a:rPr lang="bn-BD" sz="3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3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6</m:t>
                    </m:r>
                    <m:r>
                      <a:rPr lang="bn-BD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সে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মি</m:t>
                    </m:r>
                    <m:r>
                      <a:rPr lang="en-US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 </m:t>
                    </m:r>
                    <m: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হলে</m:t>
                    </m:r>
                    <m:r>
                      <a:rPr lang="en-US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…</m:t>
                    </m:r>
                    <m: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…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22BB1FE-2E43-4095-B532-655F311A3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21" y="1824931"/>
                <a:ext cx="9017212" cy="646331"/>
              </a:xfrm>
              <a:prstGeom prst="rect">
                <a:avLst/>
              </a:prstGeom>
              <a:blipFill>
                <a:blip r:embed="rId2"/>
                <a:stretch>
                  <a:fillRect l="-2095" t="-13208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301089-3D03-413D-ABAD-C1801FBE4C22}"/>
                  </a:ext>
                </a:extLst>
              </p:cNvPr>
              <p:cNvSpPr txBox="1"/>
              <p:nvPr/>
            </p:nvSpPr>
            <p:spPr>
              <a:xfrm>
                <a:off x="517009" y="2578649"/>
                <a:ext cx="365830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bn-BD" sz="36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কর্ণের</m:t>
                      </m:r>
                      <m:r>
                        <a:rPr lang="bn-BD" sz="36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দৈর্ঘ্য</m:t>
                      </m:r>
                      <m:r>
                        <a:rPr lang="bn-BD" sz="36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301089-3D03-413D-ABAD-C1801FBE4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09" y="2578649"/>
                <a:ext cx="365830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C09611-A498-4E6B-AF5F-A7CD0E994C23}"/>
                  </a:ext>
                </a:extLst>
              </p:cNvPr>
              <p:cNvSpPr txBox="1"/>
              <p:nvPr/>
            </p:nvSpPr>
            <p:spPr>
              <a:xfrm>
                <a:off x="471621" y="3359248"/>
                <a:ext cx="342587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bn-BD" sz="3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পরিসীমা</m:t>
                      </m:r>
                      <m:r>
                        <a:rPr lang="bn-BD" sz="36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28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C09611-A498-4E6B-AF5F-A7CD0E994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21" y="3359248"/>
                <a:ext cx="3425874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987977-55FB-4F36-A91A-85E189F0A86F}"/>
                  </a:ext>
                </a:extLst>
              </p:cNvPr>
              <p:cNvSpPr txBox="1"/>
              <p:nvPr/>
            </p:nvSpPr>
            <p:spPr>
              <a:xfrm>
                <a:off x="356212" y="4073391"/>
                <a:ext cx="1049030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𝑖𝑖𝑖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 </m:t>
                      </m:r>
                      <m:r>
                        <a:rPr lang="en-US" sz="36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4</m:t>
                      </m:r>
                      <m:r>
                        <a:rPr lang="en-US" sz="36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বর্গ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পাথর দ্বারা ক্ষেত্রটি বাঁধাই করতে</m:t>
                      </m:r>
                      <m:r>
                        <a:rPr lang="en-US" sz="36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টি পাথর লাগবে।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987977-55FB-4F36-A91A-85E189F0A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12" y="4073391"/>
                <a:ext cx="1049030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46C10DF-13FD-4574-8A12-F7E6E3224BBD}"/>
                  </a:ext>
                </a:extLst>
              </p:cNvPr>
              <p:cNvSpPr txBox="1"/>
              <p:nvPr/>
            </p:nvSpPr>
            <p:spPr>
              <a:xfrm>
                <a:off x="356212" y="4787534"/>
                <a:ext cx="22057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কোনটি সঠিক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?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46C10DF-13FD-4574-8A12-F7E6E3224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12" y="4787534"/>
                <a:ext cx="2205732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12E83700-A969-4C85-B41C-94C38AFA5977}"/>
              </a:ext>
            </a:extLst>
          </p:cNvPr>
          <p:cNvSpPr/>
          <p:nvPr/>
        </p:nvSpPr>
        <p:spPr>
          <a:xfrm>
            <a:off x="489960" y="5694352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0D919DE-6B0E-4B10-A00F-9FC7AC51DDD0}"/>
                  </a:ext>
                </a:extLst>
              </p:cNvPr>
              <p:cNvSpPr/>
              <p:nvPr/>
            </p:nvSpPr>
            <p:spPr>
              <a:xfrm>
                <a:off x="1141936" y="5632249"/>
                <a:ext cx="9363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𝑖𝑖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0D919DE-6B0E-4B10-A00F-9FC7AC51D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936" y="5632249"/>
                <a:ext cx="93634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37D40BFF-EADC-4EC1-9525-D04AC6F0DD9A}"/>
              </a:ext>
            </a:extLst>
          </p:cNvPr>
          <p:cNvSpPr/>
          <p:nvPr/>
        </p:nvSpPr>
        <p:spPr>
          <a:xfrm>
            <a:off x="5935452" y="5632486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9F84F-1AC6-44E4-8059-94BFB5C1A77A}"/>
                  </a:ext>
                </a:extLst>
              </p:cNvPr>
              <p:cNvSpPr/>
              <p:nvPr/>
            </p:nvSpPr>
            <p:spPr>
              <a:xfrm>
                <a:off x="6163665" y="5559351"/>
                <a:ext cx="165900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bn-BD" sz="3600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9F84F-1AC6-44E4-8059-94BFB5C1A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665" y="5559351"/>
                <a:ext cx="165900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CEFCFEA1-F81B-4812-B81E-72CB2D46C261}"/>
              </a:ext>
            </a:extLst>
          </p:cNvPr>
          <p:cNvSpPr/>
          <p:nvPr/>
        </p:nvSpPr>
        <p:spPr>
          <a:xfrm>
            <a:off x="8792187" y="5694351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7222EC6-1849-44A4-B2A1-59536F26F272}"/>
                  </a:ext>
                </a:extLst>
              </p:cNvPr>
              <p:cNvSpPr/>
              <p:nvPr/>
            </p:nvSpPr>
            <p:spPr>
              <a:xfrm>
                <a:off x="9292250" y="5629619"/>
                <a:ext cx="175317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bn-BD" sz="3600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𝑖𝑖𝑖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7222EC6-1849-44A4-B2A1-59536F26F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2250" y="5629619"/>
                <a:ext cx="1753172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A3860A6-63D7-4E5C-9027-A3D584F67E7B}"/>
                  </a:ext>
                </a:extLst>
              </p:cNvPr>
              <p:cNvSpPr/>
              <p:nvPr/>
            </p:nvSpPr>
            <p:spPr>
              <a:xfrm>
                <a:off x="3937709" y="5618812"/>
                <a:ext cx="119603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bn-BD" sz="3200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A3860A6-63D7-4E5C-9027-A3D584F67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709" y="5618812"/>
                <a:ext cx="1196033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E62EA9DF-36F5-4ABA-A42B-E50D87506232}"/>
              </a:ext>
            </a:extLst>
          </p:cNvPr>
          <p:cNvSpPr/>
          <p:nvPr/>
        </p:nvSpPr>
        <p:spPr>
          <a:xfrm>
            <a:off x="3510294" y="5647020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E0A5C34-15EA-43AC-B7FC-C31572544368}"/>
              </a:ext>
            </a:extLst>
          </p:cNvPr>
          <p:cNvSpPr/>
          <p:nvPr/>
        </p:nvSpPr>
        <p:spPr>
          <a:xfrm>
            <a:off x="4685841" y="367424"/>
            <a:ext cx="1901390" cy="894877"/>
          </a:xfrm>
          <a:prstGeom prst="wedgeEllipseCallout">
            <a:avLst>
              <a:gd name="adj1" fmla="val -57609"/>
              <a:gd name="adj2" fmla="val 102480"/>
            </a:avLst>
          </a:prstGeom>
          <a:solidFill>
            <a:srgbClr val="7030A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কুইজ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3523C0D-B953-4D26-ABEA-B24176C24B3B}"/>
                  </a:ext>
                </a:extLst>
              </p:cNvPr>
              <p:cNvSpPr/>
              <p:nvPr/>
            </p:nvSpPr>
            <p:spPr>
              <a:xfrm>
                <a:off x="9232056" y="419223"/>
                <a:ext cx="2327026" cy="619932"/>
              </a:xfrm>
              <a:prstGeom prst="rect">
                <a:avLst/>
              </a:prstGeom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i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অভিনন্দন</m:t>
                      </m:r>
                    </m:oMath>
                  </m:oMathPara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3523C0D-B953-4D26-ABEA-B24176C24B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056" y="419223"/>
                <a:ext cx="2327026" cy="6199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8EFAAD8-CCD6-46D8-A306-0347852573CB}"/>
                  </a:ext>
                </a:extLst>
              </p:cNvPr>
              <p:cNvSpPr/>
              <p:nvPr/>
            </p:nvSpPr>
            <p:spPr>
              <a:xfrm>
                <a:off x="9205780" y="1129551"/>
                <a:ext cx="2379579" cy="619932"/>
              </a:xfrm>
              <a:prstGeom prst="rect">
                <a:avLst/>
              </a:prstGeom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আবার চেষ্টা কর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8EFAAD8-CCD6-46D8-A306-0347852573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780" y="1129551"/>
                <a:ext cx="2379579" cy="6199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732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/>
      <p:bldP spid="36" grpId="0" animBg="1"/>
      <p:bldP spid="18" grpId="0" animBg="1"/>
      <p:bldP spid="22" grpId="0" animBg="1"/>
      <p:bldP spid="22" grpId="1" animBg="1"/>
      <p:bldP spid="22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777A60-2EFC-4970-90A5-896164AC3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10" y="908358"/>
            <a:ext cx="2785813" cy="1031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82589A-7BDF-46EF-B2CC-A0CAF282BEF1}"/>
                  </a:ext>
                </a:extLst>
              </p:cNvPr>
              <p:cNvSpPr txBox="1"/>
              <p:nvPr/>
            </p:nvSpPr>
            <p:spPr>
              <a:xfrm>
                <a:off x="464783" y="4060014"/>
                <a:ext cx="1107230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তোমার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পড়ার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রুমের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মেঝেতে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en-US" sz="40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</m:t>
                        </m:r>
                        <m:r>
                          <a:rPr lang="en-US" sz="40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40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20</m:t>
                        </m:r>
                      </m:e>
                    </m:d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bn-BD" sz="4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বর্গ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ইঞ্চি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টাইসল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দ্বারা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মেঝ</m:t>
                    </m:r>
                    <m:r>
                      <a:rPr lang="bn-BD" sz="4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টি</m:t>
                    </m:r>
                    <m:r>
                      <a:rPr lang="bn-BD" sz="4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বাঁধাই</m:t>
                    </m:r>
                    <m:r>
                      <a:rPr lang="bn-BD" sz="4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করতে</m:t>
                    </m:r>
                    <m:r>
                      <a:rPr lang="bn-BD" sz="4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কতটি</m:t>
                    </m:r>
                    <m:r>
                      <a:rPr lang="bn-BD" sz="4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টাইলস</m:t>
                    </m:r>
                    <m:r>
                      <a:rPr lang="bn-BD" sz="4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লাগবে</m:t>
                    </m:r>
                    <m:r>
                      <a:rPr lang="bn-BD" sz="4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তা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করবে।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82589A-7BDF-46EF-B2CC-A0CAF282B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83" y="4060014"/>
                <a:ext cx="11072303" cy="1323439"/>
              </a:xfrm>
              <a:prstGeom prst="rect">
                <a:avLst/>
              </a:prstGeom>
              <a:blipFill>
                <a:blip r:embed="rId3"/>
                <a:stretch>
                  <a:fillRect l="-1761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BD34665-D0BF-4E23-9795-094341BEA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935" y="448002"/>
            <a:ext cx="5291462" cy="31187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816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511CD6-1EA3-4947-8B17-063912F1B22E}"/>
              </a:ext>
            </a:extLst>
          </p:cNvPr>
          <p:cNvSpPr/>
          <p:nvPr/>
        </p:nvSpPr>
        <p:spPr>
          <a:xfrm>
            <a:off x="2262687" y="1270318"/>
            <a:ext cx="77428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গণিতকে ভয় নয় চর্চা করে করব জয়</a:t>
            </a:r>
            <a:endParaRPr lang="en-US" sz="2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95613B-CF7C-490E-A1B1-606B175818D4}"/>
              </a:ext>
            </a:extLst>
          </p:cNvPr>
          <p:cNvSpPr/>
          <p:nvPr/>
        </p:nvSpPr>
        <p:spPr>
          <a:xfrm>
            <a:off x="3781102" y="4980483"/>
            <a:ext cx="46297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75BBC-AC3F-4CF9-86D7-8A3C3E08B8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68" b="24114"/>
          <a:stretch/>
        </p:blipFill>
        <p:spPr>
          <a:xfrm>
            <a:off x="3915612" y="2193648"/>
            <a:ext cx="4284574" cy="262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1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ADC87B-5AE7-43D4-973A-491AA35557AC}"/>
              </a:ext>
            </a:extLst>
          </p:cNvPr>
          <p:cNvSpPr/>
          <p:nvPr/>
        </p:nvSpPr>
        <p:spPr>
          <a:xfrm rot="10800000">
            <a:off x="261257" y="257363"/>
            <a:ext cx="5859019" cy="63124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E836AD-C2FA-46B7-9D9E-C0C90812790C}"/>
              </a:ext>
            </a:extLst>
          </p:cNvPr>
          <p:cNvSpPr/>
          <p:nvPr/>
        </p:nvSpPr>
        <p:spPr>
          <a:xfrm>
            <a:off x="6172198" y="257363"/>
            <a:ext cx="5758546" cy="6312487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7CF808-66F1-48D8-8C0C-E411DE137739}"/>
              </a:ext>
            </a:extLst>
          </p:cNvPr>
          <p:cNvSpPr/>
          <p:nvPr/>
        </p:nvSpPr>
        <p:spPr>
          <a:xfrm>
            <a:off x="6172583" y="34492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D04ED4-805B-4F1D-88E1-7A9A1D65D83A}"/>
              </a:ext>
            </a:extLst>
          </p:cNvPr>
          <p:cNvSpPr/>
          <p:nvPr/>
        </p:nvSpPr>
        <p:spPr>
          <a:xfrm rot="21299755">
            <a:off x="6188090" y="93370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0DFADEA-6E52-48B3-A5E1-F01EEC11C238}"/>
              </a:ext>
            </a:extLst>
          </p:cNvPr>
          <p:cNvSpPr/>
          <p:nvPr/>
        </p:nvSpPr>
        <p:spPr>
          <a:xfrm rot="21299755">
            <a:off x="6188091" y="155915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3A58ACC-30FA-4358-9F5C-C0D433781E37}"/>
              </a:ext>
            </a:extLst>
          </p:cNvPr>
          <p:cNvSpPr/>
          <p:nvPr/>
        </p:nvSpPr>
        <p:spPr>
          <a:xfrm rot="21299755">
            <a:off x="6188092" y="2184599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55C14E-B952-49B0-8B4C-B906045915F9}"/>
              </a:ext>
            </a:extLst>
          </p:cNvPr>
          <p:cNvSpPr/>
          <p:nvPr/>
        </p:nvSpPr>
        <p:spPr>
          <a:xfrm rot="21299755">
            <a:off x="6188093" y="28100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C3FE3A-D248-458F-A5D0-0B39F0B23690}"/>
              </a:ext>
            </a:extLst>
          </p:cNvPr>
          <p:cNvSpPr/>
          <p:nvPr/>
        </p:nvSpPr>
        <p:spPr>
          <a:xfrm rot="21299755">
            <a:off x="6188094" y="34354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3D34304-7386-41FE-8269-2481D4F2953F}"/>
              </a:ext>
            </a:extLst>
          </p:cNvPr>
          <p:cNvSpPr/>
          <p:nvPr/>
        </p:nvSpPr>
        <p:spPr>
          <a:xfrm rot="21299755">
            <a:off x="6188095" y="40609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5CF833-F70F-4FF5-AB3B-F77C1DF053B3}"/>
              </a:ext>
            </a:extLst>
          </p:cNvPr>
          <p:cNvSpPr/>
          <p:nvPr/>
        </p:nvSpPr>
        <p:spPr>
          <a:xfrm rot="21299755">
            <a:off x="6188096" y="46863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5FD257-496C-4AD2-A4C9-25D7DAE9E8C6}"/>
              </a:ext>
            </a:extLst>
          </p:cNvPr>
          <p:cNvSpPr/>
          <p:nvPr/>
        </p:nvSpPr>
        <p:spPr>
          <a:xfrm rot="21299755">
            <a:off x="6188097" y="53118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C61796E-1402-4269-9F9C-FCCD7F6007B6}"/>
              </a:ext>
            </a:extLst>
          </p:cNvPr>
          <p:cNvSpPr/>
          <p:nvPr/>
        </p:nvSpPr>
        <p:spPr>
          <a:xfrm rot="21299755">
            <a:off x="6188098" y="59372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8396E1D-67E3-4F0A-A456-1B3F3C03DF87}"/>
              </a:ext>
            </a:extLst>
          </p:cNvPr>
          <p:cNvSpPr/>
          <p:nvPr/>
        </p:nvSpPr>
        <p:spPr>
          <a:xfrm rot="10800000">
            <a:off x="5590970" y="35436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33A78EB-87B8-48D7-9C90-2924206337E5}"/>
              </a:ext>
            </a:extLst>
          </p:cNvPr>
          <p:cNvSpPr/>
          <p:nvPr/>
        </p:nvSpPr>
        <p:spPr>
          <a:xfrm rot="10499755">
            <a:off x="5606477" y="9431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55CF48D-4A0D-4879-B3F5-A8A012BF169B}"/>
              </a:ext>
            </a:extLst>
          </p:cNvPr>
          <p:cNvSpPr/>
          <p:nvPr/>
        </p:nvSpPr>
        <p:spPr>
          <a:xfrm rot="10499755">
            <a:off x="5606478" y="15685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E9630BB-556D-4BB1-9544-336099B05A93}"/>
              </a:ext>
            </a:extLst>
          </p:cNvPr>
          <p:cNvSpPr/>
          <p:nvPr/>
        </p:nvSpPr>
        <p:spPr>
          <a:xfrm rot="10499755">
            <a:off x="5606479" y="21940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8F20B4A-CF19-41B5-A2A6-365208DD15C7}"/>
              </a:ext>
            </a:extLst>
          </p:cNvPr>
          <p:cNvSpPr/>
          <p:nvPr/>
        </p:nvSpPr>
        <p:spPr>
          <a:xfrm rot="10499755">
            <a:off x="5606480" y="28194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009A823-A0CF-4AFA-BD68-CC849E97EE44}"/>
              </a:ext>
            </a:extLst>
          </p:cNvPr>
          <p:cNvSpPr/>
          <p:nvPr/>
        </p:nvSpPr>
        <p:spPr>
          <a:xfrm rot="10499755">
            <a:off x="5606481" y="34449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05DCDD-AEC5-462A-99B0-C36FDAC618E2}"/>
              </a:ext>
            </a:extLst>
          </p:cNvPr>
          <p:cNvSpPr/>
          <p:nvPr/>
        </p:nvSpPr>
        <p:spPr>
          <a:xfrm rot="10499755">
            <a:off x="5606482" y="40703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0B7B75F-28D7-4061-82D6-239B8E8AC66D}"/>
              </a:ext>
            </a:extLst>
          </p:cNvPr>
          <p:cNvSpPr/>
          <p:nvPr/>
        </p:nvSpPr>
        <p:spPr>
          <a:xfrm rot="10499755">
            <a:off x="5606483" y="4695828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6D0F29B-C25F-457B-A584-CAEF0CCB008F}"/>
              </a:ext>
            </a:extLst>
          </p:cNvPr>
          <p:cNvSpPr/>
          <p:nvPr/>
        </p:nvSpPr>
        <p:spPr>
          <a:xfrm rot="10499755">
            <a:off x="5606484" y="532127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5F8A867-0B35-49CA-8326-D84EEB615930}"/>
              </a:ext>
            </a:extLst>
          </p:cNvPr>
          <p:cNvSpPr/>
          <p:nvPr/>
        </p:nvSpPr>
        <p:spPr>
          <a:xfrm rot="10499755">
            <a:off x="5606485" y="594672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D38F7894-D81F-45E3-9A63-51A722B702E3}"/>
              </a:ext>
            </a:extLst>
          </p:cNvPr>
          <p:cNvSpPr/>
          <p:nvPr/>
        </p:nvSpPr>
        <p:spPr>
          <a:xfrm>
            <a:off x="5715000" y="43528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3B373C83-A63D-41A0-BB7A-75109FE40AA3}"/>
              </a:ext>
            </a:extLst>
          </p:cNvPr>
          <p:cNvSpPr/>
          <p:nvPr/>
        </p:nvSpPr>
        <p:spPr>
          <a:xfrm>
            <a:off x="5714999" y="1051415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D2F9DFF8-CF03-493B-AE8D-CD0A2E70A99B}"/>
              </a:ext>
            </a:extLst>
          </p:cNvPr>
          <p:cNvSpPr/>
          <p:nvPr/>
        </p:nvSpPr>
        <p:spPr>
          <a:xfrm>
            <a:off x="5714998" y="1667546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8E73DA01-A553-4219-BBBD-A3D68EDA58C4}"/>
              </a:ext>
            </a:extLst>
          </p:cNvPr>
          <p:cNvSpPr/>
          <p:nvPr/>
        </p:nvSpPr>
        <p:spPr>
          <a:xfrm>
            <a:off x="5714997" y="2283677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DA64EDB-E576-4519-A3F7-CBCA8495CE3B}"/>
              </a:ext>
            </a:extLst>
          </p:cNvPr>
          <p:cNvSpPr/>
          <p:nvPr/>
        </p:nvSpPr>
        <p:spPr>
          <a:xfrm>
            <a:off x="5714996" y="2899808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0123C821-66A2-4443-A836-B5E265E69861}"/>
              </a:ext>
            </a:extLst>
          </p:cNvPr>
          <p:cNvSpPr/>
          <p:nvPr/>
        </p:nvSpPr>
        <p:spPr>
          <a:xfrm>
            <a:off x="5714995" y="3515939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253DD075-4D66-47EB-85E4-5077DD714A6D}"/>
              </a:ext>
            </a:extLst>
          </p:cNvPr>
          <p:cNvSpPr/>
          <p:nvPr/>
        </p:nvSpPr>
        <p:spPr>
          <a:xfrm>
            <a:off x="5714990" y="416394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C83833FF-4126-4190-B81D-69FD03DA7E46}"/>
              </a:ext>
            </a:extLst>
          </p:cNvPr>
          <p:cNvSpPr/>
          <p:nvPr/>
        </p:nvSpPr>
        <p:spPr>
          <a:xfrm>
            <a:off x="5714993" y="4803510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3FB42DAE-DA0D-4094-82D0-DB3925ABA5A2}"/>
              </a:ext>
            </a:extLst>
          </p:cNvPr>
          <p:cNvSpPr/>
          <p:nvPr/>
        </p:nvSpPr>
        <p:spPr>
          <a:xfrm>
            <a:off x="5714992" y="54196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605B6E3C-279C-4C94-BFDC-B96F61AF210F}"/>
              </a:ext>
            </a:extLst>
          </p:cNvPr>
          <p:cNvSpPr/>
          <p:nvPr/>
        </p:nvSpPr>
        <p:spPr>
          <a:xfrm>
            <a:off x="5714991" y="60292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FE96F93-08ED-4E04-B8FE-1BEAA3D15D0B}"/>
              </a:ext>
            </a:extLst>
          </p:cNvPr>
          <p:cNvSpPr/>
          <p:nvPr/>
        </p:nvSpPr>
        <p:spPr>
          <a:xfrm>
            <a:off x="7204195" y="3920318"/>
            <a:ext cx="3836010" cy="2689198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: গনিত</a:t>
            </a:r>
          </a:p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3য়</a:t>
            </a:r>
            <a:endParaRPr lang="bn-IN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45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 algn="ctr"/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/২০২০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5" y="181099"/>
            <a:ext cx="1362099" cy="136209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33" y="301440"/>
            <a:ext cx="847665" cy="951697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753C91CE-779D-423F-9E2F-22B4E14C1116}"/>
              </a:ext>
            </a:extLst>
          </p:cNvPr>
          <p:cNvSpPr/>
          <p:nvPr/>
        </p:nvSpPr>
        <p:spPr>
          <a:xfrm>
            <a:off x="323568" y="3700883"/>
            <a:ext cx="5337486" cy="2846933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n-BD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 মোস্তাফিজুর রহমান সুমন </a:t>
            </a:r>
            <a:endParaRPr lang="bn-IN" sz="37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 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bn-IN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আহমেদ বাওয়ানী একাডেমী স্কুল এন্ড কলেজ </a:t>
            </a:r>
          </a:p>
          <a:p>
            <a:pPr algn="ctr">
              <a:spcBef>
                <a:spcPts val="600"/>
              </a:spcBef>
            </a:pP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৯১৬-১৫৯৯২২ </a:t>
            </a:r>
            <a:endParaRPr lang="bn-IN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 mrsumonmostafiz@gmail.com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99D11223-A1F6-4710-82F8-E56621D83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18" y="1860779"/>
            <a:ext cx="1362100" cy="181807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D744CABB-259A-4CD5-AE47-7CD56758A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3819" y="2581490"/>
            <a:ext cx="840695" cy="791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0" name="Rectangle 5">
            <a:extLst>
              <a:ext uri="{FF2B5EF4-FFF2-40B4-BE49-F238E27FC236}">
                <a16:creationId xmlns:a16="http://schemas.microsoft.com/office/drawing/2014/main" id="{071909C8-1EDA-48C0-AD91-2E421EECEFC7}"/>
              </a:ext>
            </a:extLst>
          </p:cNvPr>
          <p:cNvSpPr/>
          <p:nvPr/>
        </p:nvSpPr>
        <p:spPr>
          <a:xfrm>
            <a:off x="2384609" y="1642692"/>
            <a:ext cx="2457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2" name="Rectangle 5">
            <a:extLst>
              <a:ext uri="{FF2B5EF4-FFF2-40B4-BE49-F238E27FC236}">
                <a16:creationId xmlns:a16="http://schemas.microsoft.com/office/drawing/2014/main" id="{03B25D2D-47B9-4358-9D89-47F9DA7590E4}"/>
              </a:ext>
            </a:extLst>
          </p:cNvPr>
          <p:cNvSpPr/>
          <p:nvPr/>
        </p:nvSpPr>
        <p:spPr>
          <a:xfrm>
            <a:off x="8026991" y="1501995"/>
            <a:ext cx="2048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86BBB238-623E-4086-B145-DBB2816063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8295" y="2384540"/>
            <a:ext cx="1217779" cy="154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91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452B9E7F-B672-4624-BFA1-AEF64BDE9208}"/>
              </a:ext>
            </a:extLst>
          </p:cNvPr>
          <p:cNvSpPr/>
          <p:nvPr/>
        </p:nvSpPr>
        <p:spPr>
          <a:xfrm rot="10800000">
            <a:off x="261257" y="257363"/>
            <a:ext cx="5859019" cy="631248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A2A35A7-36F4-4975-B268-F3106AF645C5}"/>
              </a:ext>
            </a:extLst>
          </p:cNvPr>
          <p:cNvSpPr/>
          <p:nvPr/>
        </p:nvSpPr>
        <p:spPr>
          <a:xfrm>
            <a:off x="6172198" y="257363"/>
            <a:ext cx="5758546" cy="6312487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6DE8C29-6363-47BA-A684-E4771D6C62D5}"/>
              </a:ext>
            </a:extLst>
          </p:cNvPr>
          <p:cNvSpPr/>
          <p:nvPr/>
        </p:nvSpPr>
        <p:spPr>
          <a:xfrm>
            <a:off x="6172583" y="34492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CE88BC1-0653-464D-BB39-30ADB4C470BB}"/>
              </a:ext>
            </a:extLst>
          </p:cNvPr>
          <p:cNvSpPr/>
          <p:nvPr/>
        </p:nvSpPr>
        <p:spPr>
          <a:xfrm rot="21299755">
            <a:off x="6188090" y="93370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965628C-CDE8-48E0-80CD-5FDD727F3C43}"/>
              </a:ext>
            </a:extLst>
          </p:cNvPr>
          <p:cNvSpPr/>
          <p:nvPr/>
        </p:nvSpPr>
        <p:spPr>
          <a:xfrm rot="21299755">
            <a:off x="6188091" y="155915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00BBAB2-5500-40CC-86A6-5ABA6CEC8765}"/>
              </a:ext>
            </a:extLst>
          </p:cNvPr>
          <p:cNvSpPr/>
          <p:nvPr/>
        </p:nvSpPr>
        <p:spPr>
          <a:xfrm rot="21299755">
            <a:off x="6188092" y="2184599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A5E9ECA-366C-4322-9648-0ECF1ED0AE51}"/>
              </a:ext>
            </a:extLst>
          </p:cNvPr>
          <p:cNvSpPr/>
          <p:nvPr/>
        </p:nvSpPr>
        <p:spPr>
          <a:xfrm rot="21299755">
            <a:off x="6188093" y="28100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FF9E116-34DA-4F16-AF0C-A91F2713F735}"/>
              </a:ext>
            </a:extLst>
          </p:cNvPr>
          <p:cNvSpPr/>
          <p:nvPr/>
        </p:nvSpPr>
        <p:spPr>
          <a:xfrm rot="21299755">
            <a:off x="6188094" y="34354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C8BE508-184B-48D9-89E5-FF2337B9C242}"/>
              </a:ext>
            </a:extLst>
          </p:cNvPr>
          <p:cNvSpPr/>
          <p:nvPr/>
        </p:nvSpPr>
        <p:spPr>
          <a:xfrm rot="21299755">
            <a:off x="6188095" y="40609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3F32D4C-BFEE-432F-81CC-ED26DC90571C}"/>
              </a:ext>
            </a:extLst>
          </p:cNvPr>
          <p:cNvSpPr/>
          <p:nvPr/>
        </p:nvSpPr>
        <p:spPr>
          <a:xfrm rot="21299755">
            <a:off x="6188096" y="46863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8A52DFD-5003-4FBB-AFDF-BDA09524DA92}"/>
              </a:ext>
            </a:extLst>
          </p:cNvPr>
          <p:cNvSpPr/>
          <p:nvPr/>
        </p:nvSpPr>
        <p:spPr>
          <a:xfrm rot="21299755">
            <a:off x="6188097" y="53118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343EC79-720A-4E0C-B1FF-DE2AE7F7DCCC}"/>
              </a:ext>
            </a:extLst>
          </p:cNvPr>
          <p:cNvSpPr/>
          <p:nvPr/>
        </p:nvSpPr>
        <p:spPr>
          <a:xfrm rot="21299755">
            <a:off x="6188098" y="59372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EA1AB92-F17F-4880-9F4F-E6CD516CB383}"/>
              </a:ext>
            </a:extLst>
          </p:cNvPr>
          <p:cNvSpPr/>
          <p:nvPr/>
        </p:nvSpPr>
        <p:spPr>
          <a:xfrm rot="10800000">
            <a:off x="5590970" y="35436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4CB44C2-1215-461D-BC04-1D98395F0FD6}"/>
              </a:ext>
            </a:extLst>
          </p:cNvPr>
          <p:cNvSpPr/>
          <p:nvPr/>
        </p:nvSpPr>
        <p:spPr>
          <a:xfrm rot="10499755">
            <a:off x="5606477" y="9431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5748A8D-56F5-4DD8-B06C-379F868985C3}"/>
              </a:ext>
            </a:extLst>
          </p:cNvPr>
          <p:cNvSpPr/>
          <p:nvPr/>
        </p:nvSpPr>
        <p:spPr>
          <a:xfrm rot="10499755">
            <a:off x="5606478" y="15685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CDB9E4E-D0A7-422C-85EA-7AB540D68AEF}"/>
              </a:ext>
            </a:extLst>
          </p:cNvPr>
          <p:cNvSpPr/>
          <p:nvPr/>
        </p:nvSpPr>
        <p:spPr>
          <a:xfrm rot="10499755">
            <a:off x="5606479" y="21940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AE0BF70-A01B-4A61-89BE-AC4D9E74D05A}"/>
              </a:ext>
            </a:extLst>
          </p:cNvPr>
          <p:cNvSpPr/>
          <p:nvPr/>
        </p:nvSpPr>
        <p:spPr>
          <a:xfrm rot="10499755">
            <a:off x="5606480" y="28194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07E727A-DCAA-48E4-A9C3-B0963ED202A9}"/>
              </a:ext>
            </a:extLst>
          </p:cNvPr>
          <p:cNvSpPr/>
          <p:nvPr/>
        </p:nvSpPr>
        <p:spPr>
          <a:xfrm rot="10499755">
            <a:off x="5606481" y="34449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E4D85C01-A969-4E47-877C-B1E784F06925}"/>
              </a:ext>
            </a:extLst>
          </p:cNvPr>
          <p:cNvSpPr/>
          <p:nvPr/>
        </p:nvSpPr>
        <p:spPr>
          <a:xfrm rot="10499755">
            <a:off x="5606482" y="40703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FE982EB-B122-4385-93D6-B4CBA5C4A155}"/>
              </a:ext>
            </a:extLst>
          </p:cNvPr>
          <p:cNvSpPr/>
          <p:nvPr/>
        </p:nvSpPr>
        <p:spPr>
          <a:xfrm rot="10499755">
            <a:off x="5606483" y="4695828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A8CFBFD-6ABF-4EBE-93B3-4D94C4EB4403}"/>
              </a:ext>
            </a:extLst>
          </p:cNvPr>
          <p:cNvSpPr/>
          <p:nvPr/>
        </p:nvSpPr>
        <p:spPr>
          <a:xfrm rot="10499755">
            <a:off x="5606484" y="532127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14D2442-4372-4ABB-8A55-0C74B346AC4C}"/>
              </a:ext>
            </a:extLst>
          </p:cNvPr>
          <p:cNvSpPr/>
          <p:nvPr/>
        </p:nvSpPr>
        <p:spPr>
          <a:xfrm rot="10499755">
            <a:off x="5606485" y="594672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C32FB306-31E7-4B8A-8F9B-8301858415B0}"/>
              </a:ext>
            </a:extLst>
          </p:cNvPr>
          <p:cNvSpPr/>
          <p:nvPr/>
        </p:nvSpPr>
        <p:spPr>
          <a:xfrm>
            <a:off x="5715000" y="43528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B70DB54-CF7B-41A9-A682-1223A8BCF478}"/>
              </a:ext>
            </a:extLst>
          </p:cNvPr>
          <p:cNvSpPr/>
          <p:nvPr/>
        </p:nvSpPr>
        <p:spPr>
          <a:xfrm>
            <a:off x="5714999" y="1051415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77BD060B-7396-478C-AAB5-408425FC98AF}"/>
              </a:ext>
            </a:extLst>
          </p:cNvPr>
          <p:cNvSpPr/>
          <p:nvPr/>
        </p:nvSpPr>
        <p:spPr>
          <a:xfrm>
            <a:off x="5714998" y="1667546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17F6FD6-A7E8-42C2-A7BD-DD088098A819}"/>
              </a:ext>
            </a:extLst>
          </p:cNvPr>
          <p:cNvSpPr/>
          <p:nvPr/>
        </p:nvSpPr>
        <p:spPr>
          <a:xfrm>
            <a:off x="5714997" y="2283677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4DBEA2D0-954F-462F-8DD1-CCA921171EE8}"/>
              </a:ext>
            </a:extLst>
          </p:cNvPr>
          <p:cNvSpPr/>
          <p:nvPr/>
        </p:nvSpPr>
        <p:spPr>
          <a:xfrm>
            <a:off x="5714996" y="2899808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5E2B7EB4-3C89-46A2-9163-463CFDCD7991}"/>
              </a:ext>
            </a:extLst>
          </p:cNvPr>
          <p:cNvSpPr/>
          <p:nvPr/>
        </p:nvSpPr>
        <p:spPr>
          <a:xfrm>
            <a:off x="5714995" y="3515939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7724A525-A09B-4C8C-AA34-02556AE0B6A8}"/>
              </a:ext>
            </a:extLst>
          </p:cNvPr>
          <p:cNvSpPr/>
          <p:nvPr/>
        </p:nvSpPr>
        <p:spPr>
          <a:xfrm>
            <a:off x="5714990" y="416394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FF0D5DB6-F507-47B8-9687-859B01F06F86}"/>
              </a:ext>
            </a:extLst>
          </p:cNvPr>
          <p:cNvSpPr/>
          <p:nvPr/>
        </p:nvSpPr>
        <p:spPr>
          <a:xfrm>
            <a:off x="5714993" y="4803510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6E9F2FDA-DB4D-4E66-959A-2D46AF2B3649}"/>
              </a:ext>
            </a:extLst>
          </p:cNvPr>
          <p:cNvSpPr/>
          <p:nvPr/>
        </p:nvSpPr>
        <p:spPr>
          <a:xfrm>
            <a:off x="5714992" y="54196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6E9C3EA8-B710-48B0-AADC-C278178E99AF}"/>
              </a:ext>
            </a:extLst>
          </p:cNvPr>
          <p:cNvSpPr/>
          <p:nvPr/>
        </p:nvSpPr>
        <p:spPr>
          <a:xfrm>
            <a:off x="5714991" y="60292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9A15AC9-C1A4-4E2B-BBA7-8604E685FA1B}"/>
              </a:ext>
            </a:extLst>
          </p:cNvPr>
          <p:cNvSpPr/>
          <p:nvPr/>
        </p:nvSpPr>
        <p:spPr>
          <a:xfrm>
            <a:off x="1983435" y="288150"/>
            <a:ext cx="21162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 করিঃ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5" name="Picture 2" descr="Black and brown board, Blackboard Learn Wood stain Slate Rectangle,  Blackboard free png | PNGFuel">
            <a:extLst>
              <a:ext uri="{FF2B5EF4-FFF2-40B4-BE49-F238E27FC236}">
                <a16:creationId xmlns:a16="http://schemas.microsoft.com/office/drawing/2014/main" id="{CC73B9EE-992A-41EF-89C6-30E837C66B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4" t="714" r="5793" b="-714"/>
          <a:stretch/>
        </p:blipFill>
        <p:spPr bwMode="auto">
          <a:xfrm>
            <a:off x="838149" y="1470550"/>
            <a:ext cx="5168570" cy="318375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08B6F54B-0B1B-4171-90E2-4D05AB7E0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169" y="1821730"/>
            <a:ext cx="5094002" cy="31837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B2C50C7-087B-4D6C-A1BA-11BD092065E9}"/>
                  </a:ext>
                </a:extLst>
              </p:cNvPr>
              <p:cNvSpPr txBox="1"/>
              <p:nvPr/>
            </p:nvSpPr>
            <p:spPr>
              <a:xfrm>
                <a:off x="555417" y="5229704"/>
                <a:ext cx="480099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ব্লাকবোর্ডটি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কোন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আকৃতির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?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B2C50C7-087B-4D6C-A1BA-11BD09206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17" y="5229704"/>
                <a:ext cx="4800994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D2308BE-F173-4940-B316-0B4700D73055}"/>
                  </a:ext>
                </a:extLst>
              </p:cNvPr>
              <p:cNvSpPr txBox="1"/>
              <p:nvPr/>
            </p:nvSpPr>
            <p:spPr>
              <a:xfrm>
                <a:off x="2027775" y="5190666"/>
                <a:ext cx="185627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য়তকার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D2308BE-F173-4940-B316-0B4700D73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775" y="5190666"/>
                <a:ext cx="1856277" cy="677108"/>
              </a:xfrm>
              <a:prstGeom prst="rect">
                <a:avLst/>
              </a:prstGeom>
              <a:blipFill>
                <a:blip r:embed="rId5"/>
                <a:stretch>
                  <a:fillRect r="-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BA7F30E-69DA-4F6A-A88A-9B9CD393EDF3}"/>
                  </a:ext>
                </a:extLst>
              </p:cNvPr>
              <p:cNvSpPr txBox="1"/>
              <p:nvPr/>
            </p:nvSpPr>
            <p:spPr>
              <a:xfrm>
                <a:off x="7127350" y="5291155"/>
                <a:ext cx="433452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টেবিলটি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কোন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আকৃতির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?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BA7F30E-69DA-4F6A-A88A-9B9CD393E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350" y="5291155"/>
                <a:ext cx="4334520" cy="677108"/>
              </a:xfrm>
              <a:prstGeom prst="rect">
                <a:avLst/>
              </a:prstGeom>
              <a:blipFill>
                <a:blip r:embed="rId6"/>
                <a:stretch>
                  <a:fillRect b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D3F7F9F7-3E47-4CD7-AC59-CB9DE40B3750}"/>
                  </a:ext>
                </a:extLst>
              </p:cNvPr>
              <p:cNvSpPr txBox="1"/>
              <p:nvPr/>
            </p:nvSpPr>
            <p:spPr>
              <a:xfrm>
                <a:off x="8370907" y="5244282"/>
                <a:ext cx="185627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য়তকার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D3F7F9F7-3E47-4CD7-AC59-CB9DE40B3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907" y="5244282"/>
                <a:ext cx="1856277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ctangle 100">
            <a:extLst>
              <a:ext uri="{FF2B5EF4-FFF2-40B4-BE49-F238E27FC236}">
                <a16:creationId xmlns:a16="http://schemas.microsoft.com/office/drawing/2014/main" id="{03D099FD-F177-4F44-BC04-6A6BFD98949F}"/>
              </a:ext>
            </a:extLst>
          </p:cNvPr>
          <p:cNvSpPr/>
          <p:nvPr/>
        </p:nvSpPr>
        <p:spPr>
          <a:xfrm>
            <a:off x="8370907" y="344923"/>
            <a:ext cx="21162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 করিঃ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6979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7" grpId="1"/>
      <p:bldP spid="98" grpId="0"/>
      <p:bldP spid="99" grpId="0"/>
      <p:bldP spid="99" grpId="1"/>
      <p:bldP spid="100" grpId="0"/>
      <p:bldP spid="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68E5F1-D98F-427F-9CBB-7930BF496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344985"/>
            <a:ext cx="8039100" cy="39528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E33884-8D35-44DF-B987-DC1E721CEF1B}"/>
              </a:ext>
            </a:extLst>
          </p:cNvPr>
          <p:cNvSpPr/>
          <p:nvPr/>
        </p:nvSpPr>
        <p:spPr>
          <a:xfrm>
            <a:off x="5132994" y="367653"/>
            <a:ext cx="21162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 করিঃ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D184AB-A6B6-4D1B-84E0-10139E46A226}"/>
                  </a:ext>
                </a:extLst>
              </p:cNvPr>
              <p:cNvSpPr txBox="1"/>
              <p:nvPr/>
            </p:nvSpPr>
            <p:spPr>
              <a:xfrm>
                <a:off x="4236273" y="5444195"/>
                <a:ext cx="39097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মাঠটি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কোন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আকৃতির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?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D184AB-A6B6-4D1B-84E0-10139E46A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273" y="5444195"/>
                <a:ext cx="3909725" cy="677108"/>
              </a:xfrm>
              <a:prstGeom prst="rect">
                <a:avLst/>
              </a:prstGeom>
              <a:blipFill>
                <a:blip r:embed="rId3"/>
                <a:stretch>
                  <a:fillRect b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BEA610-CACF-4756-B505-7C8CA1CDC9BD}"/>
                  </a:ext>
                </a:extLst>
              </p:cNvPr>
              <p:cNvSpPr txBox="1"/>
              <p:nvPr/>
            </p:nvSpPr>
            <p:spPr>
              <a:xfrm>
                <a:off x="5167861" y="5444195"/>
                <a:ext cx="185627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য়তকার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BEA610-CACF-4756-B505-7C8CA1CDC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861" y="5444195"/>
                <a:ext cx="1856277" cy="677108"/>
              </a:xfrm>
              <a:prstGeom prst="rect">
                <a:avLst/>
              </a:prstGeom>
              <a:blipFill>
                <a:blip r:embed="rId4"/>
                <a:stretch>
                  <a:fillRect r="-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66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3027" y="1378392"/>
            <a:ext cx="42049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5C077C-4B0A-4F03-983E-4F9112263677}"/>
              </a:ext>
            </a:extLst>
          </p:cNvPr>
          <p:cNvSpPr/>
          <p:nvPr/>
        </p:nvSpPr>
        <p:spPr>
          <a:xfrm>
            <a:off x="3111755" y="1378392"/>
            <a:ext cx="5293437" cy="1323439"/>
          </a:xfrm>
          <a:prstGeom prst="rect">
            <a:avLst/>
          </a:prstGeom>
          <a:solidFill>
            <a:srgbClr val="00B0F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bn-BD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আয়তকার  ক্ষেত্র</a:t>
            </a:r>
            <a:endParaRPr lang="en-GB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3" descr="C:\Users\User\Downloads\7219012018010307.jpg">
            <a:extLst>
              <a:ext uri="{FF2B5EF4-FFF2-40B4-BE49-F238E27FC236}">
                <a16:creationId xmlns:a16="http://schemas.microsoft.com/office/drawing/2014/main" id="{1E42CB3B-08D3-4259-AA52-16D9AC906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5486" y="2923773"/>
            <a:ext cx="5293437" cy="25285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1640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B66A627B-EDCC-4226-A30E-0ACB07705761}"/>
              </a:ext>
            </a:extLst>
          </p:cNvPr>
          <p:cNvSpPr/>
          <p:nvPr/>
        </p:nvSpPr>
        <p:spPr>
          <a:xfrm>
            <a:off x="774195" y="574111"/>
            <a:ext cx="2320578" cy="1459966"/>
          </a:xfrm>
          <a:prstGeom prst="downArrowCallout">
            <a:avLst>
              <a:gd name="adj1" fmla="val 25000"/>
              <a:gd name="adj2" fmla="val 26053"/>
              <a:gd name="adj3" fmla="val 14474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771433E-A02A-418B-9E8C-B472D47C0EEB}"/>
              </a:ext>
            </a:extLst>
          </p:cNvPr>
          <p:cNvSpPr/>
          <p:nvPr/>
        </p:nvSpPr>
        <p:spPr>
          <a:xfrm>
            <a:off x="372544" y="2220428"/>
            <a:ext cx="5083120" cy="646330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</a:t>
            </a:r>
            <a:r>
              <a:rPr lang="en-GB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6705FA-3DB7-45A0-9598-307B95EDA0BE}"/>
              </a:ext>
            </a:extLst>
          </p:cNvPr>
          <p:cNvSpPr/>
          <p:nvPr/>
        </p:nvSpPr>
        <p:spPr>
          <a:xfrm>
            <a:off x="372544" y="3239460"/>
            <a:ext cx="7133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 সম্পর্কিত সুত্রগুলো বলতে পারবে;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617972-A393-4980-92BE-0BD229FAA595}"/>
              </a:ext>
            </a:extLst>
          </p:cNvPr>
          <p:cNvSpPr/>
          <p:nvPr/>
        </p:nvSpPr>
        <p:spPr>
          <a:xfrm>
            <a:off x="304668" y="4029427"/>
            <a:ext cx="8223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আয়তক্ষেত্র সম্পর্কিত সমস্যার সমাধান করতে পারবে;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B20D13-6FF2-4EFA-9A6B-3BBA04F10FAE}"/>
              </a:ext>
            </a:extLst>
          </p:cNvPr>
          <p:cNvSpPr/>
          <p:nvPr/>
        </p:nvSpPr>
        <p:spPr>
          <a:xfrm>
            <a:off x="372544" y="4838945"/>
            <a:ext cx="12049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আয়তক্ষেত্রকে ইট দ্বারা বাঁধাই করতে প্রয়োজনীয় ইটের সংখ্যা নির্ণয় করতে </a:t>
            </a:r>
          </a:p>
          <a:p>
            <a:pPr lvl="0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32831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CBD1CF-3EE0-4C18-B2B3-2C6A30A8AA93}"/>
                  </a:ext>
                </a:extLst>
              </p:cNvPr>
              <p:cNvSpPr txBox="1"/>
              <p:nvPr/>
            </p:nvSpPr>
            <p:spPr>
              <a:xfrm>
                <a:off x="3228710" y="4176467"/>
                <a:ext cx="626453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0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হলুদ</m:t>
                      </m:r>
                      <m:r>
                        <a:rPr lang="bn-BD" sz="40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0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অংশটুকু</m:t>
                      </m:r>
                      <m:r>
                        <a:rPr lang="bn-BD" sz="40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0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কে</m:t>
                      </m:r>
                      <m:r>
                        <a:rPr lang="bn-BD" sz="40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0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আয়তের</m:t>
                      </m:r>
                      <m:r>
                        <a:rPr lang="bn-BD" sz="40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0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কী</m:t>
                      </m:r>
                      <m:r>
                        <a:rPr lang="bn-BD" sz="40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0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বলা</m:t>
                      </m:r>
                      <m:r>
                        <a:rPr lang="bn-BD" sz="40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0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হয়</m:t>
                      </m:r>
                      <m:r>
                        <a:rPr lang="bn-BD" sz="40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?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CBD1CF-3EE0-4C18-B2B3-2C6A30A8A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710" y="4176467"/>
                <a:ext cx="6264535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E29CDE-34CA-46EA-AF35-57B181AC3742}"/>
                  </a:ext>
                </a:extLst>
              </p:cNvPr>
              <p:cNvSpPr txBox="1"/>
              <p:nvPr/>
            </p:nvSpPr>
            <p:spPr>
              <a:xfrm>
                <a:off x="5026755" y="4163906"/>
                <a:ext cx="325089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য়তের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E29CDE-34CA-46EA-AF35-57B181AC3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755" y="4163906"/>
                <a:ext cx="3250890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89A0981-D032-4B1C-B1C8-DEF534518A71}"/>
              </a:ext>
            </a:extLst>
          </p:cNvPr>
          <p:cNvSpPr/>
          <p:nvPr/>
        </p:nvSpPr>
        <p:spPr>
          <a:xfrm>
            <a:off x="4108445" y="1457458"/>
            <a:ext cx="5384800" cy="2543238"/>
          </a:xfrm>
          <a:prstGeom prst="rect">
            <a:avLst/>
          </a:prstGeom>
          <a:noFill/>
          <a:ln w="5715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5D5FC2-341F-4E4B-9E44-02ABD0C89F38}"/>
              </a:ext>
            </a:extLst>
          </p:cNvPr>
          <p:cNvSpPr/>
          <p:nvPr/>
        </p:nvSpPr>
        <p:spPr>
          <a:xfrm>
            <a:off x="4108445" y="1457458"/>
            <a:ext cx="5384800" cy="2543238"/>
          </a:xfrm>
          <a:prstGeom prst="rect">
            <a:avLst/>
          </a:prstGeom>
          <a:solidFill>
            <a:srgbClr val="FFFF00"/>
          </a:solidFill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6CE9FB-4922-4564-B409-4A6B9DC4F397}"/>
                  </a:ext>
                </a:extLst>
              </p:cNvPr>
              <p:cNvSpPr txBox="1"/>
              <p:nvPr/>
            </p:nvSpPr>
            <p:spPr>
              <a:xfrm>
                <a:off x="5867770" y="4163906"/>
                <a:ext cx="114775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য়ত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6CE9FB-4922-4564-B409-4A6B9DC4F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770" y="4163906"/>
                <a:ext cx="1147750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E7FF47-B744-4482-BDAB-5A7F669BE782}"/>
                  </a:ext>
                </a:extLst>
              </p:cNvPr>
              <p:cNvSpPr txBox="1"/>
              <p:nvPr/>
            </p:nvSpPr>
            <p:spPr>
              <a:xfrm>
                <a:off x="5273347" y="4163906"/>
                <a:ext cx="263213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চিত্রটি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কিসের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?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E7FF47-B744-4482-BDAB-5A7F669BE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347" y="4163906"/>
                <a:ext cx="2632131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C44361-FDBE-459B-BA38-000106857670}"/>
                  </a:ext>
                </a:extLst>
              </p:cNvPr>
              <p:cNvSpPr txBox="1"/>
              <p:nvPr/>
            </p:nvSpPr>
            <p:spPr>
              <a:xfrm>
                <a:off x="5698971" y="815650"/>
                <a:ext cx="240450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দৈর্ঘ্য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C44361-FDBE-459B-BA38-000106857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971" y="815650"/>
                <a:ext cx="2404504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85CD1E-5D91-4342-A9F2-158E097532AD}"/>
                  </a:ext>
                </a:extLst>
              </p:cNvPr>
              <p:cNvSpPr txBox="1"/>
              <p:nvPr/>
            </p:nvSpPr>
            <p:spPr>
              <a:xfrm>
                <a:off x="9578907" y="2174811"/>
                <a:ext cx="1383392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প্রস্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থ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BD" sz="3600" b="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85CD1E-5D91-4342-A9F2-158E09753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907" y="2174811"/>
                <a:ext cx="1383392" cy="1107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7FF9E4-78C0-4E3C-B3F8-9753CFC4C027}"/>
                  </a:ext>
                </a:extLst>
              </p:cNvPr>
              <p:cNvSpPr txBox="1"/>
              <p:nvPr/>
            </p:nvSpPr>
            <p:spPr>
              <a:xfrm>
                <a:off x="641088" y="882150"/>
                <a:ext cx="2095784" cy="18466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0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আয়তটির</m:t>
                      </m:r>
                      <m:r>
                        <a:rPr lang="bn-BD" sz="40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BD" sz="4000" b="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0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</m:oMath>
                  </m:oMathPara>
                </a14:m>
                <a:endParaRPr lang="bn-BD" sz="4000" b="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0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0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কত</m:t>
                      </m:r>
                      <m:r>
                        <a:rPr lang="bn-BD" sz="40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?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7FF9E4-78C0-4E3C-B3F8-9753CFC4C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88" y="882150"/>
                <a:ext cx="2095784" cy="18466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A90985A-9BFD-48C6-B7EB-6FCB71963F4F}"/>
                  </a:ext>
                </a:extLst>
              </p:cNvPr>
              <p:cNvSpPr txBox="1"/>
              <p:nvPr/>
            </p:nvSpPr>
            <p:spPr>
              <a:xfrm>
                <a:off x="773087" y="2836902"/>
                <a:ext cx="1963785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10</m:t>
                    </m:r>
                    <m:r>
                      <a:rPr lang="bn-BD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সে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bn-BD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6</m:t>
                    </m:r>
                    <m:r>
                      <a:rPr lang="bn-BD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সে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A90985A-9BFD-48C6-B7EB-6FCB71963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87" y="2836902"/>
                <a:ext cx="1963785" cy="1107996"/>
              </a:xfrm>
              <a:prstGeom prst="rect">
                <a:avLst/>
              </a:prstGeom>
              <a:blipFill>
                <a:blip r:embed="rId9"/>
                <a:stretch>
                  <a:fillRect t="-12088" r="-7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4C232D-CDC2-4E57-945A-D419F8FF1535}"/>
                  </a:ext>
                </a:extLst>
              </p:cNvPr>
              <p:cNvSpPr txBox="1"/>
              <p:nvPr/>
            </p:nvSpPr>
            <p:spPr>
              <a:xfrm>
                <a:off x="5121567" y="2256114"/>
                <a:ext cx="3188427" cy="738664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bn-BD" sz="48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bn-BD" sz="48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বর্গ</m:t>
                      </m:r>
                      <m:r>
                        <m:rPr>
                          <m:nor/>
                        </m:rPr>
                        <a:rPr lang="bn-BD" sz="48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 </m:t>
                      </m:r>
                    </m:oMath>
                  </m:oMathPara>
                </a14:m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4C232D-CDC2-4E57-945A-D419F8FF1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567" y="2256114"/>
                <a:ext cx="3188427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81F1839-5FA1-4638-9809-A4769285B741}"/>
                  </a:ext>
                </a:extLst>
              </p:cNvPr>
              <p:cNvSpPr txBox="1"/>
              <p:nvPr/>
            </p:nvSpPr>
            <p:spPr>
              <a:xfrm>
                <a:off x="2562284" y="5394749"/>
                <a:ext cx="6610972" cy="677108"/>
              </a:xfrm>
              <a:prstGeom prst="rect">
                <a:avLst/>
              </a:prstGeom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4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আয়তের</m:t>
                    </m:r>
                    <m:r>
                      <a:rPr lang="bn-BD" sz="4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ক্ষেত্রফল</m:t>
                    </m:r>
                    <m:r>
                      <a:rPr lang="bn-BD" sz="4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bn-BD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দৈর্ঘ্য</m:t>
                    </m:r>
                  </m:oMath>
                </a14:m>
                <a:r>
                  <a:rPr lang="bn-BD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bn-BD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প্রস্</m:t>
                    </m:r>
                    <m:r>
                      <a:rPr lang="bn-BD" sz="4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থ</m:t>
                    </m:r>
                  </m:oMath>
                </a14:m>
                <a:endParaRPr lang="bn-BD" sz="4400" b="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81F1839-5FA1-4638-9809-A4769285B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284" y="5394749"/>
                <a:ext cx="6610972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49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10" grpId="0" animBg="1"/>
      <p:bldP spid="11" grpId="0"/>
      <p:bldP spid="11" grpId="1"/>
      <p:bldP spid="12" grpId="0"/>
      <p:bldP spid="12" grpId="1"/>
      <p:bldP spid="13" grpId="0"/>
      <p:bldP spid="14" grpId="0"/>
      <p:bldP spid="15" grpId="0"/>
      <p:bldP spid="19" grpId="0"/>
      <p:bldP spid="20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781140-878B-4A49-8619-B862C20547DD}"/>
              </a:ext>
            </a:extLst>
          </p:cNvPr>
          <p:cNvSpPr/>
          <p:nvPr/>
        </p:nvSpPr>
        <p:spPr>
          <a:xfrm>
            <a:off x="4188345" y="870335"/>
            <a:ext cx="5384800" cy="2543238"/>
          </a:xfrm>
          <a:prstGeom prst="rect">
            <a:avLst/>
          </a:prstGeom>
          <a:noFill/>
          <a:ln w="57150"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6B0A54-C39E-4637-BE8B-FE41B10350AA}"/>
                  </a:ext>
                </a:extLst>
              </p:cNvPr>
              <p:cNvSpPr txBox="1"/>
              <p:nvPr/>
            </p:nvSpPr>
            <p:spPr>
              <a:xfrm>
                <a:off x="5778871" y="228527"/>
                <a:ext cx="240450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দৈর্ঘ্য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6B0A54-C39E-4637-BE8B-FE41B1035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871" y="228527"/>
                <a:ext cx="2404504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C1046B-785D-47E6-9806-FB857D86FB91}"/>
                  </a:ext>
                </a:extLst>
              </p:cNvPr>
              <p:cNvSpPr txBox="1"/>
              <p:nvPr/>
            </p:nvSpPr>
            <p:spPr>
              <a:xfrm>
                <a:off x="9658807" y="1587688"/>
                <a:ext cx="1383392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প্রস্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থ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BD" sz="3600" b="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C1046B-785D-47E6-9806-FB857D86F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807" y="1587688"/>
                <a:ext cx="1383392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93BF18-C7C2-4303-96AF-53CFD4582B9E}"/>
                  </a:ext>
                </a:extLst>
              </p:cNvPr>
              <p:cNvSpPr txBox="1"/>
              <p:nvPr/>
            </p:nvSpPr>
            <p:spPr>
              <a:xfrm>
                <a:off x="433053" y="407257"/>
                <a:ext cx="2474974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আয়তটির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BD" sz="3600" b="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পরিসীমা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কত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?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93BF18-C7C2-4303-96AF-53CFD4582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53" y="407257"/>
                <a:ext cx="2474974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531F23AC-7A22-4C77-B4CF-6720307A515E}"/>
              </a:ext>
            </a:extLst>
          </p:cNvPr>
          <p:cNvSpPr/>
          <p:nvPr/>
        </p:nvSpPr>
        <p:spPr>
          <a:xfrm>
            <a:off x="4188345" y="844418"/>
            <a:ext cx="5384800" cy="258892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০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32F06A-549E-4D93-B0A1-FD02D454E613}"/>
                  </a:ext>
                </a:extLst>
              </p:cNvPr>
              <p:cNvSpPr txBox="1"/>
              <p:nvPr/>
            </p:nvSpPr>
            <p:spPr>
              <a:xfrm>
                <a:off x="2864803" y="3487630"/>
                <a:ext cx="71333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চারপাশের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দৈর্ঘ্যের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সমষ্টি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কে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আয়তের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কি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বলা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হয়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?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32F06A-549E-4D93-B0A1-FD02D454E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803" y="3487630"/>
                <a:ext cx="7133363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12104A2-A3EF-41B7-9398-FD8A299C21BA}"/>
                  </a:ext>
                </a:extLst>
              </p:cNvPr>
              <p:cNvSpPr txBox="1"/>
              <p:nvPr/>
            </p:nvSpPr>
            <p:spPr>
              <a:xfrm>
                <a:off x="4813693" y="3474558"/>
                <a:ext cx="269144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য়তের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পরিসীমা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12104A2-A3EF-41B7-9398-FD8A299C2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693" y="3474558"/>
                <a:ext cx="2691442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45D62BD-E4B9-4E2B-9D97-2554C6BF16DF}"/>
                  </a:ext>
                </a:extLst>
              </p:cNvPr>
              <p:cNvSpPr txBox="1"/>
              <p:nvPr/>
            </p:nvSpPr>
            <p:spPr>
              <a:xfrm>
                <a:off x="311929" y="1891601"/>
                <a:ext cx="333679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bn-BD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bn-BD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bn-BD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45D62BD-E4B9-4E2B-9D97-2554C6BF1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29" y="1891601"/>
                <a:ext cx="3336793" cy="553998"/>
              </a:xfrm>
              <a:prstGeom prst="rect">
                <a:avLst/>
              </a:prstGeom>
              <a:blipFill>
                <a:blip r:embed="rId7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7DA8C0E-37A4-4937-8A92-D1261C234080}"/>
                  </a:ext>
                </a:extLst>
              </p:cNvPr>
              <p:cNvSpPr txBox="1"/>
              <p:nvPr/>
            </p:nvSpPr>
            <p:spPr>
              <a:xfrm>
                <a:off x="756393" y="2635706"/>
                <a:ext cx="2110195" cy="553998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7DA8C0E-37A4-4937-8A92-D1261C234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93" y="2635706"/>
                <a:ext cx="2110195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4948E66-F50C-4B0C-8404-10B4130A2548}"/>
                  </a:ext>
                </a:extLst>
              </p:cNvPr>
              <p:cNvSpPr txBox="1"/>
              <p:nvPr/>
            </p:nvSpPr>
            <p:spPr>
              <a:xfrm>
                <a:off x="3164632" y="4082076"/>
                <a:ext cx="6610972" cy="55399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আয়তের</m:t>
                      </m:r>
                      <m:r>
                        <a:rPr lang="en-US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পরিসীমা</m:t>
                      </m:r>
                      <m:r>
                        <a:rPr lang="bn-BD" sz="36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দৈর্ঘ্য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প্রস্</m:t>
                      </m:r>
                      <m:r>
                        <a:rPr lang="bn-BD" sz="36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থ</m:t>
                      </m:r>
                      <m:r>
                        <a:rPr lang="en-US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bn-BD" sz="3600" b="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4948E66-F50C-4B0C-8404-10B4130A2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632" y="4082076"/>
                <a:ext cx="6610972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EF2E4579-4BE8-41EB-9CD3-B4AB90BB0C79}"/>
              </a:ext>
            </a:extLst>
          </p:cNvPr>
          <p:cNvGrpSpPr/>
          <p:nvPr/>
        </p:nvGrpSpPr>
        <p:grpSpPr>
          <a:xfrm rot="18913364">
            <a:off x="4166756" y="1854860"/>
            <a:ext cx="6986118" cy="2405002"/>
            <a:chOff x="836844" y="2185978"/>
            <a:chExt cx="4496342" cy="208566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05B7C77-71AE-485C-8B3B-FD8559C657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00" b="24971"/>
            <a:stretch/>
          </p:blipFill>
          <p:spPr>
            <a:xfrm rot="1194581">
              <a:off x="836844" y="2185978"/>
              <a:ext cx="4496342" cy="1386232"/>
            </a:xfrm>
            <a:prstGeom prst="rect">
              <a:avLst/>
            </a:prstGeom>
          </p:spPr>
        </p:pic>
        <p:pic>
          <p:nvPicPr>
            <p:cNvPr id="27" name="Picture 4" descr="Hands PNG, hand image free">
              <a:extLst>
                <a:ext uri="{FF2B5EF4-FFF2-40B4-BE49-F238E27FC236}">
                  <a16:creationId xmlns:a16="http://schemas.microsoft.com/office/drawing/2014/main" id="{8E55DB0C-CD59-4362-88A4-E0656227DC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78591">
              <a:off x="2354476" y="2360681"/>
              <a:ext cx="1250527" cy="191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8BFCEF-A531-42BB-82CD-C071EF305F2E}"/>
              </a:ext>
            </a:extLst>
          </p:cNvPr>
          <p:cNvCxnSpPr>
            <a:cxnSpLocks/>
          </p:cNvCxnSpPr>
          <p:nvPr/>
        </p:nvCxnSpPr>
        <p:spPr>
          <a:xfrm flipH="1">
            <a:off x="4215607" y="870335"/>
            <a:ext cx="5400765" cy="2512318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8E2B2AB0-2216-4FFF-A343-2ECC7ED3FA4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301">
            <a:off x="3968816" y="1613451"/>
            <a:ext cx="1447800" cy="1591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AEC05A4-9A75-4B6E-A32C-59A2056B8D97}"/>
                  </a:ext>
                </a:extLst>
              </p:cNvPr>
              <p:cNvSpPr txBox="1"/>
              <p:nvPr/>
            </p:nvSpPr>
            <p:spPr>
              <a:xfrm>
                <a:off x="3407580" y="4673230"/>
                <a:ext cx="500938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bn-BD" sz="3600" b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লাল বাহুটিকে </a:t>
                </a:r>
                <a14:m>
                  <m:oMath xmlns:m="http://schemas.openxmlformats.org/officeDocument/2006/math">
                    <m:r>
                      <a:rPr lang="bn-BD" sz="3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আয়তের</m:t>
                    </m:r>
                    <m:r>
                      <a:rPr lang="bn-BD" sz="3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কি</m:t>
                    </m:r>
                    <m:r>
                      <a:rPr lang="bn-BD" sz="3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বলা</m:t>
                    </m:r>
                    <m:r>
                      <a:rPr lang="bn-BD" sz="3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হয়</m:t>
                    </m:r>
                    <m:r>
                      <a:rPr lang="bn-BD" sz="3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AEC05A4-9A75-4B6E-A32C-59A2056B8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580" y="4673230"/>
                <a:ext cx="5009385" cy="553998"/>
              </a:xfrm>
              <a:prstGeom prst="rect">
                <a:avLst/>
              </a:prstGeom>
              <a:blipFill>
                <a:blip r:embed="rId13"/>
                <a:stretch>
                  <a:fillRect l="-5718" t="-24444" b="-5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98EE19F-C130-4197-A6B8-9B41C4A2C5D9}"/>
                  </a:ext>
                </a:extLst>
              </p:cNvPr>
              <p:cNvSpPr txBox="1"/>
              <p:nvPr/>
            </p:nvSpPr>
            <p:spPr>
              <a:xfrm>
                <a:off x="4945501" y="4679027"/>
                <a:ext cx="185948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আয়তের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কর্ণ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98EE19F-C130-4197-A6B8-9B41C4A2C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501" y="4679027"/>
                <a:ext cx="1859483" cy="553998"/>
              </a:xfrm>
              <a:prstGeom prst="rect">
                <a:avLst/>
              </a:prstGeom>
              <a:blipFill>
                <a:blip r:embed="rId14"/>
                <a:stretch>
                  <a:fillRect r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ED0FE4-38E6-48A6-98CD-33A1ACFA32BB}"/>
                  </a:ext>
                </a:extLst>
              </p:cNvPr>
              <p:cNvSpPr txBox="1"/>
              <p:nvPr/>
            </p:nvSpPr>
            <p:spPr>
              <a:xfrm>
                <a:off x="154921" y="3379811"/>
                <a:ext cx="2474974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আয়তটির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BD" sz="3600" b="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কর্ণ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কত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?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ED0FE4-38E6-48A6-98CD-33A1ACFA3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21" y="3379811"/>
                <a:ext cx="2474974" cy="110799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43620D5-F8C8-4DB7-A61E-E344E967C766}"/>
                  </a:ext>
                </a:extLst>
              </p:cNvPr>
              <p:cNvSpPr txBox="1"/>
              <p:nvPr/>
            </p:nvSpPr>
            <p:spPr>
              <a:xfrm>
                <a:off x="456972" y="4624688"/>
                <a:ext cx="2264407" cy="778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bn-BD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bn-BD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43620D5-F8C8-4DB7-A61E-E344E967C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72" y="4624688"/>
                <a:ext cx="2264407" cy="77861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903A225-1C36-4CE2-835A-D70EBF8F72EE}"/>
                  </a:ext>
                </a:extLst>
              </p:cNvPr>
              <p:cNvSpPr txBox="1"/>
              <p:nvPr/>
            </p:nvSpPr>
            <p:spPr>
              <a:xfrm>
                <a:off x="2946896" y="5542814"/>
                <a:ext cx="318652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আয়তের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কর্ণ</m:t>
                      </m:r>
                      <m:r>
                        <a:rPr lang="bn-BD" sz="36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903A225-1C36-4CE2-835A-D70EBF8F7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896" y="5542814"/>
                <a:ext cx="3186524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1398942-3ADF-42E1-860C-8E6C7786D67D}"/>
                  </a:ext>
                </a:extLst>
              </p:cNvPr>
              <p:cNvSpPr txBox="1"/>
              <p:nvPr/>
            </p:nvSpPr>
            <p:spPr>
              <a:xfrm>
                <a:off x="5748541" y="5147254"/>
                <a:ext cx="2264407" cy="1219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bn-BD" sz="3600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m:t>দৈর্ঘ্য</m:t>
                              </m:r>
                            </m:e>
                            <m:sup>
                              <m: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bn-BD" sz="3600" b="0" i="0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m:t>প্রস্</m:t>
                              </m:r>
                              <m:r>
                                <a:rPr lang="bn-BD" sz="3600" b="0" i="1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থ</m:t>
                              </m:r>
                            </m:e>
                            <m:sup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1398942-3ADF-42E1-860C-8E6C7786D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541" y="5147254"/>
                <a:ext cx="2264407" cy="1219693"/>
              </a:xfrm>
              <a:prstGeom prst="rect">
                <a:avLst/>
              </a:prstGeom>
              <a:blipFill>
                <a:blip r:embed="rId18"/>
                <a:stretch>
                  <a:fillRect r="-15903" b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2535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-0.00023 L 0.44023 -0.3518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-1759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00"/>
                            </p:stCondLst>
                            <p:childTnLst>
                              <p:par>
                                <p:cTn id="80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1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  <p:bldP spid="20" grpId="0"/>
      <p:bldP spid="20" grpId="1"/>
      <p:bldP spid="21" grpId="0"/>
      <p:bldP spid="22" grpId="0"/>
      <p:bldP spid="23" grpId="0" animBg="1"/>
      <p:bldP spid="24" grpId="0" animBg="1"/>
      <p:bldP spid="32" grpId="0"/>
      <p:bldP spid="32" grpId="1"/>
      <p:bldP spid="33" grpId="0"/>
      <p:bldP spid="34" grpId="0"/>
      <p:bldP spid="35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0CE6B7-A25C-4786-B203-0EC37A8DE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48"/>
          <a:stretch/>
        </p:blipFill>
        <p:spPr>
          <a:xfrm>
            <a:off x="4515491" y="347778"/>
            <a:ext cx="1104961" cy="1824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E125FB-DE45-41C2-A91D-AD558E6F3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35"/>
          <a:stretch/>
        </p:blipFill>
        <p:spPr>
          <a:xfrm>
            <a:off x="5611574" y="347778"/>
            <a:ext cx="1083472" cy="1824037"/>
          </a:xfrm>
          <a:prstGeom prst="rect">
            <a:avLst/>
          </a:prstGeom>
        </p:spPr>
      </p:pic>
      <p:sp>
        <p:nvSpPr>
          <p:cNvPr id="4" name="Wave 3">
            <a:extLst>
              <a:ext uri="{FF2B5EF4-FFF2-40B4-BE49-F238E27FC236}">
                <a16:creationId xmlns:a16="http://schemas.microsoft.com/office/drawing/2014/main" id="{9E510D0B-6875-4CDC-82FC-0436D9AAF27B}"/>
              </a:ext>
            </a:extLst>
          </p:cNvPr>
          <p:cNvSpPr/>
          <p:nvPr/>
        </p:nvSpPr>
        <p:spPr>
          <a:xfrm>
            <a:off x="3978280" y="274830"/>
            <a:ext cx="3262656" cy="871658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0359F0-9109-44D8-A916-0CBB900B56E1}"/>
                  </a:ext>
                </a:extLst>
              </p:cNvPr>
              <p:cNvSpPr txBox="1"/>
              <p:nvPr/>
            </p:nvSpPr>
            <p:spPr>
              <a:xfrm>
                <a:off x="5404304" y="2471514"/>
                <a:ext cx="138339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0359F0-9109-44D8-A916-0CBB900B5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304" y="2471514"/>
                <a:ext cx="138339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34FD73-52EE-4205-AB80-67DE8D182B59}"/>
                  </a:ext>
                </a:extLst>
              </p:cNvPr>
              <p:cNvSpPr txBox="1"/>
              <p:nvPr/>
            </p:nvSpPr>
            <p:spPr>
              <a:xfrm>
                <a:off x="8176236" y="3606143"/>
                <a:ext cx="138339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34FD73-52EE-4205-AB80-67DE8D182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236" y="3606143"/>
                <a:ext cx="1383392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D3B2D69-A2E0-439F-90D8-099DCC3D0F5B}"/>
              </a:ext>
            </a:extLst>
          </p:cNvPr>
          <p:cNvSpPr/>
          <p:nvPr/>
        </p:nvSpPr>
        <p:spPr>
          <a:xfrm>
            <a:off x="4259061" y="3025512"/>
            <a:ext cx="3890335" cy="184565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০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5BE74D-4AAF-4907-81CB-0290CB266D0F}"/>
                  </a:ext>
                </a:extLst>
              </p:cNvPr>
              <p:cNvSpPr txBox="1"/>
              <p:nvPr/>
            </p:nvSpPr>
            <p:spPr>
              <a:xfrm>
                <a:off x="2534135" y="5318635"/>
                <a:ext cx="66098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571500" indent="-5715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bn-BD" sz="36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আয়তটির</m:t>
                    </m:r>
                    <m:r>
                      <a:rPr lang="bn-BD" sz="36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ক্ষেত্রফল</m:t>
                    </m:r>
                    <m:r>
                      <a:rPr lang="bn-BD" sz="3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ও</m:t>
                    </m:r>
                    <m:r>
                      <a:rPr lang="bn-BD" sz="3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কর্ণ</m:t>
                    </m:r>
                    <m:r>
                      <a:rPr lang="bn-BD" sz="3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ের</m:t>
                    </m:r>
                    <m:r>
                      <a:rPr lang="bn-BD" sz="3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দৈর্ঘ্য</m:t>
                    </m:r>
                    <m:r>
                      <a:rPr lang="bn-BD" sz="3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কত</m:t>
                    </m:r>
                    <m:r>
                      <a:rPr lang="bn-BD" sz="3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5BE74D-4AAF-4907-81CB-0290CB266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135" y="5318635"/>
                <a:ext cx="6609863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58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28425 0.0053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39883 -0.0064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5201</TotalTime>
  <Words>750</Words>
  <Application>Microsoft Office PowerPoint</Application>
  <PresentationFormat>Widescreen</PresentationFormat>
  <Paragraphs>205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Courier New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Ruhul Amin</dc:creator>
  <cp:lastModifiedBy>ismail - [2010]</cp:lastModifiedBy>
  <cp:revision>465</cp:revision>
  <dcterms:created xsi:type="dcterms:W3CDTF">2017-12-10T16:56:26Z</dcterms:created>
  <dcterms:modified xsi:type="dcterms:W3CDTF">2020-09-24T05:31:06Z</dcterms:modified>
</cp:coreProperties>
</file>