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304" r:id="rId2"/>
    <p:sldId id="324" r:id="rId3"/>
    <p:sldId id="325" r:id="rId4"/>
    <p:sldId id="256" r:id="rId5"/>
    <p:sldId id="257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45" r:id="rId16"/>
    <p:sldId id="338" r:id="rId17"/>
    <p:sldId id="341" r:id="rId18"/>
    <p:sldId id="343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475F"/>
    <a:srgbClr val="000000"/>
    <a:srgbClr val="5B9BD5"/>
    <a:srgbClr val="2A3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78" autoAdjust="0"/>
  </p:normalViewPr>
  <p:slideViewPr>
    <p:cSldViewPr snapToGrid="0">
      <p:cViewPr varScale="1">
        <p:scale>
          <a:sx n="81" d="100"/>
          <a:sy n="81" d="100"/>
        </p:scale>
        <p:origin x="66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073A9-E3DB-4C70-868A-F5279B42822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B5576-8B81-43BF-9E9C-5120AF6FC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4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B5576-8B81-43BF-9E9C-5120AF6FCB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83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B5576-8B81-43BF-9E9C-5120AF6FCB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86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5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611B-C2CF-45B8-AABF-00E0E0612DC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0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46"/>
            <a:ext cx="12192000" cy="65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Kabir\Desktop\border1 copy.jp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1" y="37605"/>
            <a:ext cx="119958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2152650" y="195066"/>
            <a:ext cx="6805485" cy="990600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28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https://bd24report.com/bangla/wp-content/uploads/2019/06/t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27" y="1266432"/>
            <a:ext cx="3366273" cy="211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30" y="1178367"/>
            <a:ext cx="3536473" cy="2150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27" y="4065789"/>
            <a:ext cx="3366273" cy="2073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AutoShape 6" descr="কপোতাক্ষ আজো কাছে টানে - ই-কন্ঠ২৪[ডট]কম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31" y="3999200"/>
            <a:ext cx="3592394" cy="2071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2353418" y="3520773"/>
            <a:ext cx="2877031" cy="442913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ছবির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ব্যক্তিটি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কে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2" name="Frame 11"/>
          <p:cNvSpPr/>
          <p:nvPr/>
        </p:nvSpPr>
        <p:spPr>
          <a:xfrm>
            <a:off x="6198845" y="3447707"/>
            <a:ext cx="2877031" cy="442913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সমাহিত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স্থানটি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কার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5" name="Frame 14"/>
          <p:cNvSpPr/>
          <p:nvPr/>
        </p:nvSpPr>
        <p:spPr>
          <a:xfrm>
            <a:off x="2353418" y="6261711"/>
            <a:ext cx="2619055" cy="442913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এই</a:t>
            </a:r>
            <a:r>
              <a:rPr lang="en-US" sz="20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বাড়িটি</a:t>
            </a:r>
            <a:r>
              <a:rPr lang="en-US" sz="20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কার</a:t>
            </a:r>
            <a:r>
              <a:rPr lang="en-US" sz="20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7" name="Frame 16"/>
          <p:cNvSpPr/>
          <p:nvPr/>
        </p:nvSpPr>
        <p:spPr>
          <a:xfrm>
            <a:off x="6456821" y="6199585"/>
            <a:ext cx="2619055" cy="442913"/>
          </a:xfrm>
          <a:prstGeom prst="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এটি</a:t>
            </a:r>
            <a:r>
              <a:rPr lang="en-US" sz="200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000" b="1" dirty="0" err="1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কোন</a:t>
            </a:r>
            <a:r>
              <a:rPr lang="en-US" sz="200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000" b="1" dirty="0" err="1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নদী</a:t>
            </a:r>
            <a:r>
              <a:rPr lang="en-US" sz="200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148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2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297879_193863777361839_698553965_n.jpg">
            <a:extLst>
              <a:ext uri="{FF2B5EF4-FFF2-40B4-BE49-F238E27FC236}">
                <a16:creationId xmlns:a16="http://schemas.microsoft.com/office/drawing/2014/main" xmlns="" id="{AF2C02C9-5C6D-449D-9670-BC83B613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12" y="1611984"/>
            <a:ext cx="8383060" cy="480767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73A9FF-A8F5-4364-B763-03956D61EEC2}"/>
              </a:ext>
            </a:extLst>
          </p:cNvPr>
          <p:cNvSpPr txBox="1"/>
          <p:nvPr/>
        </p:nvSpPr>
        <p:spPr>
          <a:xfrm>
            <a:off x="2052411" y="402266"/>
            <a:ext cx="8307647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আরোও</a:t>
            </a:r>
            <a:r>
              <a:rPr lang="en-US" sz="3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একটা</a:t>
            </a:r>
            <a:r>
              <a:rPr lang="en-US" sz="3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ছবি</a:t>
            </a:r>
            <a:r>
              <a:rPr lang="en-US" sz="3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দেখে</a:t>
            </a:r>
            <a:r>
              <a:rPr lang="en-US" sz="3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বলতে</a:t>
            </a:r>
            <a:r>
              <a:rPr lang="en-US" sz="3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চেষ্টা</a:t>
            </a:r>
            <a:r>
              <a:rPr lang="en-US" sz="3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করো</a:t>
            </a:r>
            <a:endParaRPr lang="en-US" sz="28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5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কপোতাক্ষ নদ">
            <a:extLst>
              <a:ext uri="{FF2B5EF4-FFF2-40B4-BE49-F238E27FC236}">
                <a16:creationId xmlns:a16="http://schemas.microsoft.com/office/drawing/2014/main" xmlns="" id="{5C709BB3-C4E5-4844-BFD9-D3D99EFF8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2" y="440542"/>
            <a:ext cx="10935092" cy="5989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62E69E-72E0-4614-974F-AA43E87C4D01}"/>
              </a:ext>
            </a:extLst>
          </p:cNvPr>
          <p:cNvSpPr txBox="1"/>
          <p:nvPr/>
        </p:nvSpPr>
        <p:spPr>
          <a:xfrm>
            <a:off x="3968685" y="625706"/>
            <a:ext cx="4920791" cy="95991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405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5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57E612-E622-49E6-9732-F83FEA30D3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31450" y="4783944"/>
            <a:ext cx="2019141" cy="1633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119388-D58E-4649-AF7B-5EFE041061CF}"/>
              </a:ext>
            </a:extLst>
          </p:cNvPr>
          <p:cNvSpPr txBox="1"/>
          <p:nvPr/>
        </p:nvSpPr>
        <p:spPr>
          <a:xfrm>
            <a:off x="2106000" y="4783943"/>
            <a:ext cx="5914663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কপোতাক্ষ ন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দ(১ম </a:t>
            </a:r>
            <a:r>
              <a:rPr lang="en-US" sz="6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r>
              <a:rPr lang="bn-BD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36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32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730638-4F21-44C2-9119-336BFD54C46A}"/>
              </a:ext>
            </a:extLst>
          </p:cNvPr>
          <p:cNvSpPr txBox="1"/>
          <p:nvPr/>
        </p:nvSpPr>
        <p:spPr>
          <a:xfrm>
            <a:off x="603316" y="2472061"/>
            <a:ext cx="107465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n-BD" sz="3600" b="1" i="1" dirty="0">
                <a:solidFill>
                  <a:srgbClr val="FF0000"/>
                </a:solidFill>
                <a:latin typeface="SutonnyAMJ" pitchFamily="2" charset="0"/>
                <a:cs typeface="SutonnyAMJ" pitchFamily="2" charset="0"/>
              </a:rPr>
              <a:t>এই পাঠ শেষে </a:t>
            </a:r>
            <a:r>
              <a:rPr lang="bn-BD" sz="3600" b="1" i="1" dirty="0" smtClean="0">
                <a:solidFill>
                  <a:srgbClr val="FF0000"/>
                </a:solidFill>
                <a:latin typeface="SutonnyAMJ" pitchFamily="2" charset="0"/>
                <a:cs typeface="SutonnyAMJ" pitchFamily="2" charset="0"/>
              </a:rPr>
              <a:t>শিক্ষার্থীরা-</a:t>
            </a:r>
            <a:endParaRPr lang="en-GB" sz="3600" b="1" i="1" dirty="0" smtClean="0">
              <a:solidFill>
                <a:srgbClr val="FF0000"/>
              </a:solidFill>
              <a:latin typeface="SutonnyAMJ" pitchFamily="2" charset="0"/>
              <a:cs typeface="SutonnyAMJ" pitchFamily="2" charset="0"/>
            </a:endParaRPr>
          </a:p>
          <a:p>
            <a:pPr>
              <a:spcAft>
                <a:spcPts val="600"/>
              </a:spcAft>
            </a:pPr>
            <a:endParaRPr lang="bn-BD" sz="3600" b="1" i="1" dirty="0">
              <a:solidFill>
                <a:srgbClr val="FF0000"/>
              </a:solidFill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 পরি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IN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তুর্দশ</a:t>
            </a:r>
            <a:r>
              <a:rPr lang="bn-BD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পদী কবিতা বলতে কী বোঝায় 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তা ব্যাখ্যা করতে পারবে</a:t>
            </a:r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AMJ" pitchFamily="2" charset="0"/>
                <a:cs typeface="SutonnyAMJ" pitchFamily="2" charset="0"/>
              </a:rPr>
              <a:t>৩।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AMJ" pitchFamily="2" charset="0"/>
                <a:cs typeface="SutonnyAMJ" pitchFamily="2" charset="0"/>
              </a:rPr>
              <a:t>সনেটের বৈশিষ্ট্য উল্লেখ করতে পারবে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AMJ" pitchFamily="2" charset="0"/>
                <a:cs typeface="SutonnyAMJ" pitchFamily="2" charset="0"/>
              </a:rPr>
              <a:t>,</a:t>
            </a:r>
          </a:p>
          <a:p>
            <a:r>
              <a:rPr lang="en-US" sz="36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AMJ" pitchFamily="2" charset="0"/>
                <a:cs typeface="SutonnyAMJ" pitchFamily="2" charset="0"/>
              </a:rPr>
              <a:t> ৪।</a:t>
            </a:r>
            <a:r>
              <a:rPr lang="en-US" sz="36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সনেট</a:t>
            </a:r>
            <a:r>
              <a:rPr lang="en-US" sz="36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AMJ" pitchFamily="2" charset="0"/>
              <a:cs typeface="SutonnyAMJ" pitchFamily="2" charset="0"/>
            </a:endParaRPr>
          </a:p>
          <a:p>
            <a:r>
              <a:rPr lang="en-US" sz="1600" dirty="0">
                <a:latin typeface="SutonnyAMJ" pitchFamily="2" charset="0"/>
                <a:cs typeface="SutonnyAMJ" pitchFamily="2" charset="0"/>
              </a:rPr>
              <a:t> </a:t>
            </a:r>
            <a:endParaRPr lang="bn-BD" sz="1600" dirty="0">
              <a:latin typeface="SutonnyAMJ" pitchFamily="2" charset="0"/>
              <a:cs typeface="SutonnyAMJ" pitchFamily="2" charset="0"/>
            </a:endParaRPr>
          </a:p>
        </p:txBody>
      </p:sp>
      <p:sp>
        <p:nvSpPr>
          <p:cNvPr id="3" name="Curved Down Ribbon 7">
            <a:extLst>
              <a:ext uri="{FF2B5EF4-FFF2-40B4-BE49-F238E27FC236}">
                <a16:creationId xmlns:a16="http://schemas.microsoft.com/office/drawing/2014/main" xmlns="" id="{AB6533E7-ABD8-4765-8919-F231C4659B04}"/>
              </a:ext>
            </a:extLst>
          </p:cNvPr>
          <p:cNvSpPr/>
          <p:nvPr/>
        </p:nvSpPr>
        <p:spPr>
          <a:xfrm>
            <a:off x="2705493" y="513809"/>
            <a:ext cx="6183983" cy="1190813"/>
          </a:xfrm>
          <a:prstGeom prst="ellipseRibbon">
            <a:avLst/>
          </a:prstGeom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শিখন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ফল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94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AB0EDF36-7A67-4C03-BD5E-3197FD406C87}"/>
              </a:ext>
            </a:extLst>
          </p:cNvPr>
          <p:cNvCxnSpPr>
            <a:cxnSpLocks/>
          </p:cNvCxnSpPr>
          <p:nvPr/>
        </p:nvCxnSpPr>
        <p:spPr>
          <a:xfrm flipH="1" flipV="1">
            <a:off x="6281898" y="886498"/>
            <a:ext cx="26358" cy="541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C6186B1C-4D45-4CD5-A913-2AEA8AB45EB0}"/>
              </a:ext>
            </a:extLst>
          </p:cNvPr>
          <p:cNvSpPr/>
          <p:nvPr/>
        </p:nvSpPr>
        <p:spPr>
          <a:xfrm>
            <a:off x="4561840" y="338840"/>
            <a:ext cx="3495039" cy="5265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Rb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¥ </a:t>
            </a:r>
            <a:r>
              <a:rPr lang="bn-BD" sz="2000" dirty="0">
                <a:solidFill>
                  <a:schemeClr val="tx1"/>
                </a:solidFill>
                <a:latin typeface="Kalpurush ANSI" pitchFamily="2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2</a:t>
            </a:r>
            <a:r>
              <a:rPr lang="bn-BD" sz="2000" dirty="0">
                <a:solidFill>
                  <a:schemeClr val="tx1"/>
                </a:solidFill>
                <a:latin typeface="Kalpurush ANSI" pitchFamily="2" charset="0"/>
                <a:ea typeface="SutonnyAMJ" pitchFamily="2" charset="0"/>
                <a:cs typeface="SutonnyAMJ" pitchFamily="2" charset="0"/>
              </a:rPr>
              <a:t>রা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Rvbyqvix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 , 1824 </a:t>
            </a:r>
            <a:r>
              <a:rPr lang="en-US" sz="2000" dirty="0" err="1" smtClean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wLªóvã</a:t>
            </a:r>
            <a:endParaRPr lang="en-US" sz="2000" dirty="0" smtClean="0">
              <a:solidFill>
                <a:schemeClr val="tx1"/>
              </a:solidFill>
              <a:latin typeface="Kalpurush ANSI" pitchFamily="2" charset="0"/>
              <a:cs typeface="SutonnyMJ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4A4E1FDD-6242-471E-9518-AD560D62BC04}"/>
              </a:ext>
            </a:extLst>
          </p:cNvPr>
          <p:cNvCxnSpPr>
            <a:cxnSpLocks/>
          </p:cNvCxnSpPr>
          <p:nvPr/>
        </p:nvCxnSpPr>
        <p:spPr>
          <a:xfrm flipV="1">
            <a:off x="8646159" y="1421544"/>
            <a:ext cx="1006265" cy="447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14">
            <a:extLst>
              <a:ext uri="{FF2B5EF4-FFF2-40B4-BE49-F238E27FC236}">
                <a16:creationId xmlns:a16="http://schemas.microsoft.com/office/drawing/2014/main" xmlns="" id="{7DAF4EAA-1A1A-4B15-A394-6ADF3D9CF448}"/>
              </a:ext>
            </a:extLst>
          </p:cNvPr>
          <p:cNvSpPr/>
          <p:nvPr/>
        </p:nvSpPr>
        <p:spPr>
          <a:xfrm>
            <a:off x="9760278" y="827845"/>
            <a:ext cx="2011941" cy="9683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Rb¥ ¯’</a:t>
            </a:r>
            <a:r>
              <a:rPr lang="en-US" sz="20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vb</a:t>
            </a:r>
            <a:r>
              <a:rPr lang="bn-BD" sz="20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- mvMi`uvwo , h‡kvi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6E42CE1-2FC2-449F-B8D7-A6AD490FFC13}"/>
              </a:ext>
            </a:extLst>
          </p:cNvPr>
          <p:cNvCxnSpPr>
            <a:cxnSpLocks/>
          </p:cNvCxnSpPr>
          <p:nvPr/>
        </p:nvCxnSpPr>
        <p:spPr>
          <a:xfrm>
            <a:off x="8962282" y="2662221"/>
            <a:ext cx="897385" cy="6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16">
            <a:extLst>
              <a:ext uri="{FF2B5EF4-FFF2-40B4-BE49-F238E27FC236}">
                <a16:creationId xmlns:a16="http://schemas.microsoft.com/office/drawing/2014/main" xmlns="" id="{B8A91187-0EF2-4012-A735-EA980E879285}"/>
              </a:ext>
            </a:extLst>
          </p:cNvPr>
          <p:cNvSpPr/>
          <p:nvPr/>
        </p:nvSpPr>
        <p:spPr>
          <a:xfrm>
            <a:off x="9837824" y="2177240"/>
            <a:ext cx="1934395" cy="9699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bn-BD" sz="1600" dirty="0">
                <a:solidFill>
                  <a:srgbClr val="000000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শিক্ষা</a:t>
            </a:r>
            <a:r>
              <a:rPr lang="bn-BD" sz="2000" dirty="0">
                <a:solidFill>
                  <a:srgbClr val="000000"/>
                </a:solidFill>
                <a:latin typeface="SutonnyMJ" pitchFamily="2" charset="0"/>
              </a:rPr>
              <a:t> -</a:t>
            </a:r>
            <a:r>
              <a:rPr lang="bn-BD" sz="2000" dirty="0">
                <a:solidFill>
                  <a:srgbClr val="000000"/>
                </a:solidFill>
                <a:latin typeface="Kalpurush ANSI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alpurush ANSI" pitchFamily="2" charset="0"/>
              </a:rPr>
              <a:t>KjKvZvi</a:t>
            </a:r>
            <a:r>
              <a:rPr lang="en-US" sz="2000" dirty="0">
                <a:solidFill>
                  <a:srgbClr val="000000"/>
                </a:solidFill>
                <a:latin typeface="Kalpurush ANSI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alpurush ANSI" pitchFamily="2" charset="0"/>
              </a:rPr>
              <a:t>wn›`y</a:t>
            </a:r>
            <a:r>
              <a:rPr lang="en-US" sz="2000" dirty="0">
                <a:solidFill>
                  <a:srgbClr val="000000"/>
                </a:solidFill>
                <a:latin typeface="Kalpurush ANSI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Kalpurush ANSI" pitchFamily="2" charset="0"/>
              </a:rPr>
              <a:t>K‡j‡R</a:t>
            </a:r>
            <a:endParaRPr lang="en-US" sz="2000" dirty="0">
              <a:solidFill>
                <a:schemeClr val="tx1"/>
              </a:solidFill>
              <a:latin typeface="Kalpurush ANSI" pitchFamily="2" charset="0"/>
              <a:cs typeface="SutonnyMJ" pitchFamily="2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D11E7FA8-8193-4767-A275-6A1C066B6939}"/>
              </a:ext>
            </a:extLst>
          </p:cNvPr>
          <p:cNvSpPr/>
          <p:nvPr/>
        </p:nvSpPr>
        <p:spPr>
          <a:xfrm>
            <a:off x="9983942" y="3501014"/>
            <a:ext cx="1788277" cy="9683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 err="1">
                <a:solidFill>
                  <a:srgbClr val="000000"/>
                </a:solidFill>
                <a:latin typeface="Siyam Rupali ANSI" pitchFamily="2" charset="0"/>
                <a:cs typeface="SutonnyMJ" pitchFamily="2" charset="0"/>
              </a:rPr>
              <a:t>wLªóa‡g</a:t>
            </a:r>
            <a:r>
              <a:rPr lang="en-US" sz="2000" dirty="0">
                <a:solidFill>
                  <a:srgbClr val="000000"/>
                </a:solidFill>
                <a:latin typeface="Siyam Rupali ANSI" pitchFamily="2" charset="0"/>
                <a:cs typeface="SutonnyMJ" pitchFamily="2" charset="0"/>
              </a:rPr>
              <a:t>© </a:t>
            </a:r>
            <a:r>
              <a:rPr lang="bn-BD" sz="1600" dirty="0">
                <a:solidFill>
                  <a:srgbClr val="000000"/>
                </a:solidFill>
                <a:latin typeface="Siyam Rupali ANSI" pitchFamily="2" charset="0"/>
                <a:ea typeface="SutonnyAMJ" pitchFamily="2" charset="0"/>
                <a:cs typeface="SutonnyAMJ" pitchFamily="2" charset="0"/>
              </a:rPr>
              <a:t>দীক্ষা</a:t>
            </a:r>
            <a:r>
              <a:rPr lang="bn-BD" sz="2000" dirty="0">
                <a:solidFill>
                  <a:srgbClr val="000000"/>
                </a:solidFill>
                <a:latin typeface="Siyam Rupali ANSI" pitchFamily="2" charset="0"/>
                <a:ea typeface="SutonnyAMJ" pitchFamily="2" charset="0"/>
                <a:cs typeface="SutonnyAMJ" pitchFamily="2" charset="0"/>
              </a:rPr>
              <a:t> </a:t>
            </a:r>
            <a:r>
              <a:rPr lang="bn-BD" sz="1600" dirty="0">
                <a:solidFill>
                  <a:srgbClr val="000000"/>
                </a:solidFill>
                <a:latin typeface="Siyam Rupali ANSI" pitchFamily="2" charset="0"/>
                <a:ea typeface="SutonnyAMJ" pitchFamily="2" charset="0"/>
                <a:cs typeface="SutonnyAMJ" pitchFamily="2" charset="0"/>
              </a:rPr>
              <a:t>১৮৪২ </a:t>
            </a:r>
            <a:r>
              <a:rPr lang="en-US" sz="20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wLªóvã</a:t>
            </a:r>
            <a:r>
              <a:rPr lang="bn-BD" sz="2000" dirty="0">
                <a:solidFill>
                  <a:srgbClr val="000000"/>
                </a:solidFill>
                <a:latin typeface="Siyam Rupali ANSI" pitchFamily="2" charset="0"/>
                <a:ea typeface="SutonnyAMJ" pitchFamily="2" charset="0"/>
                <a:cs typeface="SutonnyAMJ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Siyam Rupali ANSI" pitchFamily="2" charset="0"/>
              <a:cs typeface="SutonnyMJ" pitchFamily="2" charset="0"/>
            </a:endParaRP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xmlns="" id="{CD5C933D-83D2-4DBD-A3F2-0B7D3323842B}"/>
              </a:ext>
            </a:extLst>
          </p:cNvPr>
          <p:cNvSpPr/>
          <p:nvPr/>
        </p:nvSpPr>
        <p:spPr>
          <a:xfrm>
            <a:off x="9983942" y="4732787"/>
            <a:ext cx="1788277" cy="969963"/>
          </a:xfrm>
          <a:prstGeom prst="roundRect">
            <a:avLst>
              <a:gd name="adj" fmla="val 0"/>
            </a:avLst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bn-BD" sz="1600" dirty="0">
                <a:solidFill>
                  <a:srgbClr val="000000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নামের প্রথমে মাইকেল যোগ হয় </a:t>
            </a:r>
            <a:endParaRPr lang="en-US" sz="1600" dirty="0">
              <a:solidFill>
                <a:schemeClr val="tx1"/>
              </a:solidFill>
              <a:latin typeface="SutonnyAMJ" pitchFamily="2" charset="0"/>
              <a:ea typeface="SutonnyAMJ" pitchFamily="2" charset="0"/>
              <a:cs typeface="SutonnyAMJ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778A26F-5BC6-4935-AA41-E5FF3D3621DA}"/>
              </a:ext>
            </a:extLst>
          </p:cNvPr>
          <p:cNvCxnSpPr>
            <a:cxnSpLocks/>
          </p:cNvCxnSpPr>
          <p:nvPr/>
        </p:nvCxnSpPr>
        <p:spPr>
          <a:xfrm>
            <a:off x="8753103" y="4546226"/>
            <a:ext cx="1042892" cy="495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4CACD175-8D13-4750-8817-D8391E521896}"/>
              </a:ext>
            </a:extLst>
          </p:cNvPr>
          <p:cNvCxnSpPr>
            <a:cxnSpLocks/>
          </p:cNvCxnSpPr>
          <p:nvPr/>
        </p:nvCxnSpPr>
        <p:spPr>
          <a:xfrm flipH="1">
            <a:off x="6568124" y="4628223"/>
            <a:ext cx="13179" cy="827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A8BCF9E-1AAC-4A55-8E35-03169C154C41}"/>
              </a:ext>
            </a:extLst>
          </p:cNvPr>
          <p:cNvCxnSpPr>
            <a:cxnSpLocks/>
          </p:cNvCxnSpPr>
          <p:nvPr/>
        </p:nvCxnSpPr>
        <p:spPr>
          <a:xfrm flipH="1">
            <a:off x="2958455" y="5016206"/>
            <a:ext cx="1143889" cy="789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31">
            <a:extLst>
              <a:ext uri="{FF2B5EF4-FFF2-40B4-BE49-F238E27FC236}">
                <a16:creationId xmlns:a16="http://schemas.microsoft.com/office/drawing/2014/main" xmlns="" id="{AE8A6CB2-2F16-47CD-BEE6-4FB03077D2D4}"/>
              </a:ext>
            </a:extLst>
          </p:cNvPr>
          <p:cNvSpPr/>
          <p:nvPr/>
        </p:nvSpPr>
        <p:spPr>
          <a:xfrm>
            <a:off x="503490" y="5347626"/>
            <a:ext cx="2427058" cy="96837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bn-BD" sz="1600" dirty="0">
                <a:solidFill>
                  <a:schemeClr val="tx1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      অমর কীর্তি - মেঘনাদবধ কাব্য</a:t>
            </a:r>
            <a:endParaRPr lang="en-US" sz="1600" dirty="0">
              <a:solidFill>
                <a:schemeClr val="tx1"/>
              </a:solidFill>
              <a:latin typeface="SutonnyAMJ" pitchFamily="2" charset="0"/>
              <a:ea typeface="SutonnyAMJ" pitchFamily="2" charset="0"/>
              <a:cs typeface="SutonnyAMJ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FBD6453F-F9A4-4B35-8AAA-6B2326B8C874}"/>
              </a:ext>
            </a:extLst>
          </p:cNvPr>
          <p:cNvCxnSpPr>
            <a:cxnSpLocks/>
          </p:cNvCxnSpPr>
          <p:nvPr/>
        </p:nvCxnSpPr>
        <p:spPr>
          <a:xfrm flipH="1">
            <a:off x="3104996" y="4284616"/>
            <a:ext cx="1090174" cy="404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ounded Rectangle 33">
            <a:extLst>
              <a:ext uri="{FF2B5EF4-FFF2-40B4-BE49-F238E27FC236}">
                <a16:creationId xmlns:a16="http://schemas.microsoft.com/office/drawing/2014/main" xmlns="" id="{D574FB32-85AD-4968-BF49-8FDFD19D7B56}"/>
              </a:ext>
            </a:extLst>
          </p:cNvPr>
          <p:cNvSpPr/>
          <p:nvPr/>
        </p:nvSpPr>
        <p:spPr>
          <a:xfrm>
            <a:off x="472468" y="4059677"/>
            <a:ext cx="2608013" cy="11531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Kve¨MÖš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’ </a:t>
            </a:r>
            <a:r>
              <a:rPr lang="bn-BD" sz="2000" dirty="0">
                <a:solidFill>
                  <a:schemeClr val="tx1"/>
                </a:solidFill>
                <a:latin typeface="Kalpurush ANSI" pitchFamily="2" charset="0"/>
                <a:cs typeface="SutonnyAMJ" pitchFamily="2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wZ‡jvËgvm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¤¢e Kve¨,exiv½bv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Kve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¨, eªRv½bv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Kve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¨ I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PZz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`©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kc`x</a:t>
            </a:r>
            <a:r>
              <a:rPr lang="en-US" sz="2000" dirty="0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Kalpurush ANSI" pitchFamily="2" charset="0"/>
                <a:cs typeface="SutonnyMJ" pitchFamily="2" charset="0"/>
              </a:rPr>
              <a:t>KweZvewj</a:t>
            </a:r>
            <a:endParaRPr lang="en-US" sz="2000" dirty="0">
              <a:solidFill>
                <a:schemeClr val="tx1"/>
              </a:solidFill>
              <a:latin typeface="Kalpurush ANSI" pitchFamily="2" charset="0"/>
              <a:cs typeface="SutonnyMJ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9BBA612-A12E-47CB-89B2-CF4D5D10573B}"/>
              </a:ext>
            </a:extLst>
          </p:cNvPr>
          <p:cNvCxnSpPr>
            <a:cxnSpLocks/>
          </p:cNvCxnSpPr>
          <p:nvPr/>
        </p:nvCxnSpPr>
        <p:spPr>
          <a:xfrm flipH="1">
            <a:off x="3077139" y="3368332"/>
            <a:ext cx="8062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38">
            <a:extLst>
              <a:ext uri="{FF2B5EF4-FFF2-40B4-BE49-F238E27FC236}">
                <a16:creationId xmlns:a16="http://schemas.microsoft.com/office/drawing/2014/main" xmlns="" id="{88B5A1F0-878A-4E98-A3AF-4EB5B58EB905}"/>
              </a:ext>
            </a:extLst>
          </p:cNvPr>
          <p:cNvSpPr/>
          <p:nvPr/>
        </p:nvSpPr>
        <p:spPr>
          <a:xfrm>
            <a:off x="490646" y="2657971"/>
            <a:ext cx="2608013" cy="125253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bvUK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bn-BD" sz="1600" dirty="0">
                <a:solidFill>
                  <a:schemeClr val="tx1"/>
                </a:solidFill>
                <a:latin typeface="Siyam Rupali ANSI" pitchFamily="2" charset="0"/>
                <a:cs typeface="SutonnyAMJ" pitchFamily="2" charset="0"/>
              </a:rPr>
              <a:t>-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K…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òKygvix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kwg©ôv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cÙveZx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;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Ges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cÖnmb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: G‡KB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wK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e‡j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mf¨Zv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eyo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mvwj‡Ki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Nv‡o</a:t>
            </a:r>
            <a:r>
              <a:rPr lang="en-US" sz="1600" dirty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 †</a:t>
            </a:r>
            <a:r>
              <a:rPr lang="en-US" sz="1600" dirty="0" err="1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iuv</a:t>
            </a:r>
            <a:endParaRPr lang="en-US" sz="1600" dirty="0">
              <a:solidFill>
                <a:schemeClr val="tx1"/>
              </a:solidFill>
              <a:latin typeface="Siyam Rupali ANSI" pitchFamily="2" charset="0"/>
              <a:cs typeface="SutonnyMJ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5AC120FE-8F23-43A4-A6DB-12387D53DE42}"/>
              </a:ext>
            </a:extLst>
          </p:cNvPr>
          <p:cNvCxnSpPr>
            <a:cxnSpLocks/>
          </p:cNvCxnSpPr>
          <p:nvPr/>
        </p:nvCxnSpPr>
        <p:spPr>
          <a:xfrm flipH="1" flipV="1">
            <a:off x="3016427" y="2033803"/>
            <a:ext cx="1009283" cy="359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ounded Rectangle 42">
            <a:extLst>
              <a:ext uri="{FF2B5EF4-FFF2-40B4-BE49-F238E27FC236}">
                <a16:creationId xmlns:a16="http://schemas.microsoft.com/office/drawing/2014/main" xmlns="" id="{407EDEB7-64F2-4E1D-BFE5-3F59EA39D706}"/>
              </a:ext>
            </a:extLst>
          </p:cNvPr>
          <p:cNvSpPr/>
          <p:nvPr/>
        </p:nvSpPr>
        <p:spPr>
          <a:xfrm>
            <a:off x="445474" y="1548934"/>
            <a:ext cx="2570953" cy="9525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bn-BD" sz="1600" dirty="0">
                <a:solidFill>
                  <a:srgbClr val="000000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বাংলা কাব্যে অমিত্রাক্ষর ছন্দ ও সনেট প্রবর্তন </a:t>
            </a:r>
            <a:r>
              <a:rPr lang="en-US" sz="1600" dirty="0" err="1">
                <a:solidFill>
                  <a:srgbClr val="000000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করেন</a:t>
            </a:r>
            <a:r>
              <a:rPr lang="en-US" sz="1600" dirty="0">
                <a:solidFill>
                  <a:srgbClr val="000000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। </a:t>
            </a:r>
          </a:p>
        </p:txBody>
      </p:sp>
      <p:pic>
        <p:nvPicPr>
          <p:cNvPr id="3074" name="Picture 2" descr="Image result for কপোতাক্ষ নদ">
            <a:extLst>
              <a:ext uri="{FF2B5EF4-FFF2-40B4-BE49-F238E27FC236}">
                <a16:creationId xmlns:a16="http://schemas.microsoft.com/office/drawing/2014/main" xmlns="" id="{D257ED0F-59BA-4C0E-9783-A8A0C98D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199" y="1449504"/>
            <a:ext cx="4896232" cy="28351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F23FF70-5739-4570-BD32-01CAE2E32F4D}"/>
              </a:ext>
            </a:extLst>
          </p:cNvPr>
          <p:cNvSpPr txBox="1"/>
          <p:nvPr/>
        </p:nvSpPr>
        <p:spPr>
          <a:xfrm>
            <a:off x="5212080" y="4284616"/>
            <a:ext cx="275336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 </a:t>
            </a:r>
            <a:endParaRPr lang="en-US" sz="28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6BFE350-DD3B-4446-9776-2D67A8577578}"/>
              </a:ext>
            </a:extLst>
          </p:cNvPr>
          <p:cNvSpPr txBox="1"/>
          <p:nvPr/>
        </p:nvSpPr>
        <p:spPr>
          <a:xfrm>
            <a:off x="551444" y="597407"/>
            <a:ext cx="2331150" cy="83099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পরলোকগমন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১৮৭৩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২৯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D00910B5-615F-4B02-BF45-F6E14C8E2FB2}"/>
              </a:ext>
            </a:extLst>
          </p:cNvPr>
          <p:cNvCxnSpPr>
            <a:cxnSpLocks/>
          </p:cNvCxnSpPr>
          <p:nvPr/>
        </p:nvCxnSpPr>
        <p:spPr>
          <a:xfrm flipH="1" flipV="1">
            <a:off x="2975922" y="1008304"/>
            <a:ext cx="1313686" cy="720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A418CF-7FA4-40AB-9DF9-EB341F987328}"/>
              </a:ext>
            </a:extLst>
          </p:cNvPr>
          <p:cNvSpPr txBox="1"/>
          <p:nvPr/>
        </p:nvSpPr>
        <p:spPr>
          <a:xfrm>
            <a:off x="4775200" y="5016206"/>
            <a:ext cx="3870959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</a:rPr>
              <a:t>সাহিত্যকর্ম</a:t>
            </a:r>
            <a:r>
              <a:rPr lang="en-US" sz="1600" b="1" dirty="0">
                <a:solidFill>
                  <a:schemeClr val="tx1"/>
                </a:solidFill>
              </a:rPr>
              <a:t> 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মেঘনাদবধ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কাব্য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তিলোত্তমাসম্ভব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কাব্য,চতুর্দশপদী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কবিতাবলি</a:t>
            </a:r>
            <a:r>
              <a:rPr lang="en-US" sz="1600" dirty="0">
                <a:solidFill>
                  <a:schemeClr val="tx1"/>
                </a:solidFill>
              </a:rPr>
              <a:t>, The Captive </a:t>
            </a:r>
            <a:r>
              <a:rPr lang="en-US" sz="1600" dirty="0" err="1">
                <a:solidFill>
                  <a:schemeClr val="tx1"/>
                </a:solidFill>
              </a:rPr>
              <a:t>Ladie</a:t>
            </a:r>
            <a:r>
              <a:rPr lang="en-US" sz="1600" dirty="0">
                <a:solidFill>
                  <a:schemeClr val="tx1"/>
                </a:solidFill>
              </a:rPr>
              <a:t> ,Visions of The Past </a:t>
            </a:r>
            <a:r>
              <a:rPr lang="en-US" sz="1600" dirty="0" err="1">
                <a:solidFill>
                  <a:schemeClr val="tx1"/>
                </a:solidFill>
              </a:rPr>
              <a:t>ইংরেজি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কাব্যগ্রন্থ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শমিষ্ঠা,পদ্মাবতি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মায়াকানন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নাটক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বুড়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সালিকের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ঘাড়ে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রোঁ</a:t>
            </a:r>
            <a:r>
              <a:rPr lang="en-US" sz="1600" dirty="0">
                <a:solidFill>
                  <a:schemeClr val="tx1"/>
                </a:solidFill>
              </a:rPr>
              <a:t> ,</a:t>
            </a:r>
            <a:r>
              <a:rPr lang="en-US" sz="1600" dirty="0" err="1">
                <a:solidFill>
                  <a:schemeClr val="tx1"/>
                </a:solidFill>
              </a:rPr>
              <a:t>প্রহসন</a:t>
            </a:r>
            <a:r>
              <a:rPr lang="en-US" sz="1600" dirty="0">
                <a:solidFill>
                  <a:schemeClr val="tx1"/>
                </a:solidFill>
              </a:rPr>
              <a:t>,  </a:t>
            </a:r>
            <a:r>
              <a:rPr lang="en-US" sz="1600" dirty="0" err="1">
                <a:solidFill>
                  <a:schemeClr val="tx1"/>
                </a:solidFill>
              </a:rPr>
              <a:t>ইত্যাদি</a:t>
            </a:r>
            <a:r>
              <a:rPr lang="en-US" sz="1600" dirty="0">
                <a:solidFill>
                  <a:schemeClr val="tx1"/>
                </a:solidFill>
              </a:rPr>
              <a:t>। </a:t>
            </a:r>
            <a:r>
              <a:rPr lang="en-US" sz="1600" dirty="0" err="1">
                <a:solidFill>
                  <a:schemeClr val="tx1"/>
                </a:solidFill>
              </a:rPr>
              <a:t>গদ্য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অনুবাদ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  <a:r>
              <a:rPr lang="en-US" sz="1600" dirty="0" err="1">
                <a:solidFill>
                  <a:schemeClr val="tx1"/>
                </a:solidFill>
              </a:rPr>
              <a:t>হেক্ট্র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বধ</a:t>
            </a:r>
            <a:r>
              <a:rPr lang="en-US" sz="1600" dirty="0">
                <a:solidFill>
                  <a:schemeClr val="tx1"/>
                </a:solidFill>
              </a:rPr>
              <a:t>।                      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3778A26F-5BC6-4935-AA41-E5FF3D3621DA}"/>
              </a:ext>
            </a:extLst>
          </p:cNvPr>
          <p:cNvCxnSpPr>
            <a:cxnSpLocks/>
          </p:cNvCxnSpPr>
          <p:nvPr/>
        </p:nvCxnSpPr>
        <p:spPr>
          <a:xfrm>
            <a:off x="8939243" y="3610091"/>
            <a:ext cx="1042892" cy="495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500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7" grpId="0" animBg="1"/>
      <p:bldP spid="19" grpId="0" animBg="1"/>
      <p:bldP spid="21" grpId="0" animBg="1"/>
      <p:bldP spid="23" grpId="0" animBg="1"/>
      <p:bldP spid="41" grpId="0" animBg="1"/>
      <p:bldP spid="4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7280" y="705256"/>
            <a:ext cx="9804400" cy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78960" y="5313681"/>
            <a:ext cx="431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5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</a:t>
            </a:r>
            <a:endParaRPr lang="en-US" sz="54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56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C:\Users\Kabir\Desktop\border1 copy.jp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6" y="66125"/>
            <a:ext cx="11651074" cy="679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47479" y="230188"/>
            <a:ext cx="3095092" cy="562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6" y="313140"/>
            <a:ext cx="2342233" cy="1841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11" y="2270777"/>
            <a:ext cx="5208841" cy="3845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447479" y="826270"/>
            <a:ext cx="3095092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127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কপোতাক্ষ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7569" y="1527324"/>
            <a:ext cx="309500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2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মাইকেল</a:t>
            </a:r>
            <a:r>
              <a:rPr lang="en-US" sz="2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মধুসূদন</a:t>
            </a:r>
            <a:r>
              <a:rPr lang="en-US" sz="2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দত্ত</a:t>
            </a:r>
            <a:endParaRPr lang="en-US" sz="2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9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32A2540-CDCC-458C-B6EF-4B74E3D54A43}"/>
              </a:ext>
            </a:extLst>
          </p:cNvPr>
          <p:cNvGrpSpPr/>
          <p:nvPr/>
        </p:nvGrpSpPr>
        <p:grpSpPr>
          <a:xfrm>
            <a:off x="142240" y="-101600"/>
            <a:ext cx="12049760" cy="6858000"/>
            <a:chOff x="0" y="0"/>
            <a:chExt cx="9144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xmlns="" id="{B8011D1A-BF0B-495F-B524-99E6020CB3F0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29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xmlns="" id="{0058315B-7A2E-4EF6-87A9-47E54AC9C3CA}"/>
                </a:ext>
              </a:extLst>
            </p:cNvPr>
            <p:cNvSpPr/>
            <p:nvPr/>
          </p:nvSpPr>
          <p:spPr>
            <a:xfrm>
              <a:off x="158044" y="129822"/>
              <a:ext cx="8839200" cy="6575778"/>
            </a:xfrm>
            <a:prstGeom prst="frame">
              <a:avLst>
                <a:gd name="adj1" fmla="val 2028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xmlns="" id="{EA0D4C44-7E0F-4ACF-88D0-F5C86735C977}"/>
                </a:ext>
              </a:extLst>
            </p:cNvPr>
            <p:cNvSpPr/>
            <p:nvPr/>
          </p:nvSpPr>
          <p:spPr>
            <a:xfrm>
              <a:off x="282221" y="237067"/>
              <a:ext cx="8590845" cy="6310489"/>
            </a:xfrm>
            <a:prstGeom prst="frame">
              <a:avLst>
                <a:gd name="adj1" fmla="val 2124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 Single Corner Rectangle 3">
              <a:extLst>
                <a:ext uri="{FF2B5EF4-FFF2-40B4-BE49-F238E27FC236}">
                  <a16:creationId xmlns:a16="http://schemas.microsoft.com/office/drawing/2014/main" xmlns="" id="{364C3666-0BE2-46B8-9977-5DFB333202D6}"/>
                </a:ext>
              </a:extLst>
            </p:cNvPr>
            <p:cNvSpPr/>
            <p:nvPr/>
          </p:nvSpPr>
          <p:spPr>
            <a:xfrm>
              <a:off x="1652680" y="341011"/>
              <a:ext cx="5746048" cy="544890"/>
            </a:xfrm>
            <a:prstGeom prst="round1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/>
                  </a:solidFill>
                </a:rPr>
                <a:t>নতুন</a:t>
              </a:r>
              <a:r>
                <a:rPr lang="en-US" sz="5400" dirty="0">
                  <a:solidFill>
                    <a:schemeClr val="tx1"/>
                  </a:solidFill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</a:rPr>
                <a:t>কিছু</a:t>
              </a:r>
              <a:r>
                <a:rPr lang="en-US" sz="4400" dirty="0">
                  <a:solidFill>
                    <a:schemeClr val="tx1"/>
                  </a:solidFill>
                </a:rPr>
                <a:t> </a:t>
              </a:r>
              <a:r>
                <a:rPr lang="bn-IN" sz="5400" dirty="0">
                  <a:solidFill>
                    <a:schemeClr val="tx1"/>
                  </a:solidFill>
                </a:rPr>
                <a:t>শব্দের অর্থ   </a:t>
              </a:r>
              <a:endParaRPr lang="en-US" sz="5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57C6F23-99B7-445C-A1E8-506210F75D0B}"/>
                </a:ext>
              </a:extLst>
            </p:cNvPr>
            <p:cNvSpPr/>
            <p:nvPr/>
          </p:nvSpPr>
          <p:spPr>
            <a:xfrm>
              <a:off x="669995" y="4071682"/>
              <a:ext cx="1874288" cy="57791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rgbClr val="FF0000"/>
                  </a:solidFill>
                </a:rPr>
                <a:t> </a:t>
              </a:r>
              <a:r>
                <a:rPr lang="bn-IN" sz="3200" dirty="0">
                  <a:solidFill>
                    <a:schemeClr val="tx1"/>
                  </a:solidFill>
                </a:rPr>
                <a:t>‘বিরলে’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FD46D1C-F993-46E9-8BB8-22D072DF2239}"/>
                </a:ext>
              </a:extLst>
            </p:cNvPr>
            <p:cNvSpPr/>
            <p:nvPr/>
          </p:nvSpPr>
          <p:spPr>
            <a:xfrm>
              <a:off x="610766" y="2666064"/>
              <a:ext cx="1933517" cy="66620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‘নিশা’</a:t>
              </a:r>
              <a:endPara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682DF35-821F-4D74-8370-75F50FF8999C}"/>
                </a:ext>
              </a:extLst>
            </p:cNvPr>
            <p:cNvSpPr/>
            <p:nvPr/>
          </p:nvSpPr>
          <p:spPr>
            <a:xfrm>
              <a:off x="610765" y="1260150"/>
              <a:ext cx="1933518" cy="75679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rgbClr val="FF0000"/>
                  </a:solidFill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</a:rPr>
                <a:t>‘সতত’ 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D76E927-05F4-4F3F-A5BF-59249E429AD7}"/>
                </a:ext>
              </a:extLst>
            </p:cNvPr>
            <p:cNvSpPr/>
            <p:nvPr/>
          </p:nvSpPr>
          <p:spPr>
            <a:xfrm>
              <a:off x="6303760" y="3895836"/>
              <a:ext cx="2217234" cy="82505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</a:rPr>
                <a:t>একান্ত নিরিবিলিতে।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49230C4-35A6-43A7-9ED6-6F81551E0BB8}"/>
                </a:ext>
              </a:extLst>
            </p:cNvPr>
            <p:cNvSpPr/>
            <p:nvPr/>
          </p:nvSpPr>
          <p:spPr>
            <a:xfrm>
              <a:off x="6303760" y="2711820"/>
              <a:ext cx="2217234" cy="60197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রাত্রি।</a:t>
              </a:r>
              <a:endPara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627C3A3-4B62-474B-B9D5-EA91F4C1F81B}"/>
                </a:ext>
              </a:extLst>
            </p:cNvPr>
            <p:cNvSpPr/>
            <p:nvPr/>
          </p:nvSpPr>
          <p:spPr>
            <a:xfrm>
              <a:off x="6276462" y="1200546"/>
              <a:ext cx="2217234" cy="90706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rgbClr val="FF0000"/>
                  </a:solidFill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</a:rPr>
                <a:t>সর্বদা</a:t>
              </a:r>
              <a:r>
                <a:rPr lang="en-US" sz="2800" dirty="0">
                  <a:solidFill>
                    <a:schemeClr val="tx1"/>
                  </a:solidFill>
                </a:rPr>
                <a:t>/</a:t>
              </a:r>
              <a:r>
                <a:rPr lang="en-US" sz="2400" dirty="0" err="1">
                  <a:solidFill>
                    <a:schemeClr val="tx1"/>
                  </a:solidFill>
                </a:rPr>
                <a:t>সব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সময়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</a:rPr>
                <a:t> 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Image result for সতত">
              <a:extLst>
                <a:ext uri="{FF2B5EF4-FFF2-40B4-BE49-F238E27FC236}">
                  <a16:creationId xmlns:a16="http://schemas.microsoft.com/office/drawing/2014/main" xmlns="" id="{BC9B375F-C41F-4FB4-A541-F21AA120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820" y="2391199"/>
              <a:ext cx="2705245" cy="11246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সতত">
              <a:extLst>
                <a:ext uri="{FF2B5EF4-FFF2-40B4-BE49-F238E27FC236}">
                  <a16:creationId xmlns:a16="http://schemas.microsoft.com/office/drawing/2014/main" xmlns="" id="{97C5E2C6-3D74-4525-A8EB-EA128C884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820" y="1061163"/>
              <a:ext cx="2705246" cy="11246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সতত">
              <a:extLst>
                <a:ext uri="{FF2B5EF4-FFF2-40B4-BE49-F238E27FC236}">
                  <a16:creationId xmlns:a16="http://schemas.microsoft.com/office/drawing/2014/main" xmlns="" id="{04AA1D6E-FE98-4D55-A844-40B2AAAC9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820" y="3762218"/>
              <a:ext cx="2705245" cy="11968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2155AE9-48CA-42BE-BDC4-F492CCD7BFA0}"/>
                </a:ext>
              </a:extLst>
            </p:cNvPr>
            <p:cNvSpPr txBox="1"/>
            <p:nvPr/>
          </p:nvSpPr>
          <p:spPr>
            <a:xfrm>
              <a:off x="715536" y="5478908"/>
              <a:ext cx="1874289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32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সনেট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DB8EF63-EEA9-4302-9137-B08F00F678F3}"/>
                </a:ext>
              </a:extLst>
            </p:cNvPr>
            <p:cNvSpPr txBox="1"/>
            <p:nvPr/>
          </p:nvSpPr>
          <p:spPr>
            <a:xfrm>
              <a:off x="6303760" y="5198332"/>
              <a:ext cx="2189936" cy="9541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itchFamily="2" charset="0"/>
                  <a:cs typeface="NikoshBAN" pitchFamily="2" charset="0"/>
                </a:rPr>
                <a:t>চৌদ্দ-চরণ-সমন্বিত বিশেষ ধরনের  কবিতা।</a:t>
              </a:r>
              <a:endParaRPr lang="en-US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04BDB2C-3977-4EB6-9B34-FE9F33B71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820" y="5139711"/>
              <a:ext cx="2686351" cy="10947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3570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Bouquet">
            <a:extLst>
              <a:ext uri="{FF2B5EF4-FFF2-40B4-BE49-F238E27FC236}">
                <a16:creationId xmlns:a16="http://schemas.microsoft.com/office/drawing/2014/main" xmlns="" id="{9D599CB7-5B30-4CE0-9FF5-4B7D76F4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778" y="776099"/>
            <a:ext cx="4041421" cy="9149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64" tIns="58782" rIns="117564" bIns="58782" numCol="1">
            <a:prstTxWarp prst="textPlain">
              <a:avLst>
                <a:gd name="adj" fmla="val 50851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bn-BD" sz="51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100" b="1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3421AC-50A9-443B-928C-97DB5D873565}"/>
              </a:ext>
            </a:extLst>
          </p:cNvPr>
          <p:cNvSpPr txBox="1"/>
          <p:nvPr/>
        </p:nvSpPr>
        <p:spPr>
          <a:xfrm>
            <a:off x="1463040" y="3429001"/>
            <a:ext cx="9499600" cy="30469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bn-BD" sz="4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NikoshBAN" pitchFamily="2" charset="0"/>
              </a:rPr>
              <a:t>১। মাইকেল মধুসূদন দত্তের জন্ম ও মৃত্যু কত খ্রিস্টাব্দে?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NikoshBAN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40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NikoshBAN" pitchFamily="2" charset="0"/>
              </a:rPr>
              <a:t>২।</a:t>
            </a:r>
            <a:r>
              <a:rPr lang="en-US" sz="40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40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40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000" b="1" i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20000"/>
              </a:lnSpc>
            </a:pPr>
            <a:r>
              <a:rPr lang="en-US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কবি কোথায় বসে </a:t>
            </a:r>
            <a:r>
              <a:rPr lang="en-US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 নদ</a:t>
            </a:r>
            <a:r>
              <a:rPr lang="en-US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কবিতাটি লেখেন </a:t>
            </a:r>
            <a:r>
              <a:rPr lang="en-US" sz="4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4000" b="1" i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bn-IN" sz="4000" b="1" i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কপোতাক্ষ নদ কোথায় অবস্থিত? </a:t>
            </a:r>
            <a:endParaRPr lang="en-US" sz="4000" b="1" i="1" dirty="0">
              <a:ln w="9525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043B6F-2233-4F3F-BFA3-8AFA82290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471299"/>
            <a:ext cx="3901439" cy="2192091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833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কপোতাক্ষ নদ">
            <a:extLst>
              <a:ext uri="{FF2B5EF4-FFF2-40B4-BE49-F238E27FC236}">
                <a16:creationId xmlns:a16="http://schemas.microsoft.com/office/drawing/2014/main" xmlns="" id="{0DD5911A-AE2E-420E-A4BC-CB362BEE9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3" y="755543"/>
            <a:ext cx="3822528" cy="1934907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0AD926-1C2C-4D00-855C-80F9C7858782}"/>
              </a:ext>
            </a:extLst>
          </p:cNvPr>
          <p:cNvSpPr txBox="1"/>
          <p:nvPr/>
        </p:nvSpPr>
        <p:spPr>
          <a:xfrm>
            <a:off x="2930033" y="5599726"/>
            <a:ext cx="6715760" cy="107721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সতত, হে নদ, তুমি পড় মোর মনে!</a:t>
            </a:r>
          </a:p>
          <a:p>
            <a:pPr algn="ctr"/>
            <a:r>
              <a:rPr lang="bn-BD" sz="3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 তোমার কথা ভাবি এ বিরলে;</a:t>
            </a:r>
            <a:endParaRPr lang="en-US" sz="3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xmlns="" id="{DC3C7F28-039D-4E38-BF2A-DE42AAAB40AE}"/>
              </a:ext>
            </a:extLst>
          </p:cNvPr>
          <p:cNvSpPr/>
          <p:nvPr/>
        </p:nvSpPr>
        <p:spPr>
          <a:xfrm>
            <a:off x="3931920" y="25139"/>
            <a:ext cx="4754879" cy="51435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পাঠ</a:t>
            </a:r>
            <a:r>
              <a:rPr lang="en-US" sz="44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4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বিশ্লেষণ</a:t>
            </a:r>
            <a:r>
              <a:rPr lang="en-US" sz="44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endParaRPr lang="en-US" sz="44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8CAE7A0-1395-4206-93CB-EAD3150CD496}"/>
              </a:ext>
            </a:extLst>
          </p:cNvPr>
          <p:cNvGrpSpPr/>
          <p:nvPr/>
        </p:nvGrpSpPr>
        <p:grpSpPr>
          <a:xfrm>
            <a:off x="6287913" y="703396"/>
            <a:ext cx="3723216" cy="4617554"/>
            <a:chOff x="5057422" y="513644"/>
            <a:chExt cx="3723216" cy="4363156"/>
          </a:xfrm>
        </p:grpSpPr>
        <p:pic>
          <p:nvPicPr>
            <p:cNvPr id="4" name="Picture 6" descr="Image result for সতত">
              <a:extLst>
                <a:ext uri="{FF2B5EF4-FFF2-40B4-BE49-F238E27FC236}">
                  <a16:creationId xmlns:a16="http://schemas.microsoft.com/office/drawing/2014/main" xmlns="" id="{27C36336-74FE-4395-AF9C-F51892CE8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422" y="513644"/>
              <a:ext cx="3714044" cy="4363156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982AEFF-FA1B-40B2-88A4-A71BF91DA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1" t="17626"/>
            <a:stretch/>
          </p:blipFill>
          <p:spPr>
            <a:xfrm>
              <a:off x="7297389" y="2695222"/>
              <a:ext cx="1483249" cy="1788923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3078" name="Picture 6" descr="Image result for সতত">
            <a:extLst>
              <a:ext uri="{FF2B5EF4-FFF2-40B4-BE49-F238E27FC236}">
                <a16:creationId xmlns:a16="http://schemas.microsoft.com/office/drawing/2014/main" xmlns="" id="{80EF65CB-AA95-41F2-8896-007516E0C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3" y="2803557"/>
            <a:ext cx="3813357" cy="256995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9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Kabir\Desktop\border1 copy.jp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15" y="58056"/>
            <a:ext cx="9173369" cy="679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bd24report.com/bangla/wp-content/uploads/2019/06/tt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23" y="478306"/>
            <a:ext cx="6488360" cy="5211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8454" flipH="1">
            <a:off x="3575122" y="1894539"/>
            <a:ext cx="4678038" cy="3289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3024415" y="448862"/>
            <a:ext cx="6143171" cy="686934"/>
          </a:xfrm>
          <a:prstGeom prst="frame">
            <a:avLst>
              <a:gd name="adj1" fmla="val 6627"/>
            </a:avLst>
          </a:prstGeom>
          <a:blipFill>
            <a:blip r:embed="rId6"/>
            <a:tile tx="0" ty="0" sx="100000" sy="100000" flip="none" algn="tl"/>
          </a:blip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ONLINE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05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648F2F-74DD-4183-931B-2B6808E2E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4943405"/>
            <a:ext cx="6075680" cy="1349818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17564" tIns="58782" rIns="117564" bIns="58782">
            <a:spAutoFit/>
          </a:bodyPr>
          <a:lstStyle/>
          <a:p>
            <a:r>
              <a:rPr lang="bn-BD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 (যেমতি লোক নিশার স্বপনে</a:t>
            </a:r>
          </a:p>
          <a:p>
            <a:r>
              <a:rPr lang="bn-BD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শোনে মায়া-মন্ত্রধনী) তব কলক’লে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122D36-DAB6-4800-9608-714AE44F64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7" y="435390"/>
            <a:ext cx="3843868" cy="3915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3CE090-75FA-44BA-BFB8-96507629C5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88" y="435390"/>
            <a:ext cx="3654781" cy="3915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75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8B8BC8-2D6F-4B19-BB84-38CB17112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103" y="5011703"/>
            <a:ext cx="6752308" cy="1349818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জুড়াই এ কান আমি ভ্রান্তির ছলনে!</a:t>
            </a:r>
            <a:endParaRPr lang="en-US" sz="40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 দেশে দেখিয়াছি বহু  নদ-দলে,</a:t>
            </a:r>
            <a:endParaRPr lang="en-US" sz="40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Image result for কপোতাক্ষ নদ">
            <a:extLst>
              <a:ext uri="{FF2B5EF4-FFF2-40B4-BE49-F238E27FC236}">
                <a16:creationId xmlns:a16="http://schemas.microsoft.com/office/drawing/2014/main" xmlns="" id="{84A4382E-4CF5-41B9-A923-D3794A52D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8" b="16286"/>
          <a:stretch/>
        </p:blipFill>
        <p:spPr bwMode="auto">
          <a:xfrm>
            <a:off x="1473200" y="702061"/>
            <a:ext cx="3901017" cy="3892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62C7DC-C747-476A-A5E5-7A361B3FC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57" y="702062"/>
            <a:ext cx="4114566" cy="3892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586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9FF79B-3B34-4810-B427-A059E32C8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80" y="4920827"/>
            <a:ext cx="6540500" cy="1349818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17564" tIns="58782" rIns="117564" bIns="58782">
            <a:spAutoFit/>
          </a:bodyPr>
          <a:lstStyle/>
          <a:p>
            <a:r>
              <a:rPr lang="bn-BD" sz="4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কিন্তু এ স্নেহের তৃষ্ণা মিটে কার জলে?</a:t>
            </a:r>
          </a:p>
          <a:p>
            <a:r>
              <a:rPr lang="bn-BD" sz="4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দুগ্ধ-স্রোতোরূপী তুমি জন্মভূমি-স্তনে।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E9B77B-5323-40C1-B27F-0896BFE509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45" y="910675"/>
            <a:ext cx="3556001" cy="3542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5" descr="C:\Users\DOEL\Desktop\water1.jpg">
            <a:extLst>
              <a:ext uri="{FF2B5EF4-FFF2-40B4-BE49-F238E27FC236}">
                <a16:creationId xmlns:a16="http://schemas.microsoft.com/office/drawing/2014/main" xmlns="" id="{5F3250CE-9039-4096-9700-CAD20941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88444" y="803432"/>
            <a:ext cx="3556001" cy="3757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775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>
            <a:extLst>
              <a:ext uri="{FF2B5EF4-FFF2-40B4-BE49-F238E27FC236}">
                <a16:creationId xmlns:a16="http://schemas.microsoft.com/office/drawing/2014/main" xmlns="" id="{EE988D87-C4D4-4C64-9208-B1BAF8BF580A}"/>
              </a:ext>
            </a:extLst>
          </p:cNvPr>
          <p:cNvSpPr/>
          <p:nvPr/>
        </p:nvSpPr>
        <p:spPr>
          <a:xfrm>
            <a:off x="4342263" y="1296873"/>
            <a:ext cx="3507474" cy="12419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SutonnyAMJ" pitchFamily="2" charset="0"/>
                <a:cs typeface="SutonnyAMJ" pitchFamily="2" charset="0"/>
              </a:rPr>
              <a:t>সনেট</a:t>
            </a:r>
            <a:endParaRPr lang="en-US" sz="6000" dirty="0">
              <a:solidFill>
                <a:schemeClr val="tx1"/>
              </a:solidFill>
              <a:latin typeface="SutonnyAMJ" pitchFamily="2" charset="0"/>
              <a:cs typeface="SutonnyAMJ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3BE22827-EC00-4985-812B-9EB3D670E787}"/>
              </a:ext>
            </a:extLst>
          </p:cNvPr>
          <p:cNvCxnSpPr/>
          <p:nvPr/>
        </p:nvCxnSpPr>
        <p:spPr>
          <a:xfrm flipH="1">
            <a:off x="3648786" y="1965615"/>
            <a:ext cx="693478" cy="75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C8EE120-7E7E-4796-BCA6-3B9B85070AE1}"/>
              </a:ext>
            </a:extLst>
          </p:cNvPr>
          <p:cNvSpPr/>
          <p:nvPr/>
        </p:nvSpPr>
        <p:spPr>
          <a:xfrm>
            <a:off x="2855368" y="2716242"/>
            <a:ext cx="1933575" cy="1419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utonnyAMJ" pitchFamily="2" charset="0"/>
                <a:cs typeface="SutonnyAMJ" pitchFamily="2" charset="0"/>
              </a:rPr>
              <a:t>স্তবক বিন্যাস</a:t>
            </a:r>
            <a:endParaRPr lang="en-US" sz="2800" dirty="0">
              <a:solidFill>
                <a:schemeClr val="tx1"/>
              </a:solidFill>
              <a:latin typeface="SutonnyAMJ" pitchFamily="2" charset="0"/>
              <a:cs typeface="SutonnyAMJ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7D501032-1BA5-49C5-9AEB-3FA0DACBA6BD}"/>
              </a:ext>
            </a:extLst>
          </p:cNvPr>
          <p:cNvCxnSpPr/>
          <p:nvPr/>
        </p:nvCxnSpPr>
        <p:spPr>
          <a:xfrm>
            <a:off x="7849737" y="1965616"/>
            <a:ext cx="762000" cy="750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F3D9A57-2407-4A69-BF3B-9A2FC4883E37}"/>
              </a:ext>
            </a:extLst>
          </p:cNvPr>
          <p:cNvSpPr/>
          <p:nvPr/>
        </p:nvSpPr>
        <p:spPr>
          <a:xfrm>
            <a:off x="7471581" y="2716241"/>
            <a:ext cx="1706287" cy="141936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SutonnyAMJ" pitchFamily="2" charset="0"/>
                <a:cs typeface="SutonnyAMJ" pitchFamily="2" charset="0"/>
              </a:rPr>
              <a:t>বিষয় বস্তু </a:t>
            </a:r>
            <a:endParaRPr lang="en-US" sz="2800" dirty="0">
              <a:latin typeface="SutonnyAMJ" pitchFamily="2" charset="0"/>
              <a:cs typeface="SutonnyAMJ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49212B55-B955-4E55-8658-B340EDE0DA55}"/>
              </a:ext>
            </a:extLst>
          </p:cNvPr>
          <p:cNvCxnSpPr/>
          <p:nvPr/>
        </p:nvCxnSpPr>
        <p:spPr>
          <a:xfrm flipH="1">
            <a:off x="2479137" y="3951361"/>
            <a:ext cx="693478" cy="75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E075B65-8ED9-494B-9FA6-22B03A3EC06A}"/>
              </a:ext>
            </a:extLst>
          </p:cNvPr>
          <p:cNvSpPr/>
          <p:nvPr/>
        </p:nvSpPr>
        <p:spPr>
          <a:xfrm>
            <a:off x="1986145" y="4701987"/>
            <a:ext cx="1183648" cy="912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SutonnyAMJ" pitchFamily="2" charset="0"/>
                <a:cs typeface="SutonnyAMJ" pitchFamily="2" charset="0"/>
              </a:rPr>
              <a:t>অষ্টক</a:t>
            </a:r>
            <a:endParaRPr lang="en-US" sz="2800" dirty="0">
              <a:latin typeface="SutonnyAMJ" pitchFamily="2" charset="0"/>
              <a:cs typeface="SutonnyAMJ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52B6BF2-F66C-44E6-BC43-56659CD01AFA}"/>
              </a:ext>
            </a:extLst>
          </p:cNvPr>
          <p:cNvCxnSpPr/>
          <p:nvPr/>
        </p:nvCxnSpPr>
        <p:spPr>
          <a:xfrm>
            <a:off x="4479236" y="3974110"/>
            <a:ext cx="693478" cy="750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B3ABF4-3B87-45BB-99F1-9C8CBF732503}"/>
              </a:ext>
            </a:extLst>
          </p:cNvPr>
          <p:cNvSpPr/>
          <p:nvPr/>
        </p:nvSpPr>
        <p:spPr>
          <a:xfrm>
            <a:off x="4082116" y="4715216"/>
            <a:ext cx="1404285" cy="912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utonnyAMJ" pitchFamily="2" charset="0"/>
                <a:cs typeface="SutonnyAMJ" pitchFamily="2" charset="0"/>
              </a:rPr>
              <a:t>ষষ্টক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CA5B019C-1060-4A3E-8C69-43D84579C947}"/>
              </a:ext>
            </a:extLst>
          </p:cNvPr>
          <p:cNvCxnSpPr/>
          <p:nvPr/>
        </p:nvCxnSpPr>
        <p:spPr>
          <a:xfrm flipH="1">
            <a:off x="7592100" y="4135608"/>
            <a:ext cx="541966" cy="566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3A9A19D-5BB9-445E-B4A8-3571FA3C11EC}"/>
              </a:ext>
            </a:extLst>
          </p:cNvPr>
          <p:cNvSpPr/>
          <p:nvPr/>
        </p:nvSpPr>
        <p:spPr>
          <a:xfrm>
            <a:off x="6793021" y="4724735"/>
            <a:ext cx="1572487" cy="9121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utonnyAMJ" pitchFamily="2" charset="0"/>
                <a:cs typeface="SutonnyAMJ" pitchFamily="2" charset="0"/>
              </a:rPr>
              <a:t>ভাবের প্রবর্তনা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A5B4B2D-83DA-4177-B7EF-AA0CEF7DD8EE}"/>
              </a:ext>
            </a:extLst>
          </p:cNvPr>
          <p:cNvCxnSpPr/>
          <p:nvPr/>
        </p:nvCxnSpPr>
        <p:spPr>
          <a:xfrm>
            <a:off x="8816695" y="4088981"/>
            <a:ext cx="722345" cy="635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AD4990D-9B98-4F20-BC9A-0523D5F0079A}"/>
              </a:ext>
            </a:extLst>
          </p:cNvPr>
          <p:cNvSpPr/>
          <p:nvPr/>
        </p:nvSpPr>
        <p:spPr>
          <a:xfrm>
            <a:off x="8816694" y="4724735"/>
            <a:ext cx="1390170" cy="9121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SutonnyAMJ" pitchFamily="2" charset="0"/>
                <a:cs typeface="SutonnyAMJ" pitchFamily="2" charset="0"/>
              </a:rPr>
              <a:t>ভাবের পরিণতি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66A4E0-C00D-47DD-A793-3F20009E37B4}"/>
              </a:ext>
            </a:extLst>
          </p:cNvPr>
          <p:cNvSpPr txBox="1"/>
          <p:nvPr/>
        </p:nvSpPr>
        <p:spPr>
          <a:xfrm>
            <a:off x="1841695" y="426407"/>
            <a:ext cx="602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সনেট-=১৪ লাইন,১৪মাত্রা</a:t>
            </a:r>
            <a:endParaRPr lang="bn-IN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2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F8A442-A6F0-4EE9-8182-D4F76342A563}"/>
              </a:ext>
            </a:extLst>
          </p:cNvPr>
          <p:cNvSpPr txBox="1"/>
          <p:nvPr/>
        </p:nvSpPr>
        <p:spPr>
          <a:xfrm>
            <a:off x="3376507" y="532836"/>
            <a:ext cx="5483013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Sonnet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2C92FB-9370-4DDA-943B-FC0E826189AA}"/>
              </a:ext>
            </a:extLst>
          </p:cNvPr>
          <p:cNvSpPr txBox="1"/>
          <p:nvPr/>
        </p:nvSpPr>
        <p:spPr>
          <a:xfrm>
            <a:off x="1964267" y="1501149"/>
            <a:ext cx="97095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Sonnet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(little sound or song)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মৃদুধবনি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সনেট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চতুর্দশপদী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কবিতা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</a:p>
          <a:p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চৌদ্দ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চরণ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লাইনে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চৌদ্দ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মাত্রা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অক্ষর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উচ্চাওরণের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স্থানকে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মাত্রা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</a:p>
          <a:p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চরনে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দুটি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পর্বঃ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১ম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পর্বে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-১ম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পর্বে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৮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মাত্রা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২য়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পর্বে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৬মাত্রা (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চরনের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মাঝে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বিরতি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কালকে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পর্ব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</a:p>
          <a:p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অন্ত্যমিল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থাকবে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উল্লেখ্য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অন্ত্যমিল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চরনের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মিলকে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বুঝায়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</a:p>
          <a:p>
            <a:endParaRPr lang="en-US" sz="24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এখানে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দেখতে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যতিচিহ্ন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কবি’র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স্বাধীনতা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অমিত্রাক্ষরে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দুট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লাইনে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কথা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কথা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চলতেই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endParaRPr lang="en-US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24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D48709-995B-4E85-AE54-2E74DFD4A8E0}"/>
              </a:ext>
            </a:extLst>
          </p:cNvPr>
          <p:cNvSpPr txBox="1"/>
          <p:nvPr/>
        </p:nvSpPr>
        <p:spPr>
          <a:xfrm>
            <a:off x="914400" y="1173022"/>
            <a:ext cx="100482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সনেটঃ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কবিতাবলি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চৌদ্দ-চরণ-সমন্বিত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ভাবসংহত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কবিতাবলির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চরণের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স্তবককে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(Octave)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অষ্টকে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প্রবর্তনা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)।</a:t>
            </a:r>
          </a:p>
          <a:p>
            <a:r>
              <a:rPr lang="en-US" sz="2800" b="1" dirty="0" err="1" smtClean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চরণের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স্তবককে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ষষ্টক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(Sestet)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বলে।ষষ্টকে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পরিনণতি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উপসংহার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</a:p>
          <a:p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অষ্টকে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প্রবর্তনা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ষষ্টকে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চরণঃকখখগ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কখখগ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চরণঃ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ঘঙ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ঘঙচচ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endParaRPr lang="en-US" sz="280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চরণঃ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কখখগ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কখখগ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চরণঃ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ঘঙ্ঘঙ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চচ</a:t>
            </a:r>
            <a:endParaRPr lang="en-US" sz="2800" b="1" dirty="0">
              <a:ln w="9525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মিলবিন্যাসঃকখকখকখখক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গঘগঘগঘ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0537E7-3336-4E2A-B1F9-46C19929104D}"/>
              </a:ext>
            </a:extLst>
          </p:cNvPr>
          <p:cNvSpPr txBox="1"/>
          <p:nvPr/>
        </p:nvSpPr>
        <p:spPr>
          <a:xfrm>
            <a:off x="3275384" y="249692"/>
            <a:ext cx="6021388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সনেট-=১৪ লাইন,১৪মাত্রা</a:t>
            </a:r>
            <a:endParaRPr lang="bn-IN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2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3">
            <a:extLst>
              <a:ext uri="{FF2B5EF4-FFF2-40B4-BE49-F238E27FC236}">
                <a16:creationId xmlns:a16="http://schemas.microsoft.com/office/drawing/2014/main" xmlns="" id="{FF0B22DB-B94C-4E76-A014-153F0C0BBBAB}"/>
              </a:ext>
            </a:extLst>
          </p:cNvPr>
          <p:cNvSpPr/>
          <p:nvPr/>
        </p:nvSpPr>
        <p:spPr>
          <a:xfrm>
            <a:off x="3979757" y="514524"/>
            <a:ext cx="3894667" cy="970844"/>
          </a:xfrm>
          <a:prstGeom prst="round1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tx1"/>
                </a:solidFill>
              </a:rPr>
              <a:t>মূ</a:t>
            </a:r>
            <a:r>
              <a:rPr lang="bn-IN" sz="6000" b="1" dirty="0">
                <a:solidFill>
                  <a:schemeClr val="tx1"/>
                </a:solidFill>
              </a:rPr>
              <a:t>ল্যায়ণ</a:t>
            </a:r>
            <a:r>
              <a:rPr lang="bn-IN" sz="6000" dirty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C2362D-2899-4197-A7E5-DAA67D9AE273}"/>
              </a:ext>
            </a:extLst>
          </p:cNvPr>
          <p:cNvSpPr txBox="1"/>
          <p:nvPr/>
        </p:nvSpPr>
        <p:spPr>
          <a:xfrm>
            <a:off x="1300480" y="2050341"/>
            <a:ext cx="985520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‘কপোতাক্ষ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নদ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’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কবিতার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মুলসূর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কী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?</a:t>
            </a:r>
            <a:r>
              <a:rPr lang="bn-IN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28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২।</a:t>
            </a:r>
            <a:r>
              <a:rPr lang="bn-IN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সনেট-এ কয়টি চরণ থাকে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৩ ।</a:t>
            </a:r>
            <a:r>
              <a:rPr lang="bn-IN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‘ভ্রান্তির ছলনে’ বলতে কবি কী বুঝিয়েছেন ? </a:t>
            </a:r>
            <a:endParaRPr lang="en-US" sz="28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৪।</a:t>
            </a:r>
            <a:r>
              <a:rPr lang="bn-IN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কপোতাক্ষ নদ সর্বদা কবির মনকে কীভাবে  আলোড়িত করে ? </a:t>
            </a:r>
            <a:endParaRPr lang="en-US" sz="28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৫।“দুগ্ধ-স্রোতোরূপী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জন্মভূমি-স্তনে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।”-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410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1.48148E-6 L 2.70833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>
            <a:extLst>
              <a:ext uri="{FF2B5EF4-FFF2-40B4-BE49-F238E27FC236}">
                <a16:creationId xmlns:a16="http://schemas.microsoft.com/office/drawing/2014/main" xmlns="" id="{B3B16ED7-362C-4650-B870-03B57D0E4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520" y="5283199"/>
            <a:ext cx="8707120" cy="976289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17564" tIns="58782" rIns="117564" bIns="58782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“এ নদ যেন মায়ের স্নেহডোরে বেঁধেছে”-কথাটি দ্বারা</a:t>
            </a:r>
            <a:endParaRPr lang="en-US" sz="3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 কী বুঝিয়েছেন? </a:t>
            </a:r>
            <a:endParaRPr lang="en-US" sz="3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mdhusudhn dotta">
            <a:extLst>
              <a:ext uri="{FF2B5EF4-FFF2-40B4-BE49-F238E27FC236}">
                <a16:creationId xmlns:a16="http://schemas.microsoft.com/office/drawing/2014/main" xmlns="" id="{59B408DE-EC12-4F76-91A1-358219A0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20" y="1587500"/>
            <a:ext cx="6593840" cy="3081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13DA8D-3935-4803-8F14-CE50DE5BF9D7}"/>
              </a:ext>
            </a:extLst>
          </p:cNvPr>
          <p:cNvSpPr txBox="1"/>
          <p:nvPr/>
        </p:nvSpPr>
        <p:spPr>
          <a:xfrm>
            <a:off x="4141398" y="233103"/>
            <a:ext cx="3635023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267936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mage result for কপোতাক্ষ নদ">
            <a:extLst>
              <a:ext uri="{FF2B5EF4-FFF2-40B4-BE49-F238E27FC236}">
                <a16:creationId xmlns:a16="http://schemas.microsoft.com/office/drawing/2014/main" xmlns="" id="{4F69290E-1AF2-4B64-9AD9-9C6F70A57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56" y="542925"/>
            <a:ext cx="8492489" cy="5772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ADA258-E2DE-4801-B87D-CBA450563F48}"/>
              </a:ext>
            </a:extLst>
          </p:cNvPr>
          <p:cNvSpPr txBox="1"/>
          <p:nvPr/>
        </p:nvSpPr>
        <p:spPr>
          <a:xfrm>
            <a:off x="3449954" y="954406"/>
            <a:ext cx="46577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7420" y="6318170"/>
            <a:ext cx="11963516" cy="5058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নামাজকে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বলা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আমার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আছে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কাজকে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আমার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নামাজের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24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</a:t>
            </a:r>
            <a:r>
              <a:rPr lang="en-US" sz="24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endParaRPr lang="en-US" sz="24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85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4841" y="-728869"/>
            <a:ext cx="13962945" cy="90114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26088" y="1961321"/>
            <a:ext cx="7241085" cy="404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30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1084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090599" y="758807"/>
            <a:ext cx="5986272" cy="1947323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08960" y="5893822"/>
            <a:ext cx="6217920" cy="860546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প্রভুর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323968" y="2885127"/>
            <a:ext cx="4992129" cy="2798981"/>
          </a:xfrm>
          <a:prstGeom prst="beve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36648" y="2856321"/>
            <a:ext cx="787480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endParaRPr lang="bn-BD" sz="4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32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(ডিগ্রী)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3200" b="1" dirty="0" smtClean="0">
              <a:ln w="12700">
                <a:solidFill>
                  <a:srgbClr val="FF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</a:t>
            </a:r>
            <a:endParaRPr lang="bn-BD" sz="3200" b="1" dirty="0" smtClean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</a:t>
            </a:r>
            <a:r>
              <a:rPr lang="en-US" sz="2400" dirty="0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ahsanhabib</a:t>
            </a:r>
            <a:r>
              <a:rPr lang="en-US" sz="2400" dirty="0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24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6" y="2725187"/>
            <a:ext cx="3471224" cy="334003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4B3C73-1A2D-416D-A827-ED5781AB188D}"/>
              </a:ext>
            </a:extLst>
          </p:cNvPr>
          <p:cNvSpPr txBox="1"/>
          <p:nvPr/>
        </p:nvSpPr>
        <p:spPr>
          <a:xfrm>
            <a:off x="3019569" y="169683"/>
            <a:ext cx="6190568" cy="1574275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prstTxWarp prst="textChevron">
              <a:avLst/>
            </a:prstTxWarp>
            <a:spAutoFit/>
          </a:bodyPr>
          <a:lstStyle/>
          <a:p>
            <a:pPr algn="ctr" defTabSz="685800">
              <a:defRPr/>
            </a:pP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C63873-A731-4D23-AE37-360B0B798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6" y="320511"/>
            <a:ext cx="1792936" cy="1696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C63873-A731-4D23-AE37-360B0B798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584" y="349385"/>
            <a:ext cx="1951348" cy="1500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920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9603" y="1160207"/>
            <a:ext cx="2411730" cy="7155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5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50" b="1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703" y="3551550"/>
            <a:ext cx="3589453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BD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endParaRPr lang="en-GB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 </a:t>
            </a:r>
            <a:r>
              <a:rPr lang="en-US" sz="4000" b="1" dirty="0" err="1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bn-BD" sz="40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694" y="2903457"/>
            <a:ext cx="2802888" cy="339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DE6B91-4002-4A9B-BE65-589B7033B7E2}"/>
              </a:ext>
            </a:extLst>
          </p:cNvPr>
          <p:cNvSpPr txBox="1"/>
          <p:nvPr/>
        </p:nvSpPr>
        <p:spPr>
          <a:xfrm>
            <a:off x="2089602" y="348793"/>
            <a:ext cx="7978854" cy="32969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ArchUp">
              <a:avLst>
                <a:gd name="adj" fmla="val 11038020"/>
              </a:avLst>
            </a:prstTxWarp>
            <a:spAutoFit/>
          </a:bodyPr>
          <a:lstStyle/>
          <a:p>
            <a:r>
              <a:rPr lang="en-US" sz="103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103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103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03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03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03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103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103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103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B518A9-647D-4819-8BD1-65CA60801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86" y="3325096"/>
            <a:ext cx="1869165" cy="2550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0623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8" y="1293843"/>
            <a:ext cx="4773582" cy="4218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49149" y="147536"/>
            <a:ext cx="8969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44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</a:t>
            </a:r>
            <a:r>
              <a:rPr lang="en-US" sz="44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b="1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9208" y="5889507"/>
            <a:ext cx="463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মাইকেল</a:t>
            </a:r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মধুসুদন</a:t>
            </a:r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endParaRPr lang="en-US" sz="36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87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Sheuly\Desktop\মাইকেল মধুসূদন দত্ত - উইকিপিডিয়া_files\220px-Michael_Madhusudan_Dutta_Home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5414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7645" y="75414"/>
            <a:ext cx="11824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ছবির এই বাড়িটি কার এবং বাড়িটি  কোথায়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স্থাপিত বলতে পারবে?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480" y="4994422"/>
            <a:ext cx="11811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ছবির বাড়িটি জমিদার রাজ নারায়ন দত্তের। তাঁর পিতা রাম কিশোর দত্ত বামপার্শ্বের ভবনটি তৈরি করেছিলেন। বাড়িটি যশোর জেলার সাগরদাঁড়িতে স্থাপিত। মাইকেল মধুসূদন দত্ত এই বাড়িতে জন্ম গ্রহন করেন।  </a:t>
            </a:r>
            <a:endParaRPr lang="en-US" sz="40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96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" y="160256"/>
            <a:ext cx="11868347" cy="6457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94063" y="262797"/>
            <a:ext cx="5667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পাচ্ছো </a:t>
            </a:r>
            <a:r>
              <a:rPr lang="en-US" sz="4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এই নদীর নাম বলতে পারবে</a:t>
            </a:r>
            <a:r>
              <a:rPr lang="bn-BD" sz="40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7220" y="5443971"/>
            <a:ext cx="495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 নদ, যশোর</a:t>
            </a:r>
            <a:r>
              <a:rPr lang="en-US" sz="54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30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1600</TotalTime>
  <Words>758</Words>
  <Application>Microsoft Office PowerPoint</Application>
  <PresentationFormat>Widescreen</PresentationFormat>
  <Paragraphs>122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Kalpurush ANSI</vt:lpstr>
      <vt:lpstr>NikoshBAN</vt:lpstr>
      <vt:lpstr>Siyam Rupali ANSI</vt:lpstr>
      <vt:lpstr>SutonnyAMJ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LAB-15</dc:creator>
  <cp:lastModifiedBy>User</cp:lastModifiedBy>
  <cp:revision>328</cp:revision>
  <dcterms:created xsi:type="dcterms:W3CDTF">2016-10-08T04:16:21Z</dcterms:created>
  <dcterms:modified xsi:type="dcterms:W3CDTF">2020-09-23T10:41:48Z</dcterms:modified>
</cp:coreProperties>
</file>