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58" r:id="rId6"/>
    <p:sldId id="261" r:id="rId7"/>
    <p:sldId id="262" r:id="rId8"/>
    <p:sldId id="263" r:id="rId9"/>
    <p:sldId id="264" r:id="rId10"/>
    <p:sldId id="265" r:id="rId11"/>
    <p:sldId id="266" r:id="rId12"/>
    <p:sldId id="267" r:id="rId13"/>
    <p:sldId id="273" r:id="rId14"/>
    <p:sldId id="274" r:id="rId15"/>
    <p:sldId id="275" r:id="rId16"/>
    <p:sldId id="268" r:id="rId17"/>
    <p:sldId id="272"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1BA7-1928-4E84-8268-E52AFD97F1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EDA4F1-E0BD-4DCA-8D5A-C520AF935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C5590-6230-4B31-9C48-8C4BC759CF2C}"/>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5" name="Footer Placeholder 4">
            <a:extLst>
              <a:ext uri="{FF2B5EF4-FFF2-40B4-BE49-F238E27FC236}">
                <a16:creationId xmlns:a16="http://schemas.microsoft.com/office/drawing/2014/main" id="{489A208E-7A30-451C-89A6-A65CA7188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D317D-29EE-4DA8-898F-47DBE27BE369}"/>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388664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8DF2-E0FB-46B2-9C5A-B0DB0180F2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462DFF-40F7-45F2-AA3F-A03CAEE32D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E646A-84FE-4DF8-860D-90C014F9984A}"/>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5" name="Footer Placeholder 4">
            <a:extLst>
              <a:ext uri="{FF2B5EF4-FFF2-40B4-BE49-F238E27FC236}">
                <a16:creationId xmlns:a16="http://schemas.microsoft.com/office/drawing/2014/main" id="{1EDDFE1A-934C-4973-A980-52D7D0094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E02F4-3F34-442A-9B93-D1AEC0ACC471}"/>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389729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2C15CE-0F82-4A0E-A562-578356D653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98945E-1FF5-45E1-89AF-A3A0CF1AD1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F4B0E-CD6A-4335-A4EA-2C146E052BC4}"/>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5" name="Footer Placeholder 4">
            <a:extLst>
              <a:ext uri="{FF2B5EF4-FFF2-40B4-BE49-F238E27FC236}">
                <a16:creationId xmlns:a16="http://schemas.microsoft.com/office/drawing/2014/main" id="{356AB333-36C0-4A27-B9BB-DAD0C78F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64B98-F60A-4B82-82F1-04C6DCDA5388}"/>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73901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9617-AC48-4568-BA14-0C7BB459E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85FF5-083C-43B0-A47B-0E0DBE6C30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C55BD-2184-4192-9E87-7FB3F5153D8B}"/>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5" name="Footer Placeholder 4">
            <a:extLst>
              <a:ext uri="{FF2B5EF4-FFF2-40B4-BE49-F238E27FC236}">
                <a16:creationId xmlns:a16="http://schemas.microsoft.com/office/drawing/2014/main" id="{256D4D6D-4D3E-4164-80C7-591DAF8B7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0A92D-3BDD-4ADD-AA49-DFCB869632F0}"/>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150940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3C5E-46A7-4AF5-B8AA-CAEDAB0B3A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BF73ED-5F35-4094-95BF-4C0EBECBF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F41945-F3AF-47A5-B96D-A53604D4CB80}"/>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5" name="Footer Placeholder 4">
            <a:extLst>
              <a:ext uri="{FF2B5EF4-FFF2-40B4-BE49-F238E27FC236}">
                <a16:creationId xmlns:a16="http://schemas.microsoft.com/office/drawing/2014/main" id="{18BC7E3F-E212-4BB0-B06E-5B6C67E94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87602-A47D-47E3-B7D1-A5307079C957}"/>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272955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2858-3011-4D17-B91D-FDFFA4156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BA46C-B11F-4F67-BAF9-31584744DE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94E8B-6299-44EA-84A5-1BFACB174F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8225D3-23DB-4FDA-9150-B5A36870CD51}"/>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6" name="Footer Placeholder 5">
            <a:extLst>
              <a:ext uri="{FF2B5EF4-FFF2-40B4-BE49-F238E27FC236}">
                <a16:creationId xmlns:a16="http://schemas.microsoft.com/office/drawing/2014/main" id="{BB3D28CD-C3DA-412E-989B-372C86FB1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C04D7-92FF-4DB9-9E29-AEE10DB3D4A8}"/>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6090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E4A3-F075-4B36-93A4-1FDA1ABBD0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C53180-79A3-4A79-BA48-410F0A77E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1B8544-A2EC-4783-B3F9-11645086A6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E1109-5F8A-44A7-9476-9C6A608F5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BE52EB-4E85-4916-96D8-BE48D7CAD5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89CDC1-8F1F-4A32-AB4B-762A51D73FED}"/>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8" name="Footer Placeholder 7">
            <a:extLst>
              <a:ext uri="{FF2B5EF4-FFF2-40B4-BE49-F238E27FC236}">
                <a16:creationId xmlns:a16="http://schemas.microsoft.com/office/drawing/2014/main" id="{F2607D27-D023-470D-A35F-2D27A4CB31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3421EA-2205-44C4-9BFA-051DCA6978EF}"/>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217691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7773-6202-49F4-BD11-DC73CFB40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5E32E9-7A53-4306-8E20-55DE7B209A0F}"/>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4" name="Footer Placeholder 3">
            <a:extLst>
              <a:ext uri="{FF2B5EF4-FFF2-40B4-BE49-F238E27FC236}">
                <a16:creationId xmlns:a16="http://schemas.microsoft.com/office/drawing/2014/main" id="{0FCE9BD9-BF24-4060-A0BA-C2E197849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62E612-564E-446B-979A-8AAB9A44FA85}"/>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147191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D96555-F454-4193-BA5E-B887ECDFADB5}"/>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3" name="Footer Placeholder 2">
            <a:extLst>
              <a:ext uri="{FF2B5EF4-FFF2-40B4-BE49-F238E27FC236}">
                <a16:creationId xmlns:a16="http://schemas.microsoft.com/office/drawing/2014/main" id="{E4A1A0FC-ED43-44FA-B3AF-95ED467B5E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E83FB0-FA55-4FAD-A8D0-AFCFBC5383B6}"/>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391594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C5FD-868A-4447-BD69-CC96CC5A5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7831EE-BBC5-4D6C-8028-099EFB536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A18B19-734C-49E3-A5C8-6EE74577B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18CC44-75C6-464B-ABB4-37496CD0A9EB}"/>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6" name="Footer Placeholder 5">
            <a:extLst>
              <a:ext uri="{FF2B5EF4-FFF2-40B4-BE49-F238E27FC236}">
                <a16:creationId xmlns:a16="http://schemas.microsoft.com/office/drawing/2014/main" id="{DB700CC5-16ED-4064-B128-8DDA076A5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C386C-DFB0-42C5-B1EF-7840062EF740}"/>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179884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3B8B-651D-4CA6-8238-882A12B69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0C54B5-D20C-4F9A-B33D-E5ADFC89D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2DDFC-0008-4ACF-B985-173870535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1994CE-C909-42B7-9872-3BA9249A2092}"/>
              </a:ext>
            </a:extLst>
          </p:cNvPr>
          <p:cNvSpPr>
            <a:spLocks noGrp="1"/>
          </p:cNvSpPr>
          <p:nvPr>
            <p:ph type="dt" sz="half" idx="10"/>
          </p:nvPr>
        </p:nvSpPr>
        <p:spPr/>
        <p:txBody>
          <a:bodyPr/>
          <a:lstStyle/>
          <a:p>
            <a:fld id="{5A50B502-2072-43BE-BBAB-53B61633055E}" type="datetimeFigureOut">
              <a:rPr lang="en-US" smtClean="0"/>
              <a:t>5/14/2020</a:t>
            </a:fld>
            <a:endParaRPr lang="en-US"/>
          </a:p>
        </p:txBody>
      </p:sp>
      <p:sp>
        <p:nvSpPr>
          <p:cNvPr id="6" name="Footer Placeholder 5">
            <a:extLst>
              <a:ext uri="{FF2B5EF4-FFF2-40B4-BE49-F238E27FC236}">
                <a16:creationId xmlns:a16="http://schemas.microsoft.com/office/drawing/2014/main" id="{BDDDECC8-6ED3-4BED-B383-B6DF7BC4F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882B1-A58B-48CA-A3E8-1F102D5994F1}"/>
              </a:ext>
            </a:extLst>
          </p:cNvPr>
          <p:cNvSpPr>
            <a:spLocks noGrp="1"/>
          </p:cNvSpPr>
          <p:nvPr>
            <p:ph type="sldNum" sz="quarter" idx="12"/>
          </p:nvPr>
        </p:nvSpPr>
        <p:spPr/>
        <p:txBody>
          <a:bodyPr/>
          <a:lstStyle/>
          <a:p>
            <a:fld id="{4BFB9115-007E-4CF7-8563-32F845E0B863}" type="slidenum">
              <a:rPr lang="en-US" smtClean="0"/>
              <a:t>‹#›</a:t>
            </a:fld>
            <a:endParaRPr lang="en-US"/>
          </a:p>
        </p:txBody>
      </p:sp>
    </p:spTree>
    <p:extLst>
      <p:ext uri="{BB962C8B-B14F-4D97-AF65-F5344CB8AC3E}">
        <p14:creationId xmlns:p14="http://schemas.microsoft.com/office/powerpoint/2010/main" val="281523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8EE814-C10E-4A44-AEC8-C17B55E53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17D688-E1C7-4D85-BAF3-3512819C3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273B0-CBCF-4E29-A8A4-44970DE98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0B502-2072-43BE-BBAB-53B61633055E}" type="datetimeFigureOut">
              <a:rPr lang="en-US" smtClean="0"/>
              <a:t>5/14/2020</a:t>
            </a:fld>
            <a:endParaRPr lang="en-US"/>
          </a:p>
        </p:txBody>
      </p:sp>
      <p:sp>
        <p:nvSpPr>
          <p:cNvPr id="5" name="Footer Placeholder 4">
            <a:extLst>
              <a:ext uri="{FF2B5EF4-FFF2-40B4-BE49-F238E27FC236}">
                <a16:creationId xmlns:a16="http://schemas.microsoft.com/office/drawing/2014/main" id="{56A7FF84-3B1F-4B6A-8762-48667C45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55687-6766-408B-A608-E9DA71340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B9115-007E-4CF7-8563-32F845E0B863}" type="slidenum">
              <a:rPr lang="en-US" smtClean="0"/>
              <a:t>‹#›</a:t>
            </a:fld>
            <a:endParaRPr lang="en-US"/>
          </a:p>
        </p:txBody>
      </p:sp>
    </p:spTree>
    <p:extLst>
      <p:ext uri="{BB962C8B-B14F-4D97-AF65-F5344CB8AC3E}">
        <p14:creationId xmlns:p14="http://schemas.microsoft.com/office/powerpoint/2010/main" val="2807511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jfi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fif"/><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46A4586-D3F7-4606-B2CA-68EB7C0AE67B}"/>
              </a:ext>
            </a:extLst>
          </p:cNvPr>
          <p:cNvSpPr/>
          <p:nvPr/>
        </p:nvSpPr>
        <p:spPr>
          <a:xfrm>
            <a:off x="179882" y="194872"/>
            <a:ext cx="11812249" cy="643078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190002-E4E9-4976-8FD2-928045B18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89" y="337624"/>
            <a:ext cx="5720817" cy="6288027"/>
          </a:xfrm>
          <a:prstGeom prst="rect">
            <a:avLst/>
          </a:prstGeom>
        </p:spPr>
      </p:pic>
      <p:sp>
        <p:nvSpPr>
          <p:cNvPr id="8" name="TextBox 7">
            <a:extLst>
              <a:ext uri="{FF2B5EF4-FFF2-40B4-BE49-F238E27FC236}">
                <a16:creationId xmlns:a16="http://schemas.microsoft.com/office/drawing/2014/main" id="{6714E44A-6ACF-4514-857E-86B649D06DF1}"/>
              </a:ext>
            </a:extLst>
          </p:cNvPr>
          <p:cNvSpPr txBox="1"/>
          <p:nvPr/>
        </p:nvSpPr>
        <p:spPr>
          <a:xfrm>
            <a:off x="6281530" y="1457739"/>
            <a:ext cx="5467499" cy="3139321"/>
          </a:xfrm>
          <a:prstGeom prst="rect">
            <a:avLst/>
          </a:prstGeom>
          <a:noFill/>
        </p:spPr>
        <p:txBody>
          <a:bodyPr wrap="square" rtlCol="0">
            <a:spAutoFit/>
          </a:bodyPr>
          <a:lstStyle/>
          <a:p>
            <a:r>
              <a:rPr lang="en-US" sz="6600" dirty="0">
                <a:solidFill>
                  <a:srgbClr val="FFFF00"/>
                </a:solidFill>
                <a:latin typeface="Times New Roman" panose="02020603050405020304" pitchFamily="18" charset="0"/>
                <a:ea typeface="NSimSun" panose="02010609030101010101" pitchFamily="49" charset="-122"/>
                <a:cs typeface="Times New Roman" panose="02020603050405020304" pitchFamily="18" charset="0"/>
              </a:rPr>
              <a:t>Welcome to </a:t>
            </a:r>
          </a:p>
          <a:p>
            <a:r>
              <a:rPr lang="en-US" sz="6600" dirty="0">
                <a:solidFill>
                  <a:srgbClr val="FFFF00"/>
                </a:solidFill>
                <a:latin typeface="Times New Roman" panose="02020603050405020304" pitchFamily="18" charset="0"/>
                <a:ea typeface="NSimSun" panose="02010609030101010101" pitchFamily="49" charset="-122"/>
                <a:cs typeface="Times New Roman" panose="02020603050405020304" pitchFamily="18" charset="0"/>
              </a:rPr>
              <a:t> our today’s English Class</a:t>
            </a:r>
          </a:p>
        </p:txBody>
      </p:sp>
    </p:spTree>
    <p:extLst>
      <p:ext uri="{BB962C8B-B14F-4D97-AF65-F5344CB8AC3E}">
        <p14:creationId xmlns:p14="http://schemas.microsoft.com/office/powerpoint/2010/main" val="368506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89875" y="213610"/>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53D16D-0DAB-4717-B15D-DD7F39A21DB5}"/>
              </a:ext>
            </a:extLst>
          </p:cNvPr>
          <p:cNvSpPr txBox="1"/>
          <p:nvPr/>
        </p:nvSpPr>
        <p:spPr>
          <a:xfrm>
            <a:off x="3657600" y="379828"/>
            <a:ext cx="4698609" cy="923330"/>
          </a:xfrm>
          <a:prstGeom prst="rect">
            <a:avLst/>
          </a:prstGeom>
          <a:noFill/>
          <a:ln w="38100">
            <a:solidFill>
              <a:schemeClr val="tx1"/>
            </a:solidFill>
          </a:ln>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Let’s enjoy a video clip</a:t>
            </a:r>
          </a:p>
          <a:p>
            <a:endParaRPr lang="en-US" dirty="0"/>
          </a:p>
        </p:txBody>
      </p:sp>
      <p:sp>
        <p:nvSpPr>
          <p:cNvPr id="3" name="TextBox 2">
            <a:extLst>
              <a:ext uri="{FF2B5EF4-FFF2-40B4-BE49-F238E27FC236}">
                <a16:creationId xmlns:a16="http://schemas.microsoft.com/office/drawing/2014/main" id="{550F4D37-FF5C-4F74-8EBB-A3F0FA3312F9}"/>
              </a:ext>
            </a:extLst>
          </p:cNvPr>
          <p:cNvSpPr txBox="1"/>
          <p:nvPr/>
        </p:nvSpPr>
        <p:spPr>
          <a:xfrm>
            <a:off x="3657600" y="2053883"/>
            <a:ext cx="5050302" cy="3193366"/>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4269AC1F-189E-41B3-B097-CAEF17719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637" y="1052068"/>
            <a:ext cx="8546227" cy="5615210"/>
          </a:xfrm>
          <a:prstGeom prst="rect">
            <a:avLst/>
          </a:prstGeom>
        </p:spPr>
      </p:pic>
      <p:sp>
        <p:nvSpPr>
          <p:cNvPr id="8" name="TextBox 7">
            <a:extLst>
              <a:ext uri="{FF2B5EF4-FFF2-40B4-BE49-F238E27FC236}">
                <a16:creationId xmlns:a16="http://schemas.microsoft.com/office/drawing/2014/main" id="{4C88DD99-D8A0-464A-A431-FC6F84A16C6C}"/>
              </a:ext>
            </a:extLst>
          </p:cNvPr>
          <p:cNvSpPr txBox="1"/>
          <p:nvPr/>
        </p:nvSpPr>
        <p:spPr>
          <a:xfrm>
            <a:off x="4121834" y="2518117"/>
            <a:ext cx="3038621" cy="1547446"/>
          </a:xfrm>
          <a:prstGeom prst="rect">
            <a:avLst/>
          </a:prstGeom>
          <a:noFill/>
        </p:spPr>
        <p:txBody>
          <a:bodyPr wrap="square" rtlCol="0">
            <a:spAutoFit/>
          </a:bodyPr>
          <a:lstStyle/>
          <a:p>
            <a:endParaRPr lang="en-US" dirty="0"/>
          </a:p>
        </p:txBody>
      </p:sp>
      <p:pic>
        <p:nvPicPr>
          <p:cNvPr id="9" name="videoplayback">
            <a:hlinkClick r:id="" action="ppaction://media"/>
            <a:extLst>
              <a:ext uri="{FF2B5EF4-FFF2-40B4-BE49-F238E27FC236}">
                <a16:creationId xmlns:a16="http://schemas.microsoft.com/office/drawing/2014/main" id="{04DA3EF9-818D-4277-AB80-296A0FA478E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52358" y="1181686"/>
            <a:ext cx="8118382" cy="4726744"/>
          </a:xfrm>
          <a:prstGeom prst="rect">
            <a:avLst/>
          </a:prstGeom>
        </p:spPr>
      </p:pic>
      <p:sp>
        <p:nvSpPr>
          <p:cNvPr id="10" name="TextBox 9">
            <a:extLst>
              <a:ext uri="{FF2B5EF4-FFF2-40B4-BE49-F238E27FC236}">
                <a16:creationId xmlns:a16="http://schemas.microsoft.com/office/drawing/2014/main" id="{98626109-668C-4CB3-A0D8-F0D9F4CF0970}"/>
              </a:ext>
            </a:extLst>
          </p:cNvPr>
          <p:cNvSpPr txBox="1"/>
          <p:nvPr/>
        </p:nvSpPr>
        <p:spPr>
          <a:xfrm>
            <a:off x="5641145" y="503623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0382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65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89875" y="213610"/>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193F2B6-385A-46AA-BADE-4BA44FC61D89}"/>
              </a:ext>
            </a:extLst>
          </p:cNvPr>
          <p:cNvSpPr txBox="1"/>
          <p:nvPr/>
        </p:nvSpPr>
        <p:spPr>
          <a:xfrm>
            <a:off x="351692" y="351692"/>
            <a:ext cx="11493305"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Guess the meaning of the word and make  sentence with them</a:t>
            </a:r>
          </a:p>
        </p:txBody>
      </p:sp>
      <p:sp>
        <p:nvSpPr>
          <p:cNvPr id="3" name="TextBox 2">
            <a:extLst>
              <a:ext uri="{FF2B5EF4-FFF2-40B4-BE49-F238E27FC236}">
                <a16:creationId xmlns:a16="http://schemas.microsoft.com/office/drawing/2014/main" id="{D0D6B316-3B00-40CD-A35C-D128BF54B924}"/>
              </a:ext>
            </a:extLst>
          </p:cNvPr>
          <p:cNvSpPr txBox="1"/>
          <p:nvPr/>
        </p:nvSpPr>
        <p:spPr>
          <a:xfrm>
            <a:off x="372672" y="2472308"/>
            <a:ext cx="2433710"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Unhygienic</a:t>
            </a:r>
          </a:p>
        </p:txBody>
      </p:sp>
      <p:sp>
        <p:nvSpPr>
          <p:cNvPr id="6" name="TextBox 5">
            <a:extLst>
              <a:ext uri="{FF2B5EF4-FFF2-40B4-BE49-F238E27FC236}">
                <a16:creationId xmlns:a16="http://schemas.microsoft.com/office/drawing/2014/main" id="{94221D7F-C1AF-4011-A87E-884F8F3685A3}"/>
              </a:ext>
            </a:extLst>
          </p:cNvPr>
          <p:cNvSpPr txBox="1"/>
          <p:nvPr/>
        </p:nvSpPr>
        <p:spPr>
          <a:xfrm>
            <a:off x="3274775" y="1093287"/>
            <a:ext cx="3713871" cy="1603717"/>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ABA3AD35-0398-4172-B39A-4ECC848AD643}"/>
              </a:ext>
            </a:extLst>
          </p:cNvPr>
          <p:cNvSpPr txBox="1"/>
          <p:nvPr/>
        </p:nvSpPr>
        <p:spPr>
          <a:xfrm>
            <a:off x="9692640" y="2697004"/>
            <a:ext cx="2152357" cy="646331"/>
          </a:xfrm>
          <a:prstGeom prst="rect">
            <a:avLst/>
          </a:prstGeom>
          <a:noFill/>
        </p:spPr>
        <p:txBody>
          <a:bodyPr wrap="square" rtlCol="0">
            <a:spAutoFit/>
          </a:bodyPr>
          <a:lstStyle/>
          <a:p>
            <a:r>
              <a:rPr lang="en-US" sz="3600" dirty="0">
                <a:solidFill>
                  <a:srgbClr val="FFFF00"/>
                </a:solidFill>
                <a:latin typeface="Times New Roman" panose="02020603050405020304" pitchFamily="18" charset="0"/>
                <a:cs typeface="Times New Roman" panose="02020603050405020304" pitchFamily="18" charset="0"/>
              </a:rPr>
              <a:t>Unhealthy</a:t>
            </a:r>
          </a:p>
        </p:txBody>
      </p:sp>
      <p:sp>
        <p:nvSpPr>
          <p:cNvPr id="10" name="TextBox 9">
            <a:extLst>
              <a:ext uri="{FF2B5EF4-FFF2-40B4-BE49-F238E27FC236}">
                <a16:creationId xmlns:a16="http://schemas.microsoft.com/office/drawing/2014/main" id="{5F56EEE2-0433-45AC-AEBD-34AFF11B0F15}"/>
              </a:ext>
            </a:extLst>
          </p:cNvPr>
          <p:cNvSpPr txBox="1"/>
          <p:nvPr/>
        </p:nvSpPr>
        <p:spPr>
          <a:xfrm>
            <a:off x="1301261" y="5300813"/>
            <a:ext cx="9060411" cy="830997"/>
          </a:xfrm>
          <a:prstGeom prst="rect">
            <a:avLst/>
          </a:prstGeom>
          <a:noFill/>
        </p:spPr>
        <p:txBody>
          <a:bodyPr wrap="square" rtlCol="0">
            <a:spAutoFit/>
          </a:bodyPr>
          <a:lstStyle/>
          <a:p>
            <a:r>
              <a:rPr lang="en-US" sz="4800" b="1" dirty="0">
                <a:solidFill>
                  <a:srgbClr val="FFFF00"/>
                </a:solidFill>
                <a:latin typeface="Times New Roman" panose="02020603050405020304" pitchFamily="18" charset="0"/>
                <a:cs typeface="Times New Roman" panose="02020603050405020304" pitchFamily="18" charset="0"/>
              </a:rPr>
              <a:t>The slum area is very unhygienic</a:t>
            </a:r>
          </a:p>
        </p:txBody>
      </p:sp>
      <p:sp>
        <p:nvSpPr>
          <p:cNvPr id="13" name="TextBox 12">
            <a:extLst>
              <a:ext uri="{FF2B5EF4-FFF2-40B4-BE49-F238E27FC236}">
                <a16:creationId xmlns:a16="http://schemas.microsoft.com/office/drawing/2014/main" id="{35EE0594-ED34-46BD-B4AF-DC9FE6388DFF}"/>
              </a:ext>
            </a:extLst>
          </p:cNvPr>
          <p:cNvSpPr txBox="1"/>
          <p:nvPr/>
        </p:nvSpPr>
        <p:spPr>
          <a:xfrm>
            <a:off x="3615397" y="1674055"/>
            <a:ext cx="5458265" cy="3094222"/>
          </a:xfrm>
          <a:prstGeom prst="rect">
            <a:avLst/>
          </a:prstGeom>
          <a:no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F66A44B2-D497-48A5-B849-3326D2EC3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382" y="1163626"/>
            <a:ext cx="6696382" cy="4137187"/>
          </a:xfrm>
          <a:prstGeom prst="rect">
            <a:avLst/>
          </a:prstGeom>
          <a:ln w="38100">
            <a:solidFill>
              <a:schemeClr val="tx1"/>
            </a:solidFill>
          </a:ln>
        </p:spPr>
      </p:pic>
    </p:spTree>
    <p:extLst>
      <p:ext uri="{BB962C8B-B14F-4D97-AF65-F5344CB8AC3E}">
        <p14:creationId xmlns:p14="http://schemas.microsoft.com/office/powerpoint/2010/main" val="4737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51939"/>
            <a:ext cx="12314828"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2012118"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A20D17D-B075-4953-A386-BC86768744FA}"/>
              </a:ext>
            </a:extLst>
          </p:cNvPr>
          <p:cNvSpPr txBox="1"/>
          <p:nvPr/>
        </p:nvSpPr>
        <p:spPr>
          <a:xfrm>
            <a:off x="445526" y="2582713"/>
            <a:ext cx="2053883"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Rubbish</a:t>
            </a:r>
          </a:p>
        </p:txBody>
      </p:sp>
      <p:pic>
        <p:nvPicPr>
          <p:cNvPr id="7" name="Picture 6">
            <a:extLst>
              <a:ext uri="{FF2B5EF4-FFF2-40B4-BE49-F238E27FC236}">
                <a16:creationId xmlns:a16="http://schemas.microsoft.com/office/drawing/2014/main" id="{A5443C61-26A4-4CEC-9DEC-367879FCA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717" y="763035"/>
            <a:ext cx="6563183" cy="4571999"/>
          </a:xfrm>
          <a:prstGeom prst="rect">
            <a:avLst/>
          </a:prstGeom>
          <a:ln w="38100">
            <a:solidFill>
              <a:schemeClr val="tx1"/>
            </a:solidFill>
          </a:ln>
        </p:spPr>
      </p:pic>
      <p:sp>
        <p:nvSpPr>
          <p:cNvPr id="8" name="TextBox 7">
            <a:extLst>
              <a:ext uri="{FF2B5EF4-FFF2-40B4-BE49-F238E27FC236}">
                <a16:creationId xmlns:a16="http://schemas.microsoft.com/office/drawing/2014/main" id="{CE25310B-05D9-4288-A7B5-201EAA022433}"/>
              </a:ext>
            </a:extLst>
          </p:cNvPr>
          <p:cNvSpPr txBox="1"/>
          <p:nvPr/>
        </p:nvSpPr>
        <p:spPr>
          <a:xfrm>
            <a:off x="9573208" y="3023118"/>
            <a:ext cx="2239347"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Garbage</a:t>
            </a:r>
          </a:p>
        </p:txBody>
      </p:sp>
      <p:sp>
        <p:nvSpPr>
          <p:cNvPr id="9" name="TextBox 8">
            <a:extLst>
              <a:ext uri="{FF2B5EF4-FFF2-40B4-BE49-F238E27FC236}">
                <a16:creationId xmlns:a16="http://schemas.microsoft.com/office/drawing/2014/main" id="{E24ECD72-635B-4957-9912-50D5DF24E536}"/>
              </a:ext>
            </a:extLst>
          </p:cNvPr>
          <p:cNvSpPr txBox="1"/>
          <p:nvPr/>
        </p:nvSpPr>
        <p:spPr>
          <a:xfrm>
            <a:off x="445526" y="194872"/>
            <a:ext cx="11546605" cy="861774"/>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Guess the meaning of the word and make  sentence with them</a:t>
            </a:r>
          </a:p>
          <a:p>
            <a:endParaRPr lang="en-US" dirty="0"/>
          </a:p>
        </p:txBody>
      </p:sp>
      <p:sp>
        <p:nvSpPr>
          <p:cNvPr id="10" name="TextBox 9">
            <a:extLst>
              <a:ext uri="{FF2B5EF4-FFF2-40B4-BE49-F238E27FC236}">
                <a16:creationId xmlns:a16="http://schemas.microsoft.com/office/drawing/2014/main" id="{B1642EAD-998A-471D-A52C-CD301E443ADF}"/>
              </a:ext>
            </a:extLst>
          </p:cNvPr>
          <p:cNvSpPr txBox="1"/>
          <p:nvPr/>
        </p:nvSpPr>
        <p:spPr>
          <a:xfrm>
            <a:off x="425335" y="5426174"/>
            <a:ext cx="11387220" cy="1015663"/>
          </a:xfrm>
          <a:prstGeom prst="rect">
            <a:avLst/>
          </a:prstGeom>
          <a:noFill/>
        </p:spPr>
        <p:txBody>
          <a:bodyPr wrap="square" rtlCol="0">
            <a:spAutoFit/>
          </a:bodyPr>
          <a:lstStyle/>
          <a:p>
            <a:r>
              <a:rPr lang="en-US" sz="6000" b="1" dirty="0">
                <a:solidFill>
                  <a:srgbClr val="FFFF00"/>
                </a:solidFill>
                <a:latin typeface="Times New Roman" panose="02020603050405020304" pitchFamily="18" charset="0"/>
                <a:cs typeface="Times New Roman" panose="02020603050405020304" pitchFamily="18" charset="0"/>
              </a:rPr>
              <a:t>Bulbul collects rubbish  everyday.</a:t>
            </a:r>
          </a:p>
        </p:txBody>
      </p:sp>
    </p:spTree>
    <p:extLst>
      <p:ext uri="{BB962C8B-B14F-4D97-AF65-F5344CB8AC3E}">
        <p14:creationId xmlns:p14="http://schemas.microsoft.com/office/powerpoint/2010/main" val="378469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379E408-E1A0-43C9-9EF1-9E28CF92236A}"/>
              </a:ext>
            </a:extLst>
          </p:cNvPr>
          <p:cNvSpPr txBox="1"/>
          <p:nvPr/>
        </p:nvSpPr>
        <p:spPr>
          <a:xfrm>
            <a:off x="762652" y="164215"/>
            <a:ext cx="11015003" cy="861774"/>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Guess the meaning of the word and make  sentence with them</a:t>
            </a:r>
          </a:p>
          <a:p>
            <a:endParaRPr lang="en-US" dirty="0"/>
          </a:p>
        </p:txBody>
      </p:sp>
      <p:sp>
        <p:nvSpPr>
          <p:cNvPr id="3" name="TextBox 2">
            <a:extLst>
              <a:ext uri="{FF2B5EF4-FFF2-40B4-BE49-F238E27FC236}">
                <a16:creationId xmlns:a16="http://schemas.microsoft.com/office/drawing/2014/main" id="{AB387D0E-01B7-4BFB-BE97-591BCFC60BC3}"/>
              </a:ext>
            </a:extLst>
          </p:cNvPr>
          <p:cNvSpPr txBox="1"/>
          <p:nvPr/>
        </p:nvSpPr>
        <p:spPr>
          <a:xfrm>
            <a:off x="476804" y="2771474"/>
            <a:ext cx="1195753"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Bins</a:t>
            </a:r>
          </a:p>
        </p:txBody>
      </p:sp>
      <p:sp>
        <p:nvSpPr>
          <p:cNvPr id="6" name="TextBox 5">
            <a:extLst>
              <a:ext uri="{FF2B5EF4-FFF2-40B4-BE49-F238E27FC236}">
                <a16:creationId xmlns:a16="http://schemas.microsoft.com/office/drawing/2014/main" id="{C63A18C7-B175-4281-ADC6-7636EACF5889}"/>
              </a:ext>
            </a:extLst>
          </p:cNvPr>
          <p:cNvSpPr txBox="1"/>
          <p:nvPr/>
        </p:nvSpPr>
        <p:spPr>
          <a:xfrm>
            <a:off x="2644726" y="1448972"/>
            <a:ext cx="6668086" cy="3559126"/>
          </a:xfrm>
          <a:prstGeom prst="rect">
            <a:avLst/>
          </a:prstGeom>
          <a:no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6227B226-60E5-4BDF-AD15-47C99E1B4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498" y="888897"/>
            <a:ext cx="7350368" cy="4473039"/>
          </a:xfrm>
          <a:prstGeom prst="rect">
            <a:avLst/>
          </a:prstGeom>
          <a:ln w="38100">
            <a:solidFill>
              <a:schemeClr val="tx1"/>
            </a:solidFill>
          </a:ln>
        </p:spPr>
      </p:pic>
      <p:sp>
        <p:nvSpPr>
          <p:cNvPr id="12" name="TextBox 11">
            <a:extLst>
              <a:ext uri="{FF2B5EF4-FFF2-40B4-BE49-F238E27FC236}">
                <a16:creationId xmlns:a16="http://schemas.microsoft.com/office/drawing/2014/main" id="{EF661C3B-33BF-4A64-8935-5A8421DDAB7F}"/>
              </a:ext>
            </a:extLst>
          </p:cNvPr>
          <p:cNvSpPr txBox="1"/>
          <p:nvPr/>
        </p:nvSpPr>
        <p:spPr>
          <a:xfrm>
            <a:off x="9112866" y="3066757"/>
            <a:ext cx="2664789"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Containers</a:t>
            </a:r>
          </a:p>
        </p:txBody>
      </p:sp>
      <p:sp>
        <p:nvSpPr>
          <p:cNvPr id="13" name="TextBox 12">
            <a:extLst>
              <a:ext uri="{FF2B5EF4-FFF2-40B4-BE49-F238E27FC236}">
                <a16:creationId xmlns:a16="http://schemas.microsoft.com/office/drawing/2014/main" id="{5AB43C6B-7801-477F-BB90-884B60B9E2A6}"/>
              </a:ext>
            </a:extLst>
          </p:cNvPr>
          <p:cNvSpPr txBox="1"/>
          <p:nvPr/>
        </p:nvSpPr>
        <p:spPr>
          <a:xfrm>
            <a:off x="910400" y="5450680"/>
            <a:ext cx="10719506" cy="1015663"/>
          </a:xfrm>
          <a:prstGeom prst="rect">
            <a:avLst/>
          </a:prstGeom>
          <a:noFill/>
        </p:spPr>
        <p:txBody>
          <a:bodyPr wrap="square" rtlCol="0">
            <a:spAutoFit/>
          </a:bodyPr>
          <a:lstStyle/>
          <a:p>
            <a:r>
              <a:rPr lang="en-US" sz="6000" b="1" dirty="0">
                <a:solidFill>
                  <a:srgbClr val="FFFF00"/>
                </a:solidFill>
                <a:latin typeface="Times New Roman" panose="02020603050405020304" pitchFamily="18" charset="0"/>
                <a:cs typeface="Times New Roman" panose="02020603050405020304" pitchFamily="18" charset="0"/>
              </a:rPr>
              <a:t>Put your rubbish in plastic  bin.</a:t>
            </a:r>
          </a:p>
        </p:txBody>
      </p:sp>
    </p:spTree>
    <p:extLst>
      <p:ext uri="{BB962C8B-B14F-4D97-AF65-F5344CB8AC3E}">
        <p14:creationId xmlns:p14="http://schemas.microsoft.com/office/powerpoint/2010/main" val="35458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8CA13D-43DC-4B71-972A-24F0FD5CD4F7}"/>
              </a:ext>
            </a:extLst>
          </p:cNvPr>
          <p:cNvSpPr txBox="1"/>
          <p:nvPr/>
        </p:nvSpPr>
        <p:spPr>
          <a:xfrm>
            <a:off x="676381" y="2721114"/>
            <a:ext cx="1153551"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Sick</a:t>
            </a:r>
          </a:p>
        </p:txBody>
      </p:sp>
      <p:pic>
        <p:nvPicPr>
          <p:cNvPr id="7" name="Picture 6">
            <a:extLst>
              <a:ext uri="{FF2B5EF4-FFF2-40B4-BE49-F238E27FC236}">
                <a16:creationId xmlns:a16="http://schemas.microsoft.com/office/drawing/2014/main" id="{5B0B9038-F4AD-49DC-A350-13DC2A213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120" y="929291"/>
            <a:ext cx="6786114" cy="4515851"/>
          </a:xfrm>
          <a:prstGeom prst="rect">
            <a:avLst/>
          </a:prstGeom>
        </p:spPr>
      </p:pic>
      <p:sp>
        <p:nvSpPr>
          <p:cNvPr id="8" name="TextBox 7">
            <a:extLst>
              <a:ext uri="{FF2B5EF4-FFF2-40B4-BE49-F238E27FC236}">
                <a16:creationId xmlns:a16="http://schemas.microsoft.com/office/drawing/2014/main" id="{CA2351B5-47FC-4A57-8DDC-F12864CAB77D}"/>
              </a:ext>
            </a:extLst>
          </p:cNvPr>
          <p:cNvSpPr txBox="1"/>
          <p:nvPr/>
        </p:nvSpPr>
        <p:spPr>
          <a:xfrm>
            <a:off x="504188" y="169205"/>
            <a:ext cx="11163636" cy="861774"/>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Guess the meaning of the word and make  sentence with them</a:t>
            </a:r>
          </a:p>
          <a:p>
            <a:endParaRPr lang="en-US" dirty="0"/>
          </a:p>
        </p:txBody>
      </p:sp>
      <p:sp>
        <p:nvSpPr>
          <p:cNvPr id="9" name="TextBox 8">
            <a:extLst>
              <a:ext uri="{FF2B5EF4-FFF2-40B4-BE49-F238E27FC236}">
                <a16:creationId xmlns:a16="http://schemas.microsoft.com/office/drawing/2014/main" id="{ED9F8197-7A8C-41ED-A9B6-35033066AE51}"/>
              </a:ext>
            </a:extLst>
          </p:cNvPr>
          <p:cNvSpPr txBox="1"/>
          <p:nvPr/>
        </p:nvSpPr>
        <p:spPr>
          <a:xfrm>
            <a:off x="9425354" y="2926080"/>
            <a:ext cx="1997612"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Ill</a:t>
            </a:r>
          </a:p>
        </p:txBody>
      </p:sp>
      <p:sp>
        <p:nvSpPr>
          <p:cNvPr id="10" name="TextBox 9">
            <a:extLst>
              <a:ext uri="{FF2B5EF4-FFF2-40B4-BE49-F238E27FC236}">
                <a16:creationId xmlns:a16="http://schemas.microsoft.com/office/drawing/2014/main" id="{0DBA20CF-D361-4CD8-AE71-8A9D5C645766}"/>
              </a:ext>
            </a:extLst>
          </p:cNvPr>
          <p:cNvSpPr txBox="1"/>
          <p:nvPr/>
        </p:nvSpPr>
        <p:spPr>
          <a:xfrm>
            <a:off x="2334120" y="5445142"/>
            <a:ext cx="6471139" cy="1015663"/>
          </a:xfrm>
          <a:prstGeom prst="rect">
            <a:avLst/>
          </a:prstGeom>
          <a:noFill/>
        </p:spPr>
        <p:txBody>
          <a:bodyPr wrap="square" rtlCol="0">
            <a:spAutoFit/>
          </a:bodyPr>
          <a:lstStyle/>
          <a:p>
            <a:r>
              <a:rPr lang="en-US" sz="6000" b="1" dirty="0">
                <a:solidFill>
                  <a:srgbClr val="FFFF00"/>
                </a:solidFill>
                <a:latin typeface="Times New Roman" panose="02020603050405020304" pitchFamily="18" charset="0"/>
                <a:cs typeface="Times New Roman" panose="02020603050405020304" pitchFamily="18" charset="0"/>
              </a:rPr>
              <a:t>The man feels sick.</a:t>
            </a:r>
          </a:p>
        </p:txBody>
      </p:sp>
    </p:spTree>
    <p:extLst>
      <p:ext uri="{BB962C8B-B14F-4D97-AF65-F5344CB8AC3E}">
        <p14:creationId xmlns:p14="http://schemas.microsoft.com/office/powerpoint/2010/main" val="14079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68951C-64D2-475E-8E70-F1B38041FFF6}"/>
              </a:ext>
            </a:extLst>
          </p:cNvPr>
          <p:cNvSpPr txBox="1"/>
          <p:nvPr/>
        </p:nvSpPr>
        <p:spPr>
          <a:xfrm>
            <a:off x="179882" y="2654011"/>
            <a:ext cx="2447778"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Profession</a:t>
            </a:r>
          </a:p>
        </p:txBody>
      </p:sp>
      <p:sp>
        <p:nvSpPr>
          <p:cNvPr id="3" name="TextBox 2">
            <a:extLst>
              <a:ext uri="{FF2B5EF4-FFF2-40B4-BE49-F238E27FC236}">
                <a16:creationId xmlns:a16="http://schemas.microsoft.com/office/drawing/2014/main" id="{B2C0CE03-FC3C-4BB2-A550-43F8845E3514}"/>
              </a:ext>
            </a:extLst>
          </p:cNvPr>
          <p:cNvSpPr txBox="1"/>
          <p:nvPr/>
        </p:nvSpPr>
        <p:spPr>
          <a:xfrm>
            <a:off x="3376246" y="618978"/>
            <a:ext cx="4445391" cy="3784210"/>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AB35FB9E-A5CC-4D04-B230-3654A5C12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660" y="909622"/>
            <a:ext cx="6460356" cy="4427488"/>
          </a:xfrm>
          <a:prstGeom prst="rect">
            <a:avLst/>
          </a:prstGeom>
          <a:ln w="38100">
            <a:solidFill>
              <a:schemeClr val="tx1"/>
            </a:solidFill>
          </a:ln>
        </p:spPr>
      </p:pic>
      <p:sp>
        <p:nvSpPr>
          <p:cNvPr id="8" name="TextBox 7">
            <a:extLst>
              <a:ext uri="{FF2B5EF4-FFF2-40B4-BE49-F238E27FC236}">
                <a16:creationId xmlns:a16="http://schemas.microsoft.com/office/drawing/2014/main" id="{D5066BF4-002A-4D98-BD47-A40C0678AEE3}"/>
              </a:ext>
            </a:extLst>
          </p:cNvPr>
          <p:cNvSpPr txBox="1"/>
          <p:nvPr/>
        </p:nvSpPr>
        <p:spPr>
          <a:xfrm>
            <a:off x="758074" y="194872"/>
            <a:ext cx="11234057" cy="861774"/>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Guess the meaning of the word and make  sentence with them</a:t>
            </a:r>
          </a:p>
          <a:p>
            <a:endParaRPr lang="en-US" dirty="0"/>
          </a:p>
        </p:txBody>
      </p:sp>
      <p:sp>
        <p:nvSpPr>
          <p:cNvPr id="9" name="TextBox 8">
            <a:extLst>
              <a:ext uri="{FF2B5EF4-FFF2-40B4-BE49-F238E27FC236}">
                <a16:creationId xmlns:a16="http://schemas.microsoft.com/office/drawing/2014/main" id="{60AF91EB-9E40-4FF4-9E51-195C40BF8530}"/>
              </a:ext>
            </a:extLst>
          </p:cNvPr>
          <p:cNvSpPr txBox="1"/>
          <p:nvPr/>
        </p:nvSpPr>
        <p:spPr>
          <a:xfrm>
            <a:off x="9088017" y="2654011"/>
            <a:ext cx="2742912" cy="707886"/>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Occupation</a:t>
            </a:r>
          </a:p>
        </p:txBody>
      </p:sp>
      <p:sp>
        <p:nvSpPr>
          <p:cNvPr id="10" name="TextBox 9">
            <a:extLst>
              <a:ext uri="{FF2B5EF4-FFF2-40B4-BE49-F238E27FC236}">
                <a16:creationId xmlns:a16="http://schemas.microsoft.com/office/drawing/2014/main" id="{59527B4E-811F-4453-BA9E-343B893F5CAE}"/>
              </a:ext>
            </a:extLst>
          </p:cNvPr>
          <p:cNvSpPr txBox="1"/>
          <p:nvPr/>
        </p:nvSpPr>
        <p:spPr>
          <a:xfrm>
            <a:off x="567397" y="5627754"/>
            <a:ext cx="11057206"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There are people of  different professions in our society.</a:t>
            </a:r>
          </a:p>
        </p:txBody>
      </p:sp>
    </p:spTree>
    <p:extLst>
      <p:ext uri="{BB962C8B-B14F-4D97-AF65-F5344CB8AC3E}">
        <p14:creationId xmlns:p14="http://schemas.microsoft.com/office/powerpoint/2010/main" val="274202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BBCB16-7125-4FC7-8B53-A8648711D5D6}"/>
              </a:ext>
            </a:extLst>
          </p:cNvPr>
          <p:cNvSpPr txBox="1"/>
          <p:nvPr/>
        </p:nvSpPr>
        <p:spPr>
          <a:xfrm>
            <a:off x="618978" y="900332"/>
            <a:ext cx="11127545" cy="5909310"/>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B2</a:t>
            </a:r>
          </a:p>
          <a:p>
            <a:r>
              <a:rPr lang="en-US" sz="3600" b="1" dirty="0">
                <a:solidFill>
                  <a:srgbClr val="FFFF00"/>
                </a:solidFill>
                <a:latin typeface="Times New Roman" panose="02020603050405020304" pitchFamily="18" charset="0"/>
                <a:cs typeface="Times New Roman" panose="02020603050405020304" pitchFamily="18" charset="0"/>
              </a:rPr>
              <a:t>Think of a person who helps you live well. Write a composition on this person. Now answer the following questions. </a:t>
            </a:r>
          </a:p>
          <a:p>
            <a:r>
              <a:rPr lang="en-US" sz="3600" b="1" dirty="0">
                <a:solidFill>
                  <a:srgbClr val="FFFF00"/>
                </a:solidFill>
                <a:latin typeface="Times New Roman" panose="02020603050405020304" pitchFamily="18" charset="0"/>
                <a:cs typeface="Times New Roman" panose="02020603050405020304" pitchFamily="18" charset="0"/>
              </a:rPr>
              <a:t>a) What does he/she do?</a:t>
            </a:r>
          </a:p>
          <a:p>
            <a:r>
              <a:rPr lang="en-US" sz="3600" b="1" dirty="0">
                <a:solidFill>
                  <a:srgbClr val="FFFF00"/>
                </a:solidFill>
                <a:latin typeface="Times New Roman" panose="02020603050405020304" pitchFamily="18" charset="0"/>
                <a:cs typeface="Times New Roman" panose="02020603050405020304" pitchFamily="18" charset="0"/>
              </a:rPr>
              <a:t>b) What time does he/she start his/her work?</a:t>
            </a:r>
          </a:p>
          <a:p>
            <a:r>
              <a:rPr lang="en-US" sz="3600" b="1" dirty="0">
                <a:solidFill>
                  <a:srgbClr val="FFFF00"/>
                </a:solidFill>
                <a:latin typeface="Times New Roman" panose="02020603050405020304" pitchFamily="18" charset="0"/>
                <a:cs typeface="Times New Roman" panose="02020603050405020304" pitchFamily="18" charset="0"/>
              </a:rPr>
              <a:t>c) How does he/she do the work?</a:t>
            </a:r>
          </a:p>
          <a:p>
            <a:r>
              <a:rPr lang="en-US" sz="3600" b="1" dirty="0">
                <a:solidFill>
                  <a:srgbClr val="FFFF00"/>
                </a:solidFill>
                <a:latin typeface="Times New Roman" panose="02020603050405020304" pitchFamily="18" charset="0"/>
                <a:cs typeface="Times New Roman" panose="02020603050405020304" pitchFamily="18" charset="0"/>
              </a:rPr>
              <a:t>d) Does he/she like the job? Why/why not?</a:t>
            </a:r>
          </a:p>
          <a:p>
            <a:r>
              <a:rPr lang="en-US" sz="3600" b="1" dirty="0">
                <a:solidFill>
                  <a:srgbClr val="FFFF00"/>
                </a:solidFill>
                <a:latin typeface="Times New Roman" panose="02020603050405020304" pitchFamily="18" charset="0"/>
                <a:cs typeface="Times New Roman" panose="02020603050405020304" pitchFamily="18" charset="0"/>
              </a:rPr>
              <a:t>e) What will happen if he/she stops working?</a:t>
            </a:r>
          </a:p>
          <a:p>
            <a:r>
              <a:rPr lang="en-US" sz="3600" b="1" dirty="0">
                <a:solidFill>
                  <a:srgbClr val="FFFF00"/>
                </a:solidFill>
                <a:latin typeface="Times New Roman" panose="02020603050405020304" pitchFamily="18" charset="0"/>
                <a:cs typeface="Times New Roman" panose="02020603050405020304" pitchFamily="18" charset="0"/>
              </a:rPr>
              <a:t>f) What do you think about his/her job?</a:t>
            </a:r>
          </a:p>
          <a:p>
            <a:endParaRPr lang="en-US" dirty="0"/>
          </a:p>
        </p:txBody>
      </p:sp>
      <p:sp>
        <p:nvSpPr>
          <p:cNvPr id="3" name="TextBox 2">
            <a:extLst>
              <a:ext uri="{FF2B5EF4-FFF2-40B4-BE49-F238E27FC236}">
                <a16:creationId xmlns:a16="http://schemas.microsoft.com/office/drawing/2014/main" id="{A02C0E45-BDA5-465C-9435-738E601EE061}"/>
              </a:ext>
            </a:extLst>
          </p:cNvPr>
          <p:cNvSpPr txBox="1"/>
          <p:nvPr/>
        </p:nvSpPr>
        <p:spPr>
          <a:xfrm>
            <a:off x="3713873" y="314041"/>
            <a:ext cx="3643532" cy="707886"/>
          </a:xfrm>
          <a:prstGeom prst="rect">
            <a:avLst/>
          </a:prstGeom>
          <a:noFill/>
          <a:ln w="57150">
            <a:solidFill>
              <a:srgbClr val="00B050"/>
            </a:solidFill>
          </a:ln>
        </p:spPr>
        <p:txBody>
          <a:bodyPr wrap="squar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Individual Task</a:t>
            </a:r>
          </a:p>
        </p:txBody>
      </p:sp>
      <p:pic>
        <p:nvPicPr>
          <p:cNvPr id="8" name="Picture 7">
            <a:extLst>
              <a:ext uri="{FF2B5EF4-FFF2-40B4-BE49-F238E27FC236}">
                <a16:creationId xmlns:a16="http://schemas.microsoft.com/office/drawing/2014/main" id="{75BF0D78-0EBA-4705-8492-864C847A2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9588" y="194872"/>
            <a:ext cx="2011680" cy="1403848"/>
          </a:xfrm>
          <a:prstGeom prst="rect">
            <a:avLst/>
          </a:prstGeom>
          <a:ln w="38100">
            <a:solidFill>
              <a:schemeClr val="tx1"/>
            </a:solidFill>
          </a:ln>
        </p:spPr>
      </p:pic>
    </p:spTree>
    <p:extLst>
      <p:ext uri="{BB962C8B-B14F-4D97-AF65-F5344CB8AC3E}">
        <p14:creationId xmlns:p14="http://schemas.microsoft.com/office/powerpoint/2010/main" val="422591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3860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16993A-7D33-442A-BF31-0BC10377E847}"/>
              </a:ext>
            </a:extLst>
          </p:cNvPr>
          <p:cNvSpPr txBox="1"/>
          <p:nvPr/>
        </p:nvSpPr>
        <p:spPr>
          <a:xfrm>
            <a:off x="3812345" y="194872"/>
            <a:ext cx="3840480" cy="1015663"/>
          </a:xfrm>
          <a:prstGeom prst="rect">
            <a:avLst/>
          </a:prstGeom>
          <a:noFill/>
          <a:ln w="38100">
            <a:solidFill>
              <a:srgbClr val="92D050"/>
            </a:solidFill>
          </a:ln>
        </p:spPr>
        <p:txBody>
          <a:bodyPr wrap="square" rtlCol="0">
            <a:spAutoFit/>
          </a:bodyPr>
          <a:lstStyle/>
          <a:p>
            <a:r>
              <a:rPr lang="en-US" sz="6000" b="1" dirty="0">
                <a:solidFill>
                  <a:srgbClr val="92D050"/>
                </a:solidFill>
                <a:latin typeface="Times New Roman" panose="02020603050405020304" pitchFamily="18" charset="0"/>
                <a:cs typeface="Times New Roman" panose="02020603050405020304" pitchFamily="18" charset="0"/>
              </a:rPr>
              <a:t>Evaluation</a:t>
            </a:r>
          </a:p>
        </p:txBody>
      </p:sp>
      <p:sp>
        <p:nvSpPr>
          <p:cNvPr id="3" name="TextBox 2">
            <a:extLst>
              <a:ext uri="{FF2B5EF4-FFF2-40B4-BE49-F238E27FC236}">
                <a16:creationId xmlns:a16="http://schemas.microsoft.com/office/drawing/2014/main" id="{8F66D167-6D1E-4BF7-8750-CF6FA1F47C5A}"/>
              </a:ext>
            </a:extLst>
          </p:cNvPr>
          <p:cNvSpPr txBox="1"/>
          <p:nvPr/>
        </p:nvSpPr>
        <p:spPr>
          <a:xfrm>
            <a:off x="858130" y="1210535"/>
            <a:ext cx="8370277" cy="769441"/>
          </a:xfrm>
          <a:prstGeom prst="rect">
            <a:avLst/>
          </a:prstGeom>
          <a:noFill/>
        </p:spPr>
        <p:txBody>
          <a:bodyPr wrap="square" rtlCol="0">
            <a:spAutoFit/>
          </a:bodyPr>
          <a:lstStyle/>
          <a:p>
            <a:r>
              <a:rPr lang="en-US" sz="4400" b="1" dirty="0">
                <a:solidFill>
                  <a:srgbClr val="FFFF00"/>
                </a:solidFill>
                <a:latin typeface="Times New Roman" panose="02020603050405020304" pitchFamily="18" charset="0"/>
                <a:cs typeface="Times New Roman" panose="02020603050405020304" pitchFamily="18" charset="0"/>
              </a:rPr>
              <a:t>More multiple choice for  practice</a:t>
            </a:r>
          </a:p>
        </p:txBody>
      </p:sp>
      <p:sp>
        <p:nvSpPr>
          <p:cNvPr id="6" name="TextBox 5">
            <a:extLst>
              <a:ext uri="{FF2B5EF4-FFF2-40B4-BE49-F238E27FC236}">
                <a16:creationId xmlns:a16="http://schemas.microsoft.com/office/drawing/2014/main" id="{12ADC4E8-B09C-4939-8AF3-5CDFA531881F}"/>
              </a:ext>
            </a:extLst>
          </p:cNvPr>
          <p:cNvSpPr txBox="1"/>
          <p:nvPr/>
        </p:nvSpPr>
        <p:spPr>
          <a:xfrm>
            <a:off x="492369" y="2194560"/>
            <a:ext cx="10775853" cy="769441"/>
          </a:xfrm>
          <a:prstGeom prst="rect">
            <a:avLst/>
          </a:prstGeom>
          <a:noFill/>
        </p:spPr>
        <p:txBody>
          <a:bodyPr wrap="square" rtlCol="0">
            <a:spAutoFit/>
          </a:bodyPr>
          <a:lstStyle/>
          <a:p>
            <a:r>
              <a:rPr lang="en-US" sz="4400" b="1" dirty="0">
                <a:solidFill>
                  <a:srgbClr val="FFFF00"/>
                </a:solidFill>
                <a:latin typeface="Times New Roman" panose="02020603050405020304" pitchFamily="18" charset="0"/>
                <a:cs typeface="Times New Roman" panose="02020603050405020304" pitchFamily="18" charset="0"/>
              </a:rPr>
              <a:t>(a) Bulbul collects………….</a:t>
            </a:r>
          </a:p>
        </p:txBody>
      </p:sp>
      <p:sp>
        <p:nvSpPr>
          <p:cNvPr id="8" name="TextBox 7">
            <a:extLst>
              <a:ext uri="{FF2B5EF4-FFF2-40B4-BE49-F238E27FC236}">
                <a16:creationId xmlns:a16="http://schemas.microsoft.com/office/drawing/2014/main" id="{944F8428-5467-4C29-A1ED-B1B47E67AD1F}"/>
              </a:ext>
            </a:extLst>
          </p:cNvPr>
          <p:cNvSpPr txBox="1"/>
          <p:nvPr/>
        </p:nvSpPr>
        <p:spPr>
          <a:xfrm>
            <a:off x="179882" y="3038622"/>
            <a:ext cx="11812249"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a:t>
            </a:r>
            <a:r>
              <a:rPr lang="en-US" sz="3600" b="1" dirty="0" err="1">
                <a:solidFill>
                  <a:srgbClr val="FFFF00"/>
                </a:solidFill>
                <a:latin typeface="Times New Roman" panose="02020603050405020304" pitchFamily="18" charset="0"/>
                <a:cs typeface="Times New Roman" panose="02020603050405020304" pitchFamily="18" charset="0"/>
              </a:rPr>
              <a:t>i</a:t>
            </a:r>
            <a:r>
              <a:rPr lang="en-US" sz="3600" b="1" dirty="0">
                <a:solidFill>
                  <a:srgbClr val="FFFF00"/>
                </a:solidFill>
                <a:latin typeface="Times New Roman" panose="02020603050405020304" pitchFamily="18" charset="0"/>
                <a:cs typeface="Times New Roman" panose="02020603050405020304" pitchFamily="18" charset="0"/>
              </a:rPr>
              <a:t>)  Money       (ii)   honey        (iii)   tickets      (iv)     rubbish</a:t>
            </a:r>
          </a:p>
        </p:txBody>
      </p:sp>
      <p:sp>
        <p:nvSpPr>
          <p:cNvPr id="9" name="Flowchart: Connector 8">
            <a:extLst>
              <a:ext uri="{FF2B5EF4-FFF2-40B4-BE49-F238E27FC236}">
                <a16:creationId xmlns:a16="http://schemas.microsoft.com/office/drawing/2014/main" id="{72C7B98A-16DC-44D1-A9CF-65DCFD203F02}"/>
              </a:ext>
            </a:extLst>
          </p:cNvPr>
          <p:cNvSpPr/>
          <p:nvPr/>
        </p:nvSpPr>
        <p:spPr>
          <a:xfrm>
            <a:off x="8989255" y="3051909"/>
            <a:ext cx="745588" cy="6900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DA75866-10F4-4A15-9849-93708E88DE06}"/>
              </a:ext>
            </a:extLst>
          </p:cNvPr>
          <p:cNvSpPr txBox="1"/>
          <p:nvPr/>
        </p:nvSpPr>
        <p:spPr>
          <a:xfrm>
            <a:off x="295422" y="4037428"/>
            <a:ext cx="11696709" cy="769441"/>
          </a:xfrm>
          <a:prstGeom prst="rect">
            <a:avLst/>
          </a:prstGeom>
          <a:noFill/>
        </p:spPr>
        <p:txBody>
          <a:bodyPr wrap="square" rtlCol="0">
            <a:spAutoFit/>
          </a:bodyPr>
          <a:lstStyle/>
          <a:p>
            <a:r>
              <a:rPr lang="en-US" sz="4400" b="1" dirty="0">
                <a:solidFill>
                  <a:srgbClr val="FFFF00"/>
                </a:solidFill>
                <a:latin typeface="Times New Roman" panose="02020603050405020304" pitchFamily="18" charset="0"/>
                <a:cs typeface="Times New Roman" panose="02020603050405020304" pitchFamily="18" charset="0"/>
              </a:rPr>
              <a:t>(b)  He believes that all jobs are…………..</a:t>
            </a:r>
          </a:p>
        </p:txBody>
      </p:sp>
      <p:sp>
        <p:nvSpPr>
          <p:cNvPr id="11" name="TextBox 10">
            <a:extLst>
              <a:ext uri="{FF2B5EF4-FFF2-40B4-BE49-F238E27FC236}">
                <a16:creationId xmlns:a16="http://schemas.microsoft.com/office/drawing/2014/main" id="{2F79321E-FF05-4B6B-A9DF-AE4552D5CDDD}"/>
              </a:ext>
            </a:extLst>
          </p:cNvPr>
          <p:cNvSpPr txBox="1"/>
          <p:nvPr/>
        </p:nvSpPr>
        <p:spPr>
          <a:xfrm>
            <a:off x="179883" y="4994031"/>
            <a:ext cx="1181224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a:t>
            </a:r>
            <a:r>
              <a:rPr lang="en-US" sz="3200" b="1" dirty="0" err="1">
                <a:solidFill>
                  <a:srgbClr val="FFFF00"/>
                </a:solidFill>
                <a:latin typeface="Times New Roman" panose="02020603050405020304" pitchFamily="18" charset="0"/>
                <a:cs typeface="Times New Roman" panose="02020603050405020304" pitchFamily="18" charset="0"/>
              </a:rPr>
              <a:t>i</a:t>
            </a:r>
            <a:r>
              <a:rPr lang="en-US" sz="3200" b="1" dirty="0">
                <a:solidFill>
                  <a:srgbClr val="FFFF00"/>
                </a:solidFill>
                <a:latin typeface="Times New Roman" panose="02020603050405020304" pitchFamily="18" charset="0"/>
                <a:cs typeface="Times New Roman" panose="02020603050405020304" pitchFamily="18" charset="0"/>
              </a:rPr>
              <a:t>)  worthless    (ii)  meaningless    (iii)   valueless    (iv)    significant </a:t>
            </a:r>
          </a:p>
        </p:txBody>
      </p:sp>
      <p:sp>
        <p:nvSpPr>
          <p:cNvPr id="12" name="Flowchart: Connector 11">
            <a:extLst>
              <a:ext uri="{FF2B5EF4-FFF2-40B4-BE49-F238E27FC236}">
                <a16:creationId xmlns:a16="http://schemas.microsoft.com/office/drawing/2014/main" id="{08863AAE-7C81-440F-8F57-1E218CBF15AC}"/>
              </a:ext>
            </a:extLst>
          </p:cNvPr>
          <p:cNvSpPr/>
          <p:nvPr/>
        </p:nvSpPr>
        <p:spPr>
          <a:xfrm>
            <a:off x="9052559" y="5102291"/>
            <a:ext cx="633046" cy="50036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2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p:cTn id="2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09572"/>
            <a:ext cx="11812249" cy="658151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0745AD-8538-43F1-8956-216627409FE6}"/>
              </a:ext>
            </a:extLst>
          </p:cNvPr>
          <p:cNvSpPr txBox="1"/>
          <p:nvPr/>
        </p:nvSpPr>
        <p:spPr>
          <a:xfrm>
            <a:off x="4642339" y="194872"/>
            <a:ext cx="2391508" cy="923330"/>
          </a:xfrm>
          <a:prstGeom prst="rect">
            <a:avLst/>
          </a:prstGeom>
          <a:noFill/>
        </p:spPr>
        <p:txBody>
          <a:bodyPr wrap="square" rtlCol="0">
            <a:spAutoFit/>
          </a:bodyPr>
          <a:lstStyle/>
          <a:p>
            <a:r>
              <a:rPr lang="en-US" sz="3600" b="1" dirty="0">
                <a:solidFill>
                  <a:srgbClr val="92D050"/>
                </a:solidFill>
                <a:latin typeface="Times New Roman" panose="02020603050405020304" pitchFamily="18" charset="0"/>
                <a:cs typeface="Times New Roman" panose="02020603050405020304" pitchFamily="18" charset="0"/>
              </a:rPr>
              <a:t>Evaluation</a:t>
            </a:r>
          </a:p>
          <a:p>
            <a:endParaRPr lang="en-US" dirty="0"/>
          </a:p>
        </p:txBody>
      </p:sp>
      <p:sp>
        <p:nvSpPr>
          <p:cNvPr id="3" name="TextBox 2">
            <a:extLst>
              <a:ext uri="{FF2B5EF4-FFF2-40B4-BE49-F238E27FC236}">
                <a16:creationId xmlns:a16="http://schemas.microsoft.com/office/drawing/2014/main" id="{1EFD00F2-EB03-4083-9B4E-940CCA2970D7}"/>
              </a:ext>
            </a:extLst>
          </p:cNvPr>
          <p:cNvSpPr txBox="1"/>
          <p:nvPr/>
        </p:nvSpPr>
        <p:spPr>
          <a:xfrm>
            <a:off x="365760" y="886265"/>
            <a:ext cx="11479237" cy="707886"/>
          </a:xfrm>
          <a:prstGeom prst="rect">
            <a:avLst/>
          </a:prstGeom>
          <a:noFill/>
        </p:spPr>
        <p:txBody>
          <a:bodyPr wrap="square" rtlCol="0">
            <a:spAutoFit/>
          </a:bodyPr>
          <a:lstStyle/>
          <a:p>
            <a:r>
              <a:rPr lang="en-US" dirty="0"/>
              <a:t> </a:t>
            </a:r>
            <a:r>
              <a:rPr lang="en-US" sz="4000" b="1" dirty="0">
                <a:solidFill>
                  <a:srgbClr val="FFFF00"/>
                </a:solidFill>
                <a:latin typeface="Times New Roman" panose="02020603050405020304" pitchFamily="18" charset="0"/>
                <a:cs typeface="Times New Roman" panose="02020603050405020304" pitchFamily="18" charset="0"/>
              </a:rPr>
              <a:t>(c )   Bulbul was sick for…………………..</a:t>
            </a:r>
          </a:p>
        </p:txBody>
      </p:sp>
      <p:sp>
        <p:nvSpPr>
          <p:cNvPr id="6" name="TextBox 5">
            <a:extLst>
              <a:ext uri="{FF2B5EF4-FFF2-40B4-BE49-F238E27FC236}">
                <a16:creationId xmlns:a16="http://schemas.microsoft.com/office/drawing/2014/main" id="{4CBEE54D-2AAC-45A8-9C46-EC35907E373E}"/>
              </a:ext>
            </a:extLst>
          </p:cNvPr>
          <p:cNvSpPr txBox="1"/>
          <p:nvPr/>
        </p:nvSpPr>
        <p:spPr>
          <a:xfrm>
            <a:off x="179882" y="1786597"/>
            <a:ext cx="11665115"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i</a:t>
            </a:r>
            <a:r>
              <a:rPr lang="en-US" sz="3200" b="1" dirty="0">
                <a:solidFill>
                  <a:srgbClr val="FFFF00"/>
                </a:solidFill>
                <a:latin typeface="Times New Roman" panose="02020603050405020304" pitchFamily="18" charset="0"/>
                <a:cs typeface="Times New Roman" panose="02020603050405020304" pitchFamily="18" charset="0"/>
              </a:rPr>
              <a:t>)  one day     (ii)    two days       (iii)   three days     (iv)   four days</a:t>
            </a:r>
          </a:p>
        </p:txBody>
      </p:sp>
      <p:sp>
        <p:nvSpPr>
          <p:cNvPr id="7" name="Flowchart: Connector 6">
            <a:extLst>
              <a:ext uri="{FF2B5EF4-FFF2-40B4-BE49-F238E27FC236}">
                <a16:creationId xmlns:a16="http://schemas.microsoft.com/office/drawing/2014/main" id="{3BDC8FBC-5A7D-4816-8986-8C0D21D1524B}"/>
              </a:ext>
            </a:extLst>
          </p:cNvPr>
          <p:cNvSpPr/>
          <p:nvPr/>
        </p:nvSpPr>
        <p:spPr>
          <a:xfrm>
            <a:off x="2813986" y="1849901"/>
            <a:ext cx="495271" cy="519381"/>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1D2253-7CBE-495D-85A4-2C7B8097C8D3}"/>
              </a:ext>
            </a:extLst>
          </p:cNvPr>
          <p:cNvSpPr txBox="1"/>
          <p:nvPr/>
        </p:nvSpPr>
        <p:spPr>
          <a:xfrm>
            <a:off x="365760" y="2686929"/>
            <a:ext cx="11479237" cy="769441"/>
          </a:xfrm>
          <a:prstGeom prst="rect">
            <a:avLst/>
          </a:prstGeom>
          <a:noFill/>
        </p:spPr>
        <p:txBody>
          <a:bodyPr wrap="square" rtlCol="0">
            <a:spAutoFit/>
          </a:bodyPr>
          <a:lstStyle/>
          <a:p>
            <a:r>
              <a:rPr lang="en-US" sz="4400" b="1" dirty="0">
                <a:solidFill>
                  <a:srgbClr val="FFFF00"/>
                </a:solidFill>
                <a:latin typeface="Times New Roman" panose="02020603050405020304" pitchFamily="18" charset="0"/>
                <a:cs typeface="Times New Roman" panose="02020603050405020304" pitchFamily="18" charset="0"/>
              </a:rPr>
              <a:t> </a:t>
            </a:r>
            <a:r>
              <a:rPr lang="en-US" sz="4000" b="1" dirty="0">
                <a:solidFill>
                  <a:srgbClr val="FFFF00"/>
                </a:solidFill>
                <a:latin typeface="Times New Roman" panose="02020603050405020304" pitchFamily="18" charset="0"/>
                <a:cs typeface="Times New Roman" panose="02020603050405020304" pitchFamily="18" charset="0"/>
              </a:rPr>
              <a:t>(d)  Sometimes the bins are………………</a:t>
            </a:r>
          </a:p>
        </p:txBody>
      </p:sp>
      <p:sp>
        <p:nvSpPr>
          <p:cNvPr id="9" name="TextBox 8">
            <a:extLst>
              <a:ext uri="{FF2B5EF4-FFF2-40B4-BE49-F238E27FC236}">
                <a16:creationId xmlns:a16="http://schemas.microsoft.com/office/drawing/2014/main" id="{7C7EB5AA-A8BC-47ED-A31D-7A5AC741D79B}"/>
              </a:ext>
            </a:extLst>
          </p:cNvPr>
          <p:cNvSpPr txBox="1"/>
          <p:nvPr/>
        </p:nvSpPr>
        <p:spPr>
          <a:xfrm>
            <a:off x="179882" y="3635490"/>
            <a:ext cx="11626371" cy="584775"/>
          </a:xfrm>
          <a:prstGeom prst="rect">
            <a:avLst/>
          </a:prstGeom>
          <a:noFill/>
        </p:spPr>
        <p:txBody>
          <a:bodyPr wrap="square" rtlCol="0">
            <a:spAutoFit/>
          </a:bodyPr>
          <a:lstStyle/>
          <a:p>
            <a:r>
              <a:rPr lang="en-US" dirty="0"/>
              <a:t> </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i</a:t>
            </a:r>
            <a:r>
              <a:rPr lang="en-US" sz="3200" b="1" dirty="0">
                <a:solidFill>
                  <a:srgbClr val="FFFF00"/>
                </a:solidFill>
                <a:latin typeface="Times New Roman" panose="02020603050405020304" pitchFamily="18" charset="0"/>
                <a:cs typeface="Times New Roman" panose="02020603050405020304" pitchFamily="18" charset="0"/>
              </a:rPr>
              <a:t>)  empty   (ii)    clean                  (iii)       dirty                   (iv )  full</a:t>
            </a:r>
            <a:r>
              <a:rPr lang="en-US" sz="3200" b="1" dirty="0">
                <a:latin typeface="Times New Roman" panose="02020603050405020304" pitchFamily="18" charset="0"/>
                <a:cs typeface="Times New Roman" panose="02020603050405020304" pitchFamily="18" charset="0"/>
              </a:rPr>
              <a:t>                                                                              </a:t>
            </a:r>
          </a:p>
        </p:txBody>
      </p:sp>
      <p:sp>
        <p:nvSpPr>
          <p:cNvPr id="10" name="Flowchart: Connector 9">
            <a:extLst>
              <a:ext uri="{FF2B5EF4-FFF2-40B4-BE49-F238E27FC236}">
                <a16:creationId xmlns:a16="http://schemas.microsoft.com/office/drawing/2014/main" id="{CBEB918C-21AD-4CD3-BEB2-7A1FD14F8691}"/>
              </a:ext>
            </a:extLst>
          </p:cNvPr>
          <p:cNvSpPr/>
          <p:nvPr/>
        </p:nvSpPr>
        <p:spPr>
          <a:xfrm>
            <a:off x="6012439" y="3709133"/>
            <a:ext cx="649618" cy="58477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FF88094-38FD-49D8-9B8A-F6E25F7E6F46}"/>
              </a:ext>
            </a:extLst>
          </p:cNvPr>
          <p:cNvSpPr txBox="1"/>
          <p:nvPr/>
        </p:nvSpPr>
        <p:spPr>
          <a:xfrm>
            <a:off x="365760" y="4470400"/>
            <a:ext cx="11440493"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a:solidFill>
                  <a:srgbClr val="FFFF00"/>
                </a:solidFill>
                <a:latin typeface="Times New Roman" panose="02020603050405020304" pitchFamily="18" charset="0"/>
                <a:cs typeface="Times New Roman" panose="02020603050405020304" pitchFamily="18" charset="0"/>
              </a:rPr>
              <a:t>(e) He removes rubbish………………………….. </a:t>
            </a:r>
          </a:p>
        </p:txBody>
      </p:sp>
      <p:sp>
        <p:nvSpPr>
          <p:cNvPr id="13" name="TextBox 12">
            <a:extLst>
              <a:ext uri="{FF2B5EF4-FFF2-40B4-BE49-F238E27FC236}">
                <a16:creationId xmlns:a16="http://schemas.microsoft.com/office/drawing/2014/main" id="{C34B293B-A435-45DD-85FF-5874811D4B9E}"/>
              </a:ext>
            </a:extLst>
          </p:cNvPr>
          <p:cNvSpPr txBox="1"/>
          <p:nvPr/>
        </p:nvSpPr>
        <p:spPr>
          <a:xfrm>
            <a:off x="179882" y="5442857"/>
            <a:ext cx="11665115"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i</a:t>
            </a:r>
            <a:r>
              <a:rPr lang="en-US" sz="3200" b="1" dirty="0">
                <a:solidFill>
                  <a:srgbClr val="FFFF00"/>
                </a:solidFill>
                <a:latin typeface="Times New Roman" panose="02020603050405020304" pitchFamily="18" charset="0"/>
                <a:cs typeface="Times New Roman" panose="02020603050405020304" pitchFamily="18" charset="0"/>
              </a:rPr>
              <a:t> )  in time    (ii )  untimely  (iii )  occasionally    (iv )  at time</a:t>
            </a:r>
          </a:p>
        </p:txBody>
      </p:sp>
      <p:sp>
        <p:nvSpPr>
          <p:cNvPr id="14" name="Flowchart: Connector 13">
            <a:extLst>
              <a:ext uri="{FF2B5EF4-FFF2-40B4-BE49-F238E27FC236}">
                <a16:creationId xmlns:a16="http://schemas.microsoft.com/office/drawing/2014/main" id="{B25D9B86-B6E8-40F9-A47F-C04C3D795C69}"/>
              </a:ext>
            </a:extLst>
          </p:cNvPr>
          <p:cNvSpPr/>
          <p:nvPr/>
        </p:nvSpPr>
        <p:spPr>
          <a:xfrm>
            <a:off x="179881" y="5484383"/>
            <a:ext cx="690975" cy="54324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47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p:cTn id="4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 calcmode="lin" valueType="num">
                                      <p:cBhvr>
                                        <p:cTn id="48"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2">
              <a:lumMod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extBox 1">
            <a:extLst>
              <a:ext uri="{FF2B5EF4-FFF2-40B4-BE49-F238E27FC236}">
                <a16:creationId xmlns:a16="http://schemas.microsoft.com/office/drawing/2014/main" id="{A3812D02-E2CF-45CF-85E7-AFA4D85F2930}"/>
              </a:ext>
            </a:extLst>
          </p:cNvPr>
          <p:cNvSpPr txBox="1"/>
          <p:nvPr/>
        </p:nvSpPr>
        <p:spPr>
          <a:xfrm>
            <a:off x="4463032" y="242990"/>
            <a:ext cx="2922508" cy="707886"/>
          </a:xfrm>
          <a:prstGeom prst="rect">
            <a:avLst/>
          </a:prstGeom>
          <a:noFill/>
          <a:ln w="38100">
            <a:solidFill>
              <a:srgbClr val="FFFF00"/>
            </a:solidFill>
          </a:ln>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Home  Task</a:t>
            </a:r>
          </a:p>
        </p:txBody>
      </p:sp>
      <p:sp>
        <p:nvSpPr>
          <p:cNvPr id="3" name="TextBox 2">
            <a:extLst>
              <a:ext uri="{FF2B5EF4-FFF2-40B4-BE49-F238E27FC236}">
                <a16:creationId xmlns:a16="http://schemas.microsoft.com/office/drawing/2014/main" id="{25566DC3-0078-4C3E-8C3F-69495A1CD49A}"/>
              </a:ext>
            </a:extLst>
          </p:cNvPr>
          <p:cNvSpPr txBox="1"/>
          <p:nvPr/>
        </p:nvSpPr>
        <p:spPr>
          <a:xfrm>
            <a:off x="3251200" y="1843314"/>
            <a:ext cx="6081486" cy="3106057"/>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AA2A49D5-9CBB-4B39-B00D-362F3F496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331" y="998994"/>
            <a:ext cx="6269502" cy="4172068"/>
          </a:xfrm>
          <a:prstGeom prst="rect">
            <a:avLst/>
          </a:prstGeom>
          <a:ln w="38100">
            <a:solidFill>
              <a:schemeClr val="tx1"/>
            </a:solidFill>
          </a:ln>
        </p:spPr>
      </p:pic>
      <p:sp>
        <p:nvSpPr>
          <p:cNvPr id="8" name="TextBox 7">
            <a:extLst>
              <a:ext uri="{FF2B5EF4-FFF2-40B4-BE49-F238E27FC236}">
                <a16:creationId xmlns:a16="http://schemas.microsoft.com/office/drawing/2014/main" id="{74B90526-7A9B-4365-A4EF-750AAC5D7993}"/>
              </a:ext>
            </a:extLst>
          </p:cNvPr>
          <p:cNvSpPr txBox="1"/>
          <p:nvPr/>
        </p:nvSpPr>
        <p:spPr>
          <a:xfrm>
            <a:off x="984738" y="5430129"/>
            <a:ext cx="10621108" cy="830997"/>
          </a:xfrm>
          <a:prstGeom prst="rect">
            <a:avLst/>
          </a:prstGeom>
          <a:noFill/>
        </p:spPr>
        <p:txBody>
          <a:bodyPr wrap="square" rtlCol="0">
            <a:spAutoFit/>
          </a:bodyPr>
          <a:lstStyle/>
          <a:p>
            <a:r>
              <a:rPr lang="en-US" sz="4800" b="1" dirty="0">
                <a:solidFill>
                  <a:srgbClr val="FFFF00"/>
                </a:solidFill>
                <a:latin typeface="Times New Roman" panose="02020603050405020304" pitchFamily="18" charset="0"/>
                <a:cs typeface="Times New Roman" panose="02020603050405020304" pitchFamily="18" charset="0"/>
              </a:rPr>
              <a:t>Write a paragraph on “ A Cleaner ”.</a:t>
            </a:r>
          </a:p>
        </p:txBody>
      </p:sp>
    </p:spTree>
    <p:extLst>
      <p:ext uri="{BB962C8B-B14F-4D97-AF65-F5344CB8AC3E}">
        <p14:creationId xmlns:p14="http://schemas.microsoft.com/office/powerpoint/2010/main" val="233036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8DF0D3-2D8B-4CDA-8DA1-F0C950816839}"/>
              </a:ext>
            </a:extLst>
          </p:cNvPr>
          <p:cNvSpPr/>
          <p:nvPr/>
        </p:nvSpPr>
        <p:spPr>
          <a:xfrm>
            <a:off x="179882" y="154680"/>
            <a:ext cx="11812249" cy="647097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n w="0"/>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6" name="Up Ribbon 2">
            <a:extLst>
              <a:ext uri="{FF2B5EF4-FFF2-40B4-BE49-F238E27FC236}">
                <a16:creationId xmlns:a16="http://schemas.microsoft.com/office/drawing/2014/main" id="{B62E300F-6D5A-4D64-AFD2-025F0006EDF8}"/>
              </a:ext>
            </a:extLst>
          </p:cNvPr>
          <p:cNvSpPr/>
          <p:nvPr/>
        </p:nvSpPr>
        <p:spPr>
          <a:xfrm>
            <a:off x="3717236" y="174776"/>
            <a:ext cx="5905434" cy="1475232"/>
          </a:xfrm>
          <a:prstGeom prst="ribbon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Times New Roman" panose="02020603050405020304" pitchFamily="18" charset="0"/>
                <a:cs typeface="Times New Roman" panose="02020603050405020304" pitchFamily="18" charset="0"/>
              </a:rPr>
              <a:t>IDENTITY</a:t>
            </a:r>
          </a:p>
        </p:txBody>
      </p:sp>
      <p:pic>
        <p:nvPicPr>
          <p:cNvPr id="12" name="Picture 11" descr="shahinur pik.jpg">
            <a:extLst>
              <a:ext uri="{FF2B5EF4-FFF2-40B4-BE49-F238E27FC236}">
                <a16:creationId xmlns:a16="http://schemas.microsoft.com/office/drawing/2014/main" id="{C3E9DBC8-02FD-4AB4-848C-51320CC9477F}"/>
              </a:ext>
            </a:extLst>
          </p:cNvPr>
          <p:cNvPicPr>
            <a:picLocks noChangeAspect="1"/>
          </p:cNvPicPr>
          <p:nvPr/>
        </p:nvPicPr>
        <p:blipFill>
          <a:blip r:embed="rId2" cstate="print"/>
          <a:stretch>
            <a:fillRect/>
          </a:stretch>
        </p:blipFill>
        <p:spPr>
          <a:xfrm>
            <a:off x="603853" y="307921"/>
            <a:ext cx="2689412" cy="2541494"/>
          </a:xfrm>
          <a:prstGeom prst="rect">
            <a:avLst/>
          </a:prstGeom>
        </p:spPr>
      </p:pic>
      <p:cxnSp>
        <p:nvCxnSpPr>
          <p:cNvPr id="13" name="Straight Arrow Connector 12">
            <a:extLst>
              <a:ext uri="{FF2B5EF4-FFF2-40B4-BE49-F238E27FC236}">
                <a16:creationId xmlns:a16="http://schemas.microsoft.com/office/drawing/2014/main" id="{6FFADEEB-7D01-4E91-B16F-7BA8B273638E}"/>
              </a:ext>
            </a:extLst>
          </p:cNvPr>
          <p:cNvCxnSpPr>
            <a:cxnSpLocks/>
          </p:cNvCxnSpPr>
          <p:nvPr/>
        </p:nvCxnSpPr>
        <p:spPr>
          <a:xfrm>
            <a:off x="6285429" y="2849415"/>
            <a:ext cx="0" cy="3137191"/>
          </a:xfrm>
          <a:prstGeom prst="straightConnector1">
            <a:avLst/>
          </a:prstGeom>
          <a:ln w="571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FB9301-5961-48FE-8E76-27CC2027ED3D}"/>
              </a:ext>
            </a:extLst>
          </p:cNvPr>
          <p:cNvCxnSpPr>
            <a:cxnSpLocks/>
          </p:cNvCxnSpPr>
          <p:nvPr/>
        </p:nvCxnSpPr>
        <p:spPr>
          <a:xfrm>
            <a:off x="6504091" y="3032539"/>
            <a:ext cx="0" cy="2527591"/>
          </a:xfrm>
          <a:prstGeom prst="straightConnector1">
            <a:avLst/>
          </a:prstGeom>
          <a:ln w="571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DB097F-2320-4626-80FB-63AECCE656CE}"/>
              </a:ext>
            </a:extLst>
          </p:cNvPr>
          <p:cNvCxnSpPr>
            <a:cxnSpLocks/>
          </p:cNvCxnSpPr>
          <p:nvPr/>
        </p:nvCxnSpPr>
        <p:spPr>
          <a:xfrm>
            <a:off x="6767964" y="2849415"/>
            <a:ext cx="0" cy="3137191"/>
          </a:xfrm>
          <a:prstGeom prst="straightConnector1">
            <a:avLst/>
          </a:prstGeom>
          <a:ln w="571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13F509-B243-4CEB-B660-077016BD970E}"/>
              </a:ext>
            </a:extLst>
          </p:cNvPr>
          <p:cNvSpPr txBox="1"/>
          <p:nvPr/>
        </p:nvSpPr>
        <p:spPr>
          <a:xfrm>
            <a:off x="7581035" y="3117219"/>
            <a:ext cx="4083269" cy="1938992"/>
          </a:xfrm>
          <a:prstGeom prst="rect">
            <a:avLst/>
          </a:prstGeom>
          <a:noFill/>
        </p:spPr>
        <p:txBody>
          <a:bodyPr wrap="squar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Class: Six</a:t>
            </a:r>
          </a:p>
          <a:p>
            <a:r>
              <a:rPr lang="en-US" sz="4000" dirty="0">
                <a:solidFill>
                  <a:srgbClr val="FFFF00"/>
                </a:solidFill>
                <a:latin typeface="Times New Roman" panose="02020603050405020304" pitchFamily="18" charset="0"/>
                <a:cs typeface="Times New Roman" panose="02020603050405020304" pitchFamily="18" charset="0"/>
              </a:rPr>
              <a:t>English First Paper</a:t>
            </a:r>
          </a:p>
          <a:p>
            <a:r>
              <a:rPr lang="en-US" sz="4000" dirty="0">
                <a:solidFill>
                  <a:srgbClr val="FFFF00"/>
                </a:solidFill>
                <a:latin typeface="Times New Roman" panose="02020603050405020304" pitchFamily="18" charset="0"/>
                <a:cs typeface="Times New Roman" panose="02020603050405020304" pitchFamily="18" charset="0"/>
              </a:rPr>
              <a:t>Lesson-5</a:t>
            </a:r>
          </a:p>
        </p:txBody>
      </p:sp>
      <p:sp>
        <p:nvSpPr>
          <p:cNvPr id="22" name="TextBox 21">
            <a:extLst>
              <a:ext uri="{FF2B5EF4-FFF2-40B4-BE49-F238E27FC236}">
                <a16:creationId xmlns:a16="http://schemas.microsoft.com/office/drawing/2014/main" id="{9189D7AF-E19D-4A93-B65E-462A0A21D20F}"/>
              </a:ext>
            </a:extLst>
          </p:cNvPr>
          <p:cNvSpPr txBox="1"/>
          <p:nvPr/>
        </p:nvSpPr>
        <p:spPr>
          <a:xfrm>
            <a:off x="397566" y="2849415"/>
            <a:ext cx="6099898" cy="3816429"/>
          </a:xfrm>
          <a:prstGeom prst="rect">
            <a:avLst/>
          </a:prstGeom>
          <a:noFill/>
        </p:spPr>
        <p:txBody>
          <a:bodyPr wrap="square" rtlCol="0">
            <a:spAutoFit/>
          </a:bodyPr>
          <a:lstStyle/>
          <a:p>
            <a:r>
              <a:rPr lang="en-US" sz="32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Syeda</a:t>
            </a:r>
            <a:r>
              <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2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Shahinur</a:t>
            </a:r>
            <a:r>
              <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2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parvin</a:t>
            </a:r>
            <a:endPar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endParaRPr>
          </a:p>
          <a:p>
            <a:r>
              <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Asst. Teacher</a:t>
            </a:r>
          </a:p>
          <a:p>
            <a:r>
              <a:rPr lang="en-US" sz="32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Hasne</a:t>
            </a:r>
            <a:r>
              <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2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Hena</a:t>
            </a:r>
            <a:r>
              <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Girls’ High School</a:t>
            </a:r>
          </a:p>
          <a:p>
            <a:r>
              <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2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Bakalia,Chattogram</a:t>
            </a:r>
            <a:r>
              <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a:t>
            </a:r>
          </a:p>
          <a:p>
            <a:r>
              <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Contact: 01819858004</a:t>
            </a:r>
          </a:p>
          <a:p>
            <a:r>
              <a:rPr lang="en-US" sz="32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Email:syedashahinurparvin</a:t>
            </a:r>
            <a:r>
              <a:rPr lang="en-US" sz="32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@gmail.com</a:t>
            </a:r>
          </a:p>
          <a:p>
            <a:endParaRPr lang="en-US" dirty="0"/>
          </a:p>
        </p:txBody>
      </p:sp>
    </p:spTree>
    <p:extLst>
      <p:ext uri="{BB962C8B-B14F-4D97-AF65-F5344CB8AC3E}">
        <p14:creationId xmlns:p14="http://schemas.microsoft.com/office/powerpoint/2010/main" val="2223627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323216-32E3-4947-8238-A691C9BF9EFD}"/>
              </a:ext>
            </a:extLst>
          </p:cNvPr>
          <p:cNvSpPr txBox="1"/>
          <p:nvPr/>
        </p:nvSpPr>
        <p:spPr>
          <a:xfrm>
            <a:off x="1209822" y="2025748"/>
            <a:ext cx="9734843" cy="3854547"/>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9D30990E-D8DD-4E1A-9077-0AC5CF3D6486}"/>
              </a:ext>
            </a:extLst>
          </p:cNvPr>
          <p:cNvSpPr txBox="1"/>
          <p:nvPr/>
        </p:nvSpPr>
        <p:spPr>
          <a:xfrm>
            <a:off x="2686929" y="2025748"/>
            <a:ext cx="8102991" cy="407963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0E7A4689-DC4D-462E-ABB9-F9D43DAD3265}"/>
              </a:ext>
            </a:extLst>
          </p:cNvPr>
          <p:cNvSpPr txBox="1"/>
          <p:nvPr/>
        </p:nvSpPr>
        <p:spPr>
          <a:xfrm>
            <a:off x="3591339" y="1563757"/>
            <a:ext cx="5486400" cy="3246782"/>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A883E457-4084-4177-93C6-98EEB8B6AFB4}"/>
              </a:ext>
            </a:extLst>
          </p:cNvPr>
          <p:cNvSpPr txBox="1"/>
          <p:nvPr/>
        </p:nvSpPr>
        <p:spPr>
          <a:xfrm>
            <a:off x="3591339" y="1563757"/>
            <a:ext cx="4996070" cy="3392556"/>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D513D6C9-1C12-4335-B152-78D1DD79FBA0}"/>
              </a:ext>
            </a:extLst>
          </p:cNvPr>
          <p:cNvSpPr txBox="1"/>
          <p:nvPr/>
        </p:nvSpPr>
        <p:spPr>
          <a:xfrm>
            <a:off x="3591339" y="1351722"/>
            <a:ext cx="6162261" cy="3087756"/>
          </a:xfrm>
          <a:prstGeom prst="rect">
            <a:avLst/>
          </a:prstGeom>
          <a:noFill/>
        </p:spPr>
        <p:txBody>
          <a:bodyPr wrap="square" rtlCol="0">
            <a:spAutoFit/>
          </a:bodyPr>
          <a:lstStyle/>
          <a:p>
            <a:endParaRPr lang="en-US" dirty="0"/>
          </a:p>
        </p:txBody>
      </p:sp>
      <p:pic>
        <p:nvPicPr>
          <p:cNvPr id="17" name="Picture 16">
            <a:extLst>
              <a:ext uri="{FF2B5EF4-FFF2-40B4-BE49-F238E27FC236}">
                <a16:creationId xmlns:a16="http://schemas.microsoft.com/office/drawing/2014/main" id="{0F11A64B-B2FA-4F1C-91A3-0A4AB74D8A90}"/>
              </a:ext>
            </a:extLst>
          </p:cNvPr>
          <p:cNvPicPr>
            <a:picLocks noChangeAspect="1"/>
          </p:cNvPicPr>
          <p:nvPr/>
        </p:nvPicPr>
        <p:blipFill rotWithShape="1">
          <a:blip r:embed="rId2">
            <a:extLst>
              <a:ext uri="{28A0092B-C50C-407E-A947-70E740481C1C}">
                <a14:useLocalDpi xmlns:a14="http://schemas.microsoft.com/office/drawing/2010/main" val="0"/>
              </a:ext>
            </a:extLst>
          </a:blip>
          <a:srcRect b="14856"/>
          <a:stretch/>
        </p:blipFill>
        <p:spPr>
          <a:xfrm>
            <a:off x="179883" y="194872"/>
            <a:ext cx="11812248" cy="6430780"/>
          </a:xfrm>
          <a:prstGeom prst="rect">
            <a:avLst/>
          </a:prstGeom>
        </p:spPr>
      </p:pic>
      <p:sp>
        <p:nvSpPr>
          <p:cNvPr id="18" name="TextBox 17">
            <a:extLst>
              <a:ext uri="{FF2B5EF4-FFF2-40B4-BE49-F238E27FC236}">
                <a16:creationId xmlns:a16="http://schemas.microsoft.com/office/drawing/2014/main" id="{6648775D-4EDB-4E4D-A970-203AB21C294C}"/>
              </a:ext>
            </a:extLst>
          </p:cNvPr>
          <p:cNvSpPr txBox="1"/>
          <p:nvPr/>
        </p:nvSpPr>
        <p:spPr>
          <a:xfrm>
            <a:off x="3501832" y="270640"/>
            <a:ext cx="5168348" cy="1600438"/>
          </a:xfrm>
          <a:prstGeom prst="rect">
            <a:avLst/>
          </a:prstGeom>
          <a:noFill/>
        </p:spPr>
        <p:txBody>
          <a:bodyPr wrap="square" rtlCol="0">
            <a:spAutoFit/>
          </a:bodyPr>
          <a:lstStyle/>
          <a:p>
            <a:r>
              <a:rPr lang="en-US" sz="8000" b="1" dirty="0">
                <a:solidFill>
                  <a:srgbClr val="00B0F0"/>
                </a:solidFill>
                <a:latin typeface="Times New Roman" panose="02020603050405020304" pitchFamily="18" charset="0"/>
                <a:cs typeface="Times New Roman" panose="02020603050405020304" pitchFamily="18" charset="0"/>
              </a:rPr>
              <a:t>Thank you</a:t>
            </a:r>
          </a:p>
          <a:p>
            <a:endParaRPr lang="en-US" dirty="0"/>
          </a:p>
        </p:txBody>
      </p:sp>
    </p:spTree>
    <p:extLst>
      <p:ext uri="{BB962C8B-B14F-4D97-AF65-F5344CB8AC3E}">
        <p14:creationId xmlns:p14="http://schemas.microsoft.com/office/powerpoint/2010/main" val="94246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4FE94FC-D548-4DDC-8581-109ACE3FE0B9}"/>
              </a:ext>
            </a:extLst>
          </p:cNvPr>
          <p:cNvSpPr txBox="1"/>
          <p:nvPr/>
        </p:nvSpPr>
        <p:spPr>
          <a:xfrm>
            <a:off x="3767797" y="173463"/>
            <a:ext cx="465640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Let’s enjoy a video clip</a:t>
            </a:r>
          </a:p>
        </p:txBody>
      </p:sp>
      <p:sp>
        <p:nvSpPr>
          <p:cNvPr id="3" name="TextBox 2">
            <a:extLst>
              <a:ext uri="{FF2B5EF4-FFF2-40B4-BE49-F238E27FC236}">
                <a16:creationId xmlns:a16="http://schemas.microsoft.com/office/drawing/2014/main" id="{9DA582D8-E34D-4D5A-97BB-1440C8A1D728}"/>
              </a:ext>
            </a:extLst>
          </p:cNvPr>
          <p:cNvSpPr txBox="1"/>
          <p:nvPr/>
        </p:nvSpPr>
        <p:spPr>
          <a:xfrm>
            <a:off x="3432517" y="1448972"/>
            <a:ext cx="6006905" cy="2982351"/>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B10B6A5E-3553-43C9-A18A-1AD7BC198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517" y="798384"/>
            <a:ext cx="5613959" cy="3688594"/>
          </a:xfrm>
          <a:prstGeom prst="rect">
            <a:avLst/>
          </a:prstGeom>
        </p:spPr>
      </p:pic>
      <p:sp>
        <p:nvSpPr>
          <p:cNvPr id="8" name="TextBox 7">
            <a:extLst>
              <a:ext uri="{FF2B5EF4-FFF2-40B4-BE49-F238E27FC236}">
                <a16:creationId xmlns:a16="http://schemas.microsoft.com/office/drawing/2014/main" id="{52EA703A-7189-4FCA-A725-7919F66F2968}"/>
              </a:ext>
            </a:extLst>
          </p:cNvPr>
          <p:cNvSpPr txBox="1"/>
          <p:nvPr/>
        </p:nvSpPr>
        <p:spPr>
          <a:xfrm>
            <a:off x="4234376" y="1467489"/>
            <a:ext cx="2982350" cy="1856935"/>
          </a:xfrm>
          <a:prstGeom prst="rect">
            <a:avLst/>
          </a:prstGeom>
          <a:noFill/>
        </p:spPr>
        <p:txBody>
          <a:bodyPr wrap="square" rtlCol="0">
            <a:spAutoFit/>
          </a:bodyPr>
          <a:lstStyle/>
          <a:p>
            <a:endParaRPr lang="en-US" dirty="0"/>
          </a:p>
        </p:txBody>
      </p:sp>
      <p:graphicFrame>
        <p:nvGraphicFramePr>
          <p:cNvPr id="9" name="Object 8">
            <a:hlinkClick r:id="" action="ppaction://ole?verb=0"/>
            <a:extLst>
              <a:ext uri="{FF2B5EF4-FFF2-40B4-BE49-F238E27FC236}">
                <a16:creationId xmlns:a16="http://schemas.microsoft.com/office/drawing/2014/main" id="{DE6D56F7-F593-41CD-8864-6BBC84629473}"/>
              </a:ext>
            </a:extLst>
          </p:cNvPr>
          <p:cNvGraphicFramePr>
            <a:graphicFrameLocks noChangeAspect="1"/>
          </p:cNvGraphicFramePr>
          <p:nvPr>
            <p:extLst>
              <p:ext uri="{D42A27DB-BD31-4B8C-83A1-F6EECF244321}">
                <p14:modId xmlns:p14="http://schemas.microsoft.com/office/powerpoint/2010/main" val="1263450393"/>
              </p:ext>
            </p:extLst>
          </p:nvPr>
        </p:nvGraphicFramePr>
        <p:xfrm>
          <a:off x="5233438" y="1980824"/>
          <a:ext cx="2405062" cy="830263"/>
        </p:xfrm>
        <a:graphic>
          <a:graphicData uri="http://schemas.openxmlformats.org/presentationml/2006/ole">
            <mc:AlternateContent xmlns:mc="http://schemas.openxmlformats.org/markup-compatibility/2006">
              <mc:Choice xmlns:v="urn:schemas-microsoft-com:vml" Requires="v">
                <p:oleObj spid="_x0000_s1087" name="Packager Shell Object" showAsIcon="1" r:id="rId4" imgW="1270440" imgH="437760" progId="Package">
                  <p:embed/>
                </p:oleObj>
              </mc:Choice>
              <mc:Fallback>
                <p:oleObj name="Packager Shell Object" showAsIcon="1" r:id="rId4" imgW="1270440" imgH="437760" progId="Package">
                  <p:embed/>
                  <p:pic>
                    <p:nvPicPr>
                      <p:cNvPr id="12" name="Object 11">
                        <a:hlinkClick r:id="" action="ppaction://ole?verb=0"/>
                        <a:extLst>
                          <a:ext uri="{FF2B5EF4-FFF2-40B4-BE49-F238E27FC236}">
                            <a16:creationId xmlns:a16="http://schemas.microsoft.com/office/drawing/2014/main" id="{C82DA127-5D4E-4080-B4DA-3B13BA02F32D}"/>
                          </a:ext>
                        </a:extLst>
                      </p:cNvPr>
                      <p:cNvPicPr>
                        <a:picLocks noChangeAspect="1" noChangeArrowheads="1"/>
                      </p:cNvPicPr>
                      <p:nvPr/>
                    </p:nvPicPr>
                    <p:blipFill>
                      <a:blip r:embed="rId5"/>
                      <a:srcRect/>
                      <a:stretch>
                        <a:fillRect/>
                      </a:stretch>
                    </p:blipFill>
                    <p:spPr bwMode="auto">
                      <a:xfrm>
                        <a:off x="5233438" y="1980824"/>
                        <a:ext cx="2405062"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296A2F0D-CB62-4A70-A3F3-49BDF7BDD1B9}"/>
              </a:ext>
            </a:extLst>
          </p:cNvPr>
          <p:cNvSpPr txBox="1"/>
          <p:nvPr/>
        </p:nvSpPr>
        <p:spPr>
          <a:xfrm>
            <a:off x="3306167" y="4541158"/>
            <a:ext cx="4543607"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are they doing?</a:t>
            </a:r>
          </a:p>
        </p:txBody>
      </p:sp>
      <p:sp>
        <p:nvSpPr>
          <p:cNvPr id="11" name="TextBox 10">
            <a:extLst>
              <a:ext uri="{FF2B5EF4-FFF2-40B4-BE49-F238E27FC236}">
                <a16:creationId xmlns:a16="http://schemas.microsoft.com/office/drawing/2014/main" id="{E20C4AE2-F2FD-4D07-AAB4-33B98465FD38}"/>
              </a:ext>
            </a:extLst>
          </p:cNvPr>
          <p:cNvSpPr txBox="1"/>
          <p:nvPr/>
        </p:nvSpPr>
        <p:spPr>
          <a:xfrm>
            <a:off x="6657478" y="5692218"/>
            <a:ext cx="5514535"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3B5A80D-FD0E-41D2-AB49-A9EB2A65D8E4}"/>
              </a:ext>
            </a:extLst>
          </p:cNvPr>
          <p:cNvSpPr txBox="1"/>
          <p:nvPr/>
        </p:nvSpPr>
        <p:spPr>
          <a:xfrm>
            <a:off x="2567356" y="4514068"/>
            <a:ext cx="590843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They are collecting rubbish.</a:t>
            </a:r>
          </a:p>
        </p:txBody>
      </p:sp>
      <p:sp>
        <p:nvSpPr>
          <p:cNvPr id="13" name="TextBox 12">
            <a:extLst>
              <a:ext uri="{FF2B5EF4-FFF2-40B4-BE49-F238E27FC236}">
                <a16:creationId xmlns:a16="http://schemas.microsoft.com/office/drawing/2014/main" id="{0CB3BDA3-42F5-4FC6-8270-A5AA98038AD5}"/>
              </a:ext>
            </a:extLst>
          </p:cNvPr>
          <p:cNvSpPr txBox="1"/>
          <p:nvPr/>
        </p:nvSpPr>
        <p:spPr>
          <a:xfrm>
            <a:off x="9337720" y="500064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15793D09-0CBC-4C71-9992-A174CA77005F}"/>
              </a:ext>
            </a:extLst>
          </p:cNvPr>
          <p:cNvSpPr txBox="1"/>
          <p:nvPr/>
        </p:nvSpPr>
        <p:spPr>
          <a:xfrm>
            <a:off x="1383323" y="5311185"/>
            <a:ext cx="9425354"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Why is their work important for the society?</a:t>
            </a:r>
          </a:p>
        </p:txBody>
      </p:sp>
      <p:sp>
        <p:nvSpPr>
          <p:cNvPr id="15" name="TextBox 14">
            <a:extLst>
              <a:ext uri="{FF2B5EF4-FFF2-40B4-BE49-F238E27FC236}">
                <a16:creationId xmlns:a16="http://schemas.microsoft.com/office/drawing/2014/main" id="{64809660-7A11-483A-B7C7-3D4B85B6A373}"/>
              </a:ext>
            </a:extLst>
          </p:cNvPr>
          <p:cNvSpPr txBox="1"/>
          <p:nvPr/>
        </p:nvSpPr>
        <p:spPr>
          <a:xfrm>
            <a:off x="1383323" y="5266236"/>
            <a:ext cx="956603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Because they keep the society neat and clean.</a:t>
            </a:r>
          </a:p>
        </p:txBody>
      </p:sp>
    </p:spTree>
    <p:extLst>
      <p:ext uri="{BB962C8B-B14F-4D97-AF65-F5344CB8AC3E}">
        <p14:creationId xmlns:p14="http://schemas.microsoft.com/office/powerpoint/2010/main" val="10855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0"/>
                                        </p:tgtEl>
                                      </p:cBhvr>
                                    </p:animEffect>
                                    <p:anim calcmode="lin" valueType="num">
                                      <p:cBhvr>
                                        <p:cTn id="14" dur="1000"/>
                                        <p:tgtEl>
                                          <p:spTgt spid="10"/>
                                        </p:tgtEl>
                                        <p:attrNameLst>
                                          <p:attrName>ppt_x</p:attrName>
                                        </p:attrNameLst>
                                      </p:cBhvr>
                                      <p:tavLst>
                                        <p:tav tm="0">
                                          <p:val>
                                            <p:strVal val="ppt_x"/>
                                          </p:val>
                                        </p:tav>
                                        <p:tav tm="100000">
                                          <p:val>
                                            <p:strVal val="ppt_x"/>
                                          </p:val>
                                        </p:tav>
                                      </p:tavLst>
                                    </p:anim>
                                    <p:anim calcmode="lin" valueType="num">
                                      <p:cBhvr>
                                        <p:cTn id="15" dur="1000"/>
                                        <p:tgtEl>
                                          <p:spTgt spid="10"/>
                                        </p:tgtEl>
                                        <p:attrNameLst>
                                          <p:attrName>ppt_y</p:attrName>
                                        </p:attrNameLst>
                                      </p:cBhvr>
                                      <p:tavLst>
                                        <p:tav tm="0">
                                          <p:val>
                                            <p:strVal val="ppt_y"/>
                                          </p:val>
                                        </p:tav>
                                        <p:tav tm="100000">
                                          <p:val>
                                            <p:strVal val="ppt_y+.1"/>
                                          </p:val>
                                        </p:tav>
                                      </p:tavLst>
                                    </p:anim>
                                    <p:set>
                                      <p:cBhvr>
                                        <p:cTn id="16" dur="1" fill="hold">
                                          <p:stCondLst>
                                            <p:cond delay="9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12"/>
                                        </p:tgtEl>
                                      </p:cBhvr>
                                    </p:animEffect>
                                    <p:anim calcmode="lin" valueType="num">
                                      <p:cBhvr>
                                        <p:cTn id="28" dur="1000"/>
                                        <p:tgtEl>
                                          <p:spTgt spid="12"/>
                                        </p:tgtEl>
                                        <p:attrNameLst>
                                          <p:attrName>ppt_x</p:attrName>
                                        </p:attrNameLst>
                                      </p:cBhvr>
                                      <p:tavLst>
                                        <p:tav tm="0">
                                          <p:val>
                                            <p:strVal val="ppt_x"/>
                                          </p:val>
                                        </p:tav>
                                        <p:tav tm="100000">
                                          <p:val>
                                            <p:strVal val="ppt_x"/>
                                          </p:val>
                                        </p:tav>
                                      </p:tavLst>
                                    </p:anim>
                                    <p:anim calcmode="lin" valueType="num">
                                      <p:cBhvr>
                                        <p:cTn id="29" dur="1000"/>
                                        <p:tgtEl>
                                          <p:spTgt spid="12"/>
                                        </p:tgtEl>
                                        <p:attrNameLst>
                                          <p:attrName>ppt_y</p:attrName>
                                        </p:attrNameLst>
                                      </p:cBhvr>
                                      <p:tavLst>
                                        <p:tav tm="0">
                                          <p:val>
                                            <p:strVal val="ppt_y"/>
                                          </p:val>
                                        </p:tav>
                                        <p:tav tm="100000">
                                          <p:val>
                                            <p:strVal val="ppt_y+.1"/>
                                          </p:val>
                                        </p:tav>
                                      </p:tavLst>
                                    </p:anim>
                                    <p:set>
                                      <p:cBhvr>
                                        <p:cTn id="30" dur="1" fill="hold">
                                          <p:stCondLst>
                                            <p:cond delay="9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4"/>
                                        </p:tgtEl>
                                      </p:cBhvr>
                                    </p:animEffect>
                                    <p:anim calcmode="lin" valueType="num">
                                      <p:cBhvr>
                                        <p:cTn id="41" dur="1000"/>
                                        <p:tgtEl>
                                          <p:spTgt spid="14"/>
                                        </p:tgtEl>
                                        <p:attrNameLst>
                                          <p:attrName>ppt_x</p:attrName>
                                        </p:attrNameLst>
                                      </p:cBhvr>
                                      <p:tavLst>
                                        <p:tav tm="0">
                                          <p:val>
                                            <p:strVal val="ppt_x"/>
                                          </p:val>
                                        </p:tav>
                                        <p:tav tm="100000">
                                          <p:val>
                                            <p:strVal val="ppt_x"/>
                                          </p:val>
                                        </p:tav>
                                      </p:tavLst>
                                    </p:anim>
                                    <p:anim calcmode="lin" valueType="num">
                                      <p:cBhvr>
                                        <p:cTn id="42" dur="1000"/>
                                        <p:tgtEl>
                                          <p:spTgt spid="14"/>
                                        </p:tgtEl>
                                        <p:attrNameLst>
                                          <p:attrName>ppt_y</p:attrName>
                                        </p:attrNameLst>
                                      </p:cBhvr>
                                      <p:tavLst>
                                        <p:tav tm="0">
                                          <p:val>
                                            <p:strVal val="ppt_y"/>
                                          </p:val>
                                        </p:tav>
                                        <p:tav tm="100000">
                                          <p:val>
                                            <p:strVal val="ppt_y+.1"/>
                                          </p:val>
                                        </p:tav>
                                      </p:tavLst>
                                    </p:anim>
                                    <p:set>
                                      <p:cBhvr>
                                        <p:cTn id="43" dur="1" fill="hold">
                                          <p:stCondLst>
                                            <p:cond delay="999"/>
                                          </p:stCondLst>
                                        </p:cTn>
                                        <p:tgtEl>
                                          <p:spTgt spid="1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15"/>
                                        </p:tgtEl>
                                      </p:cBhvr>
                                    </p:animEffect>
                                    <p:anim calcmode="lin" valueType="num">
                                      <p:cBhvr>
                                        <p:cTn id="55" dur="1000"/>
                                        <p:tgtEl>
                                          <p:spTgt spid="15"/>
                                        </p:tgtEl>
                                        <p:attrNameLst>
                                          <p:attrName>ppt_x</p:attrName>
                                        </p:attrNameLst>
                                      </p:cBhvr>
                                      <p:tavLst>
                                        <p:tav tm="0">
                                          <p:val>
                                            <p:strVal val="ppt_x"/>
                                          </p:val>
                                        </p:tav>
                                        <p:tav tm="100000">
                                          <p:val>
                                            <p:strVal val="ppt_x"/>
                                          </p:val>
                                        </p:tav>
                                      </p:tavLst>
                                    </p:anim>
                                    <p:anim calcmode="lin" valueType="num">
                                      <p:cBhvr>
                                        <p:cTn id="56" dur="1000"/>
                                        <p:tgtEl>
                                          <p:spTgt spid="15"/>
                                        </p:tgtEl>
                                        <p:attrNameLst>
                                          <p:attrName>ppt_y</p:attrName>
                                        </p:attrNameLst>
                                      </p:cBhvr>
                                      <p:tavLst>
                                        <p:tav tm="0">
                                          <p:val>
                                            <p:strVal val="ppt_y"/>
                                          </p:val>
                                        </p:tav>
                                        <p:tav tm="100000">
                                          <p:val>
                                            <p:strVal val="ppt_y+.1"/>
                                          </p:val>
                                        </p:tav>
                                      </p:tavLst>
                                    </p:anim>
                                    <p:set>
                                      <p:cBhvr>
                                        <p:cTn id="5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356150-7431-4C29-B973-7502304A13B0}"/>
              </a:ext>
            </a:extLst>
          </p:cNvPr>
          <p:cNvSpPr txBox="1"/>
          <p:nvPr/>
        </p:nvSpPr>
        <p:spPr>
          <a:xfrm>
            <a:off x="3165232" y="858129"/>
            <a:ext cx="5514535" cy="1015663"/>
          </a:xfrm>
          <a:prstGeom prst="rect">
            <a:avLst/>
          </a:prstGeom>
          <a:noFill/>
        </p:spPr>
        <p:txBody>
          <a:bodyPr wrap="square" rtlCol="0">
            <a:spAutoFit/>
          </a:bodyPr>
          <a:lstStyle/>
          <a:p>
            <a:r>
              <a:rPr lang="en-US" sz="6000" dirty="0">
                <a:solidFill>
                  <a:srgbClr val="FFFF00"/>
                </a:solidFill>
                <a:latin typeface="Times New Roman" panose="02020603050405020304" pitchFamily="18" charset="0"/>
                <a:cs typeface="Times New Roman" panose="02020603050405020304" pitchFamily="18" charset="0"/>
              </a:rPr>
              <a:t> </a:t>
            </a:r>
            <a:r>
              <a:rPr lang="en-US" sz="6000" dirty="0">
                <a:solidFill>
                  <a:srgbClr val="00B050"/>
                </a:solidFill>
                <a:latin typeface="Times New Roman" panose="02020603050405020304" pitchFamily="18" charset="0"/>
                <a:cs typeface="Times New Roman" panose="02020603050405020304" pitchFamily="18" charset="0"/>
              </a:rPr>
              <a:t>Our Topic is….</a:t>
            </a:r>
          </a:p>
        </p:txBody>
      </p:sp>
      <p:sp>
        <p:nvSpPr>
          <p:cNvPr id="6" name="TextBox 5">
            <a:extLst>
              <a:ext uri="{FF2B5EF4-FFF2-40B4-BE49-F238E27FC236}">
                <a16:creationId xmlns:a16="http://schemas.microsoft.com/office/drawing/2014/main" id="{88610C51-597D-4DB6-B728-503166D4D9BA}"/>
              </a:ext>
            </a:extLst>
          </p:cNvPr>
          <p:cNvSpPr txBox="1"/>
          <p:nvPr/>
        </p:nvSpPr>
        <p:spPr>
          <a:xfrm>
            <a:off x="1463040" y="2869809"/>
            <a:ext cx="9861453" cy="2062103"/>
          </a:xfrm>
          <a:prstGeom prst="rect">
            <a:avLst/>
          </a:prstGeom>
          <a:noFill/>
        </p:spPr>
        <p:txBody>
          <a:bodyPr wrap="square" rtlCol="0">
            <a:spAutoFit/>
          </a:bodyPr>
          <a:lstStyle/>
          <a:p>
            <a:r>
              <a:rPr lang="en-US" sz="8000" b="1" dirty="0">
                <a:solidFill>
                  <a:srgbClr val="FFFF00"/>
                </a:solidFill>
                <a:latin typeface="Times New Roman" panose="02020603050405020304" pitchFamily="18" charset="0"/>
                <a:cs typeface="Times New Roman" panose="02020603050405020304" pitchFamily="18" charset="0"/>
              </a:rPr>
              <a:t>Thanks for your work </a:t>
            </a:r>
          </a:p>
          <a:p>
            <a:r>
              <a:rPr lang="en-US" sz="4800" dirty="0">
                <a:solidFill>
                  <a:srgbClr val="FFFF00"/>
                </a:solidFill>
                <a:latin typeface="Times New Roman" panose="02020603050405020304" pitchFamily="18" charset="0"/>
                <a:cs typeface="Times New Roman" panose="02020603050405020304" pitchFamily="18" charset="0"/>
              </a:rPr>
              <a:t>               Lesson-5,Page-13</a:t>
            </a:r>
          </a:p>
        </p:txBody>
      </p:sp>
    </p:spTree>
    <p:extLst>
      <p:ext uri="{BB962C8B-B14F-4D97-AF65-F5344CB8AC3E}">
        <p14:creationId xmlns:p14="http://schemas.microsoft.com/office/powerpoint/2010/main" val="33276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86613" y="19487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A6AE74E-00E4-41E7-8878-BD108ED3F92D}"/>
              </a:ext>
            </a:extLst>
          </p:cNvPr>
          <p:cNvSpPr txBox="1"/>
          <p:nvPr/>
        </p:nvSpPr>
        <p:spPr>
          <a:xfrm>
            <a:off x="1772529" y="76065"/>
            <a:ext cx="6548511" cy="1015663"/>
          </a:xfrm>
          <a:prstGeom prst="rect">
            <a:avLst/>
          </a:prstGeom>
          <a:noFill/>
        </p:spPr>
        <p:txBody>
          <a:bodyPr wrap="square" rtlCol="0">
            <a:spAutoFit/>
          </a:bodyPr>
          <a:lstStyle/>
          <a:p>
            <a:r>
              <a:rPr lang="en-US" sz="6000" dirty="0">
                <a:solidFill>
                  <a:srgbClr val="00B050"/>
                </a:solidFill>
                <a:latin typeface="Times New Roman" panose="02020603050405020304" pitchFamily="18" charset="0"/>
                <a:cs typeface="Times New Roman" panose="02020603050405020304" pitchFamily="18" charset="0"/>
              </a:rPr>
              <a:t>Learning outcomes</a:t>
            </a:r>
          </a:p>
        </p:txBody>
      </p:sp>
      <p:sp>
        <p:nvSpPr>
          <p:cNvPr id="6" name="TextBox 5">
            <a:extLst>
              <a:ext uri="{FF2B5EF4-FFF2-40B4-BE49-F238E27FC236}">
                <a16:creationId xmlns:a16="http://schemas.microsoft.com/office/drawing/2014/main" id="{9B5CFAF1-B816-4E70-BB58-14735315ED2D}"/>
              </a:ext>
            </a:extLst>
          </p:cNvPr>
          <p:cNvSpPr txBox="1"/>
          <p:nvPr/>
        </p:nvSpPr>
        <p:spPr>
          <a:xfrm>
            <a:off x="283183" y="857869"/>
            <a:ext cx="11812248" cy="5016758"/>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After completing the lesson students will be able to</a:t>
            </a:r>
          </a:p>
          <a:p>
            <a:r>
              <a:rPr lang="en-US" sz="3200" b="1" dirty="0">
                <a:solidFill>
                  <a:srgbClr val="FFFF00"/>
                </a:solidFill>
                <a:latin typeface="Times New Roman" panose="02020603050405020304" pitchFamily="18" charset="0"/>
                <a:cs typeface="Times New Roman" panose="02020603050405020304" pitchFamily="18" charset="0"/>
              </a:rPr>
              <a:t>• talk about people, places and familiar objects in short and simple sentences </a:t>
            </a:r>
          </a:p>
          <a:p>
            <a:r>
              <a:rPr lang="en-US" sz="3200" b="1" dirty="0">
                <a:solidFill>
                  <a:srgbClr val="FFFF00"/>
                </a:solidFill>
                <a:latin typeface="Times New Roman" panose="02020603050405020304" pitchFamily="18" charset="0"/>
                <a:cs typeface="Times New Roman" panose="02020603050405020304" pitchFamily="18" charset="0"/>
              </a:rPr>
              <a:t>• ask and answer questions </a:t>
            </a:r>
          </a:p>
          <a:p>
            <a:r>
              <a:rPr lang="en-US" sz="3200" b="1" dirty="0">
                <a:solidFill>
                  <a:srgbClr val="FFFF00"/>
                </a:solidFill>
                <a:latin typeface="Times New Roman" panose="02020603050405020304" pitchFamily="18" charset="0"/>
                <a:cs typeface="Times New Roman" panose="02020603050405020304" pitchFamily="18" charset="0"/>
              </a:rPr>
              <a:t>• participate in short dialogues and conversations on familiar topics </a:t>
            </a:r>
          </a:p>
          <a:p>
            <a:r>
              <a:rPr lang="en-US" sz="6000" b="1" dirty="0">
                <a:solidFill>
                  <a:srgbClr val="FFFF00"/>
                </a:solidFill>
                <a:latin typeface="Times New Roman" panose="02020603050405020304" pitchFamily="18" charset="0"/>
                <a:cs typeface="Times New Roman" panose="02020603050405020304" pitchFamily="18" charset="0"/>
              </a:rPr>
              <a:t>.</a:t>
            </a:r>
            <a:r>
              <a:rPr lang="en-US" sz="3200" b="1" dirty="0">
                <a:solidFill>
                  <a:srgbClr val="FFFF00"/>
                </a:solidFill>
                <a:latin typeface="Times New Roman" panose="02020603050405020304" pitchFamily="18" charset="0"/>
                <a:cs typeface="Times New Roman" panose="02020603050405020304" pitchFamily="18" charset="0"/>
              </a:rPr>
              <a:t> read and understand texts</a:t>
            </a:r>
          </a:p>
          <a:p>
            <a:r>
              <a:rPr lang="en-US" sz="3200" b="1" dirty="0">
                <a:solidFill>
                  <a:srgbClr val="FFFF00"/>
                </a:solidFill>
                <a:latin typeface="Times New Roman" panose="02020603050405020304" pitchFamily="18" charset="0"/>
                <a:cs typeface="Times New Roman" panose="02020603050405020304" pitchFamily="18" charset="0"/>
              </a:rPr>
              <a:t>• write short paragraphs.</a:t>
            </a:r>
          </a:p>
          <a:p>
            <a:br>
              <a:rPr lang="en-US" dirty="0"/>
            </a:br>
            <a:endParaRPr lang="en-US" dirty="0"/>
          </a:p>
        </p:txBody>
      </p:sp>
    </p:spTree>
    <p:extLst>
      <p:ext uri="{BB962C8B-B14F-4D97-AF65-F5344CB8AC3E}">
        <p14:creationId xmlns:p14="http://schemas.microsoft.com/office/powerpoint/2010/main" val="208596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CE33B00-9BB5-441E-A365-608E638BE5EF}"/>
              </a:ext>
            </a:extLst>
          </p:cNvPr>
          <p:cNvSpPr/>
          <p:nvPr/>
        </p:nvSpPr>
        <p:spPr>
          <a:xfrm>
            <a:off x="189875" y="157340"/>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7745DBD-BD67-45EA-BC60-C2612B085C8E}"/>
              </a:ext>
            </a:extLst>
          </p:cNvPr>
          <p:cNvSpPr txBox="1"/>
          <p:nvPr/>
        </p:nvSpPr>
        <p:spPr>
          <a:xfrm>
            <a:off x="179882" y="194872"/>
            <a:ext cx="11812249" cy="1200329"/>
          </a:xfrm>
          <a:prstGeom prst="rect">
            <a:avLst/>
          </a:prstGeom>
          <a:noFill/>
        </p:spPr>
        <p:txBody>
          <a:bodyPr wrap="square" rtlCol="0">
            <a:spAutoFit/>
          </a:bodyPr>
          <a:lstStyle/>
          <a:p>
            <a:r>
              <a:rPr lang="en-US" sz="3600" dirty="0">
                <a:solidFill>
                  <a:srgbClr val="00B050"/>
                </a:solidFill>
                <a:latin typeface="Times New Roman" panose="02020603050405020304" pitchFamily="18" charset="0"/>
                <a:cs typeface="Times New Roman" panose="02020603050405020304" pitchFamily="18" charset="0"/>
              </a:rPr>
              <a:t>A</a:t>
            </a:r>
            <a:r>
              <a:rPr lang="en-US" sz="3600" dirty="0">
                <a:solidFill>
                  <a:schemeClr val="bg1"/>
                </a:solidFill>
                <a:latin typeface="Times New Roman" panose="02020603050405020304" pitchFamily="18" charset="0"/>
                <a:cs typeface="Times New Roman" panose="02020603050405020304" pitchFamily="18" charset="0"/>
              </a:rPr>
              <a:t>  Look and say. Use suitable words from the box to describe the occupation of each person below.</a:t>
            </a:r>
          </a:p>
        </p:txBody>
      </p:sp>
      <p:sp>
        <p:nvSpPr>
          <p:cNvPr id="7" name="TextBox 6">
            <a:extLst>
              <a:ext uri="{FF2B5EF4-FFF2-40B4-BE49-F238E27FC236}">
                <a16:creationId xmlns:a16="http://schemas.microsoft.com/office/drawing/2014/main" id="{6E5133E5-FB1C-4CF1-9908-D61AA0EABEAE}"/>
              </a:ext>
            </a:extLst>
          </p:cNvPr>
          <p:cNvSpPr txBox="1"/>
          <p:nvPr/>
        </p:nvSpPr>
        <p:spPr>
          <a:xfrm>
            <a:off x="342921" y="1188209"/>
            <a:ext cx="3981158"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Newspaper hawker</a:t>
            </a:r>
          </a:p>
        </p:txBody>
      </p:sp>
      <p:sp>
        <p:nvSpPr>
          <p:cNvPr id="8" name="TextBox 7">
            <a:extLst>
              <a:ext uri="{FF2B5EF4-FFF2-40B4-BE49-F238E27FC236}">
                <a16:creationId xmlns:a16="http://schemas.microsoft.com/office/drawing/2014/main" id="{9795D208-E4C9-4F11-9FAA-3B08B8B25453}"/>
              </a:ext>
            </a:extLst>
          </p:cNvPr>
          <p:cNvSpPr txBox="1"/>
          <p:nvPr/>
        </p:nvSpPr>
        <p:spPr>
          <a:xfrm>
            <a:off x="5633895" y="1188210"/>
            <a:ext cx="1477108"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nurse</a:t>
            </a:r>
          </a:p>
        </p:txBody>
      </p:sp>
      <p:sp>
        <p:nvSpPr>
          <p:cNvPr id="9" name="TextBox 8">
            <a:extLst>
              <a:ext uri="{FF2B5EF4-FFF2-40B4-BE49-F238E27FC236}">
                <a16:creationId xmlns:a16="http://schemas.microsoft.com/office/drawing/2014/main" id="{4F87302F-73C0-4520-A267-2B7FA01C59AB}"/>
              </a:ext>
            </a:extLst>
          </p:cNvPr>
          <p:cNvSpPr txBox="1"/>
          <p:nvPr/>
        </p:nvSpPr>
        <p:spPr>
          <a:xfrm>
            <a:off x="9464943" y="1186202"/>
            <a:ext cx="1688123"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cleaner</a:t>
            </a:r>
          </a:p>
        </p:txBody>
      </p:sp>
      <p:sp>
        <p:nvSpPr>
          <p:cNvPr id="10" name="TextBox 9">
            <a:extLst>
              <a:ext uri="{FF2B5EF4-FFF2-40B4-BE49-F238E27FC236}">
                <a16:creationId xmlns:a16="http://schemas.microsoft.com/office/drawing/2014/main" id="{58D50E7D-A0E1-411A-B590-B208AD2E61AE}"/>
              </a:ext>
            </a:extLst>
          </p:cNvPr>
          <p:cNvSpPr txBox="1"/>
          <p:nvPr/>
        </p:nvSpPr>
        <p:spPr>
          <a:xfrm>
            <a:off x="617241" y="1720509"/>
            <a:ext cx="3432517"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Rickshaw-puller</a:t>
            </a:r>
          </a:p>
        </p:txBody>
      </p:sp>
      <p:sp>
        <p:nvSpPr>
          <p:cNvPr id="11" name="TextBox 10">
            <a:extLst>
              <a:ext uri="{FF2B5EF4-FFF2-40B4-BE49-F238E27FC236}">
                <a16:creationId xmlns:a16="http://schemas.microsoft.com/office/drawing/2014/main" id="{09E5E7CB-DB74-4BD8-AA63-788846910A0A}"/>
              </a:ext>
            </a:extLst>
          </p:cNvPr>
          <p:cNvSpPr txBox="1"/>
          <p:nvPr/>
        </p:nvSpPr>
        <p:spPr>
          <a:xfrm>
            <a:off x="5535422" y="1632859"/>
            <a:ext cx="1575581"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waiter</a:t>
            </a:r>
          </a:p>
        </p:txBody>
      </p:sp>
      <p:sp>
        <p:nvSpPr>
          <p:cNvPr id="12" name="TextBox 11">
            <a:extLst>
              <a:ext uri="{FF2B5EF4-FFF2-40B4-BE49-F238E27FC236}">
                <a16:creationId xmlns:a16="http://schemas.microsoft.com/office/drawing/2014/main" id="{EEFE5745-F251-4C85-BE1F-C2415A4129FF}"/>
              </a:ext>
            </a:extLst>
          </p:cNvPr>
          <p:cNvSpPr txBox="1"/>
          <p:nvPr/>
        </p:nvSpPr>
        <p:spPr>
          <a:xfrm>
            <a:off x="9273721" y="1607448"/>
            <a:ext cx="2070565"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postman</a:t>
            </a:r>
          </a:p>
        </p:txBody>
      </p:sp>
      <p:sp>
        <p:nvSpPr>
          <p:cNvPr id="15" name="TextBox 14">
            <a:extLst>
              <a:ext uri="{FF2B5EF4-FFF2-40B4-BE49-F238E27FC236}">
                <a16:creationId xmlns:a16="http://schemas.microsoft.com/office/drawing/2014/main" id="{1265CBA4-E9FA-4F93-B291-5639CF05442C}"/>
              </a:ext>
            </a:extLst>
          </p:cNvPr>
          <p:cNvSpPr txBox="1"/>
          <p:nvPr/>
        </p:nvSpPr>
        <p:spPr>
          <a:xfrm>
            <a:off x="406656" y="2883877"/>
            <a:ext cx="3236876" cy="1547446"/>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DF0183CC-E5C0-4E10-912C-E1FC69D95C5C}"/>
              </a:ext>
            </a:extLst>
          </p:cNvPr>
          <p:cNvSpPr txBox="1"/>
          <p:nvPr/>
        </p:nvSpPr>
        <p:spPr>
          <a:xfrm>
            <a:off x="406656" y="4739951"/>
            <a:ext cx="3432517" cy="1511559"/>
          </a:xfrm>
          <a:prstGeom prst="rect">
            <a:avLst/>
          </a:prstGeom>
          <a:noFill/>
        </p:spPr>
        <p:txBody>
          <a:bodyPr wrap="square" rtlCol="0">
            <a:spAutoFit/>
          </a:bodyPr>
          <a:lstStyle/>
          <a:p>
            <a:endParaRPr lang="en-US" dirty="0"/>
          </a:p>
        </p:txBody>
      </p:sp>
      <p:sp>
        <p:nvSpPr>
          <p:cNvPr id="21" name="TextBox 20">
            <a:extLst>
              <a:ext uri="{FF2B5EF4-FFF2-40B4-BE49-F238E27FC236}">
                <a16:creationId xmlns:a16="http://schemas.microsoft.com/office/drawing/2014/main" id="{E823E056-7488-4AF0-8169-5D255B2D7498}"/>
              </a:ext>
            </a:extLst>
          </p:cNvPr>
          <p:cNvSpPr txBox="1"/>
          <p:nvPr/>
        </p:nvSpPr>
        <p:spPr>
          <a:xfrm>
            <a:off x="5094514" y="2745067"/>
            <a:ext cx="2407298" cy="1472370"/>
          </a:xfrm>
          <a:prstGeom prst="rect">
            <a:avLst/>
          </a:prstGeom>
          <a:noFill/>
        </p:spPr>
        <p:txBody>
          <a:bodyPr wrap="square" rtlCol="0">
            <a:spAutoFit/>
          </a:bodyPr>
          <a:lstStyle/>
          <a:p>
            <a:endParaRPr lang="en-US" dirty="0"/>
          </a:p>
        </p:txBody>
      </p:sp>
      <p:sp>
        <p:nvSpPr>
          <p:cNvPr id="24" name="TextBox 23">
            <a:extLst>
              <a:ext uri="{FF2B5EF4-FFF2-40B4-BE49-F238E27FC236}">
                <a16:creationId xmlns:a16="http://schemas.microsoft.com/office/drawing/2014/main" id="{F7CDDCFE-3670-45A0-A756-EE14D5046710}"/>
              </a:ext>
            </a:extLst>
          </p:cNvPr>
          <p:cNvSpPr txBox="1"/>
          <p:nvPr/>
        </p:nvSpPr>
        <p:spPr>
          <a:xfrm>
            <a:off x="4198776" y="4739951"/>
            <a:ext cx="2870239" cy="1511559"/>
          </a:xfrm>
          <a:prstGeom prst="rect">
            <a:avLst/>
          </a:prstGeom>
          <a:noFill/>
        </p:spPr>
        <p:txBody>
          <a:bodyPr wrap="square" rtlCol="0">
            <a:spAutoFit/>
          </a:bodyPr>
          <a:lstStyle/>
          <a:p>
            <a:endParaRPr lang="en-US" dirty="0"/>
          </a:p>
        </p:txBody>
      </p:sp>
      <p:sp>
        <p:nvSpPr>
          <p:cNvPr id="27" name="TextBox 26">
            <a:extLst>
              <a:ext uri="{FF2B5EF4-FFF2-40B4-BE49-F238E27FC236}">
                <a16:creationId xmlns:a16="http://schemas.microsoft.com/office/drawing/2014/main" id="{C1763568-01B8-44FB-9D37-979407DABEF9}"/>
              </a:ext>
            </a:extLst>
          </p:cNvPr>
          <p:cNvSpPr txBox="1"/>
          <p:nvPr/>
        </p:nvSpPr>
        <p:spPr>
          <a:xfrm>
            <a:off x="8528180" y="2745067"/>
            <a:ext cx="3463951" cy="1611247"/>
          </a:xfrm>
          <a:prstGeom prst="rect">
            <a:avLst/>
          </a:prstGeom>
          <a:noFill/>
        </p:spPr>
        <p:txBody>
          <a:bodyPr wrap="square" rtlCol="0">
            <a:spAutoFit/>
          </a:bodyPr>
          <a:lstStyle/>
          <a:p>
            <a:endParaRPr lang="en-US" dirty="0"/>
          </a:p>
        </p:txBody>
      </p:sp>
      <p:sp>
        <p:nvSpPr>
          <p:cNvPr id="30" name="TextBox 29">
            <a:extLst>
              <a:ext uri="{FF2B5EF4-FFF2-40B4-BE49-F238E27FC236}">
                <a16:creationId xmlns:a16="http://schemas.microsoft.com/office/drawing/2014/main" id="{6F6BAF74-A57B-42AA-A08E-866EE06CC3E3}"/>
              </a:ext>
            </a:extLst>
          </p:cNvPr>
          <p:cNvSpPr txBox="1"/>
          <p:nvPr/>
        </p:nvSpPr>
        <p:spPr>
          <a:xfrm>
            <a:off x="8572899" y="4982547"/>
            <a:ext cx="2962609" cy="1399592"/>
          </a:xfrm>
          <a:prstGeom prst="rect">
            <a:avLst/>
          </a:prstGeom>
          <a:noFill/>
        </p:spPr>
        <p:txBody>
          <a:bodyPr wrap="square" rtlCol="0">
            <a:spAutoFit/>
          </a:bodyPr>
          <a:lstStyle/>
          <a:p>
            <a:endParaRPr lang="en-US" dirty="0"/>
          </a:p>
        </p:txBody>
      </p:sp>
      <p:grpSp>
        <p:nvGrpSpPr>
          <p:cNvPr id="38" name="Group 37">
            <a:extLst>
              <a:ext uri="{FF2B5EF4-FFF2-40B4-BE49-F238E27FC236}">
                <a16:creationId xmlns:a16="http://schemas.microsoft.com/office/drawing/2014/main" id="{C0CB9B99-2241-464A-85A7-475EB1682586}"/>
              </a:ext>
            </a:extLst>
          </p:cNvPr>
          <p:cNvGrpSpPr/>
          <p:nvPr/>
        </p:nvGrpSpPr>
        <p:grpSpPr>
          <a:xfrm>
            <a:off x="415304" y="2464646"/>
            <a:ext cx="10928982" cy="3659669"/>
            <a:chOff x="618187" y="2177412"/>
            <a:chExt cx="10928982" cy="4064318"/>
          </a:xfrm>
        </p:grpSpPr>
        <p:grpSp>
          <p:nvGrpSpPr>
            <p:cNvPr id="37" name="Group 36">
              <a:extLst>
                <a:ext uri="{FF2B5EF4-FFF2-40B4-BE49-F238E27FC236}">
                  <a16:creationId xmlns:a16="http://schemas.microsoft.com/office/drawing/2014/main" id="{A087985C-311A-4BE1-94DB-EC1CA3E10A74}"/>
                </a:ext>
              </a:extLst>
            </p:cNvPr>
            <p:cNvGrpSpPr/>
            <p:nvPr/>
          </p:nvGrpSpPr>
          <p:grpSpPr>
            <a:xfrm>
              <a:off x="618187" y="2177412"/>
              <a:ext cx="10809702" cy="3975806"/>
              <a:chOff x="618187" y="2177412"/>
              <a:chExt cx="10809702" cy="3975806"/>
            </a:xfrm>
          </p:grpSpPr>
          <p:pic>
            <p:nvPicPr>
              <p:cNvPr id="17" name="Picture 16">
                <a:extLst>
                  <a:ext uri="{FF2B5EF4-FFF2-40B4-BE49-F238E27FC236}">
                    <a16:creationId xmlns:a16="http://schemas.microsoft.com/office/drawing/2014/main" id="{465CC2C0-7980-4F3B-A7AE-9BBD14F25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7" y="2256974"/>
                <a:ext cx="2887445" cy="1340014"/>
              </a:xfrm>
              <a:prstGeom prst="rect">
                <a:avLst/>
              </a:prstGeom>
              <a:ln w="38100">
                <a:solidFill>
                  <a:schemeClr val="tx1"/>
                </a:solidFill>
              </a:ln>
            </p:spPr>
          </p:pic>
          <p:grpSp>
            <p:nvGrpSpPr>
              <p:cNvPr id="35" name="Group 34">
                <a:extLst>
                  <a:ext uri="{FF2B5EF4-FFF2-40B4-BE49-F238E27FC236}">
                    <a16:creationId xmlns:a16="http://schemas.microsoft.com/office/drawing/2014/main" id="{C7E575A3-1439-4035-BF9D-C0B3DFB2C380}"/>
                  </a:ext>
                </a:extLst>
              </p:cNvPr>
              <p:cNvGrpSpPr/>
              <p:nvPr/>
            </p:nvGrpSpPr>
            <p:grpSpPr>
              <a:xfrm>
                <a:off x="618187" y="2177412"/>
                <a:ext cx="10809702" cy="3975806"/>
                <a:chOff x="618187" y="2177412"/>
                <a:chExt cx="10809702" cy="3975806"/>
              </a:xfrm>
            </p:grpSpPr>
            <p:pic>
              <p:nvPicPr>
                <p:cNvPr id="26" name="Picture 25">
                  <a:extLst>
                    <a:ext uri="{FF2B5EF4-FFF2-40B4-BE49-F238E27FC236}">
                      <a16:creationId xmlns:a16="http://schemas.microsoft.com/office/drawing/2014/main" id="{33D3802E-0E04-441E-9215-F741DD490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000" y="4376338"/>
                  <a:ext cx="2971022" cy="1776880"/>
                </a:xfrm>
                <a:prstGeom prst="rect">
                  <a:avLst/>
                </a:prstGeom>
                <a:ln w="38100">
                  <a:solidFill>
                    <a:schemeClr val="tx1"/>
                  </a:solidFill>
                </a:ln>
              </p:spPr>
            </p:pic>
            <p:grpSp>
              <p:nvGrpSpPr>
                <p:cNvPr id="34" name="Group 33">
                  <a:extLst>
                    <a:ext uri="{FF2B5EF4-FFF2-40B4-BE49-F238E27FC236}">
                      <a16:creationId xmlns:a16="http://schemas.microsoft.com/office/drawing/2014/main" id="{A5411821-CF90-4DEC-BBCD-4C3C03938C16}"/>
                    </a:ext>
                  </a:extLst>
                </p:cNvPr>
                <p:cNvGrpSpPr/>
                <p:nvPr/>
              </p:nvGrpSpPr>
              <p:grpSpPr>
                <a:xfrm>
                  <a:off x="618187" y="2177412"/>
                  <a:ext cx="10809702" cy="3900849"/>
                  <a:chOff x="618187" y="2177412"/>
                  <a:chExt cx="10809702" cy="3900849"/>
                </a:xfrm>
              </p:grpSpPr>
              <p:pic>
                <p:nvPicPr>
                  <p:cNvPr id="20" name="Picture 19">
                    <a:extLst>
                      <a:ext uri="{FF2B5EF4-FFF2-40B4-BE49-F238E27FC236}">
                        <a16:creationId xmlns:a16="http://schemas.microsoft.com/office/drawing/2014/main" id="{37D803BE-6016-4B92-B61A-6B00E5AC2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87" y="4305050"/>
                    <a:ext cx="3102356" cy="1773211"/>
                  </a:xfrm>
                  <a:prstGeom prst="rect">
                    <a:avLst/>
                  </a:prstGeom>
                  <a:ln w="38100">
                    <a:solidFill>
                      <a:schemeClr val="tx1"/>
                    </a:solidFill>
                  </a:ln>
                </p:spPr>
              </p:pic>
              <p:grpSp>
                <p:nvGrpSpPr>
                  <p:cNvPr id="33" name="Group 32">
                    <a:extLst>
                      <a:ext uri="{FF2B5EF4-FFF2-40B4-BE49-F238E27FC236}">
                        <a16:creationId xmlns:a16="http://schemas.microsoft.com/office/drawing/2014/main" id="{B3D5F80B-4BB1-4652-82F2-F8F195B25151}"/>
                      </a:ext>
                    </a:extLst>
                  </p:cNvPr>
                  <p:cNvGrpSpPr/>
                  <p:nvPr/>
                </p:nvGrpSpPr>
                <p:grpSpPr>
                  <a:xfrm>
                    <a:off x="4532000" y="2177412"/>
                    <a:ext cx="6895889" cy="1757540"/>
                    <a:chOff x="4532000" y="2177412"/>
                    <a:chExt cx="6895889" cy="1757540"/>
                  </a:xfrm>
                </p:grpSpPr>
                <p:pic>
                  <p:nvPicPr>
                    <p:cNvPr id="23" name="Picture 22">
                      <a:extLst>
                        <a:ext uri="{FF2B5EF4-FFF2-40B4-BE49-F238E27FC236}">
                          <a16:creationId xmlns:a16="http://schemas.microsoft.com/office/drawing/2014/main" id="{87216682-FA97-47A0-B4F9-9D5BC767D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2000" y="2180037"/>
                      <a:ext cx="3012021" cy="1594743"/>
                    </a:xfrm>
                    <a:prstGeom prst="rect">
                      <a:avLst/>
                    </a:prstGeom>
                    <a:ln w="38100">
                      <a:solidFill>
                        <a:schemeClr val="tx1"/>
                      </a:solidFill>
                    </a:ln>
                  </p:spPr>
                </p:pic>
                <p:pic>
                  <p:nvPicPr>
                    <p:cNvPr id="29" name="Picture 28">
                      <a:extLst>
                        <a:ext uri="{FF2B5EF4-FFF2-40B4-BE49-F238E27FC236}">
                          <a16:creationId xmlns:a16="http://schemas.microsoft.com/office/drawing/2014/main" id="{06A7241D-0A21-414E-8853-35970AB529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0389" y="2177412"/>
                      <a:ext cx="2857500" cy="1757540"/>
                    </a:xfrm>
                    <a:prstGeom prst="rect">
                      <a:avLst/>
                    </a:prstGeom>
                    <a:ln w="38100">
                      <a:solidFill>
                        <a:schemeClr val="tx1"/>
                      </a:solidFill>
                    </a:ln>
                  </p:spPr>
                </p:pic>
              </p:grpSp>
            </p:grpSp>
          </p:grpSp>
        </p:grpSp>
        <p:pic>
          <p:nvPicPr>
            <p:cNvPr id="32" name="Picture 31">
              <a:extLst>
                <a:ext uri="{FF2B5EF4-FFF2-40B4-BE49-F238E27FC236}">
                  <a16:creationId xmlns:a16="http://schemas.microsoft.com/office/drawing/2014/main" id="{9D4E99FE-45F3-4CE8-AE2A-4969591E28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4561" y="4459792"/>
              <a:ext cx="2962608" cy="1781938"/>
            </a:xfrm>
            <a:prstGeom prst="rect">
              <a:avLst/>
            </a:prstGeom>
            <a:ln w="38100">
              <a:solidFill>
                <a:schemeClr val="tx1"/>
              </a:solidFill>
            </a:ln>
          </p:spPr>
        </p:pic>
      </p:grpSp>
    </p:spTree>
    <p:extLst>
      <p:ext uri="{BB962C8B-B14F-4D97-AF65-F5344CB8AC3E}">
        <p14:creationId xmlns:p14="http://schemas.microsoft.com/office/powerpoint/2010/main" val="189747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01029 0.35509 L -0.01368 0.69676 " pathEditMode="relative" rAng="0" ptsTypes="AA">
                                      <p:cBhvr>
                                        <p:cTn id="13" dur="2000" fill="hold"/>
                                        <p:tgtEl>
                                          <p:spTgt spid="7"/>
                                        </p:tgtEl>
                                        <p:attrNameLst>
                                          <p:attrName>ppt_x</p:attrName>
                                          <p:attrName>ppt_y</p:attrName>
                                        </p:attrNameLst>
                                      </p:cBhvr>
                                      <p:rCtr x="-169" y="17083"/>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3.75E-6 -3.7037E-7 L -0.39453 0.36968 " pathEditMode="relative" rAng="0" ptsTypes="AA">
                                      <p:cBhvr>
                                        <p:cTn id="17" dur="2000" fill="hold"/>
                                        <p:tgtEl>
                                          <p:spTgt spid="8"/>
                                        </p:tgtEl>
                                        <p:attrNameLst>
                                          <p:attrName>ppt_x</p:attrName>
                                          <p:attrName>ppt_y</p:attrName>
                                        </p:attrNameLst>
                                      </p:cBhvr>
                                      <p:rCtr x="-19727" y="18472"/>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91667E-6 2.59259E-6 L -0.38346 0.69166 " pathEditMode="relative" rAng="0" ptsTypes="AA">
                                      <p:cBhvr>
                                        <p:cTn id="21" dur="2000" fill="hold"/>
                                        <p:tgtEl>
                                          <p:spTgt spid="9"/>
                                        </p:tgtEl>
                                        <p:attrNameLst>
                                          <p:attrName>ppt_x</p:attrName>
                                          <p:attrName>ppt_y</p:attrName>
                                        </p:attrNameLst>
                                      </p:cBhvr>
                                      <p:rCtr x="-19180" y="34583"/>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2.08333E-7 4.81481E-6 L 0.29948 0.64537 " pathEditMode="relative" rAng="0" ptsTypes="AA">
                                      <p:cBhvr>
                                        <p:cTn id="25" dur="2000" fill="hold"/>
                                        <p:tgtEl>
                                          <p:spTgt spid="11"/>
                                        </p:tgtEl>
                                        <p:attrNameLst>
                                          <p:attrName>ppt_x</p:attrName>
                                          <p:attrName>ppt_y</p:attrName>
                                        </p:attrNameLst>
                                      </p:cBhvr>
                                      <p:rCtr x="14974" y="32269"/>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3.75E-6 3.33333E-6 L 0.6151 0.32199 " pathEditMode="relative" rAng="0" ptsTypes="AA">
                                      <p:cBhvr>
                                        <p:cTn id="29" dur="2000" fill="hold"/>
                                        <p:tgtEl>
                                          <p:spTgt spid="10"/>
                                        </p:tgtEl>
                                        <p:attrNameLst>
                                          <p:attrName>ppt_x</p:attrName>
                                          <p:attrName>ppt_y</p:attrName>
                                        </p:attrNameLst>
                                      </p:cBhvr>
                                      <p:rCtr x="30755" y="16088"/>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2.91667E-6 -1.48148E-6 L -0.35521 0.31759 " pathEditMode="relative" rAng="0" ptsTypes="AA">
                                      <p:cBhvr>
                                        <p:cTn id="33" dur="2000" fill="hold"/>
                                        <p:tgtEl>
                                          <p:spTgt spid="12"/>
                                        </p:tgtEl>
                                        <p:attrNameLst>
                                          <p:attrName>ppt_x</p:attrName>
                                          <p:attrName>ppt_y</p:attrName>
                                        </p:attrNameLst>
                                      </p:cBhvr>
                                      <p:rCtr x="-17760" y="15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36325"/>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34515" y="144045"/>
            <a:ext cx="11812249" cy="6569909"/>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9F0B0FF-FE08-4E9D-9840-97E702F845FA}"/>
              </a:ext>
            </a:extLst>
          </p:cNvPr>
          <p:cNvSpPr txBox="1"/>
          <p:nvPr/>
        </p:nvSpPr>
        <p:spPr>
          <a:xfrm>
            <a:off x="179882" y="194872"/>
            <a:ext cx="11437034" cy="1077218"/>
          </a:xfrm>
          <a:prstGeom prst="rect">
            <a:avLst/>
          </a:prstGeom>
          <a:noFill/>
        </p:spPr>
        <p:txBody>
          <a:bodyPr wrap="square" rtlCol="0">
            <a:spAutoFit/>
          </a:bodyPr>
          <a:lstStyle/>
          <a:p>
            <a:r>
              <a:rPr lang="en-US" sz="3200" b="1" dirty="0">
                <a:solidFill>
                  <a:srgbClr val="00B050"/>
                </a:solidFill>
                <a:latin typeface="Times New Roman" panose="02020603050405020304" pitchFamily="18" charset="0"/>
                <a:cs typeface="Times New Roman" panose="02020603050405020304" pitchFamily="18" charset="0"/>
              </a:rPr>
              <a:t>A1</a:t>
            </a:r>
            <a:r>
              <a:rPr lang="en-US" sz="3200" b="1" dirty="0">
                <a:solidFill>
                  <a:srgbClr val="FFFF00"/>
                </a:solidFill>
                <a:latin typeface="Times New Roman" panose="02020603050405020304" pitchFamily="18" charset="0"/>
                <a:cs typeface="Times New Roman" panose="02020603050405020304" pitchFamily="18" charset="0"/>
              </a:rPr>
              <a:t> Choose appropriate words from the box to complete the dialogue below. Then act out the dialogue in pairs.</a:t>
            </a:r>
          </a:p>
        </p:txBody>
      </p:sp>
      <p:sp>
        <p:nvSpPr>
          <p:cNvPr id="3" name="TextBox 2">
            <a:extLst>
              <a:ext uri="{FF2B5EF4-FFF2-40B4-BE49-F238E27FC236}">
                <a16:creationId xmlns:a16="http://schemas.microsoft.com/office/drawing/2014/main" id="{095D2684-C147-4ADD-B988-8559E736E907}"/>
              </a:ext>
            </a:extLst>
          </p:cNvPr>
          <p:cNvSpPr txBox="1"/>
          <p:nvPr/>
        </p:nvSpPr>
        <p:spPr>
          <a:xfrm>
            <a:off x="179882" y="1272090"/>
            <a:ext cx="11636980" cy="646331"/>
          </a:xfrm>
          <a:prstGeom prst="rect">
            <a:avLst/>
          </a:prstGeom>
          <a:noFill/>
          <a:ln w="38100">
            <a:solidFill>
              <a:schemeClr val="tx1"/>
            </a:solidFill>
          </a:ln>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Letters </a:t>
            </a:r>
            <a:r>
              <a:rPr lang="en-US" sz="3600" dirty="0">
                <a:solidFill>
                  <a:srgbClr val="00B050"/>
                </a:solidFill>
                <a:latin typeface="Times New Roman" panose="02020603050405020304" pitchFamily="18" charset="0"/>
                <a:cs typeface="Times New Roman" panose="02020603050405020304" pitchFamily="18" charset="0"/>
              </a:rPr>
              <a:t>        </a:t>
            </a:r>
            <a:r>
              <a:rPr lang="en-US" sz="3600" b="1" dirty="0">
                <a:solidFill>
                  <a:srgbClr val="00B050"/>
                </a:solidFill>
                <a:latin typeface="Times New Roman" panose="02020603050405020304" pitchFamily="18" charset="0"/>
                <a:cs typeface="Times New Roman" panose="02020603050405020304" pitchFamily="18" charset="0"/>
              </a:rPr>
              <a:t>restaurant  </a:t>
            </a:r>
            <a:r>
              <a:rPr lang="en-US" sz="3600" dirty="0">
                <a:solidFill>
                  <a:srgbClr val="00B050"/>
                </a:solidFill>
                <a:latin typeface="Times New Roman" panose="02020603050405020304" pitchFamily="18" charset="0"/>
                <a:cs typeface="Times New Roman" panose="02020603050405020304" pitchFamily="18" charset="0"/>
              </a:rPr>
              <a:t>       </a:t>
            </a:r>
            <a:r>
              <a:rPr lang="en-US" sz="3600" b="1" dirty="0">
                <a:solidFill>
                  <a:srgbClr val="00B050"/>
                </a:solidFill>
                <a:latin typeface="Times New Roman" panose="02020603050405020304" pitchFamily="18" charset="0"/>
                <a:cs typeface="Times New Roman" panose="02020603050405020304" pitchFamily="18" charset="0"/>
              </a:rPr>
              <a:t>streets</a:t>
            </a:r>
            <a:r>
              <a:rPr lang="en-US" sz="3600" dirty="0">
                <a:solidFill>
                  <a:srgbClr val="00B050"/>
                </a:solidFill>
                <a:latin typeface="Times New Roman" panose="02020603050405020304" pitchFamily="18" charset="0"/>
                <a:cs typeface="Times New Roman" panose="02020603050405020304" pitchFamily="18" charset="0"/>
              </a:rPr>
              <a:t>        </a:t>
            </a:r>
            <a:r>
              <a:rPr lang="en-US" sz="3600" b="1" dirty="0">
                <a:solidFill>
                  <a:srgbClr val="00B050"/>
                </a:solidFill>
                <a:latin typeface="Times New Roman" panose="02020603050405020304" pitchFamily="18" charset="0"/>
                <a:cs typeface="Times New Roman" panose="02020603050405020304" pitchFamily="18" charset="0"/>
              </a:rPr>
              <a:t>place         morning</a:t>
            </a:r>
          </a:p>
        </p:txBody>
      </p:sp>
      <p:sp>
        <p:nvSpPr>
          <p:cNvPr id="6" name="TextBox 5">
            <a:extLst>
              <a:ext uri="{FF2B5EF4-FFF2-40B4-BE49-F238E27FC236}">
                <a16:creationId xmlns:a16="http://schemas.microsoft.com/office/drawing/2014/main" id="{09A16978-AECA-4082-BF38-54477B1CF9AC}"/>
              </a:ext>
            </a:extLst>
          </p:cNvPr>
          <p:cNvSpPr txBox="1"/>
          <p:nvPr/>
        </p:nvSpPr>
        <p:spPr>
          <a:xfrm>
            <a:off x="179882" y="2026142"/>
            <a:ext cx="7554351"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A1  Now act out the dialogue in pairs.</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68A8D20-C994-42C3-A4C9-5AF125C67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706" y="2566140"/>
            <a:ext cx="4157371" cy="2328128"/>
          </a:xfrm>
          <a:prstGeom prst="rect">
            <a:avLst/>
          </a:prstGeom>
        </p:spPr>
      </p:pic>
      <p:sp>
        <p:nvSpPr>
          <p:cNvPr id="30" name="Speech Bubble: Rectangle 29">
            <a:extLst>
              <a:ext uri="{FF2B5EF4-FFF2-40B4-BE49-F238E27FC236}">
                <a16:creationId xmlns:a16="http://schemas.microsoft.com/office/drawing/2014/main" id="{668F7158-7B64-4580-BCE5-D6C07C9478F6}"/>
              </a:ext>
            </a:extLst>
          </p:cNvPr>
          <p:cNvSpPr/>
          <p:nvPr/>
        </p:nvSpPr>
        <p:spPr>
          <a:xfrm>
            <a:off x="8570646" y="5229054"/>
            <a:ext cx="3376118" cy="1628946"/>
          </a:xfrm>
          <a:prstGeom prst="wedgeRectCallout">
            <a:avLst>
              <a:gd name="adj1" fmla="val -100757"/>
              <a:gd name="adj2" fmla="val -139290"/>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What does a     cleaner do?</a:t>
            </a:r>
          </a:p>
        </p:txBody>
      </p:sp>
      <p:sp>
        <p:nvSpPr>
          <p:cNvPr id="9" name="Speech Bubble: Rectangle 8">
            <a:extLst>
              <a:ext uri="{FF2B5EF4-FFF2-40B4-BE49-F238E27FC236}">
                <a16:creationId xmlns:a16="http://schemas.microsoft.com/office/drawing/2014/main" id="{946F07E6-FC9F-43F1-8909-989F8C0BDC75}"/>
              </a:ext>
            </a:extLst>
          </p:cNvPr>
          <p:cNvSpPr/>
          <p:nvPr/>
        </p:nvSpPr>
        <p:spPr>
          <a:xfrm>
            <a:off x="180094" y="5229054"/>
            <a:ext cx="4195170" cy="1628946"/>
          </a:xfrm>
          <a:prstGeom prst="wedgeRectCallout">
            <a:avLst>
              <a:gd name="adj1" fmla="val 66875"/>
              <a:gd name="adj2" fmla="val -167904"/>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A cleaner cleans our </a:t>
            </a:r>
            <a:r>
              <a:rPr lang="en-US" sz="3600" b="1" dirty="0" err="1">
                <a:solidFill>
                  <a:srgbClr val="002060"/>
                </a:solidFill>
                <a:latin typeface="Times New Roman" panose="02020603050405020304" pitchFamily="18" charset="0"/>
                <a:cs typeface="Times New Roman" panose="02020603050405020304" pitchFamily="18" charset="0"/>
              </a:rPr>
              <a:t>houses,office</a:t>
            </a:r>
            <a:r>
              <a:rPr lang="en-US" sz="3600" b="1" dirty="0">
                <a:solidFill>
                  <a:srgbClr val="002060"/>
                </a:solidFill>
                <a:latin typeface="Times New Roman" panose="02020603050405020304" pitchFamily="18" charset="0"/>
                <a:cs typeface="Times New Roman" panose="02020603050405020304" pitchFamily="18" charset="0"/>
              </a:rPr>
              <a:t> and streets etc.</a:t>
            </a:r>
          </a:p>
        </p:txBody>
      </p:sp>
      <p:sp>
        <p:nvSpPr>
          <p:cNvPr id="22" name="Speech Bubble: Rectangle 21">
            <a:extLst>
              <a:ext uri="{FF2B5EF4-FFF2-40B4-BE49-F238E27FC236}">
                <a16:creationId xmlns:a16="http://schemas.microsoft.com/office/drawing/2014/main" id="{7071A137-1EAA-4B00-AB9F-ACE70D406DF2}"/>
              </a:ext>
            </a:extLst>
          </p:cNvPr>
          <p:cNvSpPr/>
          <p:nvPr/>
        </p:nvSpPr>
        <p:spPr>
          <a:xfrm>
            <a:off x="8582964" y="5211486"/>
            <a:ext cx="3376118" cy="1628946"/>
          </a:xfrm>
          <a:prstGeom prst="wedgeRectCallout">
            <a:avLst>
              <a:gd name="adj1" fmla="val -100757"/>
              <a:gd name="adj2" fmla="val -139290"/>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What does a     newspaper hawker do?</a:t>
            </a:r>
          </a:p>
        </p:txBody>
      </p:sp>
      <p:sp>
        <p:nvSpPr>
          <p:cNvPr id="23" name="Speech Bubble: Rectangle 22">
            <a:extLst>
              <a:ext uri="{FF2B5EF4-FFF2-40B4-BE49-F238E27FC236}">
                <a16:creationId xmlns:a16="http://schemas.microsoft.com/office/drawing/2014/main" id="{109AD165-79E6-4BA4-9531-5C00FDC10CD6}"/>
              </a:ext>
            </a:extLst>
          </p:cNvPr>
          <p:cNvSpPr/>
          <p:nvPr/>
        </p:nvSpPr>
        <p:spPr>
          <a:xfrm>
            <a:off x="219835" y="5232035"/>
            <a:ext cx="4195170" cy="1628946"/>
          </a:xfrm>
          <a:prstGeom prst="wedgeRectCallout">
            <a:avLst>
              <a:gd name="adj1" fmla="val 66875"/>
              <a:gd name="adj2" fmla="val -167904"/>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cs typeface="Times New Roman" panose="02020603050405020304" pitchFamily="18" charset="0"/>
              </a:rPr>
              <a:t>A hawker gives us newspapers every morning.</a:t>
            </a:r>
          </a:p>
        </p:txBody>
      </p:sp>
      <p:sp>
        <p:nvSpPr>
          <p:cNvPr id="24" name="Speech Bubble: Rectangle 23">
            <a:extLst>
              <a:ext uri="{FF2B5EF4-FFF2-40B4-BE49-F238E27FC236}">
                <a16:creationId xmlns:a16="http://schemas.microsoft.com/office/drawing/2014/main" id="{CE94DB23-4BCA-49F9-A893-A1C85B6D4878}"/>
              </a:ext>
            </a:extLst>
          </p:cNvPr>
          <p:cNvSpPr/>
          <p:nvPr/>
        </p:nvSpPr>
        <p:spPr>
          <a:xfrm>
            <a:off x="8595282" y="5237838"/>
            <a:ext cx="3376118" cy="1628946"/>
          </a:xfrm>
          <a:prstGeom prst="wedgeRectCallout">
            <a:avLst>
              <a:gd name="adj1" fmla="val -100757"/>
              <a:gd name="adj2" fmla="val -139290"/>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What does a postman do?</a:t>
            </a:r>
          </a:p>
        </p:txBody>
      </p:sp>
      <p:sp>
        <p:nvSpPr>
          <p:cNvPr id="25" name="Speech Bubble: Rectangle 24">
            <a:extLst>
              <a:ext uri="{FF2B5EF4-FFF2-40B4-BE49-F238E27FC236}">
                <a16:creationId xmlns:a16="http://schemas.microsoft.com/office/drawing/2014/main" id="{293535C0-BEBF-481B-A4CC-6072C6F8E02A}"/>
              </a:ext>
            </a:extLst>
          </p:cNvPr>
          <p:cNvSpPr/>
          <p:nvPr/>
        </p:nvSpPr>
        <p:spPr>
          <a:xfrm>
            <a:off x="259576" y="5202108"/>
            <a:ext cx="4195170" cy="1628946"/>
          </a:xfrm>
          <a:prstGeom prst="wedgeRectCallout">
            <a:avLst>
              <a:gd name="adj1" fmla="val 66875"/>
              <a:gd name="adj2" fmla="val -167904"/>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Times New Roman" panose="02020603050405020304" pitchFamily="18" charset="0"/>
                <a:cs typeface="Times New Roman" panose="02020603050405020304" pitchFamily="18" charset="0"/>
              </a:rPr>
              <a:t>A postman delivers letters and other items to us.</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26" name="Speech Bubble: Rectangle 25">
            <a:extLst>
              <a:ext uri="{FF2B5EF4-FFF2-40B4-BE49-F238E27FC236}">
                <a16:creationId xmlns:a16="http://schemas.microsoft.com/office/drawing/2014/main" id="{F1EF409A-B0B2-415E-9C8C-D6A4467B5C7E}"/>
              </a:ext>
            </a:extLst>
          </p:cNvPr>
          <p:cNvSpPr/>
          <p:nvPr/>
        </p:nvSpPr>
        <p:spPr>
          <a:xfrm>
            <a:off x="8625797" y="5255406"/>
            <a:ext cx="3376118" cy="1628946"/>
          </a:xfrm>
          <a:prstGeom prst="wedgeRectCallout">
            <a:avLst>
              <a:gd name="adj1" fmla="val -100757"/>
              <a:gd name="adj2" fmla="val -139290"/>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What does a rickshaw puller do?</a:t>
            </a:r>
          </a:p>
        </p:txBody>
      </p:sp>
      <p:sp>
        <p:nvSpPr>
          <p:cNvPr id="27" name="Speech Bubble: Rectangle 26">
            <a:extLst>
              <a:ext uri="{FF2B5EF4-FFF2-40B4-BE49-F238E27FC236}">
                <a16:creationId xmlns:a16="http://schemas.microsoft.com/office/drawing/2014/main" id="{FC947203-3FEA-4835-8DBC-FBA6C9424E26}"/>
              </a:ext>
            </a:extLst>
          </p:cNvPr>
          <p:cNvSpPr/>
          <p:nvPr/>
        </p:nvSpPr>
        <p:spPr>
          <a:xfrm>
            <a:off x="247258" y="5208522"/>
            <a:ext cx="4195170" cy="1628946"/>
          </a:xfrm>
          <a:prstGeom prst="wedgeRectCallout">
            <a:avLst>
              <a:gd name="adj1" fmla="val 66875"/>
              <a:gd name="adj2" fmla="val -167904"/>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Times New Roman" panose="02020603050405020304" pitchFamily="18" charset="0"/>
                <a:cs typeface="Times New Roman" panose="02020603050405020304" pitchFamily="18" charset="0"/>
              </a:rPr>
              <a:t>A  rickshaw puller takes us from one place to another.</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28" name="Speech Bubble: Rectangle 27">
            <a:extLst>
              <a:ext uri="{FF2B5EF4-FFF2-40B4-BE49-F238E27FC236}">
                <a16:creationId xmlns:a16="http://schemas.microsoft.com/office/drawing/2014/main" id="{6A34837B-28A5-4DD5-92B1-60FD3D34E29F}"/>
              </a:ext>
            </a:extLst>
          </p:cNvPr>
          <p:cNvSpPr/>
          <p:nvPr/>
        </p:nvSpPr>
        <p:spPr>
          <a:xfrm>
            <a:off x="8570646" y="5229054"/>
            <a:ext cx="3376118" cy="1628946"/>
          </a:xfrm>
          <a:prstGeom prst="wedgeRectCallout">
            <a:avLst>
              <a:gd name="adj1" fmla="val -100757"/>
              <a:gd name="adj2" fmla="val -139290"/>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What does a waiter do?</a:t>
            </a:r>
          </a:p>
        </p:txBody>
      </p:sp>
      <p:sp>
        <p:nvSpPr>
          <p:cNvPr id="29" name="Speech Bubble: Rectangle 28">
            <a:extLst>
              <a:ext uri="{FF2B5EF4-FFF2-40B4-BE49-F238E27FC236}">
                <a16:creationId xmlns:a16="http://schemas.microsoft.com/office/drawing/2014/main" id="{6CE8DA3C-0BF2-4A08-8ABF-CAC8130FDB2B}"/>
              </a:ext>
            </a:extLst>
          </p:cNvPr>
          <p:cNvSpPr/>
          <p:nvPr/>
        </p:nvSpPr>
        <p:spPr>
          <a:xfrm>
            <a:off x="250129" y="5185009"/>
            <a:ext cx="4195170" cy="1628946"/>
          </a:xfrm>
          <a:prstGeom prst="wedgeRectCallout">
            <a:avLst>
              <a:gd name="adj1" fmla="val 66875"/>
              <a:gd name="adj2" fmla="val -167904"/>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cs typeface="Times New Roman" panose="02020603050405020304" pitchFamily="18" charset="0"/>
              </a:rPr>
              <a:t>A waiter serves food at the restaurant.</a:t>
            </a:r>
          </a:p>
        </p:txBody>
      </p:sp>
    </p:spTree>
    <p:extLst>
      <p:ext uri="{BB962C8B-B14F-4D97-AF65-F5344CB8AC3E}">
        <p14:creationId xmlns:p14="http://schemas.microsoft.com/office/powerpoint/2010/main" val="290717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0"/>
                                        </p:tgtEl>
                                      </p:cBhvr>
                                    </p:animEffect>
                                    <p:anim calcmode="lin" valueType="num">
                                      <p:cBhvr>
                                        <p:cTn id="14" dur="1000"/>
                                        <p:tgtEl>
                                          <p:spTgt spid="30"/>
                                        </p:tgtEl>
                                        <p:attrNameLst>
                                          <p:attrName>ppt_x</p:attrName>
                                        </p:attrNameLst>
                                      </p:cBhvr>
                                      <p:tavLst>
                                        <p:tav tm="0">
                                          <p:val>
                                            <p:strVal val="ppt_x"/>
                                          </p:val>
                                        </p:tav>
                                        <p:tav tm="100000">
                                          <p:val>
                                            <p:strVal val="ppt_x"/>
                                          </p:val>
                                        </p:tav>
                                      </p:tavLst>
                                    </p:anim>
                                    <p:anim calcmode="lin" valueType="num">
                                      <p:cBhvr>
                                        <p:cTn id="15" dur="1000"/>
                                        <p:tgtEl>
                                          <p:spTgt spid="30"/>
                                        </p:tgtEl>
                                        <p:attrNameLst>
                                          <p:attrName>ppt_y</p:attrName>
                                        </p:attrNameLst>
                                      </p:cBhvr>
                                      <p:tavLst>
                                        <p:tav tm="0">
                                          <p:val>
                                            <p:strVal val="ppt_y"/>
                                          </p:val>
                                        </p:tav>
                                        <p:tav tm="100000">
                                          <p:val>
                                            <p:strVal val="ppt_y+.1"/>
                                          </p:val>
                                        </p:tav>
                                      </p:tavLst>
                                    </p:anim>
                                    <p:set>
                                      <p:cBhvr>
                                        <p:cTn id="16" dur="1" fill="hold">
                                          <p:stCondLst>
                                            <p:cond delay="999"/>
                                          </p:stCondLst>
                                        </p:cTn>
                                        <p:tgtEl>
                                          <p:spTgt spid="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22"/>
                                        </p:tgtEl>
                                      </p:cBhvr>
                                    </p:animEffect>
                                    <p:anim calcmode="lin" valueType="num">
                                      <p:cBhvr>
                                        <p:cTn id="42" dur="1000"/>
                                        <p:tgtEl>
                                          <p:spTgt spid="22"/>
                                        </p:tgtEl>
                                        <p:attrNameLst>
                                          <p:attrName>ppt_x</p:attrName>
                                        </p:attrNameLst>
                                      </p:cBhvr>
                                      <p:tavLst>
                                        <p:tav tm="0">
                                          <p:val>
                                            <p:strVal val="ppt_x"/>
                                          </p:val>
                                        </p:tav>
                                        <p:tav tm="100000">
                                          <p:val>
                                            <p:strVal val="ppt_x"/>
                                          </p:val>
                                        </p:tav>
                                      </p:tavLst>
                                    </p:anim>
                                    <p:anim calcmode="lin" valueType="num">
                                      <p:cBhvr>
                                        <p:cTn id="43" dur="1000"/>
                                        <p:tgtEl>
                                          <p:spTgt spid="22"/>
                                        </p:tgtEl>
                                        <p:attrNameLst>
                                          <p:attrName>ppt_y</p:attrName>
                                        </p:attrNameLst>
                                      </p:cBhvr>
                                      <p:tavLst>
                                        <p:tav tm="0">
                                          <p:val>
                                            <p:strVal val="ppt_y"/>
                                          </p:val>
                                        </p:tav>
                                        <p:tav tm="100000">
                                          <p:val>
                                            <p:strVal val="ppt_y+.1"/>
                                          </p:val>
                                        </p:tav>
                                      </p:tavLst>
                                    </p:anim>
                                    <p:set>
                                      <p:cBhvr>
                                        <p:cTn id="44" dur="1" fill="hold">
                                          <p:stCondLst>
                                            <p:cond delay="999"/>
                                          </p:stCondLst>
                                        </p:cTn>
                                        <p:tgtEl>
                                          <p:spTgt spid="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23"/>
                                        </p:tgtEl>
                                      </p:cBhvr>
                                    </p:animEffect>
                                    <p:anim calcmode="lin" valueType="num">
                                      <p:cBhvr>
                                        <p:cTn id="56" dur="1000"/>
                                        <p:tgtEl>
                                          <p:spTgt spid="23"/>
                                        </p:tgtEl>
                                        <p:attrNameLst>
                                          <p:attrName>ppt_x</p:attrName>
                                        </p:attrNameLst>
                                      </p:cBhvr>
                                      <p:tavLst>
                                        <p:tav tm="0">
                                          <p:val>
                                            <p:strVal val="ppt_x"/>
                                          </p:val>
                                        </p:tav>
                                        <p:tav tm="100000">
                                          <p:val>
                                            <p:strVal val="ppt_x"/>
                                          </p:val>
                                        </p:tav>
                                      </p:tavLst>
                                    </p:anim>
                                    <p:anim calcmode="lin" valueType="num">
                                      <p:cBhvr>
                                        <p:cTn id="57" dur="1000"/>
                                        <p:tgtEl>
                                          <p:spTgt spid="23"/>
                                        </p:tgtEl>
                                        <p:attrNameLst>
                                          <p:attrName>ppt_y</p:attrName>
                                        </p:attrNameLst>
                                      </p:cBhvr>
                                      <p:tavLst>
                                        <p:tav tm="0">
                                          <p:val>
                                            <p:strVal val="ppt_y"/>
                                          </p:val>
                                        </p:tav>
                                        <p:tav tm="100000">
                                          <p:val>
                                            <p:strVal val="ppt_y+.1"/>
                                          </p:val>
                                        </p:tav>
                                      </p:tavLst>
                                    </p:anim>
                                    <p:set>
                                      <p:cBhvr>
                                        <p:cTn id="58" dur="1" fill="hold">
                                          <p:stCondLst>
                                            <p:cond delay="999"/>
                                          </p:stCondLst>
                                        </p:cTn>
                                        <p:tgtEl>
                                          <p:spTgt spid="2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24"/>
                                        </p:tgtEl>
                                      </p:cBhvr>
                                    </p:animEffect>
                                    <p:anim calcmode="lin" valueType="num">
                                      <p:cBhvr>
                                        <p:cTn id="70" dur="1000"/>
                                        <p:tgtEl>
                                          <p:spTgt spid="24"/>
                                        </p:tgtEl>
                                        <p:attrNameLst>
                                          <p:attrName>ppt_x</p:attrName>
                                        </p:attrNameLst>
                                      </p:cBhvr>
                                      <p:tavLst>
                                        <p:tav tm="0">
                                          <p:val>
                                            <p:strVal val="ppt_x"/>
                                          </p:val>
                                        </p:tav>
                                        <p:tav tm="100000">
                                          <p:val>
                                            <p:strVal val="ppt_x"/>
                                          </p:val>
                                        </p:tav>
                                      </p:tavLst>
                                    </p:anim>
                                    <p:anim calcmode="lin" valueType="num">
                                      <p:cBhvr>
                                        <p:cTn id="71" dur="1000"/>
                                        <p:tgtEl>
                                          <p:spTgt spid="24"/>
                                        </p:tgtEl>
                                        <p:attrNameLst>
                                          <p:attrName>ppt_y</p:attrName>
                                        </p:attrNameLst>
                                      </p:cBhvr>
                                      <p:tavLst>
                                        <p:tav tm="0">
                                          <p:val>
                                            <p:strVal val="ppt_y"/>
                                          </p:val>
                                        </p:tav>
                                        <p:tav tm="100000">
                                          <p:val>
                                            <p:strVal val="ppt_y+.1"/>
                                          </p:val>
                                        </p:tav>
                                      </p:tavLst>
                                    </p:anim>
                                    <p:set>
                                      <p:cBhvr>
                                        <p:cTn id="72" dur="1" fill="hold">
                                          <p:stCondLst>
                                            <p:cond delay="999"/>
                                          </p:stCondLst>
                                        </p:cTn>
                                        <p:tgtEl>
                                          <p:spTgt spid="2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grpId="1" nodeType="clickEffect">
                                  <p:stCondLst>
                                    <p:cond delay="0"/>
                                  </p:stCondLst>
                                  <p:childTnLst>
                                    <p:animEffect transition="out" filter="fade">
                                      <p:cBhvr>
                                        <p:cTn id="83" dur="1000"/>
                                        <p:tgtEl>
                                          <p:spTgt spid="25"/>
                                        </p:tgtEl>
                                      </p:cBhvr>
                                    </p:animEffect>
                                    <p:anim calcmode="lin" valueType="num">
                                      <p:cBhvr>
                                        <p:cTn id="84" dur="1000"/>
                                        <p:tgtEl>
                                          <p:spTgt spid="25"/>
                                        </p:tgtEl>
                                        <p:attrNameLst>
                                          <p:attrName>ppt_x</p:attrName>
                                        </p:attrNameLst>
                                      </p:cBhvr>
                                      <p:tavLst>
                                        <p:tav tm="0">
                                          <p:val>
                                            <p:strVal val="ppt_x"/>
                                          </p:val>
                                        </p:tav>
                                        <p:tav tm="100000">
                                          <p:val>
                                            <p:strVal val="ppt_x"/>
                                          </p:val>
                                        </p:tav>
                                      </p:tavLst>
                                    </p:anim>
                                    <p:anim calcmode="lin" valueType="num">
                                      <p:cBhvr>
                                        <p:cTn id="85" dur="1000"/>
                                        <p:tgtEl>
                                          <p:spTgt spid="25"/>
                                        </p:tgtEl>
                                        <p:attrNameLst>
                                          <p:attrName>ppt_y</p:attrName>
                                        </p:attrNameLst>
                                      </p:cBhvr>
                                      <p:tavLst>
                                        <p:tav tm="0">
                                          <p:val>
                                            <p:strVal val="ppt_y"/>
                                          </p:val>
                                        </p:tav>
                                        <p:tav tm="100000">
                                          <p:val>
                                            <p:strVal val="ppt_y+.1"/>
                                          </p:val>
                                        </p:tav>
                                      </p:tavLst>
                                    </p:anim>
                                    <p:set>
                                      <p:cBhvr>
                                        <p:cTn id="86" dur="1" fill="hold">
                                          <p:stCondLst>
                                            <p:cond delay="999"/>
                                          </p:stCondLst>
                                        </p:cTn>
                                        <p:tgtEl>
                                          <p:spTgt spid="2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xit" presetSubtype="0" fill="hold" grpId="1" nodeType="clickEffect">
                                  <p:stCondLst>
                                    <p:cond delay="0"/>
                                  </p:stCondLst>
                                  <p:childTnLst>
                                    <p:animEffect transition="out" filter="fade">
                                      <p:cBhvr>
                                        <p:cTn id="97" dur="1000"/>
                                        <p:tgtEl>
                                          <p:spTgt spid="26"/>
                                        </p:tgtEl>
                                      </p:cBhvr>
                                    </p:animEffect>
                                    <p:anim calcmode="lin" valueType="num">
                                      <p:cBhvr>
                                        <p:cTn id="98" dur="1000"/>
                                        <p:tgtEl>
                                          <p:spTgt spid="26"/>
                                        </p:tgtEl>
                                        <p:attrNameLst>
                                          <p:attrName>ppt_x</p:attrName>
                                        </p:attrNameLst>
                                      </p:cBhvr>
                                      <p:tavLst>
                                        <p:tav tm="0">
                                          <p:val>
                                            <p:strVal val="ppt_x"/>
                                          </p:val>
                                        </p:tav>
                                        <p:tav tm="100000">
                                          <p:val>
                                            <p:strVal val="ppt_x"/>
                                          </p:val>
                                        </p:tav>
                                      </p:tavLst>
                                    </p:anim>
                                    <p:anim calcmode="lin" valueType="num">
                                      <p:cBhvr>
                                        <p:cTn id="99" dur="1000"/>
                                        <p:tgtEl>
                                          <p:spTgt spid="26"/>
                                        </p:tgtEl>
                                        <p:attrNameLst>
                                          <p:attrName>ppt_y</p:attrName>
                                        </p:attrNameLst>
                                      </p:cBhvr>
                                      <p:tavLst>
                                        <p:tav tm="0">
                                          <p:val>
                                            <p:strVal val="ppt_y"/>
                                          </p:val>
                                        </p:tav>
                                        <p:tav tm="100000">
                                          <p:val>
                                            <p:strVal val="ppt_y+.1"/>
                                          </p:val>
                                        </p:tav>
                                      </p:tavLst>
                                    </p:anim>
                                    <p:set>
                                      <p:cBhvr>
                                        <p:cTn id="100" dur="1" fill="hold">
                                          <p:stCondLst>
                                            <p:cond delay="999"/>
                                          </p:stCondLst>
                                        </p:cTn>
                                        <p:tgtEl>
                                          <p:spTgt spid="2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1000"/>
                                        <p:tgtEl>
                                          <p:spTgt spid="27"/>
                                        </p:tgtEl>
                                      </p:cBhvr>
                                    </p:animEffect>
                                    <p:anim calcmode="lin" valueType="num">
                                      <p:cBhvr>
                                        <p:cTn id="106" dur="1000" fill="hold"/>
                                        <p:tgtEl>
                                          <p:spTgt spid="27"/>
                                        </p:tgtEl>
                                        <p:attrNameLst>
                                          <p:attrName>ppt_x</p:attrName>
                                        </p:attrNameLst>
                                      </p:cBhvr>
                                      <p:tavLst>
                                        <p:tav tm="0">
                                          <p:val>
                                            <p:strVal val="#ppt_x"/>
                                          </p:val>
                                        </p:tav>
                                        <p:tav tm="100000">
                                          <p:val>
                                            <p:strVal val="#ppt_x"/>
                                          </p:val>
                                        </p:tav>
                                      </p:tavLst>
                                    </p:anim>
                                    <p:anim calcmode="lin" valueType="num">
                                      <p:cBhvr>
                                        <p:cTn id="10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xit" presetSubtype="0" fill="hold" grpId="1" nodeType="clickEffect">
                                  <p:stCondLst>
                                    <p:cond delay="0"/>
                                  </p:stCondLst>
                                  <p:childTnLst>
                                    <p:animEffect transition="out" filter="fade">
                                      <p:cBhvr>
                                        <p:cTn id="111" dur="1000"/>
                                        <p:tgtEl>
                                          <p:spTgt spid="27"/>
                                        </p:tgtEl>
                                      </p:cBhvr>
                                    </p:animEffect>
                                    <p:anim calcmode="lin" valueType="num">
                                      <p:cBhvr>
                                        <p:cTn id="112" dur="1000"/>
                                        <p:tgtEl>
                                          <p:spTgt spid="27"/>
                                        </p:tgtEl>
                                        <p:attrNameLst>
                                          <p:attrName>ppt_x</p:attrName>
                                        </p:attrNameLst>
                                      </p:cBhvr>
                                      <p:tavLst>
                                        <p:tav tm="0">
                                          <p:val>
                                            <p:strVal val="ppt_x"/>
                                          </p:val>
                                        </p:tav>
                                        <p:tav tm="100000">
                                          <p:val>
                                            <p:strVal val="ppt_x"/>
                                          </p:val>
                                        </p:tav>
                                      </p:tavLst>
                                    </p:anim>
                                    <p:anim calcmode="lin" valueType="num">
                                      <p:cBhvr>
                                        <p:cTn id="113" dur="1000"/>
                                        <p:tgtEl>
                                          <p:spTgt spid="27"/>
                                        </p:tgtEl>
                                        <p:attrNameLst>
                                          <p:attrName>ppt_y</p:attrName>
                                        </p:attrNameLst>
                                      </p:cBhvr>
                                      <p:tavLst>
                                        <p:tav tm="0">
                                          <p:val>
                                            <p:strVal val="ppt_y"/>
                                          </p:val>
                                        </p:tav>
                                        <p:tav tm="100000">
                                          <p:val>
                                            <p:strVal val="ppt_y+.1"/>
                                          </p:val>
                                        </p:tav>
                                      </p:tavLst>
                                    </p:anim>
                                    <p:set>
                                      <p:cBhvr>
                                        <p:cTn id="114" dur="1" fill="hold">
                                          <p:stCondLst>
                                            <p:cond delay="999"/>
                                          </p:stCondLst>
                                        </p:cTn>
                                        <p:tgtEl>
                                          <p:spTgt spid="2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1000"/>
                                        <p:tgtEl>
                                          <p:spTgt spid="28"/>
                                        </p:tgtEl>
                                      </p:cBhvr>
                                    </p:animEffect>
                                    <p:anim calcmode="lin" valueType="num">
                                      <p:cBhvr>
                                        <p:cTn id="120" dur="1000" fill="hold"/>
                                        <p:tgtEl>
                                          <p:spTgt spid="28"/>
                                        </p:tgtEl>
                                        <p:attrNameLst>
                                          <p:attrName>ppt_x</p:attrName>
                                        </p:attrNameLst>
                                      </p:cBhvr>
                                      <p:tavLst>
                                        <p:tav tm="0">
                                          <p:val>
                                            <p:strVal val="#ppt_x"/>
                                          </p:val>
                                        </p:tav>
                                        <p:tav tm="100000">
                                          <p:val>
                                            <p:strVal val="#ppt_x"/>
                                          </p:val>
                                        </p:tav>
                                      </p:tavLst>
                                    </p:anim>
                                    <p:anim calcmode="lin" valueType="num">
                                      <p:cBhvr>
                                        <p:cTn id="1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xit" presetSubtype="0" fill="hold" grpId="1" nodeType="clickEffect">
                                  <p:stCondLst>
                                    <p:cond delay="0"/>
                                  </p:stCondLst>
                                  <p:childTnLst>
                                    <p:animEffect transition="out" filter="fade">
                                      <p:cBhvr>
                                        <p:cTn id="125" dur="1000"/>
                                        <p:tgtEl>
                                          <p:spTgt spid="28"/>
                                        </p:tgtEl>
                                      </p:cBhvr>
                                    </p:animEffect>
                                    <p:anim calcmode="lin" valueType="num">
                                      <p:cBhvr>
                                        <p:cTn id="126" dur="1000"/>
                                        <p:tgtEl>
                                          <p:spTgt spid="28"/>
                                        </p:tgtEl>
                                        <p:attrNameLst>
                                          <p:attrName>ppt_x</p:attrName>
                                        </p:attrNameLst>
                                      </p:cBhvr>
                                      <p:tavLst>
                                        <p:tav tm="0">
                                          <p:val>
                                            <p:strVal val="ppt_x"/>
                                          </p:val>
                                        </p:tav>
                                        <p:tav tm="100000">
                                          <p:val>
                                            <p:strVal val="ppt_x"/>
                                          </p:val>
                                        </p:tav>
                                      </p:tavLst>
                                    </p:anim>
                                    <p:anim calcmode="lin" valueType="num">
                                      <p:cBhvr>
                                        <p:cTn id="127" dur="1000"/>
                                        <p:tgtEl>
                                          <p:spTgt spid="28"/>
                                        </p:tgtEl>
                                        <p:attrNameLst>
                                          <p:attrName>ppt_y</p:attrName>
                                        </p:attrNameLst>
                                      </p:cBhvr>
                                      <p:tavLst>
                                        <p:tav tm="0">
                                          <p:val>
                                            <p:strVal val="ppt_y"/>
                                          </p:val>
                                        </p:tav>
                                        <p:tav tm="100000">
                                          <p:val>
                                            <p:strVal val="ppt_y+.1"/>
                                          </p:val>
                                        </p:tav>
                                      </p:tavLst>
                                    </p:anim>
                                    <p:set>
                                      <p:cBhvr>
                                        <p:cTn id="128" dur="1" fill="hold">
                                          <p:stCondLst>
                                            <p:cond delay="999"/>
                                          </p:stCondLst>
                                        </p:cTn>
                                        <p:tgtEl>
                                          <p:spTgt spid="28"/>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1000"/>
                                        <p:tgtEl>
                                          <p:spTgt spid="29"/>
                                        </p:tgtEl>
                                      </p:cBhvr>
                                    </p:animEffect>
                                    <p:anim calcmode="lin" valueType="num">
                                      <p:cBhvr>
                                        <p:cTn id="134" dur="1000" fill="hold"/>
                                        <p:tgtEl>
                                          <p:spTgt spid="29"/>
                                        </p:tgtEl>
                                        <p:attrNameLst>
                                          <p:attrName>ppt_x</p:attrName>
                                        </p:attrNameLst>
                                      </p:cBhvr>
                                      <p:tavLst>
                                        <p:tav tm="0">
                                          <p:val>
                                            <p:strVal val="#ppt_x"/>
                                          </p:val>
                                        </p:tav>
                                        <p:tav tm="100000">
                                          <p:val>
                                            <p:strVal val="#ppt_x"/>
                                          </p:val>
                                        </p:tav>
                                      </p:tavLst>
                                    </p:anim>
                                    <p:anim calcmode="lin" valueType="num">
                                      <p:cBhvr>
                                        <p:cTn id="1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xit" presetSubtype="0" fill="hold" grpId="1" nodeType="clickEffect">
                                  <p:stCondLst>
                                    <p:cond delay="0"/>
                                  </p:stCondLst>
                                  <p:childTnLst>
                                    <p:animEffect transition="out" filter="fade">
                                      <p:cBhvr>
                                        <p:cTn id="139" dur="1000"/>
                                        <p:tgtEl>
                                          <p:spTgt spid="29"/>
                                        </p:tgtEl>
                                      </p:cBhvr>
                                    </p:animEffect>
                                    <p:anim calcmode="lin" valueType="num">
                                      <p:cBhvr>
                                        <p:cTn id="140" dur="1000"/>
                                        <p:tgtEl>
                                          <p:spTgt spid="29"/>
                                        </p:tgtEl>
                                        <p:attrNameLst>
                                          <p:attrName>ppt_x</p:attrName>
                                        </p:attrNameLst>
                                      </p:cBhvr>
                                      <p:tavLst>
                                        <p:tav tm="0">
                                          <p:val>
                                            <p:strVal val="ppt_x"/>
                                          </p:val>
                                        </p:tav>
                                        <p:tav tm="100000">
                                          <p:val>
                                            <p:strVal val="ppt_x"/>
                                          </p:val>
                                        </p:tav>
                                      </p:tavLst>
                                    </p:anim>
                                    <p:anim calcmode="lin" valueType="num">
                                      <p:cBhvr>
                                        <p:cTn id="141" dur="1000"/>
                                        <p:tgtEl>
                                          <p:spTgt spid="29"/>
                                        </p:tgtEl>
                                        <p:attrNameLst>
                                          <p:attrName>ppt_y</p:attrName>
                                        </p:attrNameLst>
                                      </p:cBhvr>
                                      <p:tavLst>
                                        <p:tav tm="0">
                                          <p:val>
                                            <p:strVal val="ppt_y"/>
                                          </p:val>
                                        </p:tav>
                                        <p:tav tm="100000">
                                          <p:val>
                                            <p:strVal val="ppt_y+.1"/>
                                          </p:val>
                                        </p:tav>
                                      </p:tavLst>
                                    </p:anim>
                                    <p:set>
                                      <p:cBhvr>
                                        <p:cTn id="142"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9" grpId="0" animBg="1"/>
      <p:bldP spid="9"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66E96E3-DB44-48BC-9DB7-F77E1E6164E2}"/>
              </a:ext>
            </a:extLst>
          </p:cNvPr>
          <p:cNvSpPr/>
          <p:nvPr/>
        </p:nvSpPr>
        <p:spPr>
          <a:xfrm>
            <a:off x="179882" y="19487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50246A-0718-4F59-BCC1-2248DB8E4F6E}"/>
              </a:ext>
            </a:extLst>
          </p:cNvPr>
          <p:cNvSpPr txBox="1"/>
          <p:nvPr/>
        </p:nvSpPr>
        <p:spPr>
          <a:xfrm>
            <a:off x="2133600" y="1166191"/>
            <a:ext cx="5791200" cy="3856383"/>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8C7B9877-E3AE-4782-B3D0-D1CDE25BF60A}"/>
              </a:ext>
            </a:extLst>
          </p:cNvPr>
          <p:cNvSpPr txBox="1"/>
          <p:nvPr/>
        </p:nvSpPr>
        <p:spPr>
          <a:xfrm>
            <a:off x="647113" y="393895"/>
            <a:ext cx="11000935" cy="6001643"/>
          </a:xfrm>
          <a:prstGeom prst="rect">
            <a:avLst/>
          </a:prstGeom>
          <a:noFill/>
        </p:spPr>
        <p:txBody>
          <a:bodyPr wrap="square" rtlCol="0">
            <a:spAutoFit/>
          </a:bodyPr>
          <a:lstStyle/>
          <a:p>
            <a:r>
              <a:rPr lang="en-US" sz="3200" b="1" dirty="0">
                <a:solidFill>
                  <a:srgbClr val="00B050"/>
                </a:solidFill>
                <a:latin typeface="Times New Roman" panose="02020603050405020304" pitchFamily="18" charset="0"/>
                <a:cs typeface="Times New Roman" panose="02020603050405020304" pitchFamily="18" charset="0"/>
              </a:rPr>
              <a:t>B Read the text about Bulbul and answer the questions below.</a:t>
            </a:r>
          </a:p>
          <a:p>
            <a:r>
              <a:rPr lang="en-US" sz="3200" b="1" dirty="0">
                <a:solidFill>
                  <a:srgbClr val="FFFF00"/>
                </a:solidFill>
                <a:latin typeface="Times New Roman" panose="02020603050405020304" pitchFamily="18" charset="0"/>
                <a:cs typeface="Times New Roman" panose="02020603050405020304" pitchFamily="18" charset="0"/>
              </a:rPr>
              <a:t>Bulbul collects rubbish from the </a:t>
            </a:r>
            <a:r>
              <a:rPr lang="en-US" sz="3200" b="1" dirty="0" err="1">
                <a:solidFill>
                  <a:srgbClr val="FFFF00"/>
                </a:solidFill>
                <a:latin typeface="Times New Roman" panose="02020603050405020304" pitchFamily="18" charset="0"/>
                <a:cs typeface="Times New Roman" panose="02020603050405020304" pitchFamily="18" charset="0"/>
              </a:rPr>
              <a:t>Sankar</a:t>
            </a:r>
            <a:r>
              <a:rPr lang="en-US" sz="3200" b="1" dirty="0">
                <a:solidFill>
                  <a:srgbClr val="FFFF00"/>
                </a:solidFill>
                <a:latin typeface="Times New Roman" panose="02020603050405020304" pitchFamily="18" charset="0"/>
                <a:cs typeface="Times New Roman" panose="02020603050405020304" pitchFamily="18" charset="0"/>
              </a:rPr>
              <a:t> area in Dhaka. Every morning, he wakes up at 5 o'clock and walks along the streets of </a:t>
            </a:r>
            <a:r>
              <a:rPr lang="en-US" sz="3200" b="1" dirty="0" err="1">
                <a:solidFill>
                  <a:srgbClr val="FFFF00"/>
                </a:solidFill>
                <a:latin typeface="Times New Roman" panose="02020603050405020304" pitchFamily="18" charset="0"/>
                <a:cs typeface="Times New Roman" panose="02020603050405020304" pitchFamily="18" charset="0"/>
              </a:rPr>
              <a:t>Sankar</a:t>
            </a:r>
            <a:r>
              <a:rPr lang="en-US" sz="3200" b="1" dirty="0">
                <a:solidFill>
                  <a:srgbClr val="FFFF00"/>
                </a:solidFill>
                <a:latin typeface="Times New Roman" panose="02020603050405020304" pitchFamily="18" charset="0"/>
                <a:cs typeface="Times New Roman" panose="02020603050405020304" pitchFamily="18" charset="0"/>
              </a:rPr>
              <a:t> to collect rubbish. People of </a:t>
            </a:r>
            <a:r>
              <a:rPr lang="en-US" sz="3200" b="1" dirty="0" err="1">
                <a:solidFill>
                  <a:srgbClr val="FFFF00"/>
                </a:solidFill>
                <a:latin typeface="Times New Roman" panose="02020603050405020304" pitchFamily="18" charset="0"/>
                <a:cs typeface="Times New Roman" panose="02020603050405020304" pitchFamily="18" charset="0"/>
              </a:rPr>
              <a:t>Sankar</a:t>
            </a:r>
            <a:r>
              <a:rPr lang="en-US" sz="3200" b="1" dirty="0">
                <a:solidFill>
                  <a:srgbClr val="FFFF00"/>
                </a:solidFill>
                <a:latin typeface="Times New Roman" panose="02020603050405020304" pitchFamily="18" charset="0"/>
                <a:cs typeface="Times New Roman" panose="02020603050405020304" pitchFamily="18" charset="0"/>
              </a:rPr>
              <a:t> put their rubbish in plastic bins and leave them in front of their houses. Bulbul walks from door to door to collect them. Sometimes the bins are very dirty and they smell bad. But Bulbul does not mind. He takes out everything from the bins and puts them in his van. He believes that all jobs are important. He works hard every day to keep this area clean.</a:t>
            </a:r>
          </a:p>
          <a:p>
            <a:br>
              <a:rPr lang="en-US" sz="3200" b="1" dirty="0">
                <a:solidFill>
                  <a:srgbClr val="FFFF00"/>
                </a:solidFill>
                <a:latin typeface="Times New Roman" panose="02020603050405020304" pitchFamily="18" charset="0"/>
                <a:cs typeface="Times New Roman" panose="02020603050405020304" pitchFamily="18" charset="0"/>
              </a:rPr>
            </a:b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01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8B3DEC-31A4-4271-BD41-4F636B5177D8}"/>
              </a:ext>
            </a:extLst>
          </p:cNvPr>
          <p:cNvSpPr/>
          <p:nvPr/>
        </p:nvSpPr>
        <p:spPr>
          <a:xfrm>
            <a:off x="0"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E3CCF-6F45-40DC-A624-6FB229E16BD3}"/>
              </a:ext>
            </a:extLst>
          </p:cNvPr>
          <p:cNvSpPr/>
          <p:nvPr/>
        </p:nvSpPr>
        <p:spPr>
          <a:xfrm>
            <a:off x="179882" y="194872"/>
            <a:ext cx="11812249" cy="643078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CBE19EE-F013-4F3D-95A7-EF4D11594A0C}"/>
              </a:ext>
            </a:extLst>
          </p:cNvPr>
          <p:cNvSpPr txBox="1"/>
          <p:nvPr/>
        </p:nvSpPr>
        <p:spPr>
          <a:xfrm>
            <a:off x="534572" y="675249"/>
            <a:ext cx="11197883" cy="563231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Last month Bulbul was sick for two days. So, he could not come to collect the rubbish. The people of </a:t>
            </a:r>
            <a:r>
              <a:rPr lang="en-US" sz="3600" b="1" dirty="0" err="1">
                <a:solidFill>
                  <a:srgbClr val="FFFF00"/>
                </a:solidFill>
                <a:latin typeface="Times New Roman" panose="02020603050405020304" pitchFamily="18" charset="0"/>
                <a:cs typeface="Times New Roman" panose="02020603050405020304" pitchFamily="18" charset="0"/>
              </a:rPr>
              <a:t>Sankar</a:t>
            </a:r>
            <a:r>
              <a:rPr lang="en-US" sz="3600" b="1" dirty="0">
                <a:solidFill>
                  <a:srgbClr val="FFFF00"/>
                </a:solidFill>
                <a:latin typeface="Times New Roman" panose="02020603050405020304" pitchFamily="18" charset="0"/>
                <a:cs typeface="Times New Roman" panose="02020603050405020304" pitchFamily="18" charset="0"/>
              </a:rPr>
              <a:t> were in great trouble. They got piles of rubbish waiting in front of their houses. The whole area became dirty and unhygienic. When Bulbul got well, he came back to </a:t>
            </a:r>
            <a:r>
              <a:rPr lang="en-US" sz="3600" b="1" dirty="0" err="1">
                <a:solidFill>
                  <a:srgbClr val="FFFF00"/>
                </a:solidFill>
                <a:latin typeface="Times New Roman" panose="02020603050405020304" pitchFamily="18" charset="0"/>
                <a:cs typeface="Times New Roman" panose="02020603050405020304" pitchFamily="18" charset="0"/>
              </a:rPr>
              <a:t>Sanker</a:t>
            </a:r>
            <a:r>
              <a:rPr lang="en-US" sz="3600" b="1" dirty="0">
                <a:solidFill>
                  <a:srgbClr val="FFFF00"/>
                </a:solidFill>
                <a:latin typeface="Times New Roman" panose="02020603050405020304" pitchFamily="18" charset="0"/>
                <a:cs typeface="Times New Roman" panose="02020603050405020304" pitchFamily="18" charset="0"/>
              </a:rPr>
              <a:t>. He collected everything from all the bins. Bulbul does not want to fall sick again. He </a:t>
            </a:r>
            <a:r>
              <a:rPr lang="en-US" sz="3600" b="1" dirty="0" err="1">
                <a:solidFill>
                  <a:srgbClr val="FFFF00"/>
                </a:solidFill>
                <a:latin typeface="Times New Roman" panose="02020603050405020304" pitchFamily="18" charset="0"/>
                <a:cs typeface="Times New Roman" panose="02020603050405020304" pitchFamily="18" charset="0"/>
              </a:rPr>
              <a:t>realises</a:t>
            </a:r>
            <a:r>
              <a:rPr lang="en-US" sz="3600" b="1" dirty="0">
                <a:solidFill>
                  <a:srgbClr val="FFFF00"/>
                </a:solidFill>
                <a:latin typeface="Times New Roman" panose="02020603050405020304" pitchFamily="18" charset="0"/>
                <a:cs typeface="Times New Roman" panose="02020603050405020304" pitchFamily="18" charset="0"/>
              </a:rPr>
              <a:t>, if he stops working even for a few days only, the whole area will turn into a big dustbin.</a:t>
            </a:r>
          </a:p>
          <a:p>
            <a:br>
              <a:rPr lang="en-US" dirty="0"/>
            </a:br>
            <a:endParaRPr lang="en-US" dirty="0"/>
          </a:p>
        </p:txBody>
      </p:sp>
    </p:spTree>
    <p:extLst>
      <p:ext uri="{BB962C8B-B14F-4D97-AF65-F5344CB8AC3E}">
        <p14:creationId xmlns:p14="http://schemas.microsoft.com/office/powerpoint/2010/main" val="2688645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Widescreen</PresentationFormat>
  <Paragraphs>99</Paragraphs>
  <Slides>20</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NSimSun</vt:lpstr>
      <vt:lpstr>Arial</vt:lpstr>
      <vt:lpstr>Calibri</vt:lpstr>
      <vt:lpstr>Calibri Light</vt:lpstr>
      <vt:lpstr>Times New Roman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walton</cp:lastModifiedBy>
  <cp:revision>109</cp:revision>
  <dcterms:created xsi:type="dcterms:W3CDTF">2020-05-11T14:49:23Z</dcterms:created>
  <dcterms:modified xsi:type="dcterms:W3CDTF">2020-05-14T05:07:38Z</dcterms:modified>
</cp:coreProperties>
</file>