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5" r:id="rId5"/>
    <p:sldId id="259" r:id="rId6"/>
    <p:sldId id="273" r:id="rId7"/>
    <p:sldId id="261" r:id="rId8"/>
    <p:sldId id="274" r:id="rId9"/>
    <p:sldId id="262" r:id="rId10"/>
    <p:sldId id="263" r:id="rId11"/>
    <p:sldId id="260" r:id="rId12"/>
    <p:sldId id="276"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F3D0B-421C-4627-9C92-9E3BA35FA75D}"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D6529-9C7F-4BDD-9D52-902384EEAE3A}" type="slidenum">
              <a:rPr lang="en-US" smtClean="0"/>
              <a:t>‹#›</a:t>
            </a:fld>
            <a:endParaRPr lang="en-US"/>
          </a:p>
        </p:txBody>
      </p:sp>
    </p:spTree>
    <p:extLst>
      <p:ext uri="{BB962C8B-B14F-4D97-AF65-F5344CB8AC3E}">
        <p14:creationId xmlns:p14="http://schemas.microsoft.com/office/powerpoint/2010/main" val="104655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শিক্ষার্থীরা</a:t>
            </a:r>
            <a:r>
              <a:rPr lang="en-US" dirty="0" smtClean="0"/>
              <a:t> </a:t>
            </a:r>
            <a:r>
              <a:rPr lang="en-US" dirty="0" err="1" smtClean="0"/>
              <a:t>ভিডিও</a:t>
            </a:r>
            <a:r>
              <a:rPr lang="en-US" baseline="0" dirty="0" smtClean="0"/>
              <a:t> </a:t>
            </a:r>
            <a:r>
              <a:rPr lang="en-US" baseline="0" dirty="0" err="1" smtClean="0"/>
              <a:t>টি</a:t>
            </a:r>
            <a:r>
              <a:rPr lang="en-US" baseline="0" dirty="0" smtClean="0"/>
              <a:t> </a:t>
            </a:r>
            <a:r>
              <a:rPr lang="en-US" baseline="0" dirty="0" err="1" smtClean="0"/>
              <a:t>দেখে</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en-US" baseline="0" dirty="0" err="1" smtClean="0"/>
              <a:t>বলার</a:t>
            </a:r>
            <a:r>
              <a:rPr lang="en-US" baseline="0" dirty="0" smtClean="0"/>
              <a:t> </a:t>
            </a:r>
            <a:r>
              <a:rPr lang="en-US" baseline="0" dirty="0" err="1" smtClean="0"/>
              <a:t>চেষ্টা</a:t>
            </a:r>
            <a:r>
              <a:rPr lang="en-US" baseline="0" dirty="0" smtClean="0"/>
              <a:t> </a:t>
            </a:r>
            <a:r>
              <a:rPr lang="en-US" baseline="0" dirty="0" err="1" smtClean="0"/>
              <a:t>করবে</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DDD6529-9C7F-4BDD-9D52-902384EEAE3A}" type="slidenum">
              <a:rPr lang="en-US" smtClean="0"/>
              <a:t>4</a:t>
            </a:fld>
            <a:endParaRPr lang="en-US"/>
          </a:p>
        </p:txBody>
      </p:sp>
    </p:spTree>
    <p:extLst>
      <p:ext uri="{BB962C8B-B14F-4D97-AF65-F5344CB8AC3E}">
        <p14:creationId xmlns:p14="http://schemas.microsoft.com/office/powerpoint/2010/main" val="9894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6529-9C7F-4BDD-9D52-902384EEAE3A}" type="slidenum">
              <a:rPr lang="en-US" smtClean="0"/>
              <a:t>5</a:t>
            </a:fld>
            <a:endParaRPr lang="en-US"/>
          </a:p>
        </p:txBody>
      </p:sp>
    </p:spTree>
    <p:extLst>
      <p:ext uri="{BB962C8B-B14F-4D97-AF65-F5344CB8AC3E}">
        <p14:creationId xmlns:p14="http://schemas.microsoft.com/office/powerpoint/2010/main" val="4692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শিক্ষার্থীরা</a:t>
            </a:r>
            <a:r>
              <a:rPr lang="en-US" dirty="0" smtClean="0"/>
              <a:t> </a:t>
            </a:r>
            <a:r>
              <a:rPr lang="en-US" dirty="0" err="1" smtClean="0"/>
              <a:t>এই</a:t>
            </a:r>
            <a:r>
              <a:rPr lang="en-US" dirty="0" smtClean="0"/>
              <a:t> </a:t>
            </a:r>
            <a:r>
              <a:rPr lang="en-US" dirty="0" err="1" smtClean="0"/>
              <a:t>ছবি</a:t>
            </a:r>
            <a:r>
              <a:rPr lang="en-US" dirty="0" smtClean="0"/>
              <a:t> </a:t>
            </a:r>
            <a:r>
              <a:rPr lang="en-US" dirty="0" err="1" smtClean="0"/>
              <a:t>দেখে</a:t>
            </a:r>
            <a:r>
              <a:rPr lang="en-US" dirty="0" smtClean="0"/>
              <a:t> </a:t>
            </a:r>
            <a:r>
              <a:rPr lang="en-US" dirty="0" err="1" smtClean="0"/>
              <a:t>বুঝতে</a:t>
            </a:r>
            <a:r>
              <a:rPr lang="en-US" baseline="0" dirty="0" smtClean="0"/>
              <a:t> </a:t>
            </a:r>
            <a:r>
              <a:rPr lang="en-US" baseline="0" smtClean="0"/>
              <a:t>পারবে</a:t>
            </a:r>
            <a:r>
              <a:rPr lang="en-US" smtClean="0"/>
              <a:t> </a:t>
            </a:r>
            <a:r>
              <a:rPr lang="en-US" dirty="0" err="1" smtClean="0"/>
              <a:t>আগের</a:t>
            </a:r>
            <a:r>
              <a:rPr lang="en-US" dirty="0" smtClean="0"/>
              <a:t> </a:t>
            </a:r>
            <a:r>
              <a:rPr lang="en-US" dirty="0" err="1" smtClean="0"/>
              <a:t>ক্লাশ</a:t>
            </a:r>
            <a:r>
              <a:rPr lang="en-US" dirty="0" smtClean="0"/>
              <a:t> </a:t>
            </a:r>
            <a:r>
              <a:rPr lang="en-US" dirty="0" err="1" smtClean="0"/>
              <a:t>এবং</a:t>
            </a:r>
            <a:r>
              <a:rPr lang="en-US" dirty="0" smtClean="0"/>
              <a:t> </a:t>
            </a:r>
            <a:r>
              <a:rPr lang="en-US" dirty="0" err="1" smtClean="0"/>
              <a:t>এখনকার</a:t>
            </a:r>
            <a:r>
              <a:rPr lang="en-US" dirty="0" smtClean="0"/>
              <a:t> </a:t>
            </a:r>
            <a:r>
              <a:rPr lang="en-US" dirty="0" err="1" smtClean="0"/>
              <a:t>ক্লাসের</a:t>
            </a:r>
            <a:r>
              <a:rPr lang="en-US" dirty="0" smtClean="0"/>
              <a:t> </a:t>
            </a:r>
            <a:r>
              <a:rPr lang="en-US" dirty="0" err="1" smtClean="0"/>
              <a:t>মধ্যে</a:t>
            </a:r>
            <a:r>
              <a:rPr lang="en-US" dirty="0" smtClean="0"/>
              <a:t> </a:t>
            </a:r>
            <a:r>
              <a:rPr lang="en-US" dirty="0" err="1" smtClean="0"/>
              <a:t>পার্থক্য</a:t>
            </a:r>
            <a:r>
              <a:rPr lang="en-US" dirty="0" smtClean="0"/>
              <a:t>।</a:t>
            </a:r>
            <a:endParaRPr lang="en-US" dirty="0"/>
          </a:p>
        </p:txBody>
      </p:sp>
      <p:sp>
        <p:nvSpPr>
          <p:cNvPr id="4" name="Slide Number Placeholder 3"/>
          <p:cNvSpPr>
            <a:spLocks noGrp="1"/>
          </p:cNvSpPr>
          <p:nvPr>
            <p:ph type="sldNum" sz="quarter" idx="10"/>
          </p:nvPr>
        </p:nvSpPr>
        <p:spPr/>
        <p:txBody>
          <a:bodyPr/>
          <a:lstStyle/>
          <a:p>
            <a:fld id="{ADDD6529-9C7F-4BDD-9D52-902384EEAE3A}" type="slidenum">
              <a:rPr lang="en-US" smtClean="0"/>
              <a:t>8</a:t>
            </a:fld>
            <a:endParaRPr lang="en-US"/>
          </a:p>
        </p:txBody>
      </p:sp>
    </p:spTree>
    <p:extLst>
      <p:ext uri="{BB962C8B-B14F-4D97-AF65-F5344CB8AC3E}">
        <p14:creationId xmlns:p14="http://schemas.microsoft.com/office/powerpoint/2010/main" val="259623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6529-9C7F-4BDD-9D52-902384EEAE3A}" type="slidenum">
              <a:rPr lang="en-US" smtClean="0"/>
              <a:t>12</a:t>
            </a:fld>
            <a:endParaRPr lang="en-US"/>
          </a:p>
        </p:txBody>
      </p:sp>
    </p:spTree>
    <p:extLst>
      <p:ext uri="{BB962C8B-B14F-4D97-AF65-F5344CB8AC3E}">
        <p14:creationId xmlns:p14="http://schemas.microsoft.com/office/powerpoint/2010/main" val="114023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6529-9C7F-4BDD-9D52-902384EEAE3A}" type="slidenum">
              <a:rPr lang="en-US" smtClean="0"/>
              <a:t>18</a:t>
            </a:fld>
            <a:endParaRPr lang="en-US"/>
          </a:p>
        </p:txBody>
      </p:sp>
    </p:spTree>
    <p:extLst>
      <p:ext uri="{BB962C8B-B14F-4D97-AF65-F5344CB8AC3E}">
        <p14:creationId xmlns:p14="http://schemas.microsoft.com/office/powerpoint/2010/main" val="9084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294432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55725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409881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173068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191205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200533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230178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17217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308585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175960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C16F43-8769-4DD5-A4BC-B87D443DB1BF}" type="datetimeFigureOut">
              <a:rPr lang="en-US" smtClean="0"/>
              <a:t>9/25/2020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0EBE49-9360-453A-A7CF-7DE72A81704E}" type="slidenum">
              <a:rPr lang="en-US" smtClean="0"/>
              <a:t>‹#›</a:t>
            </a:fld>
            <a:endParaRPr lang="en-US"/>
          </a:p>
        </p:txBody>
      </p:sp>
    </p:spTree>
    <p:extLst>
      <p:ext uri="{BB962C8B-B14F-4D97-AF65-F5344CB8AC3E}">
        <p14:creationId xmlns:p14="http://schemas.microsoft.com/office/powerpoint/2010/main" val="248074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401"/>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01600" y="110067"/>
            <a:ext cx="11997267" cy="6637866"/>
          </a:xfrm>
          <a:prstGeom prst="frame">
            <a:avLst>
              <a:gd name="adj1" fmla="val 893"/>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9" name="Frame 8"/>
          <p:cNvSpPr/>
          <p:nvPr userDrawn="1"/>
        </p:nvSpPr>
        <p:spPr>
          <a:xfrm>
            <a:off x="232833" y="249767"/>
            <a:ext cx="11726333" cy="6358466"/>
          </a:xfrm>
          <a:prstGeom prst="frame">
            <a:avLst>
              <a:gd name="adj1" fmla="val 2247"/>
            </a:avLst>
          </a:prstGeom>
          <a:scene3d>
            <a:camera prst="orthographicFront"/>
            <a:lightRig rig="threePt" dir="t"/>
          </a:scene3d>
          <a:sp3d>
            <a:bevelT prst="relaxedInse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9179033" y="456967"/>
            <a:ext cx="2571537" cy="276999"/>
          </a:xfrm>
          <a:prstGeom prst="rect">
            <a:avLst/>
          </a:prstGeom>
          <a:solidFill>
            <a:schemeClr val="tx1">
              <a:lumMod val="95000"/>
              <a:lumOff val="5000"/>
            </a:schemeClr>
          </a:solidFill>
          <a:ln>
            <a:solidFill>
              <a:schemeClr val="accent2">
                <a:lumMod val="75000"/>
              </a:schemeClr>
            </a:solidFill>
          </a:ln>
          <a:effectLst>
            <a:glow rad="101600">
              <a:schemeClr val="accent2">
                <a:satMod val="175000"/>
                <a:alpha val="40000"/>
              </a:schemeClr>
            </a:glow>
          </a:effectLst>
        </p:spPr>
        <p:txBody>
          <a:bodyPr wrap="none" lIns="91440" tIns="45720" rIns="91440" bIns="45720">
            <a:spAutoFit/>
          </a:bodyPr>
          <a:lstStyle/>
          <a:p>
            <a:pPr algn="ctr"/>
            <a:r>
              <a:rPr lang="en-US" sz="1200" b="0" cap="none" spc="0" dirty="0" smtClean="0">
                <a:ln w="0"/>
                <a:solidFill>
                  <a:schemeClr val="bg1"/>
                </a:solidFill>
                <a:effectLst>
                  <a:reflection blurRad="6350" stA="53000" endA="300" endPos="35500" dir="5400000" sy="-90000" algn="bl" rotWithShape="0"/>
                </a:effectLst>
                <a:latin typeface="Bahnschrift Light" panose="020B0502040204020203" pitchFamily="34" charset="0"/>
              </a:rPr>
              <a:t>Email : Shirinmirpur99@gmail.com</a:t>
            </a:r>
            <a:endParaRPr lang="en-US" sz="1200" b="0" cap="none" spc="0" dirty="0">
              <a:ln w="0"/>
              <a:solidFill>
                <a:schemeClr val="bg1"/>
              </a:solidFill>
              <a:effectLst>
                <a:reflection blurRad="6350" stA="53000" endA="300" endPos="35500" dir="5400000" sy="-90000" algn="bl" rotWithShape="0"/>
              </a:effectLst>
              <a:latin typeface="Bahnschrift Light" panose="020B0502040204020203" pitchFamily="34" charset="0"/>
            </a:endParaRPr>
          </a:p>
        </p:txBody>
      </p:sp>
      <p:sp>
        <p:nvSpPr>
          <p:cNvPr id="19" name="TextBox 18"/>
          <p:cNvSpPr txBox="1"/>
          <p:nvPr userDrawn="1"/>
        </p:nvSpPr>
        <p:spPr>
          <a:xfrm>
            <a:off x="397934" y="6112933"/>
            <a:ext cx="2296078" cy="276999"/>
          </a:xfrm>
          <a:prstGeom prst="rect">
            <a:avLst/>
          </a:prstGeom>
          <a:solidFill>
            <a:schemeClr val="tx1"/>
          </a:solidFill>
          <a:ln>
            <a:solidFill>
              <a:schemeClr val="tx1"/>
            </a:solidFill>
          </a:ln>
          <a:effectLst>
            <a:glow rad="228600">
              <a:schemeClr val="accent2">
                <a:satMod val="175000"/>
                <a:alpha val="40000"/>
              </a:schemeClr>
            </a:glow>
          </a:effectLst>
        </p:spPr>
        <p:txBody>
          <a:bodyPr wrap="none" rtlCol="0">
            <a:spAutoFit/>
          </a:bodyPr>
          <a:lstStyle/>
          <a:p>
            <a:r>
              <a:rPr lang="en-US" sz="1200" dirty="0" err="1" smtClean="0">
                <a:solidFill>
                  <a:schemeClr val="bg1"/>
                </a:solidFill>
              </a:rPr>
              <a:t>Youtube</a:t>
            </a:r>
            <a:r>
              <a:rPr lang="en-US" sz="1200" dirty="0" smtClean="0">
                <a:solidFill>
                  <a:schemeClr val="bg1"/>
                </a:solidFill>
              </a:rPr>
              <a:t> Channel : </a:t>
            </a:r>
            <a:r>
              <a:rPr lang="en-US" sz="1200" dirty="0" err="1" smtClean="0">
                <a:solidFill>
                  <a:schemeClr val="bg1"/>
                </a:solidFill>
              </a:rPr>
              <a:t>Shirin</a:t>
            </a:r>
            <a:r>
              <a:rPr lang="en-US" sz="1200" dirty="0" smtClean="0">
                <a:solidFill>
                  <a:schemeClr val="bg1"/>
                </a:solidFill>
              </a:rPr>
              <a:t> </a:t>
            </a:r>
            <a:r>
              <a:rPr lang="en-US" sz="1200" dirty="0" err="1" smtClean="0">
                <a:solidFill>
                  <a:schemeClr val="bg1"/>
                </a:solidFill>
              </a:rPr>
              <a:t>Edu</a:t>
            </a:r>
            <a:r>
              <a:rPr lang="en-US" sz="1200" dirty="0" smtClean="0">
                <a:solidFill>
                  <a:schemeClr val="bg1"/>
                </a:solidFill>
              </a:rPr>
              <a:t> Care</a:t>
            </a:r>
            <a:endParaRPr lang="en-US" sz="1200" dirty="0">
              <a:solidFill>
                <a:schemeClr val="bg1"/>
              </a:solidFill>
            </a:endParaRPr>
          </a:p>
        </p:txBody>
      </p:sp>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83836" y="-1461155"/>
            <a:ext cx="5024325" cy="4559575"/>
          </a:xfrm>
          <a:prstGeom prst="rect">
            <a:avLst/>
          </a:prstGeom>
        </p:spPr>
      </p:pic>
    </p:spTree>
    <p:extLst>
      <p:ext uri="{BB962C8B-B14F-4D97-AF65-F5344CB8AC3E}">
        <p14:creationId xmlns:p14="http://schemas.microsoft.com/office/powerpoint/2010/main" val="172084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7453"/>
            <a:ext cx="12191999" cy="6850547"/>
          </a:xfrm>
          <a:prstGeom prst="rect">
            <a:avLst/>
          </a:prstGeom>
        </p:spPr>
      </p:pic>
    </p:spTree>
    <p:extLst>
      <p:ext uri="{BB962C8B-B14F-4D97-AF65-F5344CB8AC3E}">
        <p14:creationId xmlns:p14="http://schemas.microsoft.com/office/powerpoint/2010/main" val="330811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860" y="1268738"/>
            <a:ext cx="4104614" cy="2487462"/>
          </a:xfrm>
          <a:prstGeom prst="rect">
            <a:avLst/>
          </a:prstGeom>
          <a:scene3d>
            <a:camera prst="orthographicFront"/>
            <a:lightRig rig="threePt" dir="t"/>
          </a:scene3d>
          <a:sp3d>
            <a:bevelT/>
          </a:sp3d>
        </p:spPr>
      </p:pic>
      <p:sp>
        <p:nvSpPr>
          <p:cNvPr id="2" name="Rectangle 1"/>
          <p:cNvSpPr/>
          <p:nvPr/>
        </p:nvSpPr>
        <p:spPr>
          <a:xfrm>
            <a:off x="4272329" y="4486516"/>
            <a:ext cx="3663033" cy="707886"/>
          </a:xfrm>
          <a:prstGeom prst="rect">
            <a:avLst/>
          </a:prstGeom>
          <a:solidFill>
            <a:srgbClr val="00B050"/>
          </a:solidFill>
          <a:scene3d>
            <a:camera prst="orthographicFront"/>
            <a:lightRig rig="threePt" dir="t"/>
          </a:scene3d>
          <a:sp3d>
            <a:bevelT w="152400" h="50800" prst="softRound"/>
          </a:sp3d>
        </p:spPr>
        <p:txBody>
          <a:bodyPr wrap="square">
            <a:spAutoFit/>
          </a:bodyPr>
          <a:lstStyle/>
          <a:p>
            <a:r>
              <a:rPr lang="en-US" sz="2000" dirty="0" err="1" smtClean="0">
                <a:latin typeface="NikoshBAN" panose="02000000000000000000" pitchFamily="2" charset="0"/>
                <a:cs typeface="NikoshBAN" panose="02000000000000000000" pitchFamily="2" charset="0"/>
              </a:rPr>
              <a:t>শিক্ষার্থীরা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অনলাইনে</a:t>
            </a:r>
            <a:r>
              <a:rPr lang="en-US" sz="2000" dirty="0" smtClean="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মোবাইল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ল্যাপটপের</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মাধ্যমে</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লেখা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করছে</a:t>
            </a:r>
            <a:r>
              <a:rPr lang="en-US" sz="2000" dirty="0" smtClean="0">
                <a:latin typeface="NikoshBAN" panose="02000000000000000000" pitchFamily="2" charset="0"/>
                <a:cs typeface="NikoshBAN" panose="02000000000000000000" pitchFamily="2" charset="0"/>
              </a:rPr>
              <a:t>।</a:t>
            </a: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18" y="1268738"/>
            <a:ext cx="4642542" cy="2487462"/>
          </a:xfrm>
          <a:prstGeom prst="rect">
            <a:avLst/>
          </a:prstGeom>
        </p:spPr>
      </p:pic>
    </p:spTree>
    <p:extLst>
      <p:ext uri="{BB962C8B-B14F-4D97-AF65-F5344CB8AC3E}">
        <p14:creationId xmlns:p14="http://schemas.microsoft.com/office/powerpoint/2010/main" val="258375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141" y="4472908"/>
            <a:ext cx="8721505" cy="954107"/>
          </a:xfrm>
          <a:prstGeom prst="rect">
            <a:avLst/>
          </a:prstGeom>
        </p:spPr>
        <p:txBody>
          <a:bodyPr wrap="square">
            <a:spAutoFit/>
          </a:bodyPr>
          <a:lstStyle/>
          <a:p>
            <a:pPr marL="514350" indent="-514350">
              <a:buFont typeface="Wingdings" panose="05000000000000000000" pitchFamily="2" charset="2"/>
              <a:buChar char="q"/>
            </a:pPr>
            <a:r>
              <a:rPr lang="en-US" sz="2800" dirty="0" err="1" smtClean="0">
                <a:latin typeface="NikoshBAN" panose="02000000000000000000" pitchFamily="2" charset="0"/>
                <a:cs typeface="NikoshBAN" panose="02000000000000000000" pitchFamily="2" charset="0"/>
              </a:rPr>
              <a:t>ঘরে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অনলাইনে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মোবাইল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ল্যাপটপের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পড়ালেখা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5214796" y="380247"/>
            <a:ext cx="1576072" cy="584775"/>
          </a:xfrm>
          <a:prstGeom prst="rect">
            <a:avLst/>
          </a:prstGeom>
          <a:noFill/>
        </p:spPr>
        <p:txBody>
          <a:bodyPr wrap="none" rtlCol="0">
            <a:spAutoFit/>
          </a:bodyPr>
          <a:lstStyle/>
          <a:p>
            <a:r>
              <a:rPr lang="en-US" sz="3200" dirty="0" err="1" smtClean="0">
                <a:latin typeface="NikoshBAN" panose="02000000000000000000" pitchFamily="2" charset="0"/>
                <a:cs typeface="NikoshBAN" panose="02000000000000000000" pitchFamily="2" charset="0"/>
              </a:rPr>
              <a:t>একক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536" y="1234440"/>
            <a:ext cx="6025896" cy="3063239"/>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86626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8226" y="446813"/>
            <a:ext cx="2318263" cy="523220"/>
          </a:xfrm>
          <a:prstGeom prst="rect">
            <a:avLst/>
          </a:prstGeom>
          <a:solidFill>
            <a:srgbClr val="92D050"/>
          </a:solidFill>
          <a:scene3d>
            <a:camera prst="orthographicFront"/>
            <a:lightRig rig="threePt" dir="t"/>
          </a:scene3d>
          <a:sp3d>
            <a:bevelT w="152400" h="50800" prst="softRound"/>
          </a:sp3d>
        </p:spPr>
        <p:txBody>
          <a:bodyPr wrap="none">
            <a:spAutoFit/>
          </a:bodyPr>
          <a:lstStyle/>
          <a:p>
            <a:pPr algn="ctr"/>
            <a:r>
              <a:rPr lang="en-US" sz="2800" dirty="0">
                <a:solidFill>
                  <a:srgbClr val="7030A0"/>
                </a:solidFill>
                <a:latin typeface="NikoshBAN" pitchFamily="2" charset="0"/>
                <a:cs typeface="NikoshBAN" pitchFamily="2" charset="0"/>
              </a:rPr>
              <a:t>ই-</a:t>
            </a:r>
            <a:r>
              <a:rPr lang="en-US" sz="2800" dirty="0" err="1">
                <a:solidFill>
                  <a:srgbClr val="7030A0"/>
                </a:solidFill>
                <a:latin typeface="NikoshBAN" pitchFamily="2" charset="0"/>
                <a:cs typeface="NikoshBAN" pitchFamily="2" charset="0"/>
              </a:rPr>
              <a:t>লার্নিং</a:t>
            </a:r>
            <a:r>
              <a:rPr lang="bn-IN" sz="2800" dirty="0">
                <a:solidFill>
                  <a:srgbClr val="7030A0"/>
                </a:solidFill>
                <a:latin typeface="NikoshBAN" pitchFamily="2" charset="0"/>
                <a:cs typeface="NikoshBAN" pitchFamily="2" charset="0"/>
              </a:rPr>
              <a:t>এর মাধ্যম </a:t>
            </a:r>
            <a:endParaRPr lang="en-US" sz="2800" dirty="0">
              <a:solidFill>
                <a:srgbClr val="7030A0"/>
              </a:solidFill>
              <a:latin typeface="NikoshBAN" pitchFamily="2" charset="0"/>
              <a:cs typeface="NikoshBAN" pitchFamily="2" charset="0"/>
            </a:endParaRPr>
          </a:p>
        </p:txBody>
      </p:sp>
      <p:pic>
        <p:nvPicPr>
          <p:cNvPr id="5" name="Picture 4" descr="https://cdn4.iconfinder.com/data/icons/SUPERVISTA/security/png/400/internet_connection.png"/>
          <p:cNvPicPr>
            <a:picLocks noChangeAspect="1" noChangeArrowheads="1"/>
          </p:cNvPicPr>
          <p:nvPr/>
        </p:nvPicPr>
        <p:blipFill>
          <a:blip r:embed="rId3"/>
          <a:srcRect/>
          <a:stretch>
            <a:fillRect/>
          </a:stretch>
        </p:blipFill>
        <p:spPr bwMode="auto">
          <a:xfrm>
            <a:off x="851026" y="1144278"/>
            <a:ext cx="2774132" cy="2513322"/>
          </a:xfrm>
          <a:prstGeom prst="rect">
            <a:avLst/>
          </a:prstGeom>
          <a:noFill/>
        </p:spPr>
      </p:pic>
      <p:pic>
        <p:nvPicPr>
          <p:cNvPr id="6" name="Picture 5" descr="http://www.clipartbest.com/cliparts/ncX/86o/ncX86oLoi.png"/>
          <p:cNvPicPr>
            <a:picLocks noChangeAspect="1" noChangeArrowheads="1"/>
          </p:cNvPicPr>
          <p:nvPr/>
        </p:nvPicPr>
        <p:blipFill>
          <a:blip r:embed="rId4" cstate="print"/>
          <a:srcRect/>
          <a:stretch>
            <a:fillRect/>
          </a:stretch>
        </p:blipFill>
        <p:spPr bwMode="auto">
          <a:xfrm>
            <a:off x="7997515" y="1144278"/>
            <a:ext cx="3200400" cy="2513322"/>
          </a:xfrm>
          <a:prstGeom prst="rect">
            <a:avLst/>
          </a:prstGeom>
          <a:noFill/>
        </p:spPr>
      </p:pic>
      <p:pic>
        <p:nvPicPr>
          <p:cNvPr id="7" name="Picture 6" descr="http://4.bp.blogspot.com/-_W6tB-_DxEc/UXitlsanWwI/AAAAAAAAAaw/edqqCzD7b2c/w615-h300/all%2Bbd%2Btv%2Blogo-1.png"/>
          <p:cNvPicPr>
            <a:picLocks noChangeAspect="1" noChangeArrowheads="1"/>
          </p:cNvPicPr>
          <p:nvPr/>
        </p:nvPicPr>
        <p:blipFill>
          <a:blip r:embed="rId5"/>
          <a:srcRect r="38508"/>
          <a:stretch>
            <a:fillRect/>
          </a:stretch>
        </p:blipFill>
        <p:spPr bwMode="auto">
          <a:xfrm>
            <a:off x="3947082" y="3374479"/>
            <a:ext cx="3728509" cy="2306168"/>
          </a:xfrm>
          <a:prstGeom prst="rect">
            <a:avLst/>
          </a:prstGeom>
          <a:noFill/>
        </p:spPr>
      </p:pic>
      <p:sp>
        <p:nvSpPr>
          <p:cNvPr id="8" name="Rectangle 7"/>
          <p:cNvSpPr/>
          <p:nvPr/>
        </p:nvSpPr>
        <p:spPr>
          <a:xfrm>
            <a:off x="1267485" y="3805851"/>
            <a:ext cx="1865015" cy="646331"/>
          </a:xfrm>
          <a:prstGeom prst="rect">
            <a:avLst/>
          </a:prstGeom>
        </p:spPr>
        <p:txBody>
          <a:bodyPr wrap="square">
            <a:spAutoFit/>
          </a:bodyPr>
          <a:lstStyle/>
          <a:p>
            <a:r>
              <a:rPr lang="en-US" sz="3600" dirty="0" err="1">
                <a:latin typeface="NikoshBAN" panose="02000000000000000000" pitchFamily="2" charset="0"/>
                <a:cs typeface="NikoshBAN" panose="02000000000000000000" pitchFamily="2" charset="0"/>
              </a:rPr>
              <a:t>ইন্টারনেট</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8951624" y="3805850"/>
            <a:ext cx="1564852" cy="646331"/>
          </a:xfrm>
          <a:prstGeom prst="rect">
            <a:avLst/>
          </a:prstGeom>
        </p:spPr>
        <p:txBody>
          <a:bodyPr wrap="none">
            <a:spAutoFit/>
          </a:bodyPr>
          <a:lstStyle/>
          <a:p>
            <a:r>
              <a:rPr lang="en-US" sz="3600" dirty="0" err="1">
                <a:latin typeface="NikoshBAN" panose="02000000000000000000" pitchFamily="2" charset="0"/>
                <a:cs typeface="NikoshBAN" panose="02000000000000000000" pitchFamily="2" charset="0"/>
              </a:rPr>
              <a:t>নেটওয়ার্ক</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4852579" y="5755539"/>
            <a:ext cx="1917513" cy="646331"/>
          </a:xfrm>
          <a:prstGeom prst="rect">
            <a:avLst/>
          </a:prstGeom>
        </p:spPr>
        <p:txBody>
          <a:bodyPr wrap="none">
            <a:spAutoFit/>
          </a:bodyPr>
          <a:lstStyle/>
          <a:p>
            <a:r>
              <a:rPr lang="en-US" sz="3600" dirty="0" err="1">
                <a:latin typeface="NikoshBAN" panose="02000000000000000000" pitchFamily="2" charset="0"/>
                <a:cs typeface="NikoshBAN" panose="02000000000000000000" pitchFamily="2" charset="0"/>
              </a:rPr>
              <a:t>টিভি</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চ্যানেল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44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112" y="519241"/>
            <a:ext cx="3159839" cy="400110"/>
          </a:xfrm>
          <a:prstGeom prst="rect">
            <a:avLst/>
          </a:prstGeom>
          <a:solidFill>
            <a:srgbClr val="92D050"/>
          </a:solidFill>
          <a:scene3d>
            <a:camera prst="orthographicFront"/>
            <a:lightRig rig="threePt" dir="t"/>
          </a:scene3d>
          <a:sp3d>
            <a:bevelT/>
          </a:sp3d>
        </p:spPr>
        <p:txBody>
          <a:bodyPr wrap="none">
            <a:spAutoFit/>
          </a:bodyPr>
          <a:lstStyle/>
          <a:p>
            <a:r>
              <a:rPr lang="en-US" sz="2000" b="1" dirty="0" err="1" smtClean="0">
                <a:latin typeface="NikoshBAN" pitchFamily="2" charset="0"/>
                <a:cs typeface="NikoshBAN" pitchFamily="2" charset="0"/>
              </a:rPr>
              <a:t>বাংলাদেশের</a:t>
            </a:r>
            <a:r>
              <a:rPr lang="en-US" sz="2000" b="1" dirty="0" smtClean="0">
                <a:latin typeface="NikoshBAN" pitchFamily="2" charset="0"/>
                <a:cs typeface="NikoshBAN" pitchFamily="2" charset="0"/>
              </a:rPr>
              <a:t> ই-</a:t>
            </a:r>
            <a:r>
              <a:rPr lang="en-US" sz="2000" b="1" dirty="0" err="1" smtClean="0">
                <a:latin typeface="NikoshBAN" pitchFamily="2" charset="0"/>
                <a:cs typeface="NikoshBAN" pitchFamily="2" charset="0"/>
              </a:rPr>
              <a:t>লার্নিং</a:t>
            </a:r>
            <a:r>
              <a:rPr lang="bn-BD" sz="2000" b="1" dirty="0" smtClean="0">
                <a:latin typeface="NikoshBAN" pitchFamily="2" charset="0"/>
                <a:cs typeface="NikoshBAN" pitchFamily="2" charset="0"/>
              </a:rPr>
              <a:t>য়ের </a:t>
            </a:r>
            <a:r>
              <a:rPr lang="as-IN" sz="2000" b="1" dirty="0" smtClean="0">
                <a:latin typeface="NikoshBAN" panose="02000000000000000000" pitchFamily="2" charset="0"/>
                <a:cs typeface="NikoshBAN" panose="02000000000000000000" pitchFamily="2" charset="0"/>
              </a:rPr>
              <a:t>উপকারিতা</a:t>
            </a:r>
            <a:r>
              <a:rPr lang="en-US" sz="2000" b="1" dirty="0" smtClean="0">
                <a:latin typeface="NikoshBAN" panose="02000000000000000000" pitchFamily="2" charset="0"/>
                <a:cs typeface="NikoshBAN" panose="02000000000000000000" pitchFamily="2" charset="0"/>
              </a:rPr>
              <a:t> </a:t>
            </a:r>
            <a:endParaRPr lang="en-US" sz="2000" b="1" dirty="0"/>
          </a:p>
        </p:txBody>
      </p:sp>
      <p:sp>
        <p:nvSpPr>
          <p:cNvPr id="5" name="Rectangle 4"/>
          <p:cNvSpPr/>
          <p:nvPr/>
        </p:nvSpPr>
        <p:spPr>
          <a:xfrm>
            <a:off x="657884" y="3585855"/>
            <a:ext cx="10930552" cy="2308324"/>
          </a:xfrm>
          <a:prstGeom prst="rect">
            <a:avLst/>
          </a:prstGeom>
        </p:spPr>
        <p:txBody>
          <a:bodyPr wrap="square">
            <a:spAutoFit/>
          </a:bodyPr>
          <a:lstStyle/>
          <a:p>
            <a:pPr algn="just"/>
            <a:r>
              <a:rPr lang="as-IN" sz="2400" b="0" i="0" dirty="0" smtClean="0">
                <a:solidFill>
                  <a:srgbClr val="000000"/>
                </a:solidFill>
                <a:effectLst/>
                <a:latin typeface="NikoshBAN" panose="02000000000000000000" pitchFamily="2" charset="0"/>
                <a:cs typeface="NikoshBAN" panose="02000000000000000000" pitchFamily="2" charset="0"/>
              </a:rPr>
              <a:t>বর্তমান সময়ে </a:t>
            </a:r>
            <a:r>
              <a:rPr lang="en-US" sz="2400" b="0" i="0" dirty="0" smtClean="0">
                <a:solidFill>
                  <a:srgbClr val="000000"/>
                </a:solidFill>
                <a:effectLst/>
                <a:latin typeface="NikoshBAN" panose="02000000000000000000" pitchFamily="2" charset="0"/>
                <a:cs typeface="NikoshBAN" panose="02000000000000000000" pitchFamily="2" charset="0"/>
              </a:rPr>
              <a:t>e-learning </a:t>
            </a:r>
            <a:r>
              <a:rPr lang="as-IN" sz="2400" b="0" i="0" dirty="0" smtClean="0">
                <a:solidFill>
                  <a:srgbClr val="000000"/>
                </a:solidFill>
                <a:effectLst/>
                <a:latin typeface="NikoshBAN" panose="02000000000000000000" pitchFamily="2" charset="0"/>
                <a:cs typeface="NikoshBAN" panose="02000000000000000000" pitchFamily="2" charset="0"/>
              </a:rPr>
              <a:t>এর জনপ্রিয়তা খুব বেশি। মানুষ এখন তার বাসায় বসে বিভিন্ন ধরনের শিক্ষামূলক কোর্স এবং দক্ষতামূলক কোর্স করতে পারে।</a:t>
            </a:r>
            <a:endParaRPr lang="en-US" sz="2400" b="0" i="0" dirty="0" smtClean="0">
              <a:solidFill>
                <a:srgbClr val="000000"/>
              </a:solidFill>
              <a:effectLst/>
              <a:latin typeface="NikoshBAN" panose="02000000000000000000" pitchFamily="2" charset="0"/>
              <a:cs typeface="NikoshBAN" panose="02000000000000000000" pitchFamily="2" charset="0"/>
            </a:endParaRPr>
          </a:p>
          <a:p>
            <a:pPr algn="just"/>
            <a:endParaRPr lang="as-IN" sz="2400" b="0" i="0" dirty="0" smtClean="0">
              <a:solidFill>
                <a:srgbClr val="8B8D91"/>
              </a:solidFill>
              <a:effectLst/>
              <a:latin typeface="NikoshBAN" panose="02000000000000000000" pitchFamily="2" charset="0"/>
              <a:cs typeface="NikoshBAN" panose="02000000000000000000" pitchFamily="2" charset="0"/>
            </a:endParaRPr>
          </a:p>
          <a:p>
            <a:pPr algn="just">
              <a:buFont typeface="+mj-lt"/>
              <a:buAutoNum type="arabicPeriod"/>
            </a:pPr>
            <a:r>
              <a:rPr lang="as-IN" sz="2400" b="0" i="0" dirty="0" smtClean="0">
                <a:solidFill>
                  <a:srgbClr val="000000"/>
                </a:solidFill>
                <a:effectLst/>
                <a:latin typeface="NikoshBAN" panose="02000000000000000000" pitchFamily="2" charset="0"/>
                <a:cs typeface="NikoshBAN" panose="02000000000000000000" pitchFamily="2" charset="0"/>
              </a:rPr>
              <a:t>এটি অনলাইনে কোর্স সরবরাহ করার একটি খুব দক্ষ উপায়। যেখানে আপনি সহজেই রেজিস্টার ও অন্যান্য নিয়ম-কানুন সরবরাহ করে অনলাইনে কোর্স করতে পারবেন।</a:t>
            </a:r>
            <a:endParaRPr lang="as-IN" sz="2400" b="0" i="0" dirty="0" smtClean="0">
              <a:solidFill>
                <a:srgbClr val="001936"/>
              </a:solidFill>
              <a:effectLst/>
              <a:latin typeface="NikoshBAN" panose="02000000000000000000" pitchFamily="2" charset="0"/>
              <a:cs typeface="NikoshBAN" panose="02000000000000000000" pitchFamily="2" charset="0"/>
            </a:endParaRPr>
          </a:p>
          <a:p>
            <a:pPr algn="just">
              <a:buFont typeface="+mj-lt"/>
              <a:buAutoNum type="arabicPeriod"/>
            </a:pPr>
            <a:r>
              <a:rPr lang="as-IN" sz="2400" b="0" i="0" dirty="0" smtClean="0">
                <a:solidFill>
                  <a:srgbClr val="000000"/>
                </a:solidFill>
                <a:effectLst/>
                <a:latin typeface="NikoshBAN" panose="02000000000000000000" pitchFamily="2" charset="0"/>
                <a:cs typeface="NikoshBAN" panose="02000000000000000000" pitchFamily="2" charset="0"/>
              </a:rPr>
              <a:t>শারীরিক শ্রেণিকক্ষের প্রয়োজন নেই, অনলাইনে ইন্টারনেট সংযোগের মাধ্যমে ক্লাস করার সুযোগ।</a:t>
            </a:r>
            <a:endParaRPr lang="as-IN" sz="2400" b="0" i="0" dirty="0" smtClean="0">
              <a:solidFill>
                <a:srgbClr val="001936"/>
              </a:solidFill>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984" y="1143000"/>
            <a:ext cx="4590288" cy="2368296"/>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2898834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632" y="4126178"/>
            <a:ext cx="9762653" cy="1384995"/>
          </a:xfrm>
          <a:prstGeom prst="rect">
            <a:avLst/>
          </a:prstGeom>
        </p:spPr>
        <p:txBody>
          <a:bodyPr wrap="square">
            <a:spAutoFit/>
          </a:bodyPr>
          <a:lstStyle/>
          <a:p>
            <a:pPr algn="just"/>
            <a:r>
              <a:rPr lang="en-US" sz="2800" b="0" i="0" dirty="0" smtClean="0">
                <a:solidFill>
                  <a:srgbClr val="000000"/>
                </a:solidFill>
                <a:effectLst/>
                <a:latin typeface="NikoshBAN" panose="02000000000000000000" pitchFamily="2" charset="0"/>
                <a:cs typeface="NikoshBAN" panose="02000000000000000000" pitchFamily="2" charset="0"/>
              </a:rPr>
              <a:t>৩. </a:t>
            </a:r>
            <a:r>
              <a:rPr lang="as-IN" sz="2800" b="0" i="0" dirty="0" smtClean="0">
                <a:solidFill>
                  <a:srgbClr val="000000"/>
                </a:solidFill>
                <a:effectLst/>
                <a:latin typeface="NikoshBAN" panose="02000000000000000000" pitchFamily="2" charset="0"/>
                <a:cs typeface="NikoshBAN" panose="02000000000000000000" pitchFamily="2" charset="0"/>
              </a:rPr>
              <a:t>যারা চাকরির পাশাপাশি পড়াশোনা চালিয়ে যেতে চান তাহলে আপনার জন্য রয়েছে বিভিন্ন ধরনের ই-লার্নিং ভিত্তিক কোর্স।</a:t>
            </a:r>
            <a:endParaRPr lang="as-IN" sz="2800" b="0" i="0" dirty="0" smtClean="0">
              <a:solidFill>
                <a:srgbClr val="001936"/>
              </a:solidFill>
              <a:effectLst/>
              <a:latin typeface="NikoshBAN" panose="02000000000000000000" pitchFamily="2" charset="0"/>
              <a:cs typeface="NikoshBAN" panose="02000000000000000000" pitchFamily="2" charset="0"/>
            </a:endParaRPr>
          </a:p>
          <a:p>
            <a:pPr algn="just"/>
            <a:r>
              <a:rPr lang="en-US" sz="2800" b="0" i="0" dirty="0" smtClean="0">
                <a:solidFill>
                  <a:srgbClr val="000000"/>
                </a:solidFill>
                <a:effectLst/>
                <a:latin typeface="NikoshBAN" panose="02000000000000000000" pitchFamily="2" charset="0"/>
                <a:cs typeface="NikoshBAN" panose="02000000000000000000" pitchFamily="2" charset="0"/>
              </a:rPr>
              <a:t>৪. </a:t>
            </a:r>
            <a:r>
              <a:rPr lang="as-IN" sz="2800" b="0" i="0" dirty="0" smtClean="0">
                <a:solidFill>
                  <a:srgbClr val="000000"/>
                </a:solidFill>
                <a:effectLst/>
                <a:latin typeface="NikoshBAN" panose="02000000000000000000" pitchFamily="2" charset="0"/>
                <a:cs typeface="NikoshBAN" panose="02000000000000000000" pitchFamily="2" charset="0"/>
              </a:rPr>
              <a:t>আপনার ব্যয় হ্রাস করতে আপনি চাইলে ই-লার্নিং কোর্স ব্যবহার করতে পারেন।</a:t>
            </a:r>
            <a:endParaRPr lang="as-IN" sz="2800" b="0" i="0" dirty="0">
              <a:solidFill>
                <a:srgbClr val="001936"/>
              </a:solidFill>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72" y="1199874"/>
            <a:ext cx="5760720" cy="2734056"/>
          </a:xfrm>
          <a:prstGeom prst="rect">
            <a:avLst/>
          </a:prstGeom>
        </p:spPr>
      </p:pic>
      <p:sp>
        <p:nvSpPr>
          <p:cNvPr id="2" name="Rectangle 1"/>
          <p:cNvSpPr/>
          <p:nvPr/>
        </p:nvSpPr>
        <p:spPr>
          <a:xfrm>
            <a:off x="4616233" y="555998"/>
            <a:ext cx="2868093" cy="369332"/>
          </a:xfrm>
          <a:prstGeom prst="rect">
            <a:avLst/>
          </a:prstGeom>
          <a:solidFill>
            <a:srgbClr val="92D050"/>
          </a:solidFill>
          <a:scene3d>
            <a:camera prst="orthographicFront"/>
            <a:lightRig rig="threePt" dir="t"/>
          </a:scene3d>
          <a:sp3d>
            <a:bevelT/>
          </a:sp3d>
        </p:spPr>
        <p:txBody>
          <a:bodyPr wrap="none">
            <a:spAutoFit/>
          </a:bodyPr>
          <a:lstStyle/>
          <a:p>
            <a:r>
              <a:rPr lang="en-US" b="1" dirty="0" err="1">
                <a:latin typeface="NikoshBAN" pitchFamily="2" charset="0"/>
                <a:cs typeface="NikoshBAN" pitchFamily="2" charset="0"/>
              </a:rPr>
              <a:t>বাংলাদেশের</a:t>
            </a:r>
            <a:r>
              <a:rPr lang="en-US" b="1" dirty="0">
                <a:latin typeface="NikoshBAN" pitchFamily="2" charset="0"/>
                <a:cs typeface="NikoshBAN" pitchFamily="2" charset="0"/>
              </a:rPr>
              <a:t> ই-</a:t>
            </a:r>
            <a:r>
              <a:rPr lang="en-US" b="1" dirty="0" err="1">
                <a:latin typeface="NikoshBAN" pitchFamily="2" charset="0"/>
                <a:cs typeface="NikoshBAN" pitchFamily="2" charset="0"/>
              </a:rPr>
              <a:t>লার্নিং</a:t>
            </a:r>
            <a:r>
              <a:rPr lang="bn-BD" b="1" dirty="0">
                <a:latin typeface="NikoshBAN" pitchFamily="2" charset="0"/>
                <a:cs typeface="NikoshBAN" pitchFamily="2" charset="0"/>
              </a:rPr>
              <a:t>য়ের </a:t>
            </a:r>
            <a:r>
              <a:rPr lang="as-IN" b="1" dirty="0">
                <a:latin typeface="NikoshBAN" panose="02000000000000000000" pitchFamily="2" charset="0"/>
                <a:cs typeface="NikoshBAN" panose="02000000000000000000" pitchFamily="2" charset="0"/>
              </a:rPr>
              <a:t>উপকারিতা</a:t>
            </a:r>
            <a:r>
              <a:rPr lang="en-US" b="1" dirty="0">
                <a:latin typeface="NikoshBAN" panose="02000000000000000000" pitchFamily="2" charset="0"/>
                <a:cs typeface="NikoshBAN" panose="02000000000000000000" pitchFamily="2" charset="0"/>
              </a:rPr>
              <a:t> </a:t>
            </a:r>
            <a:endParaRPr lang="en-US" b="1" dirty="0"/>
          </a:p>
        </p:txBody>
      </p:sp>
    </p:spTree>
    <p:extLst>
      <p:ext uri="{BB962C8B-B14F-4D97-AF65-F5344CB8AC3E}">
        <p14:creationId xmlns:p14="http://schemas.microsoft.com/office/powerpoint/2010/main" val="1750577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9104" y="582615"/>
            <a:ext cx="3038011" cy="400110"/>
          </a:xfrm>
          <a:prstGeom prst="rect">
            <a:avLst/>
          </a:prstGeom>
          <a:solidFill>
            <a:srgbClr val="00B0F0"/>
          </a:solidFill>
          <a:scene3d>
            <a:camera prst="orthographicFront"/>
            <a:lightRig rig="threePt" dir="t"/>
          </a:scene3d>
          <a:sp3d>
            <a:bevelT/>
          </a:sp3d>
        </p:spPr>
        <p:txBody>
          <a:bodyPr wrap="none">
            <a:spAutoFit/>
          </a:bodyPr>
          <a:lstStyle/>
          <a:p>
            <a:r>
              <a:rPr lang="as-IN" sz="2000" b="1" dirty="0" smtClean="0">
                <a:latin typeface="NikoshBAN" panose="02000000000000000000" pitchFamily="2" charset="0"/>
                <a:cs typeface="NikoshBAN" panose="02000000000000000000" pitchFamily="2" charset="0"/>
              </a:rPr>
              <a:t>ই-লার্নিং ও ভবিষ্যতের শিক্ষা ব্যবস্থা </a:t>
            </a:r>
            <a:endParaRPr lang="en-US" sz="2000" b="1" dirty="0"/>
          </a:p>
        </p:txBody>
      </p:sp>
      <p:sp>
        <p:nvSpPr>
          <p:cNvPr id="6" name="Rectangle 5"/>
          <p:cNvSpPr/>
          <p:nvPr/>
        </p:nvSpPr>
        <p:spPr>
          <a:xfrm>
            <a:off x="454398" y="1238124"/>
            <a:ext cx="11414695" cy="954107"/>
          </a:xfrm>
          <a:prstGeom prst="rect">
            <a:avLst/>
          </a:prstGeom>
        </p:spPr>
        <p:txBody>
          <a:bodyPr wrap="square">
            <a:spAutoFit/>
          </a:bodyPr>
          <a:lstStyle/>
          <a:p>
            <a:r>
              <a:rPr lang="as-IN" sz="2800" b="0" i="0" dirty="0" smtClean="0">
                <a:solidFill>
                  <a:srgbClr val="000000"/>
                </a:solidFill>
                <a:effectLst/>
                <a:latin typeface="NikoshBAN" panose="02000000000000000000" pitchFamily="2" charset="0"/>
                <a:cs typeface="NikoshBAN" panose="02000000000000000000" pitchFamily="2" charset="0"/>
              </a:rPr>
              <a:t>বর্তমান সময়ে ই-লার্নিং খুবই আলোচিত একটি বিষয়। দেশে কিংবা বিদেশে, সবখানেই এর জয়জয়কার। ধরাবাঁধা শিক্ষা ব্যবস্থার বাইরে হওয়ায় দ্রুতই জনপ্রিয় হয়ে উঠছে এই শিক্ষা ব্যবস্থাটি।</a:t>
            </a:r>
            <a:endParaRPr lang="en-US" sz="2800" dirty="0"/>
          </a:p>
        </p:txBody>
      </p:sp>
      <p:pic>
        <p:nvPicPr>
          <p:cNvPr id="2052" name="Picture 4" descr="HRD announces guidelines for online classes by schools: All you need to  know | India News - Times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517" y="2611884"/>
            <a:ext cx="6426693" cy="349015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2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890" y="4151040"/>
            <a:ext cx="11310796" cy="1938992"/>
          </a:xfrm>
          <a:prstGeom prst="rect">
            <a:avLst/>
          </a:prstGeom>
        </p:spPr>
        <p:txBody>
          <a:bodyPr wrap="square">
            <a:spAutoFit/>
          </a:bodyPr>
          <a:lstStyle/>
          <a:p>
            <a:pPr algn="just"/>
            <a:r>
              <a:rPr lang="as-IN" sz="2400" b="0" i="0" dirty="0" smtClean="0">
                <a:solidFill>
                  <a:srgbClr val="000000"/>
                </a:solidFill>
                <a:effectLst/>
                <a:latin typeface="NikoshBAN" panose="02000000000000000000" pitchFamily="2" charset="0"/>
                <a:cs typeface="NikoshBAN" panose="02000000000000000000" pitchFamily="2" charset="0"/>
              </a:rPr>
              <a:t>প্রতিদিনই উন্নত থেকে উন্নততর হচ্ছে প্রযুক্তি। প্রযুক্তির ছোঁয়ায় বদলে যাচ্ছে পৃথিবী। আর এরই সাথে পাল্লা দিয়ে বদলে যাচ্ছে প্রচলিত অনেক কিছুই। শিক্ষা ব্যবস্থাও এর ব্যতিক্রম নয়। ইন্টারনেট আর কম্পিউটারের হাত ধরে এখানে ব্যাপক পরিবর্তন সাধিত হয়েছে। জ্ঞানার্জনের বিষয়টি এখন আর কোনোভাবেই দুই মলাটের মাঝে সীমাবদ্ধ নেই। একটি স্মার্টফোন কিংবা কম্পিউটার আর সাথে ইন্টারনেট সংযোগ থাকলে যেকোনো জায়গায় বসেই বিভিন্ন বিষয়ের উপর দক্ষতা অর্জন আজকাল মামুলি ব্যাপার।</a:t>
            </a:r>
            <a:endParaRPr lang="as-IN" sz="2400" b="0" i="0" dirty="0">
              <a:solidFill>
                <a:srgbClr val="000000"/>
              </a:solidFill>
              <a:effectLst/>
              <a:latin typeface="NikoshBAN" panose="02000000000000000000" pitchFamily="2" charset="0"/>
              <a:cs typeface="NikoshBAN" panose="02000000000000000000" pitchFamily="2" charset="0"/>
            </a:endParaRPr>
          </a:p>
        </p:txBody>
      </p:sp>
      <p:pic>
        <p:nvPicPr>
          <p:cNvPr id="3074" name="Picture 2" descr="Teachers face challenges as online classes gather steam | Bengaluru News -  Times of In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024" y="1225296"/>
            <a:ext cx="4484011" cy="282549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152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4796" y="401012"/>
            <a:ext cx="1689886" cy="584775"/>
          </a:xfrm>
          <a:prstGeom prst="rect">
            <a:avLst/>
          </a:prstGeom>
          <a:solidFill>
            <a:schemeClr val="accent2"/>
          </a:solidFill>
          <a:scene3d>
            <a:camera prst="orthographicFront"/>
            <a:lightRig rig="threePt" dir="t"/>
          </a:scene3d>
          <a:sp3d>
            <a:bevelT/>
          </a:sp3d>
        </p:spPr>
        <p:txBody>
          <a:bodyPr wrap="none" rtlCol="0">
            <a:spAutoFit/>
          </a:bodyPr>
          <a:lstStyle/>
          <a:p>
            <a:r>
              <a:rPr lang="en-US" sz="3200" b="1" dirty="0" err="1" smtClean="0">
                <a:latin typeface="NikoshBAN" panose="02000000000000000000" pitchFamily="2" charset="0"/>
                <a:cs typeface="NikoshBAN" panose="02000000000000000000" pitchFamily="2" charset="0"/>
              </a:rPr>
              <a:t>দলগত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endParaRPr lang="en-US" sz="3200" b="1" dirty="0">
              <a:latin typeface="NikoshBAN" panose="02000000000000000000" pitchFamily="2" charset="0"/>
              <a:cs typeface="NikoshBAN" panose="02000000000000000000" pitchFamily="2" charset="0"/>
            </a:endParaRPr>
          </a:p>
        </p:txBody>
      </p:sp>
      <p:sp>
        <p:nvSpPr>
          <p:cNvPr id="5" name="Rectangle 4"/>
          <p:cNvSpPr/>
          <p:nvPr/>
        </p:nvSpPr>
        <p:spPr>
          <a:xfrm>
            <a:off x="1567712" y="4070844"/>
            <a:ext cx="8984055" cy="1446550"/>
          </a:xfrm>
          <a:prstGeom prst="rect">
            <a:avLst/>
          </a:prstGeom>
          <a:solidFill>
            <a:schemeClr val="accent2">
              <a:lumMod val="60000"/>
              <a:lumOff val="40000"/>
            </a:schemeClr>
          </a:solidFill>
          <a:scene3d>
            <a:camera prst="orthographicFront"/>
            <a:lightRig rig="threePt" dir="t"/>
          </a:scene3d>
          <a:sp3d>
            <a:bevelT prst="angle"/>
          </a:sp3d>
        </p:spPr>
        <p:txBody>
          <a:bodyPr wrap="square">
            <a:spAutoFit/>
          </a:bodyPr>
          <a:lstStyle/>
          <a:p>
            <a:pPr marL="571500" indent="-571500">
              <a:buFont typeface="Wingdings" panose="05000000000000000000" pitchFamily="2" charset="2"/>
              <a:buChar char="q"/>
            </a:pPr>
            <a:r>
              <a:rPr lang="as-IN" sz="4400" i="0" dirty="0" smtClean="0">
                <a:solidFill>
                  <a:srgbClr val="000000"/>
                </a:solidFill>
                <a:effectLst/>
                <a:latin typeface="NikoshBAN" panose="02000000000000000000" pitchFamily="2" charset="0"/>
                <a:cs typeface="NikoshBAN" panose="02000000000000000000" pitchFamily="2" charset="0"/>
              </a:rPr>
              <a:t>বাংলাদেশে ই-লার্নিং</a:t>
            </a:r>
            <a:r>
              <a:rPr lang="en-US" sz="4400" i="0" dirty="0" smtClean="0">
                <a:solidFill>
                  <a:srgbClr val="000000"/>
                </a:solidFill>
                <a:effectLst/>
                <a:latin typeface="NikoshBAN" panose="02000000000000000000" pitchFamily="2" charset="0"/>
                <a:cs typeface="NikoshBAN" panose="02000000000000000000" pitchFamily="2" charset="0"/>
              </a:rPr>
              <a:t> </a:t>
            </a:r>
            <a:r>
              <a:rPr lang="en-US" sz="4400" i="0" dirty="0" err="1" smtClean="0">
                <a:solidFill>
                  <a:srgbClr val="000000"/>
                </a:solidFill>
                <a:effectLst/>
                <a:latin typeface="NikoshBAN" panose="02000000000000000000" pitchFamily="2" charset="0"/>
                <a:cs typeface="NikoshBAN" panose="02000000000000000000" pitchFamily="2" charset="0"/>
              </a:rPr>
              <a:t>এর</a:t>
            </a:r>
            <a:r>
              <a:rPr lang="en-US" sz="4400" i="0" dirty="0" smtClean="0">
                <a:solidFill>
                  <a:srgbClr val="000000"/>
                </a:solidFill>
                <a:effectLst/>
                <a:latin typeface="NikoshBAN" panose="02000000000000000000" pitchFamily="2" charset="0"/>
                <a:cs typeface="NikoshBAN" panose="02000000000000000000" pitchFamily="2" charset="0"/>
              </a:rPr>
              <a:t> </a:t>
            </a:r>
            <a:r>
              <a:rPr lang="en-US" sz="4400" i="0" dirty="0" err="1" smtClean="0">
                <a:solidFill>
                  <a:srgbClr val="000000"/>
                </a:solidFill>
                <a:effectLst/>
                <a:latin typeface="NikoshBAN" panose="02000000000000000000" pitchFamily="2" charset="0"/>
                <a:cs typeface="NikoshBAN" panose="02000000000000000000" pitchFamily="2" charset="0"/>
              </a:rPr>
              <a:t>কয়েকটি</a:t>
            </a:r>
            <a:r>
              <a:rPr lang="en-US" sz="4400" i="0" dirty="0" smtClean="0">
                <a:solidFill>
                  <a:srgbClr val="000000"/>
                </a:solidFill>
                <a:effectLst/>
                <a:latin typeface="NikoshBAN" panose="02000000000000000000" pitchFamily="2" charset="0"/>
                <a:cs typeface="NikoshBAN" panose="02000000000000000000" pitchFamily="2" charset="0"/>
              </a:rPr>
              <a:t> </a:t>
            </a:r>
            <a:r>
              <a:rPr lang="en-US" sz="4400" i="0" dirty="0" err="1" smtClean="0">
                <a:solidFill>
                  <a:srgbClr val="000000"/>
                </a:solidFill>
                <a:effectLst/>
                <a:latin typeface="NikoshBAN" panose="02000000000000000000" pitchFamily="2" charset="0"/>
                <a:cs typeface="NikoshBAN" panose="02000000000000000000" pitchFamily="2" charset="0"/>
              </a:rPr>
              <a:t>উপকারীতা</a:t>
            </a:r>
            <a:r>
              <a:rPr lang="en-US" sz="4400" i="0" dirty="0" smtClean="0">
                <a:solidFill>
                  <a:srgbClr val="000000"/>
                </a:solidFill>
                <a:effectLst/>
                <a:latin typeface="NikoshBAN" panose="02000000000000000000" pitchFamily="2" charset="0"/>
                <a:cs typeface="NikoshBAN" panose="02000000000000000000" pitchFamily="2" charset="0"/>
              </a:rPr>
              <a:t> </a:t>
            </a:r>
            <a:r>
              <a:rPr lang="en-US" sz="4400" i="0" dirty="0" err="1" smtClean="0">
                <a:solidFill>
                  <a:srgbClr val="000000"/>
                </a:solidFill>
                <a:effectLst/>
                <a:latin typeface="NikoshBAN" panose="02000000000000000000" pitchFamily="2" charset="0"/>
                <a:cs typeface="NikoshBAN" panose="02000000000000000000" pitchFamily="2" charset="0"/>
              </a:rPr>
              <a:t>লিখ</a:t>
            </a:r>
            <a:r>
              <a:rPr lang="en-US" sz="4400" i="0" dirty="0" smtClean="0">
                <a:solidFill>
                  <a:srgbClr val="000000"/>
                </a:solidFill>
                <a:effectLst/>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296" y="1252728"/>
            <a:ext cx="4718304" cy="2615183"/>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1903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3501" y="374386"/>
            <a:ext cx="1271502" cy="646331"/>
          </a:xfrm>
          <a:prstGeom prst="rect">
            <a:avLst/>
          </a:prstGeom>
        </p:spPr>
        <p:txBody>
          <a:bodyPr wrap="none">
            <a:spAutoFit/>
          </a:bodyPr>
          <a:lstStyle/>
          <a:p>
            <a:pPr algn="ctr"/>
            <a:r>
              <a:rPr lang="en-US" sz="3600" b="1" dirty="0" err="1" smtClean="0">
                <a:latin typeface="NikoshBAN" pitchFamily="2" charset="0"/>
                <a:cs typeface="NikoshBAN" pitchFamily="2" charset="0"/>
              </a:rPr>
              <a:t>মূল্যায়ণ</a:t>
            </a:r>
            <a:endParaRPr lang="en-US" sz="3600" b="1" dirty="0">
              <a:latin typeface="NikoshBAN" pitchFamily="2" charset="0"/>
              <a:cs typeface="NikoshBAN" pitchFamily="2" charset="0"/>
            </a:endParaRPr>
          </a:p>
        </p:txBody>
      </p:sp>
      <p:sp>
        <p:nvSpPr>
          <p:cNvPr id="2" name="Rectangle 1"/>
          <p:cNvSpPr/>
          <p:nvPr/>
        </p:nvSpPr>
        <p:spPr>
          <a:xfrm>
            <a:off x="1268556" y="1010108"/>
            <a:ext cx="3172663" cy="369332"/>
          </a:xfrm>
          <a:prstGeom prst="rect">
            <a:avLst/>
          </a:prstGeom>
          <a:solidFill>
            <a:srgbClr val="00B0F0"/>
          </a:solidFill>
          <a:scene3d>
            <a:camera prst="orthographicFront"/>
            <a:lightRig rig="threePt" dir="t"/>
          </a:scene3d>
          <a:sp3d>
            <a:bevelT/>
          </a:sp3d>
        </p:spPr>
        <p:txBody>
          <a:bodyPr wrap="none">
            <a:spAutoFit/>
          </a:bodyPr>
          <a:lstStyle/>
          <a:p>
            <a:pPr marL="342900" indent="-342900">
              <a:buAutoNum type="arabicPeriod"/>
            </a:pPr>
            <a:r>
              <a:rPr lang="en-US" dirty="0">
                <a:solidFill>
                  <a:srgbClr val="121212"/>
                </a:solidFill>
                <a:latin typeface="NikoshBAN" panose="02000000000000000000" pitchFamily="2" charset="0"/>
                <a:cs typeface="NikoshBAN" panose="02000000000000000000" pitchFamily="2" charset="0"/>
              </a:rPr>
              <a:t>E-learning </a:t>
            </a:r>
            <a:r>
              <a:rPr lang="en-US" dirty="0" err="1">
                <a:solidFill>
                  <a:srgbClr val="121212"/>
                </a:solidFill>
                <a:latin typeface="NikoshBAN" panose="02000000000000000000" pitchFamily="2" charset="0"/>
                <a:cs typeface="NikoshBAN" panose="02000000000000000000" pitchFamily="2" charset="0"/>
              </a:rPr>
              <a:t>এর</a:t>
            </a:r>
            <a:r>
              <a:rPr lang="en-US" dirty="0">
                <a:solidFill>
                  <a:srgbClr val="121212"/>
                </a:solidFill>
                <a:latin typeface="NikoshBAN" panose="02000000000000000000" pitchFamily="2" charset="0"/>
                <a:cs typeface="NikoshBAN" panose="02000000000000000000" pitchFamily="2" charset="0"/>
              </a:rPr>
              <a:t> </a:t>
            </a:r>
            <a:r>
              <a:rPr lang="en-US" dirty="0" err="1">
                <a:solidFill>
                  <a:srgbClr val="121212"/>
                </a:solidFill>
                <a:latin typeface="NikoshBAN" panose="02000000000000000000" pitchFamily="2" charset="0"/>
                <a:cs typeface="NikoshBAN" panose="02000000000000000000" pitchFamily="2" charset="0"/>
              </a:rPr>
              <a:t>পূর্ণরূপ</a:t>
            </a:r>
            <a:r>
              <a:rPr lang="en-US" dirty="0">
                <a:solidFill>
                  <a:srgbClr val="121212"/>
                </a:solidFill>
                <a:latin typeface="NikoshBAN" panose="02000000000000000000" pitchFamily="2" charset="0"/>
                <a:cs typeface="NikoshBAN" panose="02000000000000000000" pitchFamily="2" charset="0"/>
              </a:rPr>
              <a:t> </a:t>
            </a:r>
            <a:r>
              <a:rPr lang="en-US" dirty="0" err="1">
                <a:solidFill>
                  <a:srgbClr val="121212"/>
                </a:solidFill>
                <a:latin typeface="NikoshBAN" panose="02000000000000000000" pitchFamily="2" charset="0"/>
                <a:cs typeface="NikoshBAN" panose="02000000000000000000" pitchFamily="2" charset="0"/>
              </a:rPr>
              <a:t>কোনটি</a:t>
            </a:r>
            <a:r>
              <a:rPr lang="en-US" dirty="0">
                <a:solidFill>
                  <a:srgbClr val="121212"/>
                </a:solidFill>
                <a:latin typeface="NikoshBAN" panose="02000000000000000000" pitchFamily="2" charset="0"/>
                <a:cs typeface="NikoshBAN" panose="02000000000000000000" pitchFamily="2" charset="0"/>
              </a:rPr>
              <a:t>?</a:t>
            </a:r>
          </a:p>
        </p:txBody>
      </p:sp>
      <p:sp>
        <p:nvSpPr>
          <p:cNvPr id="3" name="Rectangle 2"/>
          <p:cNvSpPr/>
          <p:nvPr/>
        </p:nvSpPr>
        <p:spPr>
          <a:xfrm>
            <a:off x="1268555" y="1843578"/>
            <a:ext cx="2868660" cy="369332"/>
          </a:xfrm>
          <a:prstGeom prst="rect">
            <a:avLst/>
          </a:prstGeom>
          <a:solidFill>
            <a:srgbClr val="0070C0"/>
          </a:solidFill>
          <a:scene3d>
            <a:camera prst="orthographicFront"/>
            <a:lightRig rig="threePt" dir="t"/>
          </a:scene3d>
          <a:sp3d>
            <a:bevelT/>
          </a:sp3d>
        </p:spPr>
        <p:txBody>
          <a:bodyPr wrap="square">
            <a:spAutoFit/>
          </a:bodyPr>
          <a:lstStyle/>
          <a:p>
            <a:r>
              <a:rPr lang="en-US" dirty="0">
                <a:solidFill>
                  <a:srgbClr val="121212"/>
                </a:solidFill>
                <a:latin typeface="NikoshBAN" panose="02000000000000000000" pitchFamily="2" charset="0"/>
                <a:cs typeface="NikoshBAN" panose="02000000000000000000" pitchFamily="2" charset="0"/>
              </a:rPr>
              <a:t>ক. Electronic learning</a:t>
            </a:r>
            <a:endParaRPr lang="en-US" dirty="0"/>
          </a:p>
        </p:txBody>
      </p:sp>
      <p:sp>
        <p:nvSpPr>
          <p:cNvPr id="5" name="Rectangle 4"/>
          <p:cNvSpPr/>
          <p:nvPr/>
        </p:nvSpPr>
        <p:spPr>
          <a:xfrm>
            <a:off x="1258204" y="2289586"/>
            <a:ext cx="2879011" cy="369332"/>
          </a:xfrm>
          <a:prstGeom prst="rect">
            <a:avLst/>
          </a:prstGeom>
          <a:solidFill>
            <a:srgbClr val="0070C0"/>
          </a:solidFill>
          <a:scene3d>
            <a:camera prst="orthographicFront"/>
            <a:lightRig rig="threePt" dir="t"/>
          </a:scene3d>
          <a:sp3d>
            <a:bevelT/>
          </a:sp3d>
        </p:spPr>
        <p:txBody>
          <a:bodyPr wrap="square">
            <a:spAutoFit/>
          </a:bodyPr>
          <a:lstStyle/>
          <a:p>
            <a:r>
              <a:rPr lang="en-US" dirty="0">
                <a:solidFill>
                  <a:srgbClr val="121212"/>
                </a:solidFill>
                <a:latin typeface="NikoshBAN" panose="02000000000000000000" pitchFamily="2" charset="0"/>
                <a:cs typeface="NikoshBAN" panose="02000000000000000000" pitchFamily="2" charset="0"/>
              </a:rPr>
              <a:t>খ. Electronics learning</a:t>
            </a:r>
            <a:endParaRPr lang="en-US" dirty="0"/>
          </a:p>
        </p:txBody>
      </p:sp>
      <p:sp>
        <p:nvSpPr>
          <p:cNvPr id="8" name="Rectangle 7"/>
          <p:cNvSpPr/>
          <p:nvPr/>
        </p:nvSpPr>
        <p:spPr>
          <a:xfrm>
            <a:off x="1277594" y="2720647"/>
            <a:ext cx="2868659" cy="369332"/>
          </a:xfrm>
          <a:prstGeom prst="rect">
            <a:avLst/>
          </a:prstGeom>
          <a:solidFill>
            <a:srgbClr val="0070C0"/>
          </a:solidFill>
          <a:scene3d>
            <a:camera prst="orthographicFront"/>
            <a:lightRig rig="threePt" dir="t"/>
          </a:scene3d>
          <a:sp3d>
            <a:bevelT/>
          </a:sp3d>
        </p:spPr>
        <p:txBody>
          <a:bodyPr wrap="square">
            <a:spAutoFit/>
          </a:bodyPr>
          <a:lstStyle/>
          <a:p>
            <a:r>
              <a:rPr lang="en-US" dirty="0">
                <a:solidFill>
                  <a:srgbClr val="121212"/>
                </a:solidFill>
                <a:latin typeface="NikoshBAN" panose="02000000000000000000" pitchFamily="2" charset="0"/>
                <a:cs typeface="NikoshBAN" panose="02000000000000000000" pitchFamily="2" charset="0"/>
              </a:rPr>
              <a:t>গ. Internet learning</a:t>
            </a:r>
            <a:endParaRPr lang="en-US" dirty="0"/>
          </a:p>
        </p:txBody>
      </p:sp>
      <p:sp>
        <p:nvSpPr>
          <p:cNvPr id="9" name="Rectangle 8"/>
          <p:cNvSpPr/>
          <p:nvPr/>
        </p:nvSpPr>
        <p:spPr>
          <a:xfrm>
            <a:off x="1241751" y="3151709"/>
            <a:ext cx="2895464" cy="369332"/>
          </a:xfrm>
          <a:prstGeom prst="rect">
            <a:avLst/>
          </a:prstGeom>
          <a:solidFill>
            <a:srgbClr val="0070C0"/>
          </a:solidFill>
          <a:scene3d>
            <a:camera prst="orthographicFront"/>
            <a:lightRig rig="threePt" dir="t"/>
          </a:scene3d>
          <a:sp3d>
            <a:bevelT/>
          </a:sp3d>
        </p:spPr>
        <p:txBody>
          <a:bodyPr wrap="square">
            <a:spAutoFit/>
          </a:bodyPr>
          <a:lstStyle/>
          <a:p>
            <a:r>
              <a:rPr lang="en-US" dirty="0">
                <a:solidFill>
                  <a:srgbClr val="121212"/>
                </a:solidFill>
                <a:latin typeface="NikoshBAN" panose="02000000000000000000" pitchFamily="2" charset="0"/>
                <a:cs typeface="NikoshBAN" panose="02000000000000000000" pitchFamily="2" charset="0"/>
              </a:rPr>
              <a:t>ঘ. Information learning</a:t>
            </a:r>
            <a:endParaRPr lang="en-US" dirty="0"/>
          </a:p>
        </p:txBody>
      </p:sp>
      <p:sp>
        <p:nvSpPr>
          <p:cNvPr id="10" name="Rectangle 9"/>
          <p:cNvSpPr/>
          <p:nvPr/>
        </p:nvSpPr>
        <p:spPr>
          <a:xfrm>
            <a:off x="6412478" y="2658917"/>
            <a:ext cx="2481584" cy="646331"/>
          </a:xfrm>
          <a:prstGeom prst="rect">
            <a:avLst/>
          </a:prstGeom>
          <a:solidFill>
            <a:srgbClr val="00B0F0"/>
          </a:solidFill>
          <a:scene3d>
            <a:camera prst="orthographicFront"/>
            <a:lightRig rig="threePt" dir="t"/>
          </a:scene3d>
          <a:sp3d>
            <a:bevelT/>
          </a:sp3d>
        </p:spPr>
        <p:txBody>
          <a:bodyPr wrap="square">
            <a:spAutoFit/>
          </a:bodyPr>
          <a:lstStyle/>
          <a:p>
            <a:r>
              <a:rPr lang="en-US" dirty="0">
                <a:solidFill>
                  <a:srgbClr val="121212"/>
                </a:solidFill>
                <a:latin typeface="NikoshBAN" panose="02000000000000000000" pitchFamily="2" charset="0"/>
                <a:cs typeface="NikoshBAN" panose="02000000000000000000" pitchFamily="2" charset="0"/>
              </a:rPr>
              <a:t>২. E-learning </a:t>
            </a:r>
            <a:r>
              <a:rPr lang="as-IN" dirty="0" smtClean="0">
                <a:solidFill>
                  <a:srgbClr val="121212"/>
                </a:solidFill>
                <a:latin typeface="NikoshBAN" panose="02000000000000000000" pitchFamily="2" charset="0"/>
                <a:cs typeface="NikoshBAN" panose="02000000000000000000" pitchFamily="2" charset="0"/>
              </a:rPr>
              <a:t>হলো</a:t>
            </a:r>
            <a:r>
              <a:rPr lang="en-US" dirty="0" smtClean="0">
                <a:solidFill>
                  <a:srgbClr val="121212"/>
                </a:solidFill>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
            </a:r>
            <a:br>
              <a:rPr lang="as-IN" dirty="0">
                <a:latin typeface="NikoshBAN" panose="02000000000000000000" pitchFamily="2" charset="0"/>
                <a:cs typeface="NikoshBAN" panose="02000000000000000000" pitchFamily="2" charset="0"/>
              </a:rPr>
            </a:br>
            <a:endParaRPr lang="en-US" dirty="0"/>
          </a:p>
        </p:txBody>
      </p:sp>
      <p:sp>
        <p:nvSpPr>
          <p:cNvPr id="11" name="Rectangle 10"/>
          <p:cNvSpPr/>
          <p:nvPr/>
        </p:nvSpPr>
        <p:spPr>
          <a:xfrm>
            <a:off x="6396722" y="3891961"/>
            <a:ext cx="2573542" cy="646331"/>
          </a:xfrm>
          <a:prstGeom prst="rect">
            <a:avLst/>
          </a:prstGeom>
          <a:solidFill>
            <a:srgbClr val="0070C0"/>
          </a:solidFill>
          <a:scene3d>
            <a:camera prst="orthographicFront"/>
            <a:lightRig rig="threePt" dir="t"/>
          </a:scene3d>
          <a:sp3d>
            <a:bevelT/>
          </a:sp3d>
        </p:spPr>
        <p:txBody>
          <a:bodyPr wrap="square">
            <a:spAutoFit/>
          </a:bodyPr>
          <a:lstStyle/>
          <a:p>
            <a:r>
              <a:rPr lang="as-IN" dirty="0" smtClean="0">
                <a:solidFill>
                  <a:srgbClr val="121212"/>
                </a:solidFill>
                <a:latin typeface="NikoshBAN" panose="02000000000000000000" pitchFamily="2" charset="0"/>
                <a:cs typeface="NikoshBAN" panose="02000000000000000000" pitchFamily="2" charset="0"/>
              </a:rPr>
              <a:t>ক. মাল্টিমিডি</a:t>
            </a:r>
            <a:r>
              <a:rPr lang="en-US" dirty="0" err="1" smtClean="0">
                <a:solidFill>
                  <a:srgbClr val="121212"/>
                </a:solidFill>
                <a:latin typeface="NikoshBAN" panose="02000000000000000000" pitchFamily="2" charset="0"/>
                <a:cs typeface="NikoshBAN" panose="02000000000000000000" pitchFamily="2" charset="0"/>
              </a:rPr>
              <a:t>য়া</a:t>
            </a:r>
            <a:r>
              <a:rPr lang="as-IN" dirty="0" smtClean="0">
                <a:solidFill>
                  <a:srgbClr val="121212"/>
                </a:solidFill>
                <a:latin typeface="NikoshBAN" panose="02000000000000000000" pitchFamily="2" charset="0"/>
                <a:cs typeface="NikoshBAN" panose="02000000000000000000" pitchFamily="2" charset="0"/>
              </a:rPr>
              <a:t>র ব্যবহার</a:t>
            </a:r>
            <a:r>
              <a:rPr lang="as-IN" dirty="0" smtClean="0">
                <a:latin typeface="NikoshBAN" panose="02000000000000000000" pitchFamily="2" charset="0"/>
                <a:cs typeface="NikoshBAN" panose="02000000000000000000" pitchFamily="2" charset="0"/>
              </a:rPr>
              <a:t/>
            </a:r>
            <a:br>
              <a:rPr lang="as-IN" dirty="0" smtClean="0">
                <a:latin typeface="NikoshBAN" panose="02000000000000000000" pitchFamily="2" charset="0"/>
                <a:cs typeface="NikoshBAN" panose="02000000000000000000" pitchFamily="2" charset="0"/>
              </a:rPr>
            </a:br>
            <a:endParaRPr lang="en-US" dirty="0"/>
          </a:p>
        </p:txBody>
      </p:sp>
      <p:sp>
        <p:nvSpPr>
          <p:cNvPr id="12" name="Rectangle 11"/>
          <p:cNvSpPr/>
          <p:nvPr/>
        </p:nvSpPr>
        <p:spPr>
          <a:xfrm>
            <a:off x="6412477" y="4578551"/>
            <a:ext cx="2557787" cy="646331"/>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খ. </a:t>
            </a:r>
            <a:r>
              <a:rPr lang="en-US" dirty="0">
                <a:solidFill>
                  <a:srgbClr val="121212"/>
                </a:solidFill>
                <a:latin typeface="NikoshBAN" panose="02000000000000000000" pitchFamily="2" charset="0"/>
                <a:cs typeface="NikoshBAN" panose="02000000000000000000" pitchFamily="2" charset="0"/>
              </a:rPr>
              <a:t>Distance learning</a:t>
            </a: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endParaRPr lang="en-US" dirty="0"/>
          </a:p>
        </p:txBody>
      </p:sp>
      <p:sp>
        <p:nvSpPr>
          <p:cNvPr id="13" name="Rectangle 12"/>
          <p:cNvSpPr/>
          <p:nvPr/>
        </p:nvSpPr>
        <p:spPr>
          <a:xfrm>
            <a:off x="6415512" y="5294396"/>
            <a:ext cx="2554752"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গ. অনলাইনের মাধ্যমে পাঠদান</a:t>
            </a:r>
            <a:endParaRPr lang="en-US" dirty="0"/>
          </a:p>
        </p:txBody>
      </p:sp>
      <p:sp>
        <p:nvSpPr>
          <p:cNvPr id="14" name="Rectangle 13"/>
          <p:cNvSpPr/>
          <p:nvPr/>
        </p:nvSpPr>
        <p:spPr>
          <a:xfrm>
            <a:off x="6412477" y="5733242"/>
            <a:ext cx="2557787"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ঘ. উপরের সবগুলো</a:t>
            </a:r>
            <a:endParaRPr lang="en-US" dirty="0">
              <a:latin typeface="NikoshBAN" panose="02000000000000000000" pitchFamily="2" charset="0"/>
              <a:cs typeface="NikoshBAN" panose="02000000000000000000" pitchFamily="2" charset="0"/>
            </a:endParaRPr>
          </a:p>
        </p:txBody>
      </p:sp>
      <p:sp>
        <p:nvSpPr>
          <p:cNvPr id="22" name="TextBox 21"/>
          <p:cNvSpPr txBox="1"/>
          <p:nvPr/>
        </p:nvSpPr>
        <p:spPr>
          <a:xfrm>
            <a:off x="1258204" y="1330315"/>
            <a:ext cx="2130552" cy="369332"/>
          </a:xfrm>
          <a:prstGeom prst="rect">
            <a:avLst/>
          </a:prstGeom>
          <a:solidFill>
            <a:srgbClr val="92D050"/>
          </a:solidFill>
          <a:scene3d>
            <a:camera prst="orthographicFront"/>
            <a:lightRig rig="threePt" dir="t"/>
          </a:scene3d>
          <a:sp3d>
            <a:bevelT/>
          </a:sp3d>
        </p:spPr>
        <p:txBody>
          <a:bodyPr wrap="square" rtlCol="0">
            <a:spAutoFit/>
          </a:bodyPr>
          <a:lstStyle/>
          <a:p>
            <a:r>
              <a:rPr lang="en-US" dirty="0" err="1" smtClean="0">
                <a:latin typeface="NikoshBAN" panose="02000000000000000000" pitchFamily="2" charset="0"/>
                <a:cs typeface="NikoshBAN" panose="02000000000000000000" pitchFamily="2" charset="0"/>
              </a:rPr>
              <a:t>কোনটি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সঠিক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3" name="TextBox 22"/>
          <p:cNvSpPr txBox="1"/>
          <p:nvPr/>
        </p:nvSpPr>
        <p:spPr>
          <a:xfrm>
            <a:off x="4255536" y="1863077"/>
            <a:ext cx="897633" cy="373932"/>
          </a:xfrm>
          <a:prstGeom prst="rect">
            <a:avLst/>
          </a:prstGeom>
          <a:solidFill>
            <a:srgbClr val="92D050"/>
          </a:solidFill>
          <a:scene3d>
            <a:camera prst="orthographicFront"/>
            <a:lightRig rig="threePt" dir="t"/>
          </a:scene3d>
          <a:sp3d>
            <a:bevelT/>
          </a:sp3d>
        </p:spPr>
        <p:txBody>
          <a:bodyPr wrap="square" rtlCol="0">
            <a:spAutoFit/>
          </a:bodyPr>
          <a:lstStyle/>
          <a:p>
            <a:r>
              <a:rPr lang="en-US" dirty="0" err="1" smtClean="0">
                <a:latin typeface="NikoshBAN" panose="02000000000000000000" pitchFamily="2" charset="0"/>
                <a:cs typeface="NikoshBAN" panose="02000000000000000000" pitchFamily="2" charset="0"/>
              </a:rPr>
              <a:t>সঠিক</a:t>
            </a:r>
            <a:endParaRPr lang="en-US" dirty="0">
              <a:latin typeface="NikoshBAN" panose="02000000000000000000" pitchFamily="2" charset="0"/>
              <a:cs typeface="NikoshBAN" panose="02000000000000000000" pitchFamily="2" charset="0"/>
            </a:endParaRPr>
          </a:p>
        </p:txBody>
      </p:sp>
      <p:sp>
        <p:nvSpPr>
          <p:cNvPr id="27" name="Rectangle 26"/>
          <p:cNvSpPr/>
          <p:nvPr/>
        </p:nvSpPr>
        <p:spPr>
          <a:xfrm>
            <a:off x="4251960" y="2289585"/>
            <a:ext cx="901209" cy="369332"/>
          </a:xfrm>
          <a:prstGeom prst="rect">
            <a:avLst/>
          </a:prstGeom>
          <a:solidFill>
            <a:srgbClr val="FF0000"/>
          </a:solidFill>
          <a:scene3d>
            <a:camera prst="orthographicFront"/>
            <a:lightRig rig="threePt" dir="t"/>
          </a:scene3d>
          <a:sp3d>
            <a:bevelT/>
          </a:sp3d>
        </p:spPr>
        <p:txBody>
          <a:bodyPr wrap="none">
            <a:spAutoFit/>
          </a:bodyPr>
          <a:lstStyle/>
          <a:p>
            <a:pPr lvl="0"/>
            <a:r>
              <a:rPr lang="en-US" dirty="0" err="1">
                <a:solidFill>
                  <a:prstClr val="black"/>
                </a:solidFill>
                <a:latin typeface="NikoshBAN" panose="02000000000000000000" pitchFamily="2" charset="0"/>
                <a:cs typeface="NikoshBAN" panose="02000000000000000000" pitchFamily="2" charset="0"/>
              </a:rPr>
              <a:t>সঠিক</a:t>
            </a:r>
            <a:r>
              <a:rPr lang="en-US" dirty="0">
                <a:solidFill>
                  <a:prstClr val="black"/>
                </a:solidFill>
                <a:latin typeface="NikoshBAN" panose="02000000000000000000" pitchFamily="2" charset="0"/>
                <a:cs typeface="NikoshBAN" panose="02000000000000000000" pitchFamily="2" charset="0"/>
              </a:rPr>
              <a:t> </a:t>
            </a:r>
            <a:r>
              <a:rPr lang="en-US" dirty="0" err="1">
                <a:solidFill>
                  <a:prstClr val="black"/>
                </a:solidFill>
                <a:latin typeface="NikoshBAN" panose="02000000000000000000" pitchFamily="2" charset="0"/>
                <a:cs typeface="NikoshBAN" panose="02000000000000000000" pitchFamily="2" charset="0"/>
              </a:rPr>
              <a:t>নহে</a:t>
            </a:r>
            <a:endParaRPr lang="en-US" dirty="0">
              <a:solidFill>
                <a:prstClr val="black"/>
              </a:solidFill>
              <a:latin typeface="NikoshBAN" panose="02000000000000000000" pitchFamily="2" charset="0"/>
              <a:cs typeface="NikoshBAN" panose="02000000000000000000" pitchFamily="2" charset="0"/>
            </a:endParaRPr>
          </a:p>
        </p:txBody>
      </p:sp>
      <p:sp>
        <p:nvSpPr>
          <p:cNvPr id="28" name="Rectangle 27"/>
          <p:cNvSpPr/>
          <p:nvPr/>
        </p:nvSpPr>
        <p:spPr>
          <a:xfrm>
            <a:off x="4251960" y="3151709"/>
            <a:ext cx="901209" cy="369332"/>
          </a:xfrm>
          <a:prstGeom prst="rect">
            <a:avLst/>
          </a:prstGeom>
          <a:solidFill>
            <a:srgbClr val="FF000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29" name="Rectangle 28"/>
          <p:cNvSpPr/>
          <p:nvPr/>
        </p:nvSpPr>
        <p:spPr>
          <a:xfrm>
            <a:off x="4251960" y="2720647"/>
            <a:ext cx="901209" cy="369332"/>
          </a:xfrm>
          <a:prstGeom prst="rect">
            <a:avLst/>
          </a:prstGeom>
          <a:solidFill>
            <a:srgbClr val="FF000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30" name="Rectangle 29"/>
          <p:cNvSpPr/>
          <p:nvPr/>
        </p:nvSpPr>
        <p:spPr>
          <a:xfrm>
            <a:off x="9380225" y="5733242"/>
            <a:ext cx="787904" cy="369332"/>
          </a:xfrm>
          <a:prstGeom prst="rect">
            <a:avLst/>
          </a:prstGeom>
          <a:solidFill>
            <a:srgbClr val="92D05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t> </a:t>
            </a:r>
          </a:p>
        </p:txBody>
      </p:sp>
      <p:sp>
        <p:nvSpPr>
          <p:cNvPr id="31" name="Rectangle 30"/>
          <p:cNvSpPr/>
          <p:nvPr/>
        </p:nvSpPr>
        <p:spPr>
          <a:xfrm>
            <a:off x="6412478" y="3443740"/>
            <a:ext cx="1510350" cy="369332"/>
          </a:xfrm>
          <a:prstGeom prst="rect">
            <a:avLst/>
          </a:prstGeom>
          <a:solidFill>
            <a:srgbClr val="92D05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787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childTnLst>
                    </p:cTn>
                  </p:par>
                </p:childTnLst>
              </p:cTn>
              <p:nextCondLst>
                <p:cond evt="onClick" delay="0">
                  <p:tgtEl>
                    <p:spTgt spid="14"/>
                  </p:tgtEl>
                </p:cond>
              </p:nextCondLst>
            </p:seq>
          </p:childTnLst>
        </p:cTn>
      </p:par>
    </p:tnLst>
    <p:bldLst>
      <p:bldP spid="10" grpId="0" animBg="1"/>
      <p:bldP spid="22" grpId="0" animBg="1"/>
      <p:bldP spid="23"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242" y="731184"/>
            <a:ext cx="7415341" cy="830997"/>
          </a:xfrm>
          <a:prstGeom prst="rect">
            <a:avLst/>
          </a:prstGeom>
          <a:solidFill>
            <a:srgbClr val="00B0F0"/>
          </a:solidFill>
          <a:scene3d>
            <a:camera prst="orthographicFront"/>
            <a:lightRig rig="threePt" dir="t"/>
          </a:scene3d>
          <a:sp3d>
            <a:bevelT/>
          </a:sp3d>
        </p:spPr>
        <p:txBody>
          <a:bodyPr wrap="square">
            <a:spAutoFit/>
          </a:bodyPr>
          <a:lstStyle/>
          <a:p>
            <a:r>
              <a:rPr lang="en-US" sz="2400" dirty="0">
                <a:solidFill>
                  <a:srgbClr val="121212"/>
                </a:solidFill>
                <a:latin typeface="NikoshBAN" panose="02000000000000000000" pitchFamily="2" charset="0"/>
                <a:cs typeface="NikoshBAN" panose="02000000000000000000" pitchFamily="2" charset="0"/>
              </a:rPr>
              <a:t>৩. </a:t>
            </a:r>
            <a:r>
              <a:rPr lang="as-IN" sz="2400" dirty="0" smtClean="0">
                <a:solidFill>
                  <a:srgbClr val="121212"/>
                </a:solidFill>
                <a:latin typeface="NikoshBAN" panose="02000000000000000000" pitchFamily="2" charset="0"/>
                <a:cs typeface="NikoshBAN" panose="02000000000000000000" pitchFamily="2" charset="0"/>
              </a:rPr>
              <a:t>ই-লার্নিং</a:t>
            </a:r>
            <a:r>
              <a:rPr lang="en-US" sz="2400" dirty="0" err="1" smtClean="0">
                <a:solidFill>
                  <a:srgbClr val="121212"/>
                </a:solidFill>
                <a:latin typeface="NikoshBAN" panose="02000000000000000000" pitchFamily="2" charset="0"/>
                <a:cs typeface="NikoshBAN" panose="02000000000000000000" pitchFamily="2" charset="0"/>
              </a:rPr>
              <a:t>য়ে</a:t>
            </a:r>
            <a:r>
              <a:rPr lang="as-IN" sz="2400" dirty="0" smtClean="0">
                <a:solidFill>
                  <a:srgbClr val="121212"/>
                </a:solidFill>
                <a:latin typeface="NikoshBAN" panose="02000000000000000000" pitchFamily="2" charset="0"/>
                <a:cs typeface="NikoshBAN" panose="02000000000000000000" pitchFamily="2" charset="0"/>
              </a:rPr>
              <a:t>র </a:t>
            </a:r>
            <a:r>
              <a:rPr lang="as-IN" sz="2400" dirty="0">
                <a:solidFill>
                  <a:srgbClr val="121212"/>
                </a:solidFill>
                <a:latin typeface="NikoshBAN" panose="02000000000000000000" pitchFamily="2" charset="0"/>
                <a:cs typeface="NikoshBAN" panose="02000000000000000000" pitchFamily="2" charset="0"/>
              </a:rPr>
              <a:t>জন্য প্রথম এবং অবশ্য </a:t>
            </a:r>
            <a:r>
              <a:rPr lang="as-IN" sz="2400" dirty="0" smtClean="0">
                <a:solidFill>
                  <a:srgbClr val="121212"/>
                </a:solidFill>
                <a:latin typeface="NikoshBAN" panose="02000000000000000000" pitchFamily="2" charset="0"/>
                <a:cs typeface="NikoshBAN" panose="02000000000000000000" pitchFamily="2" charset="0"/>
              </a:rPr>
              <a:t>প্র</a:t>
            </a:r>
            <a:r>
              <a:rPr lang="en-US" sz="2400" dirty="0" err="1" smtClean="0">
                <a:solidFill>
                  <a:srgbClr val="121212"/>
                </a:solidFill>
                <a:latin typeface="NikoshBAN" panose="02000000000000000000" pitchFamily="2" charset="0"/>
                <a:cs typeface="NikoshBAN" panose="02000000000000000000" pitchFamily="2" charset="0"/>
              </a:rPr>
              <a:t>য়ো</a:t>
            </a:r>
            <a:r>
              <a:rPr lang="as-IN" sz="2400" dirty="0" smtClean="0">
                <a:solidFill>
                  <a:srgbClr val="121212"/>
                </a:solidFill>
                <a:latin typeface="NikoshBAN" panose="02000000000000000000" pitchFamily="2" charset="0"/>
                <a:cs typeface="NikoshBAN" panose="02000000000000000000" pitchFamily="2" charset="0"/>
              </a:rPr>
              <a:t>জনী </a:t>
            </a:r>
            <a:r>
              <a:rPr lang="as-IN" sz="2400" dirty="0">
                <a:solidFill>
                  <a:srgbClr val="121212"/>
                </a:solidFill>
                <a:latin typeface="NikoshBAN" panose="02000000000000000000" pitchFamily="2" charset="0"/>
                <a:cs typeface="NikoshBAN" panose="02000000000000000000" pitchFamily="2" charset="0"/>
              </a:rPr>
              <a:t>উপাদান কোনটি?</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endParaRPr lang="en-US" sz="2400" dirty="0"/>
          </a:p>
        </p:txBody>
      </p:sp>
      <p:sp>
        <p:nvSpPr>
          <p:cNvPr id="3" name="Rectangle 2"/>
          <p:cNvSpPr/>
          <p:nvPr/>
        </p:nvSpPr>
        <p:spPr>
          <a:xfrm>
            <a:off x="705886" y="2007210"/>
            <a:ext cx="1926724"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ক. শিক্ষক </a:t>
            </a:r>
            <a:endParaRPr lang="en-US" dirty="0"/>
          </a:p>
        </p:txBody>
      </p:sp>
      <p:sp>
        <p:nvSpPr>
          <p:cNvPr id="6" name="Rectangle 5"/>
          <p:cNvSpPr/>
          <p:nvPr/>
        </p:nvSpPr>
        <p:spPr>
          <a:xfrm>
            <a:off x="700510" y="2435603"/>
            <a:ext cx="1932100"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খ. ইন্টারনেট</a:t>
            </a:r>
            <a:endParaRPr lang="en-US" dirty="0"/>
          </a:p>
        </p:txBody>
      </p:sp>
      <p:sp>
        <p:nvSpPr>
          <p:cNvPr id="7" name="Rectangle 6"/>
          <p:cNvSpPr/>
          <p:nvPr/>
        </p:nvSpPr>
        <p:spPr>
          <a:xfrm>
            <a:off x="700510" y="2863996"/>
            <a:ext cx="1932100"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গ. তথ্য </a:t>
            </a:r>
            <a:endParaRPr lang="en-US" dirty="0"/>
          </a:p>
        </p:txBody>
      </p:sp>
      <p:sp>
        <p:nvSpPr>
          <p:cNvPr id="8" name="Rectangle 7"/>
          <p:cNvSpPr/>
          <p:nvPr/>
        </p:nvSpPr>
        <p:spPr>
          <a:xfrm>
            <a:off x="686243" y="3315037"/>
            <a:ext cx="1946367" cy="369332"/>
          </a:xfrm>
          <a:prstGeom prst="rect">
            <a:avLst/>
          </a:prstGeom>
          <a:solidFill>
            <a:srgbClr val="0070C0"/>
          </a:solidFill>
          <a:scene3d>
            <a:camera prst="orthographicFront"/>
            <a:lightRig rig="threePt" dir="t"/>
          </a:scene3d>
          <a:sp3d>
            <a:bevelT/>
          </a:sp3d>
        </p:spPr>
        <p:txBody>
          <a:bodyPr wrap="none">
            <a:spAutoFit/>
          </a:bodyPr>
          <a:lstStyle/>
          <a:p>
            <a:r>
              <a:rPr lang="as-IN" dirty="0">
                <a:solidFill>
                  <a:srgbClr val="121212"/>
                </a:solidFill>
                <a:latin typeface="NikoshBAN" panose="02000000000000000000" pitchFamily="2" charset="0"/>
                <a:cs typeface="NikoshBAN" panose="02000000000000000000" pitchFamily="2" charset="0"/>
              </a:rPr>
              <a:t>ঘ. ই-লার্নিং সম্পর্কে জ্ঞান</a:t>
            </a:r>
            <a:endParaRPr lang="en-US" dirty="0">
              <a:latin typeface="NikoshBAN" panose="02000000000000000000" pitchFamily="2" charset="0"/>
              <a:cs typeface="NikoshBAN" panose="02000000000000000000" pitchFamily="2" charset="0"/>
            </a:endParaRPr>
          </a:p>
        </p:txBody>
      </p:sp>
      <p:sp>
        <p:nvSpPr>
          <p:cNvPr id="9" name="Rectangle 8"/>
          <p:cNvSpPr/>
          <p:nvPr/>
        </p:nvSpPr>
        <p:spPr>
          <a:xfrm>
            <a:off x="4772956" y="2302028"/>
            <a:ext cx="6965133" cy="830997"/>
          </a:xfrm>
          <a:prstGeom prst="rect">
            <a:avLst/>
          </a:prstGeom>
          <a:solidFill>
            <a:srgbClr val="00B0F0"/>
          </a:solidFill>
          <a:scene3d>
            <a:camera prst="orthographicFront"/>
            <a:lightRig rig="threePt" dir="t"/>
          </a:scene3d>
          <a:sp3d>
            <a:bevelT/>
          </a:sp3d>
        </p:spPr>
        <p:txBody>
          <a:bodyPr wrap="square">
            <a:spAutoFit/>
          </a:bodyPr>
          <a:lstStyle/>
          <a:p>
            <a:r>
              <a:rPr lang="en-US" sz="2400" dirty="0">
                <a:solidFill>
                  <a:srgbClr val="121212"/>
                </a:solidFill>
                <a:latin typeface="NikoshBAN" panose="02000000000000000000" pitchFamily="2" charset="0"/>
                <a:cs typeface="NikoshBAN" panose="02000000000000000000" pitchFamily="2" charset="0"/>
              </a:rPr>
              <a:t>৪. </a:t>
            </a:r>
            <a:r>
              <a:rPr lang="as-IN" sz="2400" dirty="0">
                <a:solidFill>
                  <a:srgbClr val="121212"/>
                </a:solidFill>
                <a:latin typeface="NikoshBAN" panose="02000000000000000000" pitchFamily="2" charset="0"/>
                <a:cs typeface="NikoshBAN" panose="02000000000000000000" pitchFamily="2" charset="0"/>
              </a:rPr>
              <a:t>বিজ্ঞানের </a:t>
            </a:r>
            <a:r>
              <a:rPr lang="as-IN" sz="2400" dirty="0" smtClean="0">
                <a:solidFill>
                  <a:srgbClr val="121212"/>
                </a:solidFill>
                <a:latin typeface="NikoshBAN" panose="02000000000000000000" pitchFamily="2" charset="0"/>
                <a:cs typeface="NikoshBAN" panose="02000000000000000000" pitchFamily="2" charset="0"/>
              </a:rPr>
              <a:t>বিষ</a:t>
            </a:r>
            <a:r>
              <a:rPr lang="en-US" sz="2400" dirty="0" smtClean="0">
                <a:solidFill>
                  <a:srgbClr val="121212"/>
                </a:solidFill>
                <a:latin typeface="NikoshBAN" panose="02000000000000000000" pitchFamily="2" charset="0"/>
                <a:cs typeface="NikoshBAN" panose="02000000000000000000" pitchFamily="2" charset="0"/>
              </a:rPr>
              <a:t>য়</a:t>
            </a:r>
            <a:r>
              <a:rPr lang="as-IN" sz="2400" dirty="0" smtClean="0">
                <a:solidFill>
                  <a:srgbClr val="121212"/>
                </a:solidFill>
                <a:latin typeface="NikoshBAN" panose="02000000000000000000" pitchFamily="2" charset="0"/>
                <a:cs typeface="NikoshBAN" panose="02000000000000000000" pitchFamily="2" charset="0"/>
              </a:rPr>
              <a:t>গুলো </a:t>
            </a:r>
            <a:r>
              <a:rPr lang="as-IN" sz="2400" dirty="0">
                <a:solidFill>
                  <a:srgbClr val="121212"/>
                </a:solidFill>
                <a:latin typeface="NikoshBAN" panose="02000000000000000000" pitchFamily="2" charset="0"/>
                <a:cs typeface="NikoshBAN" panose="02000000000000000000" pitchFamily="2" charset="0"/>
              </a:rPr>
              <a:t>শিক্ষার্থীরা সহজে শিখতে পারছে কিসের সাহায্যে?</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endParaRPr lang="en-US" sz="2400" dirty="0"/>
          </a:p>
        </p:txBody>
      </p:sp>
      <p:sp>
        <p:nvSpPr>
          <p:cNvPr id="10" name="Rectangle 9"/>
          <p:cNvSpPr/>
          <p:nvPr/>
        </p:nvSpPr>
        <p:spPr>
          <a:xfrm>
            <a:off x="5224586" y="3708684"/>
            <a:ext cx="1619354" cy="369332"/>
          </a:xfrm>
          <a:prstGeom prst="rect">
            <a:avLst/>
          </a:prstGeom>
          <a:solidFill>
            <a:srgbClr val="0070C0"/>
          </a:solidFill>
          <a:scene3d>
            <a:camera prst="orthographicFront"/>
            <a:lightRig rig="threePt" dir="t"/>
          </a:scene3d>
          <a:sp3d>
            <a:bevelT/>
          </a:sp3d>
        </p:spPr>
        <p:txBody>
          <a:bodyPr wrap="none">
            <a:spAutoFit/>
          </a:bodyPr>
          <a:lstStyle/>
          <a:p>
            <a:r>
              <a:rPr lang="as-IN" dirty="0">
                <a:solidFill>
                  <a:srgbClr val="121212"/>
                </a:solidFill>
                <a:latin typeface="NikoshBAN" panose="02000000000000000000" pitchFamily="2" charset="0"/>
                <a:cs typeface="NikoshBAN" panose="02000000000000000000" pitchFamily="2" charset="0"/>
              </a:rPr>
              <a:t>ক </a:t>
            </a:r>
            <a:r>
              <a:rPr lang="as-IN" dirty="0" smtClean="0">
                <a:solidFill>
                  <a:srgbClr val="121212"/>
                </a:solidFill>
                <a:latin typeface="NikoshBAN" panose="02000000000000000000" pitchFamily="2" charset="0"/>
                <a:cs typeface="NikoshBAN" panose="02000000000000000000" pitchFamily="2" charset="0"/>
              </a:rPr>
              <a:t>এনসাইক্লোপিডি</a:t>
            </a:r>
            <a:r>
              <a:rPr lang="en-US" dirty="0" err="1" smtClean="0">
                <a:solidFill>
                  <a:srgbClr val="121212"/>
                </a:solidFill>
                <a:latin typeface="NikoshBAN" panose="02000000000000000000" pitchFamily="2" charset="0"/>
                <a:cs typeface="NikoshBAN" panose="02000000000000000000" pitchFamily="2" charset="0"/>
              </a:rPr>
              <a:t>য়া</a:t>
            </a:r>
            <a:endParaRPr lang="en-US" dirty="0"/>
          </a:p>
        </p:txBody>
      </p:sp>
      <p:sp>
        <p:nvSpPr>
          <p:cNvPr id="11" name="Rectangle 10"/>
          <p:cNvSpPr/>
          <p:nvPr/>
        </p:nvSpPr>
        <p:spPr>
          <a:xfrm>
            <a:off x="5222647" y="4273798"/>
            <a:ext cx="1628527" cy="646331"/>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খ. ই-লার্নিং</a:t>
            </a:r>
            <a:r>
              <a:rPr lang="as-IN" dirty="0">
                <a:latin typeface="NikoshBAN" panose="02000000000000000000" pitchFamily="2" charset="0"/>
                <a:cs typeface="NikoshBAN" panose="02000000000000000000" pitchFamily="2" charset="0"/>
              </a:rPr>
              <a:t/>
            </a:r>
            <a:br>
              <a:rPr lang="as-IN" dirty="0">
                <a:latin typeface="NikoshBAN" panose="02000000000000000000" pitchFamily="2" charset="0"/>
                <a:cs typeface="NikoshBAN" panose="02000000000000000000" pitchFamily="2" charset="0"/>
              </a:rPr>
            </a:br>
            <a:endParaRPr lang="en-US" dirty="0"/>
          </a:p>
        </p:txBody>
      </p:sp>
      <p:sp>
        <p:nvSpPr>
          <p:cNvPr id="12" name="Rectangle 11"/>
          <p:cNvSpPr/>
          <p:nvPr/>
        </p:nvSpPr>
        <p:spPr>
          <a:xfrm>
            <a:off x="5224586" y="4978842"/>
            <a:ext cx="1551118"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গ. বই </a:t>
            </a:r>
            <a:endParaRPr lang="en-US" dirty="0">
              <a:solidFill>
                <a:srgbClr val="121212"/>
              </a:solidFill>
              <a:latin typeface="NikoshBAN" panose="02000000000000000000" pitchFamily="2" charset="0"/>
              <a:cs typeface="NikoshBAN" panose="02000000000000000000" pitchFamily="2" charset="0"/>
            </a:endParaRPr>
          </a:p>
        </p:txBody>
      </p:sp>
      <p:sp>
        <p:nvSpPr>
          <p:cNvPr id="13" name="Rectangle 12"/>
          <p:cNvSpPr/>
          <p:nvPr/>
        </p:nvSpPr>
        <p:spPr>
          <a:xfrm>
            <a:off x="5246718" y="5560469"/>
            <a:ext cx="1604456" cy="369332"/>
          </a:xfrm>
          <a:prstGeom prst="rect">
            <a:avLst/>
          </a:prstGeom>
          <a:solidFill>
            <a:srgbClr val="0070C0"/>
          </a:solidFill>
          <a:scene3d>
            <a:camera prst="orthographicFront"/>
            <a:lightRig rig="threePt" dir="t"/>
          </a:scene3d>
          <a:sp3d>
            <a:bevelT/>
          </a:sp3d>
        </p:spPr>
        <p:txBody>
          <a:bodyPr wrap="square">
            <a:spAutoFit/>
          </a:bodyPr>
          <a:lstStyle/>
          <a:p>
            <a:r>
              <a:rPr lang="as-IN" dirty="0">
                <a:solidFill>
                  <a:srgbClr val="121212"/>
                </a:solidFill>
                <a:latin typeface="NikoshBAN" panose="02000000000000000000" pitchFamily="2" charset="0"/>
                <a:cs typeface="NikoshBAN" panose="02000000000000000000" pitchFamily="2" charset="0"/>
              </a:rPr>
              <a:t>ঘ. </a:t>
            </a:r>
            <a:r>
              <a:rPr lang="as-IN" dirty="0" smtClean="0">
                <a:solidFill>
                  <a:srgbClr val="121212"/>
                </a:solidFill>
                <a:latin typeface="NikoshBAN" panose="02000000000000000000" pitchFamily="2" charset="0"/>
                <a:cs typeface="NikoshBAN" panose="02000000000000000000" pitchFamily="2" charset="0"/>
              </a:rPr>
              <a:t>ও</a:t>
            </a:r>
            <a:r>
              <a:rPr lang="en-US" dirty="0" err="1" smtClean="0">
                <a:solidFill>
                  <a:srgbClr val="121212"/>
                </a:solidFill>
                <a:latin typeface="NikoshBAN" panose="02000000000000000000" pitchFamily="2" charset="0"/>
                <a:cs typeface="NikoshBAN" panose="02000000000000000000" pitchFamily="2" charset="0"/>
              </a:rPr>
              <a:t>য়ে</a:t>
            </a:r>
            <a:r>
              <a:rPr lang="as-IN" dirty="0" smtClean="0">
                <a:solidFill>
                  <a:srgbClr val="121212"/>
                </a:solidFill>
                <a:latin typeface="NikoshBAN" panose="02000000000000000000" pitchFamily="2" charset="0"/>
                <a:cs typeface="NikoshBAN" panose="02000000000000000000" pitchFamily="2" charset="0"/>
              </a:rPr>
              <a:t>বসাইট</a:t>
            </a:r>
            <a:endParaRPr lang="en-US" dirty="0">
              <a:latin typeface="NikoshBAN" panose="02000000000000000000" pitchFamily="2" charset="0"/>
              <a:cs typeface="NikoshBAN" panose="02000000000000000000" pitchFamily="2" charset="0"/>
            </a:endParaRPr>
          </a:p>
        </p:txBody>
      </p:sp>
      <p:sp>
        <p:nvSpPr>
          <p:cNvPr id="4" name="Rectangle 3"/>
          <p:cNvSpPr/>
          <p:nvPr/>
        </p:nvSpPr>
        <p:spPr>
          <a:xfrm>
            <a:off x="2950251" y="3315037"/>
            <a:ext cx="901209" cy="369332"/>
          </a:xfrm>
          <a:prstGeom prst="rect">
            <a:avLst/>
          </a:prstGeom>
          <a:solidFill>
            <a:srgbClr val="FF000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5" name="Rectangle 4"/>
          <p:cNvSpPr/>
          <p:nvPr/>
        </p:nvSpPr>
        <p:spPr>
          <a:xfrm>
            <a:off x="2960394" y="2886075"/>
            <a:ext cx="901209" cy="369332"/>
          </a:xfrm>
          <a:prstGeom prst="rect">
            <a:avLst/>
          </a:prstGeom>
          <a:solidFill>
            <a:srgbClr val="FF000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14" name="Rectangle 13"/>
          <p:cNvSpPr/>
          <p:nvPr/>
        </p:nvSpPr>
        <p:spPr>
          <a:xfrm>
            <a:off x="2960394" y="2017816"/>
            <a:ext cx="901209" cy="369332"/>
          </a:xfrm>
          <a:prstGeom prst="rect">
            <a:avLst/>
          </a:prstGeom>
          <a:solidFill>
            <a:srgbClr val="FF000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15" name="Rectangle 14"/>
          <p:cNvSpPr/>
          <p:nvPr/>
        </p:nvSpPr>
        <p:spPr>
          <a:xfrm>
            <a:off x="2960394" y="2459079"/>
            <a:ext cx="891066" cy="369332"/>
          </a:xfrm>
          <a:prstGeom prst="rect">
            <a:avLst/>
          </a:prstGeom>
          <a:solidFill>
            <a:srgbClr val="92D05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p>
        </p:txBody>
      </p:sp>
      <p:sp>
        <p:nvSpPr>
          <p:cNvPr id="16" name="Rectangle 15"/>
          <p:cNvSpPr/>
          <p:nvPr/>
        </p:nvSpPr>
        <p:spPr>
          <a:xfrm>
            <a:off x="7200374" y="5578842"/>
            <a:ext cx="901208" cy="369332"/>
          </a:xfrm>
          <a:prstGeom prst="rect">
            <a:avLst/>
          </a:prstGeom>
          <a:solidFill>
            <a:srgbClr val="FF000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17" name="Rectangle 16"/>
          <p:cNvSpPr/>
          <p:nvPr/>
        </p:nvSpPr>
        <p:spPr>
          <a:xfrm>
            <a:off x="7200375" y="4978842"/>
            <a:ext cx="918842" cy="369332"/>
          </a:xfrm>
          <a:prstGeom prst="rect">
            <a:avLst/>
          </a:prstGeom>
          <a:solidFill>
            <a:srgbClr val="FF000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18" name="Rectangle 17"/>
          <p:cNvSpPr/>
          <p:nvPr/>
        </p:nvSpPr>
        <p:spPr>
          <a:xfrm>
            <a:off x="7200374" y="3708684"/>
            <a:ext cx="901209" cy="369332"/>
          </a:xfrm>
          <a:prstGeom prst="rect">
            <a:avLst/>
          </a:prstGeom>
          <a:solidFill>
            <a:srgbClr val="FF0000"/>
          </a:solidFill>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নহে</a:t>
            </a:r>
            <a:endParaRPr lang="en-US" dirty="0">
              <a:latin typeface="NikoshBAN" panose="02000000000000000000" pitchFamily="2" charset="0"/>
              <a:cs typeface="NikoshBAN" panose="02000000000000000000" pitchFamily="2" charset="0"/>
            </a:endParaRPr>
          </a:p>
        </p:txBody>
      </p:sp>
      <p:sp>
        <p:nvSpPr>
          <p:cNvPr id="19" name="Rectangle 18"/>
          <p:cNvSpPr/>
          <p:nvPr/>
        </p:nvSpPr>
        <p:spPr>
          <a:xfrm>
            <a:off x="7200374" y="4333623"/>
            <a:ext cx="918843" cy="369332"/>
          </a:xfrm>
          <a:prstGeom prst="rect">
            <a:avLst/>
          </a:prstGeom>
          <a:solidFill>
            <a:srgbClr val="92D050"/>
          </a:solidFill>
          <a:scene3d>
            <a:camera prst="orthographicFront"/>
            <a:lightRig rig="threePt" dir="t"/>
          </a:scene3d>
          <a:sp3d>
            <a:bevelT/>
          </a:sp3d>
        </p:spPr>
        <p:txBody>
          <a:bodyPr wrap="square">
            <a:spAutoFit/>
          </a:bodyPr>
          <a:lstStyle/>
          <a:p>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p>
        </p:txBody>
      </p:sp>
      <p:sp>
        <p:nvSpPr>
          <p:cNvPr id="20" name="Rectangle 19"/>
          <p:cNvSpPr/>
          <p:nvPr/>
        </p:nvSpPr>
        <p:spPr>
          <a:xfrm>
            <a:off x="5330682" y="3187407"/>
            <a:ext cx="1510350" cy="369332"/>
          </a:xfrm>
          <a:prstGeom prst="rect">
            <a:avLst/>
          </a:prstGeom>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1" name="Rectangle 20"/>
          <p:cNvSpPr/>
          <p:nvPr/>
        </p:nvSpPr>
        <p:spPr>
          <a:xfrm>
            <a:off x="5340825" y="3244334"/>
            <a:ext cx="1510350" cy="369332"/>
          </a:xfrm>
          <a:prstGeom prst="rect">
            <a:avLst/>
          </a:prstGeom>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2" name="Rectangle 21"/>
          <p:cNvSpPr/>
          <p:nvPr/>
        </p:nvSpPr>
        <p:spPr>
          <a:xfrm>
            <a:off x="5340825" y="3244334"/>
            <a:ext cx="1510350" cy="369332"/>
          </a:xfrm>
          <a:prstGeom prst="rect">
            <a:avLst/>
          </a:prstGeom>
          <a:solidFill>
            <a:srgbClr val="92D050"/>
          </a:solidFill>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3" name="Rectangle 22"/>
          <p:cNvSpPr/>
          <p:nvPr/>
        </p:nvSpPr>
        <p:spPr>
          <a:xfrm>
            <a:off x="5340825" y="3244334"/>
            <a:ext cx="1510350" cy="369332"/>
          </a:xfrm>
          <a:prstGeom prst="rect">
            <a:avLst/>
          </a:prstGeom>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4" name="Rectangle 23"/>
          <p:cNvSpPr/>
          <p:nvPr/>
        </p:nvSpPr>
        <p:spPr>
          <a:xfrm>
            <a:off x="5340825" y="3244334"/>
            <a:ext cx="1510350" cy="369332"/>
          </a:xfrm>
          <a:prstGeom prst="rect">
            <a:avLst/>
          </a:prstGeom>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6" name="Rectangle 25"/>
          <p:cNvSpPr/>
          <p:nvPr/>
        </p:nvSpPr>
        <p:spPr>
          <a:xfrm>
            <a:off x="5340825" y="3244334"/>
            <a:ext cx="1510350" cy="369332"/>
          </a:xfrm>
          <a:prstGeom prst="rect">
            <a:avLst/>
          </a:prstGeom>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7" name="Rectangle 26"/>
          <p:cNvSpPr/>
          <p:nvPr/>
        </p:nvSpPr>
        <p:spPr>
          <a:xfrm>
            <a:off x="5340825" y="3244334"/>
            <a:ext cx="1510350" cy="369332"/>
          </a:xfrm>
          <a:prstGeom prst="rect">
            <a:avLst/>
          </a:prstGeom>
          <a:scene3d>
            <a:camera prst="orthographicFront"/>
            <a:lightRig rig="threePt" dir="t"/>
          </a:scene3d>
          <a:sp3d>
            <a:bevelT/>
          </a:sp3d>
        </p:spPr>
        <p:txBody>
          <a:bodyPr wrap="none">
            <a:spAutoFit/>
          </a:bodyPr>
          <a:lstStyle/>
          <a:p>
            <a:r>
              <a:rPr lang="en-US" dirty="0" err="1">
                <a:latin typeface="NikoshBAN" panose="02000000000000000000" pitchFamily="2" charset="0"/>
                <a:cs typeface="NikoshBAN" panose="02000000000000000000" pitchFamily="2" charset="0"/>
              </a:rPr>
              <a:t>কোনটি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সঠিক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
        <p:nvSpPr>
          <p:cNvPr id="28" name="TextBox 27"/>
          <p:cNvSpPr txBox="1"/>
          <p:nvPr/>
        </p:nvSpPr>
        <p:spPr>
          <a:xfrm>
            <a:off x="700510" y="1600029"/>
            <a:ext cx="2887152" cy="369332"/>
          </a:xfrm>
          <a:prstGeom prst="rect">
            <a:avLst/>
          </a:prstGeom>
          <a:solidFill>
            <a:srgbClr val="92D050"/>
          </a:solidFill>
          <a:scene3d>
            <a:camera prst="orthographicFront"/>
            <a:lightRig rig="threePt" dir="t"/>
          </a:scene3d>
          <a:sp3d>
            <a:bevelT/>
          </a:sp3d>
        </p:spPr>
        <p:txBody>
          <a:bodyPr wrap="square" rtlCol="0">
            <a:spAutoFit/>
          </a:bodyPr>
          <a:lstStyle/>
          <a:p>
            <a:r>
              <a:rPr lang="en-US" dirty="0" err="1" smtClean="0">
                <a:latin typeface="NikoshBAN" panose="02000000000000000000" pitchFamily="2" charset="0"/>
                <a:cs typeface="NikoshBAN" panose="02000000000000000000" pitchFamily="2" charset="0"/>
              </a:rPr>
              <a:t>কোনটি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সঠিক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উত্তর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7298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childTnLst>
              </p:cTn>
              <p:nextCondLst>
                <p:cond evt="onClick" delay="0">
                  <p:tgtEl>
                    <p:spTgt spid="8"/>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childTnLst>
              </p:cTn>
              <p:nextCondLst>
                <p:cond evt="onClick" delay="0">
                  <p:tgtEl>
                    <p:spTgt spid="11"/>
                  </p:tgtEl>
                </p:cond>
              </p:nextCondLst>
            </p:seq>
            <p:seq concurrent="1" nextAc="seek">
              <p:cTn id="71" restart="whenNotActive" fill="hold" evtFilter="cancelBubble" nodeType="interactiveSeq">
                <p:stCondLst>
                  <p:cond evt="onClick" delay="0">
                    <p:tgtEl>
                      <p:spTgt spid="12"/>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childTnLst>
                          </p:cTn>
                        </p:par>
                      </p:childTnLst>
                    </p:cTn>
                  </p:par>
                </p:childTnLst>
              </p:cTn>
              <p:nextCondLst>
                <p:cond evt="onClick" delay="0">
                  <p:tgtEl>
                    <p:spTgt spid="13"/>
                  </p:tgtEl>
                </p:cond>
              </p:nextCondLst>
            </p:seq>
          </p:childTnLst>
        </p:cTn>
      </p:par>
    </p:tnLst>
    <p:bldLst>
      <p:bldP spid="2" grpId="0" animBg="1"/>
      <p:bldP spid="9" grpId="0" animBg="1"/>
      <p:bldP spid="4" grpId="0" animBg="1"/>
      <p:bldP spid="5" grpId="0" animBg="1"/>
      <p:bldP spid="14" grpId="0" animBg="1"/>
      <p:bldP spid="15" grpId="0" animBg="1"/>
      <p:bldP spid="16" grpId="0" animBg="1"/>
      <p:bldP spid="17" grpId="0" animBg="1"/>
      <p:bldP spid="18" grpId="0" animBg="1"/>
      <p:bldP spid="19" grpId="0" animBg="1"/>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178" y="558617"/>
            <a:ext cx="6952885" cy="3154710"/>
          </a:xfrm>
          <a:prstGeom prst="rect">
            <a:avLst/>
          </a:prstGeom>
          <a:scene3d>
            <a:camera prst="orthographicFront"/>
            <a:lightRig rig="threePt" dir="t"/>
          </a:scene3d>
          <a:sp3d>
            <a:bevelT w="114300" prst="hardEdge"/>
          </a:sp3d>
        </p:spPr>
        <p:txBody>
          <a:bodyPr wrap="square">
            <a:spAutoFit/>
          </a:bodyPr>
          <a:lstStyle/>
          <a:p>
            <a:r>
              <a:rPr lang="bn-BD" sz="19900" dirty="0" smtClean="0">
                <a:solidFill>
                  <a:srgbClr val="00B0F0"/>
                </a:solidFill>
                <a:latin typeface="NikoshBAN" pitchFamily="2" charset="0"/>
                <a:cs typeface="NikoshBAN" pitchFamily="2" charset="0"/>
              </a:rPr>
              <a:t>স্বাগতম</a:t>
            </a:r>
            <a:endParaRPr lang="en-US" sz="19900" dirty="0">
              <a:solidFill>
                <a:srgbClr val="00B0F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628" y="2924269"/>
            <a:ext cx="7016435" cy="3286408"/>
          </a:xfrm>
          <a:prstGeom prst="rect">
            <a:avLst/>
          </a:prstGeom>
        </p:spPr>
      </p:pic>
    </p:spTree>
    <p:extLst>
      <p:ext uri="{BB962C8B-B14F-4D97-AF65-F5344CB8AC3E}">
        <p14:creationId xmlns:p14="http://schemas.microsoft.com/office/powerpoint/2010/main" val="45012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826" y="4814929"/>
            <a:ext cx="8658139" cy="646331"/>
          </a:xfrm>
          <a:prstGeom prst="rect">
            <a:avLst/>
          </a:prstGeom>
          <a:solidFill>
            <a:srgbClr val="92D050"/>
          </a:solidFill>
          <a:scene3d>
            <a:camera prst="orthographicFront"/>
            <a:lightRig rig="threePt" dir="t"/>
          </a:scene3d>
          <a:sp3d>
            <a:bevelT w="101600" prst="riblet"/>
          </a:sp3d>
        </p:spPr>
        <p:txBody>
          <a:bodyPr wrap="none">
            <a:spAutoFit/>
          </a:bodyPr>
          <a:lstStyle/>
          <a:p>
            <a:pPr marL="571500" indent="-571500" fontAlgn="base">
              <a:buFont typeface="Wingdings" panose="05000000000000000000" pitchFamily="2" charset="2"/>
              <a:buChar char="q"/>
            </a:pPr>
            <a:r>
              <a:rPr lang="as-IN" sz="3600" b="1" i="0" cap="all" dirty="0" smtClean="0">
                <a:effectLst/>
                <a:latin typeface="NikoshBAN" panose="02000000000000000000" pitchFamily="2" charset="0"/>
                <a:cs typeface="NikoshBAN" panose="02000000000000000000" pitchFamily="2" charset="0"/>
              </a:rPr>
              <a:t>শিক্ষার মান বৃদ্ধিতে ই-লার্নিং এর ভূমিকা আলোচনা কর?</a:t>
            </a:r>
            <a:endParaRPr lang="as-IN" sz="3600" b="1" i="0" cap="all" dirty="0">
              <a:effectLst/>
              <a:latin typeface="NikoshBAN" panose="02000000000000000000" pitchFamily="2" charset="0"/>
              <a:cs typeface="NikoshBAN" panose="02000000000000000000" pitchFamily="2" charset="0"/>
            </a:endParaRPr>
          </a:p>
        </p:txBody>
      </p:sp>
      <p:sp>
        <p:nvSpPr>
          <p:cNvPr id="5" name="TextBox 4"/>
          <p:cNvSpPr txBox="1"/>
          <p:nvPr/>
        </p:nvSpPr>
        <p:spPr>
          <a:xfrm>
            <a:off x="5323249" y="434566"/>
            <a:ext cx="1624163" cy="584775"/>
          </a:xfrm>
          <a:prstGeom prst="rect">
            <a:avLst/>
          </a:prstGeom>
          <a:solidFill>
            <a:schemeClr val="accent2">
              <a:lumMod val="60000"/>
              <a:lumOff val="40000"/>
            </a:schemeClr>
          </a:solidFill>
          <a:scene3d>
            <a:camera prst="orthographicFront"/>
            <a:lightRig rig="threePt" dir="t"/>
          </a:scene3d>
          <a:sp3d>
            <a:bevelT/>
          </a:sp3d>
        </p:spPr>
        <p:txBody>
          <a:bodyPr wrap="none" rtlCol="0">
            <a:spAutoFit/>
          </a:bodyPr>
          <a:lstStyle/>
          <a:p>
            <a:r>
              <a:rPr lang="en-US" sz="3200" b="1" dirty="0" err="1" smtClean="0">
                <a:latin typeface="NikoshBAN" panose="02000000000000000000" pitchFamily="2" charset="0"/>
                <a:cs typeface="NikoshBAN" panose="02000000000000000000" pitchFamily="2" charset="0"/>
              </a:rPr>
              <a:t>বাড়ীর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endParaRPr lang="en-US" sz="32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872" y="1456597"/>
            <a:ext cx="6592824" cy="3189507"/>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89807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90213" y="3791435"/>
            <a:ext cx="4185762" cy="2215991"/>
          </a:xfrm>
          <a:prstGeom prst="rect">
            <a:avLst/>
          </a:prstGeom>
          <a:solidFill>
            <a:srgbClr val="92D050"/>
          </a:solidFill>
          <a:scene3d>
            <a:camera prst="orthographicFront"/>
            <a:lightRig rig="threePt" dir="t"/>
          </a:scene3d>
          <a:sp3d>
            <a:bevelT w="152400" h="50800" prst="softRound"/>
          </a:sp3d>
        </p:spPr>
        <p:txBody>
          <a:bodyPr wrap="none">
            <a:spAutoFit/>
          </a:bodyPr>
          <a:lstStyle/>
          <a:p>
            <a:pPr algn="ctr"/>
            <a:r>
              <a:rPr lang="bn-BD" sz="13800" b="1" dirty="0" smtClean="0">
                <a:latin typeface="NikoshBAN" pitchFamily="2" charset="0"/>
                <a:cs typeface="NikoshBAN" pitchFamily="2" charset="0"/>
              </a:rPr>
              <a:t>ধন্যবাদ</a:t>
            </a:r>
            <a:endParaRPr lang="en-US" sz="13800" b="1" dirty="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81" y="1240324"/>
            <a:ext cx="6026711" cy="3148795"/>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3732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3679" y="3803911"/>
            <a:ext cx="4443472" cy="2246769"/>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মোছাঃ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পাইলট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বিদ্যালয়</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কুষ্টিয়া</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b="1" dirty="0" smtClean="0">
                <a:latin typeface="Baskerville Old Face" panose="02020602080505020303" pitchFamily="18" charset="0"/>
                <a:cs typeface="NikoshBAN" panose="02000000000000000000" pitchFamily="2" charset="0"/>
              </a:rPr>
              <a:t>shirinmirpur99@gmail.com</a:t>
            </a:r>
          </a:p>
        </p:txBody>
      </p:sp>
      <p:pic>
        <p:nvPicPr>
          <p:cNvPr id="6" name="Picture 5" descr="Info Lab Bd: নবম ও দশম শ্রেণির তথ্য ও যোগাযোগ প্রযুক্তি / ICT Text Book  Class 9-10">
            <a:extLst>
              <a:ext uri="{FF2B5EF4-FFF2-40B4-BE49-F238E27FC236}">
                <a16:creationId xmlns:lc="http://schemas.openxmlformats.org/drawingml/2006/lockedCanvas" xmlns:a16="http://schemas.microsoft.com/office/drawing/2014/main" xmlns="" id="{0EE83E21-7A82-41EA-B2BD-5BEF46D4A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956" y="946236"/>
            <a:ext cx="2223366" cy="2857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55152" y="4041121"/>
            <a:ext cx="4106123"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smtClean="0">
                <a:latin typeface="NikoshBAN" pitchFamily="2" charset="0"/>
                <a:cs typeface="NikoshBAN" pitchFamily="2" charset="0"/>
              </a:rPr>
              <a:t>বিষয়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তথ্য ও যোগাযোগ প্রযুক্তি</a:t>
            </a:r>
          </a:p>
          <a:p>
            <a:r>
              <a:rPr lang="bn-BD" sz="2800" dirty="0">
                <a:latin typeface="NikoshBAN" pitchFamily="2" charset="0"/>
                <a:cs typeface="NikoshBAN" pitchFamily="2" charset="0"/>
              </a:rPr>
              <a:t>শ্রেণি : </a:t>
            </a:r>
            <a:r>
              <a:rPr lang="bn-IN" sz="2800" dirty="0">
                <a:latin typeface="NikoshBAN" pitchFamily="2" charset="0"/>
                <a:cs typeface="NikoshBAN" pitchFamily="2" charset="0"/>
              </a:rPr>
              <a:t>নবম</a:t>
            </a:r>
            <a:r>
              <a:rPr lang="bn-BD" sz="2800" dirty="0">
                <a:latin typeface="NikoshBAN" pitchFamily="2" charset="0"/>
                <a:cs typeface="NikoshBAN" pitchFamily="2" charset="0"/>
              </a:rPr>
              <a:t> </a:t>
            </a:r>
          </a:p>
          <a:p>
            <a:r>
              <a:rPr lang="bn-BD" sz="2800" dirty="0" smtClean="0">
                <a:latin typeface="NikoshBAN" pitchFamily="2" charset="0"/>
                <a:cs typeface="NikoshBAN" pitchFamily="2" charset="0"/>
              </a:rPr>
              <a:t>অধ্যায়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প্রথম</a:t>
            </a:r>
            <a:endParaRPr lang="bn-IN" sz="2800" dirty="0">
              <a:latin typeface="NikoshBAN" pitchFamily="2" charset="0"/>
              <a:cs typeface="NikoshBAN" pitchFamily="2" charset="0"/>
            </a:endParaRPr>
          </a:p>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৫০ মিনিট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তা</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২৫</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০৯</a:t>
            </a:r>
            <a:r>
              <a:rPr lang="bn-BD" sz="2800" dirty="0" smtClean="0">
                <a:latin typeface="NikoshBAN" pitchFamily="2" charset="0"/>
                <a:cs typeface="NikoshBAN" pitchFamily="2" charset="0"/>
              </a:rPr>
              <a:t>/২০</a:t>
            </a:r>
            <a:endParaRPr lang="en-US" sz="2800" dirty="0">
              <a:latin typeface="NikoshBAN" pitchFamily="2" charset="0"/>
              <a:cs typeface="NikoshBAN" pitchFamily="2" charset="0"/>
            </a:endParaRPr>
          </a:p>
          <a:p>
            <a:pPr algn="ctr"/>
            <a:endParaRPr lang="en-US" sz="2800" dirty="0" smtClean="0">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575328"/>
            <a:ext cx="3159659" cy="3228583"/>
          </a:xfrm>
          <a:prstGeom prst="rect">
            <a:avLst/>
          </a:prstGeom>
        </p:spPr>
      </p:pic>
    </p:spTree>
    <p:extLst>
      <p:ext uri="{BB962C8B-B14F-4D97-AF65-F5344CB8AC3E}">
        <p14:creationId xmlns:p14="http://schemas.microsoft.com/office/powerpoint/2010/main" val="26927525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8915" y="525101"/>
            <a:ext cx="3655168" cy="523220"/>
          </a:xfrm>
          <a:prstGeom prst="rect">
            <a:avLst/>
          </a:prstGeom>
          <a:noFill/>
        </p:spPr>
        <p:txBody>
          <a:bodyPr wrap="none" rtlCol="0">
            <a:spAutoFit/>
          </a:bodyPr>
          <a:lstStyle/>
          <a:p>
            <a:r>
              <a:rPr lang="en-US" sz="2800" dirty="0" err="1" smtClean="0">
                <a:latin typeface="NikoshBAN" panose="02000000000000000000" pitchFamily="2" charset="0"/>
                <a:cs typeface="NikoshBAN" panose="02000000000000000000" pitchFamily="2" charset="0"/>
              </a:rPr>
              <a:t>এসো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ভিডিও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endParaRPr lang="en-US" sz="2800" dirty="0">
              <a:latin typeface="NikoshBAN" panose="02000000000000000000" pitchFamily="2" charset="0"/>
              <a:cs typeface="NikoshBAN" panose="02000000000000000000"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55715759"/>
              </p:ext>
            </p:extLst>
          </p:nvPr>
        </p:nvGraphicFramePr>
        <p:xfrm>
          <a:off x="5638800" y="3032125"/>
          <a:ext cx="914400" cy="792163"/>
        </p:xfrm>
        <a:graphic>
          <a:graphicData uri="http://schemas.openxmlformats.org/presentationml/2006/ole">
            <mc:AlternateContent xmlns:mc="http://schemas.openxmlformats.org/markup-compatibility/2006">
              <mc:Choice xmlns:v="urn:schemas-microsoft-com:vml" Requires="v">
                <p:oleObj spid="_x0000_s1057" name="Packager Shell Object" showAsIcon="1" r:id="rId4" imgW="914400" imgH="792360" progId="Package">
                  <p:embed/>
                </p:oleObj>
              </mc:Choice>
              <mc:Fallback>
                <p:oleObj name="Packager Shell Object" showAsIcon="1" r:id="rId4" imgW="914400" imgH="792360" progId="Package">
                  <p:embed/>
                  <p:pic>
                    <p:nvPicPr>
                      <p:cNvPr id="0" name=""/>
                      <p:cNvPicPr/>
                      <p:nvPr/>
                    </p:nvPicPr>
                    <p:blipFill>
                      <a:blip r:embed="rId5"/>
                      <a:stretch>
                        <a:fillRect/>
                      </a:stretch>
                    </p:blipFill>
                    <p:spPr>
                      <a:xfrm>
                        <a:off x="5638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6703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7266" y="479835"/>
            <a:ext cx="2741456" cy="461665"/>
          </a:xfrm>
          <a:prstGeom prst="rect">
            <a:avLst/>
          </a:prstGeom>
          <a:solidFill>
            <a:schemeClr val="accent6">
              <a:lumMod val="60000"/>
              <a:lumOff val="40000"/>
            </a:schemeClr>
          </a:solidFill>
          <a:scene3d>
            <a:camera prst="orthographicFront"/>
            <a:lightRig rig="threePt" dir="t"/>
          </a:scene3d>
          <a:sp3d>
            <a:bevelT/>
          </a:sp3d>
        </p:spPr>
        <p:txBody>
          <a:bodyPr wrap="none" rtlCol="0">
            <a:spAutoFit/>
          </a:bodyPr>
          <a:lstStyle/>
          <a:p>
            <a:r>
              <a:rPr lang="en-US" sz="2400" dirty="0" err="1" smtClean="0">
                <a:latin typeface="NikoshBAN" panose="02000000000000000000" pitchFamily="2" charset="0"/>
                <a:cs typeface="NikoshBAN" panose="02000000000000000000" pitchFamily="2" charset="0"/>
              </a:rPr>
              <a:t>এসো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09" y="1251077"/>
            <a:ext cx="6276537" cy="3530552"/>
          </a:xfrm>
          <a:prstGeom prst="rect">
            <a:avLst/>
          </a:prstGeom>
          <a:scene3d>
            <a:camera prst="orthographicFront"/>
            <a:lightRig rig="threePt" dir="t"/>
          </a:scene3d>
          <a:sp3d>
            <a:bevelT prst="convex"/>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756" y="1251077"/>
            <a:ext cx="4544840" cy="3530552"/>
          </a:xfrm>
          <a:prstGeom prst="rect">
            <a:avLst/>
          </a:prstGeom>
          <a:scene3d>
            <a:camera prst="orthographicFront"/>
            <a:lightRig rig="threePt" dir="t"/>
          </a:scene3d>
          <a:sp3d>
            <a:bevelT prst="convex"/>
          </a:sp3d>
        </p:spPr>
      </p:pic>
      <p:sp>
        <p:nvSpPr>
          <p:cNvPr id="8" name="TextBox 7"/>
          <p:cNvSpPr txBox="1"/>
          <p:nvPr/>
        </p:nvSpPr>
        <p:spPr>
          <a:xfrm>
            <a:off x="7688716" y="4979406"/>
            <a:ext cx="3308919" cy="369332"/>
          </a:xfrm>
          <a:prstGeom prst="rect">
            <a:avLst/>
          </a:prstGeom>
          <a:noFill/>
        </p:spPr>
        <p:txBody>
          <a:bodyPr wrap="none" rtlCol="0">
            <a:spAutoFit/>
          </a:bodyPr>
          <a:lstStyle/>
          <a:p>
            <a:r>
              <a:rPr lang="en-US" dirty="0" err="1" smtClean="0"/>
              <a:t>একজন</a:t>
            </a:r>
            <a:r>
              <a:rPr lang="en-US" dirty="0" smtClean="0"/>
              <a:t> </a:t>
            </a:r>
            <a:r>
              <a:rPr lang="en-US" dirty="0" err="1" smtClean="0"/>
              <a:t>কম্পিউটারে</a:t>
            </a:r>
            <a:r>
              <a:rPr lang="en-US" dirty="0"/>
              <a:t> </a:t>
            </a:r>
            <a:r>
              <a:rPr lang="en-US" dirty="0" err="1" smtClean="0"/>
              <a:t>ক্লাস</a:t>
            </a:r>
            <a:r>
              <a:rPr lang="en-US" dirty="0" smtClean="0"/>
              <a:t> </a:t>
            </a:r>
            <a:r>
              <a:rPr lang="en-US" dirty="0" err="1" smtClean="0"/>
              <a:t>করছে</a:t>
            </a:r>
            <a:endParaRPr lang="en-US" dirty="0"/>
          </a:p>
        </p:txBody>
      </p:sp>
      <p:sp>
        <p:nvSpPr>
          <p:cNvPr id="9" name="TextBox 8"/>
          <p:cNvSpPr txBox="1"/>
          <p:nvPr/>
        </p:nvSpPr>
        <p:spPr>
          <a:xfrm>
            <a:off x="2453489" y="4979406"/>
            <a:ext cx="1771639" cy="369332"/>
          </a:xfrm>
          <a:prstGeom prst="rect">
            <a:avLst/>
          </a:prstGeom>
          <a:noFill/>
        </p:spPr>
        <p:txBody>
          <a:bodyPr wrap="none" rtlCol="0">
            <a:spAutoFit/>
          </a:bodyPr>
          <a:lstStyle/>
          <a:p>
            <a:r>
              <a:rPr lang="en-US" dirty="0" err="1" smtClean="0"/>
              <a:t>ইউটিউব</a:t>
            </a:r>
            <a:r>
              <a:rPr lang="en-US" dirty="0" smtClean="0"/>
              <a:t> </a:t>
            </a:r>
            <a:r>
              <a:rPr lang="en-US" dirty="0" err="1" smtClean="0"/>
              <a:t>চ্যানেল</a:t>
            </a:r>
            <a:endParaRPr lang="en-US" dirty="0"/>
          </a:p>
        </p:txBody>
      </p:sp>
    </p:spTree>
    <p:extLst>
      <p:ext uri="{BB962C8B-B14F-4D97-AF65-F5344CB8AC3E}">
        <p14:creationId xmlns:p14="http://schemas.microsoft.com/office/powerpoint/2010/main" val="338382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1641" y="1306892"/>
            <a:ext cx="3626314" cy="707886"/>
          </a:xfrm>
          <a:prstGeom prst="rect">
            <a:avLst/>
          </a:prstGeom>
          <a:solidFill>
            <a:schemeClr val="accent2"/>
          </a:solidFill>
          <a:scene3d>
            <a:camera prst="orthographicFront"/>
            <a:lightRig rig="threePt" dir="t"/>
          </a:scene3d>
          <a:sp3d>
            <a:bevelT prst="relaxedInset"/>
          </a:sp3d>
        </p:spPr>
        <p:txBody>
          <a:bodyPr wrap="none">
            <a:spAutoFit/>
          </a:bodyPr>
          <a:lstStyle/>
          <a:p>
            <a:r>
              <a:rPr lang="en-US" sz="4000" b="1" dirty="0">
                <a:solidFill>
                  <a:srgbClr val="7030A0"/>
                </a:solidFill>
                <a:latin typeface="NikoshBAN" pitchFamily="2" charset="0"/>
                <a:cs typeface="NikoshBAN" pitchFamily="2" charset="0"/>
              </a:rPr>
              <a:t>ই-</a:t>
            </a:r>
            <a:r>
              <a:rPr lang="en-US" sz="4000" b="1" dirty="0" err="1">
                <a:solidFill>
                  <a:srgbClr val="7030A0"/>
                </a:solidFill>
                <a:latin typeface="NikoshBAN" pitchFamily="2" charset="0"/>
                <a:cs typeface="NikoshBAN" pitchFamily="2" charset="0"/>
              </a:rPr>
              <a:t>লার্নিং</a:t>
            </a:r>
            <a:r>
              <a:rPr lang="en-US" sz="4000" b="1" dirty="0">
                <a:solidFill>
                  <a:srgbClr val="7030A0"/>
                </a:solidFill>
                <a:latin typeface="NikoshBAN" pitchFamily="2" charset="0"/>
                <a:cs typeface="NikoshBAN" pitchFamily="2" charset="0"/>
              </a:rPr>
              <a:t> </a:t>
            </a:r>
            <a:r>
              <a:rPr lang="bn-BD" sz="4000" b="1" dirty="0">
                <a:solidFill>
                  <a:srgbClr val="7030A0"/>
                </a:solidFill>
                <a:latin typeface="NikoshBAN" pitchFamily="2" charset="0"/>
                <a:cs typeface="NikoshBAN" pitchFamily="2" charset="0"/>
              </a:rPr>
              <a:t>ও</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বাংলাদেশ</a:t>
            </a:r>
            <a:endParaRPr lang="en-US" sz="4000" dirty="0">
              <a:solidFill>
                <a:srgbClr val="7030A0"/>
              </a:solidFill>
            </a:endParaRPr>
          </a:p>
        </p:txBody>
      </p:sp>
      <p:sp>
        <p:nvSpPr>
          <p:cNvPr id="5" name="Rectangle 4"/>
          <p:cNvSpPr/>
          <p:nvPr/>
        </p:nvSpPr>
        <p:spPr>
          <a:xfrm>
            <a:off x="4946007" y="347226"/>
            <a:ext cx="3045849" cy="707886"/>
          </a:xfrm>
          <a:prstGeom prst="rect">
            <a:avLst/>
          </a:prstGeom>
        </p:spPr>
        <p:txBody>
          <a:bodyPr wrap="square">
            <a:spAutoFit/>
          </a:bodyPr>
          <a:lstStyle/>
          <a:p>
            <a:r>
              <a:rPr lang="bn-BD" sz="4000" dirty="0">
                <a:ln w="18415" cmpd="sng">
                  <a:solidFill>
                    <a:srgbClr val="7030A0"/>
                  </a:solidFill>
                  <a:prstDash val="solid"/>
                </a:ln>
                <a:solidFill>
                  <a:srgbClr val="7030A0"/>
                </a:solidFill>
                <a:latin typeface="NikoshBAN" pitchFamily="2" charset="0"/>
                <a:cs typeface="NikoshBAN" pitchFamily="2" charset="0"/>
              </a:rPr>
              <a:t>আজকের পাঠ</a:t>
            </a:r>
            <a:r>
              <a:rPr lang="en-US" sz="4000" dirty="0">
                <a:ln w="18415" cmpd="sng">
                  <a:solidFill>
                    <a:srgbClr val="7030A0"/>
                  </a:solidFill>
                  <a:prstDash val="solid"/>
                </a:ln>
                <a:solidFill>
                  <a:srgbClr val="7030A0"/>
                </a:solidFill>
                <a:latin typeface="NikoshBAN" pitchFamily="2" charset="0"/>
                <a:cs typeface="NikoshBAN" pitchFamily="2" charset="0"/>
              </a:rPr>
              <a:t>…</a:t>
            </a:r>
            <a:r>
              <a:rPr lang="bn-BD" sz="4000" dirty="0">
                <a:ln w="18415" cmpd="sng">
                  <a:solidFill>
                    <a:srgbClr val="7030A0"/>
                  </a:solidFill>
                  <a:prstDash val="solid"/>
                </a:ln>
                <a:solidFill>
                  <a:srgbClr val="7030A0"/>
                </a:solidFill>
                <a:latin typeface="NikoshBAN" pitchFamily="2" charset="0"/>
                <a:cs typeface="NikoshBAN" pitchFamily="2" charset="0"/>
              </a:rPr>
              <a:t> </a:t>
            </a:r>
            <a:endParaRPr lang="en-US" sz="4000" dirty="0"/>
          </a:p>
        </p:txBody>
      </p:sp>
      <p:pic>
        <p:nvPicPr>
          <p:cNvPr id="6" name="Picture 5" descr="C:\Users\Mohiuddin\Desktop\MMMMc\elearning-way-improve-employee-engagement.jpg"/>
          <p:cNvPicPr>
            <a:picLocks noChangeAspect="1" noChangeArrowheads="1"/>
          </p:cNvPicPr>
          <p:nvPr/>
        </p:nvPicPr>
        <p:blipFill>
          <a:blip r:embed="rId2"/>
          <a:srcRect/>
          <a:stretch>
            <a:fillRect/>
          </a:stretch>
        </p:blipFill>
        <p:spPr bwMode="auto">
          <a:xfrm>
            <a:off x="2159548" y="2081239"/>
            <a:ext cx="7810500" cy="3886200"/>
          </a:xfrm>
          <a:prstGeom prst="rect">
            <a:avLst/>
          </a:prstGeom>
          <a:noFill/>
          <a:scene3d>
            <a:camera prst="orthographicFront"/>
            <a:lightRig rig="threePt" dir="t"/>
          </a:scene3d>
          <a:sp3d>
            <a:bevelT w="114300" prst="hardEdge"/>
          </a:sp3d>
        </p:spPr>
      </p:pic>
    </p:spTree>
    <p:extLst>
      <p:ext uri="{BB962C8B-B14F-4D97-AF65-F5344CB8AC3E}">
        <p14:creationId xmlns:p14="http://schemas.microsoft.com/office/powerpoint/2010/main" val="334262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5330" y="416460"/>
            <a:ext cx="1337226" cy="584775"/>
          </a:xfrm>
          <a:prstGeom prst="rect">
            <a:avLst/>
          </a:prstGeom>
          <a:solidFill>
            <a:srgbClr val="92D050"/>
          </a:solidFill>
          <a:scene3d>
            <a:camera prst="orthographicFront"/>
            <a:lightRig rig="threePt" dir="t"/>
          </a:scene3d>
          <a:sp3d>
            <a:bevelT/>
          </a:sp3d>
        </p:spPr>
        <p:txBody>
          <a:bodyPr wrap="none" rtlCol="0">
            <a:spAutoFit/>
          </a:bodyPr>
          <a:lstStyle/>
          <a:p>
            <a:r>
              <a:rPr lang="en-US" sz="3200" b="1" dirty="0" err="1" smtClean="0">
                <a:latin typeface="NikoshBAN" panose="02000000000000000000" pitchFamily="2" charset="0"/>
                <a:cs typeface="NikoshBAN" panose="02000000000000000000" pitchFamily="2" charset="0"/>
              </a:rPr>
              <a:t>শিখনফল</a:t>
            </a:r>
            <a:endParaRPr lang="en-US" sz="3200" b="1" dirty="0">
              <a:latin typeface="NikoshBAN" panose="02000000000000000000" pitchFamily="2" charset="0"/>
              <a:cs typeface="NikoshBAN" panose="02000000000000000000" pitchFamily="2" charset="0"/>
            </a:endParaRPr>
          </a:p>
        </p:txBody>
      </p:sp>
      <p:sp>
        <p:nvSpPr>
          <p:cNvPr id="5" name="Rectangle 4"/>
          <p:cNvSpPr/>
          <p:nvPr/>
        </p:nvSpPr>
        <p:spPr>
          <a:xfrm>
            <a:off x="1427357" y="2130758"/>
            <a:ext cx="4839786" cy="646331"/>
          </a:xfrm>
          <a:prstGeom prst="rect">
            <a:avLst/>
          </a:prstGeom>
        </p:spPr>
        <p:txBody>
          <a:bodyPr wrap="none">
            <a:spAutoFit/>
          </a:bodyPr>
          <a:lstStyle/>
          <a:p>
            <a:r>
              <a:rPr lang="en-US" sz="3600" dirty="0" smtClean="0">
                <a:latin typeface="NikoshBAN" pitchFamily="2" charset="0"/>
                <a:cs typeface="NikoshBAN" pitchFamily="2" charset="0"/>
              </a:rPr>
              <a:t>১. ই-</a:t>
            </a:r>
            <a:r>
              <a:rPr lang="en-US" sz="3600" dirty="0" err="1" smtClean="0">
                <a:latin typeface="NikoshBAN" pitchFamily="2" charset="0"/>
                <a:cs typeface="NikoshBAN" pitchFamily="2" charset="0"/>
              </a:rPr>
              <a:t>লার্নিং</a:t>
            </a:r>
            <a:r>
              <a:rPr lang="bn-BD" sz="3600" dirty="0" smtClean="0">
                <a:latin typeface="NikoshBAN" pitchFamily="2" charset="0"/>
                <a:cs typeface="NikoshBAN" pitchFamily="2" charset="0"/>
              </a:rPr>
              <a:t> কি তা বলতে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p:txBody>
      </p:sp>
      <p:sp>
        <p:nvSpPr>
          <p:cNvPr id="6" name="Rectangle 5"/>
          <p:cNvSpPr/>
          <p:nvPr/>
        </p:nvSpPr>
        <p:spPr>
          <a:xfrm>
            <a:off x="1427357" y="2817229"/>
            <a:ext cx="8887369" cy="646331"/>
          </a:xfrm>
          <a:prstGeom prst="rect">
            <a:avLst/>
          </a:prstGeom>
        </p:spPr>
        <p:txBody>
          <a:bodyPr wrap="none">
            <a:spAutoFit/>
          </a:bodyPr>
          <a:lstStyle/>
          <a:p>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বাংলাদেশের</a:t>
            </a:r>
            <a:r>
              <a:rPr lang="en-US" sz="3600" dirty="0" smtClean="0">
                <a:latin typeface="NikoshBAN" pitchFamily="2" charset="0"/>
                <a:cs typeface="NikoshBAN" pitchFamily="2" charset="0"/>
              </a:rPr>
              <a:t> ই-</a:t>
            </a:r>
            <a:r>
              <a:rPr lang="en-US" sz="3600" dirty="0" err="1" smtClean="0">
                <a:latin typeface="NikoshBAN" pitchFamily="2" charset="0"/>
                <a:cs typeface="NikoshBAN" pitchFamily="2" charset="0"/>
              </a:rPr>
              <a:t>লার্নিং</a:t>
            </a:r>
            <a:r>
              <a:rPr lang="bn-BD" sz="3600" dirty="0" smtClean="0">
                <a:latin typeface="NikoshBAN" pitchFamily="2" charset="0"/>
                <a:cs typeface="NikoshBAN" pitchFamily="2" charset="0"/>
              </a:rPr>
              <a:t>য়ের </a:t>
            </a:r>
            <a:r>
              <a:rPr lang="as-IN" sz="3600" dirty="0" smtClean="0">
                <a:latin typeface="NikoshBAN" panose="02000000000000000000" pitchFamily="2" charset="0"/>
                <a:cs typeface="NikoshBAN" panose="02000000000000000000" pitchFamily="2" charset="0"/>
              </a:rPr>
              <a:t>উপকারিতা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dirty="0">
                <a:latin typeface="NikoshBAN" pitchFamily="2" charset="0"/>
                <a:cs typeface="NikoshBAN" pitchFamily="2" charset="0"/>
              </a:rPr>
              <a:t>;</a:t>
            </a:r>
            <a:endParaRPr lang="bn-BD" dirty="0">
              <a:latin typeface="NikoshBAN" pitchFamily="2" charset="0"/>
              <a:cs typeface="NikoshBAN" pitchFamily="2" charset="0"/>
            </a:endParaRPr>
          </a:p>
        </p:txBody>
      </p:sp>
      <p:sp>
        <p:nvSpPr>
          <p:cNvPr id="7" name="Rectangle 6"/>
          <p:cNvSpPr/>
          <p:nvPr/>
        </p:nvSpPr>
        <p:spPr>
          <a:xfrm>
            <a:off x="1427357" y="3423420"/>
            <a:ext cx="8638903" cy="646331"/>
          </a:xfrm>
          <a:prstGeom prst="rect">
            <a:avLst/>
          </a:prstGeom>
        </p:spPr>
        <p:txBody>
          <a:bodyPr wrap="none">
            <a:spAutoFit/>
          </a:bodyPr>
          <a:lstStyle/>
          <a:p>
            <a:r>
              <a:rPr lang="en-US" sz="3600" dirty="0" smtClean="0">
                <a:latin typeface="NikoshBAN" pitchFamily="2" charset="0"/>
                <a:cs typeface="NikoshBAN" pitchFamily="2" charset="0"/>
              </a:rPr>
              <a:t>৩. </a:t>
            </a:r>
            <a:r>
              <a:rPr lang="as-IN" sz="3600" dirty="0">
                <a:latin typeface="NikoshBAN" panose="02000000000000000000" pitchFamily="2" charset="0"/>
                <a:cs typeface="NikoshBAN" panose="02000000000000000000" pitchFamily="2" charset="0"/>
              </a:rPr>
              <a:t>ই-লার্নিং ও ভবিষ্যতের শিক্ষা ব্যবস্থা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p:txBody>
      </p:sp>
      <p:sp>
        <p:nvSpPr>
          <p:cNvPr id="2" name="Rectangle 1"/>
          <p:cNvSpPr/>
          <p:nvPr/>
        </p:nvSpPr>
        <p:spPr>
          <a:xfrm>
            <a:off x="1801941" y="1458331"/>
            <a:ext cx="3882794" cy="523220"/>
          </a:xfrm>
          <a:prstGeom prst="rect">
            <a:avLst/>
          </a:prstGeom>
        </p:spPr>
        <p:txBody>
          <a:bodyPr wrap="none">
            <a:spAutoFit/>
          </a:bodyPr>
          <a:lstStyle/>
          <a:p>
            <a:r>
              <a:rPr lang="bn-BD" sz="2800" b="1" dirty="0">
                <a:latin typeface="NikoshBAN" pitchFamily="2" charset="0"/>
                <a:cs typeface="NikoshBAN" pitchFamily="2" charset="0"/>
              </a:rPr>
              <a:t>এই পাঠ শেষে </a:t>
            </a:r>
            <a:r>
              <a:rPr lang="bn-BD" sz="2800" b="1" dirty="0" smtClean="0">
                <a:latin typeface="NikoshBAN" pitchFamily="2" charset="0"/>
                <a:cs typeface="NikoshBAN" pitchFamily="2" charset="0"/>
              </a:rPr>
              <a:t>শিক্ষার্থীরা</a:t>
            </a:r>
            <a:r>
              <a:rPr lang="en-US" sz="2800" b="1" dirty="0">
                <a:latin typeface="NikoshBAN" pitchFamily="2" charset="0"/>
                <a:cs typeface="NikoshBAN" pitchFamily="2" charset="0"/>
              </a:rPr>
              <a:t> </a:t>
            </a:r>
            <a:r>
              <a:rPr lang="en-US" sz="2800" b="1" dirty="0" smtClean="0">
                <a:latin typeface="NikoshBAN" pitchFamily="2" charset="0"/>
                <a:cs typeface="NikoshBAN" pitchFamily="2" charset="0"/>
              </a:rPr>
              <a:t>…… </a:t>
            </a:r>
            <a:endParaRPr lang="en-US" sz="2800" b="1" dirty="0"/>
          </a:p>
        </p:txBody>
      </p:sp>
    </p:spTree>
    <p:extLst>
      <p:ext uri="{BB962C8B-B14F-4D97-AF65-F5344CB8AC3E}">
        <p14:creationId xmlns:p14="http://schemas.microsoft.com/office/powerpoint/2010/main" val="61181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3164" y="419653"/>
            <a:ext cx="2095445" cy="584775"/>
          </a:xfrm>
          <a:prstGeom prst="rect">
            <a:avLst/>
          </a:prstGeom>
          <a:solidFill>
            <a:schemeClr val="accent2">
              <a:lumMod val="75000"/>
            </a:schemeClr>
          </a:solidFill>
          <a:scene3d>
            <a:camera prst="orthographicFront"/>
            <a:lightRig rig="threePt" dir="t"/>
          </a:scene3d>
          <a:sp3d>
            <a:bevelT/>
          </a:sp3d>
        </p:spPr>
        <p:txBody>
          <a:bodyPr wrap="none">
            <a:spAutoFit/>
          </a:bodyPr>
          <a:lstStyle/>
          <a:p>
            <a:r>
              <a:rPr lang="en-US" sz="3200" dirty="0" err="1">
                <a:latin typeface="NikoshBAN" panose="02000000000000000000" pitchFamily="2" charset="0"/>
                <a:cs typeface="NikoshBAN" panose="02000000000000000000" pitchFamily="2" charset="0"/>
              </a:rPr>
              <a:t>আগে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endParaRPr lang="en-US" sz="3200" dirty="0">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705" y="1824228"/>
            <a:ext cx="5720361" cy="321411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705" y="1824229"/>
            <a:ext cx="5720361" cy="3214116"/>
          </a:xfrm>
          <a:prstGeom prst="rect">
            <a:avLst/>
          </a:prstGeom>
        </p:spPr>
      </p:pic>
    </p:spTree>
    <p:extLst>
      <p:ext uri="{BB962C8B-B14F-4D97-AF65-F5344CB8AC3E}">
        <p14:creationId xmlns:p14="http://schemas.microsoft.com/office/powerpoint/2010/main" val="104128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2"/>
                                        </p:tgtEl>
                                        <p:attrNameLst>
                                          <p:attrName>ppt_w</p:attrName>
                                        </p:attrNameLst>
                                      </p:cBhvr>
                                      <p:tavLst>
                                        <p:tav tm="0">
                                          <p:val>
                                            <p:strVal val="ppt_w"/>
                                          </p:val>
                                        </p:tav>
                                        <p:tav tm="100000">
                                          <p:val>
                                            <p:fltVal val="0"/>
                                          </p:val>
                                        </p:tav>
                                      </p:tavLst>
                                    </p:anim>
                                    <p:anim calcmode="lin" valueType="num">
                                      <p:cBhvr>
                                        <p:cTn id="7" dur="500"/>
                                        <p:tgtEl>
                                          <p:spTgt spid="22"/>
                                        </p:tgtEl>
                                        <p:attrNameLst>
                                          <p:attrName>ppt_h</p:attrName>
                                        </p:attrNameLst>
                                      </p:cBhvr>
                                      <p:tavLst>
                                        <p:tav tm="0">
                                          <p:val>
                                            <p:strVal val="ppt_h"/>
                                          </p:val>
                                        </p:tav>
                                        <p:tav tm="100000">
                                          <p:val>
                                            <p:fltVal val="0"/>
                                          </p:val>
                                        </p:tav>
                                      </p:tavLst>
                                    </p:anim>
                                    <p:animEffect transition="out" filter="fade">
                                      <p:cBhvr>
                                        <p:cTn id="8" dur="500"/>
                                        <p:tgtEl>
                                          <p:spTgt spid="22"/>
                                        </p:tgtEl>
                                      </p:cBhvr>
                                    </p:animEffect>
                                    <p:set>
                                      <p:cBhvr>
                                        <p:cTn id="9" dur="1" fill="hold">
                                          <p:stCondLst>
                                            <p:cond delay="499"/>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ই-লার্নিং কাকে বলে | e-learning কি? উপকারিতা/অপকারি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24" y="1229010"/>
            <a:ext cx="4375449" cy="26663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44256" y="4093666"/>
            <a:ext cx="10282863" cy="1395221"/>
          </a:xfrm>
          <a:prstGeom prst="rect">
            <a:avLst/>
          </a:prstGeom>
          <a:solidFill>
            <a:srgbClr val="92D050"/>
          </a:solidFill>
          <a:ln>
            <a:noFill/>
          </a:ln>
          <a:effectLst/>
          <a:scene3d>
            <a:camera prst="orthographicFront"/>
            <a:lightRig rig="threePt" dir="t"/>
          </a:scene3d>
          <a:sp3d>
            <a:bevelT w="139700" h="139700" prst="divot"/>
          </a:sp3d>
          <a:extLst/>
        </p:spPr>
        <p:txBody>
          <a:bodyPr vert="horz" wrap="square" lIns="0" tIns="50784"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ই</a:t>
            </a:r>
            <a:r>
              <a:rPr kumimoji="0" lang="en-US"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a:t>
            </a:r>
            <a:r>
              <a:rPr kumimoji="0" lang="bn-IN"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লার্নিং কে আবার ইলেকট্রনিক লার্নিং</a:t>
            </a:r>
            <a:r>
              <a:rPr kumimoji="0" lang="en-US"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 </a:t>
            </a:r>
            <a:r>
              <a:rPr kumimoji="0" lang="bn-IN"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অনলাইন লার্নিং বা অনলাইন শিক্ষা হিসাবেও অবহিত করতে পারি। অর্থাৎ ইলেকট্রনিক ডিভাইস ব্যবহার করে ইন্টারনেটের মাধ্যমে জ্ঞানার্জনের মাধ্যমকেই ই</a:t>
            </a:r>
            <a:r>
              <a:rPr kumimoji="0" lang="en-US"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a:t>
            </a:r>
            <a:r>
              <a:rPr kumimoji="0" lang="bn-IN" sz="2800" b="0" i="0" u="none" strike="noStrike" cap="none" normalizeH="0" baseline="0" dirty="0" smtClean="0">
                <a:ln>
                  <a:noFill/>
                </a:ln>
                <a:solidFill>
                  <a:srgbClr val="000000"/>
                </a:solidFill>
                <a:effectLst/>
                <a:latin typeface="NikoshBAN" panose="02000000000000000000" pitchFamily="2" charset="0"/>
                <a:cs typeface="NikoshBAN" panose="02000000000000000000" pitchFamily="2" charset="0"/>
              </a:rPr>
              <a:t>লার্নিং বলে।</a:t>
            </a:r>
            <a:endParaRPr kumimoji="0" lang="en-US" sz="28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endParaRPr>
          </a:p>
        </p:txBody>
      </p:sp>
      <p:sp>
        <p:nvSpPr>
          <p:cNvPr id="5" name="Rectangle 4"/>
          <p:cNvSpPr/>
          <p:nvPr/>
        </p:nvSpPr>
        <p:spPr>
          <a:xfrm>
            <a:off x="5372955" y="464920"/>
            <a:ext cx="1584088" cy="523220"/>
          </a:xfrm>
          <a:prstGeom prst="rect">
            <a:avLst/>
          </a:prstGeom>
          <a:solidFill>
            <a:srgbClr val="FFC000"/>
          </a:solidFill>
          <a:scene3d>
            <a:camera prst="orthographicFront"/>
            <a:lightRig rig="threePt" dir="t"/>
          </a:scene3d>
          <a:sp3d>
            <a:bevelT/>
          </a:sp3d>
        </p:spPr>
        <p:txBody>
          <a:bodyPr wrap="none">
            <a:spAutoFit/>
          </a:bodyPr>
          <a:lstStyle/>
          <a:p>
            <a:r>
              <a:rPr lang="en-US" sz="2800" b="1" dirty="0" smtClean="0">
                <a:latin typeface="NikoshBAN" pitchFamily="2" charset="0"/>
                <a:cs typeface="NikoshBAN" pitchFamily="2" charset="0"/>
              </a:rPr>
              <a:t>ই-</a:t>
            </a:r>
            <a:r>
              <a:rPr lang="en-US" sz="2800" b="1" dirty="0" err="1" smtClean="0">
                <a:latin typeface="NikoshBAN" pitchFamily="2" charset="0"/>
                <a:cs typeface="NikoshBAN" pitchFamily="2" charset="0"/>
              </a:rPr>
              <a:t>লার্নিং</a:t>
            </a:r>
            <a:r>
              <a:rPr lang="bn-BD" sz="2800" b="1" dirty="0" smtClean="0">
                <a:latin typeface="NikoshBAN" pitchFamily="2" charset="0"/>
                <a:cs typeface="NikoshBAN" pitchFamily="2" charset="0"/>
              </a:rPr>
              <a:t> কি </a:t>
            </a:r>
            <a:endParaRPr lang="en-US" sz="2800" b="1" dirty="0"/>
          </a:p>
        </p:txBody>
      </p:sp>
    </p:spTree>
    <p:extLst>
      <p:ext uri="{BB962C8B-B14F-4D97-AF65-F5344CB8AC3E}">
        <p14:creationId xmlns:p14="http://schemas.microsoft.com/office/powerpoint/2010/main" val="303173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578</Words>
  <Application>Microsoft Office PowerPoint</Application>
  <PresentationFormat>Widescreen</PresentationFormat>
  <Paragraphs>99</Paragraphs>
  <Slides>21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Bahnschrift Light</vt:lpstr>
      <vt:lpstr>Baskerville Old Face</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67</cp:revision>
  <dcterms:created xsi:type="dcterms:W3CDTF">2020-09-24T10:25:14Z</dcterms:created>
  <dcterms:modified xsi:type="dcterms:W3CDTF">2020-09-25T15:54:46Z</dcterms:modified>
</cp:coreProperties>
</file>