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3" r:id="rId2"/>
    <p:sldId id="257" r:id="rId3"/>
    <p:sldId id="258" r:id="rId4"/>
    <p:sldId id="290" r:id="rId5"/>
    <p:sldId id="280" r:id="rId6"/>
    <p:sldId id="260" r:id="rId7"/>
    <p:sldId id="291" r:id="rId8"/>
    <p:sldId id="292" r:id="rId9"/>
    <p:sldId id="294" r:id="rId10"/>
    <p:sldId id="293" r:id="rId11"/>
    <p:sldId id="295" r:id="rId12"/>
    <p:sldId id="286" r:id="rId13"/>
    <p:sldId id="288" r:id="rId14"/>
    <p:sldId id="289" r:id="rId15"/>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1" d="100"/>
          <a:sy n="71" d="100"/>
        </p:scale>
        <p:origin x="-732" y="-306"/>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B6BBF-53FE-44B2-8FE5-976AA8C5E17E}" type="datetimeFigureOut">
              <a:rPr lang="en-US" smtClean="0"/>
              <a:t>9/25/2020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0B6E8-0942-4F75-B844-9A08D01126F0}" type="slidenum">
              <a:rPr lang="en-US" smtClean="0"/>
              <a:t>‹#›</a:t>
            </a:fld>
            <a:endParaRPr lang="en-US"/>
          </a:p>
        </p:txBody>
      </p:sp>
    </p:spTree>
    <p:extLst>
      <p:ext uri="{BB962C8B-B14F-4D97-AF65-F5344CB8AC3E}">
        <p14:creationId xmlns:p14="http://schemas.microsoft.com/office/powerpoint/2010/main" val="253500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0B6E8-0942-4F75-B844-9A08D01126F0}" type="slidenum">
              <a:rPr lang="en-US" smtClean="0"/>
              <a:t>1</a:t>
            </a:fld>
            <a:endParaRPr lang="en-US"/>
          </a:p>
        </p:txBody>
      </p:sp>
    </p:spTree>
    <p:extLst>
      <p:ext uri="{BB962C8B-B14F-4D97-AF65-F5344CB8AC3E}">
        <p14:creationId xmlns:p14="http://schemas.microsoft.com/office/powerpoint/2010/main" val="346196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8"/>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9/25/2020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05399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9/25/2020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71468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274641"/>
            <a:ext cx="34774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4" y="274641"/>
            <a:ext cx="102341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9/25/2020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50041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AF9E-A687-4AE8-8244-F5EC0DCB7EB9}" type="datetimeFigureOut">
              <a:rPr lang="en-US" smtClean="0"/>
              <a:pPr/>
              <a:t>9/25/2020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21408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3"/>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8AF9E-A687-4AE8-8244-F5EC0DCB7EB9}" type="datetimeFigureOut">
              <a:rPr lang="en-US" smtClean="0"/>
              <a:pPr/>
              <a:t>9/25/2020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409723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1600203"/>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1600203"/>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8AF9E-A687-4AE8-8244-F5EC0DCB7EB9}" type="datetimeFigureOut">
              <a:rPr lang="en-US" smtClean="0"/>
              <a:pPr/>
              <a:t>9/25/2020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202166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8AF9E-A687-4AE8-8244-F5EC0DCB7EB9}" type="datetimeFigureOut">
              <a:rPr lang="en-US" smtClean="0"/>
              <a:pPr/>
              <a:t>9/25/2020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33643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8AF9E-A687-4AE8-8244-F5EC0DCB7EB9}" type="datetimeFigureOut">
              <a:rPr lang="en-US" smtClean="0"/>
              <a:pPr/>
              <a:t>9/25/2020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319327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8AF9E-A687-4AE8-8244-F5EC0DCB7EB9}" type="datetimeFigureOut">
              <a:rPr lang="en-US" smtClean="0"/>
              <a:pPr/>
              <a:t>9/25/2020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19305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2"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3"/>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2"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AF9E-A687-4AE8-8244-F5EC0DCB7EB9}" type="datetimeFigureOut">
              <a:rPr lang="en-US" smtClean="0"/>
              <a:pPr/>
              <a:t>9/25/2020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343151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AF9E-A687-4AE8-8244-F5EC0DCB7EB9}" type="datetimeFigureOut">
              <a:rPr lang="en-US" smtClean="0"/>
              <a:pPr/>
              <a:t>9/25/2020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D98D0-1480-4E21-A4E0-3369155C2491}" type="slidenum">
              <a:rPr lang="en-GB" smtClean="0"/>
              <a:pPr/>
              <a:t>‹#›</a:t>
            </a:fld>
            <a:endParaRPr lang="en-GB"/>
          </a:p>
        </p:txBody>
      </p:sp>
    </p:spTree>
    <p:extLst>
      <p:ext uri="{BB962C8B-B14F-4D97-AF65-F5344CB8AC3E}">
        <p14:creationId xmlns:p14="http://schemas.microsoft.com/office/powerpoint/2010/main" val="63666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3"/>
            <a:ext cx="106984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3"/>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8AF9E-A687-4AE8-8244-F5EC0DCB7EB9}" type="datetimeFigureOut">
              <a:rPr lang="en-US" smtClean="0"/>
              <a:pPr/>
              <a:t>9/25/2020</a:t>
            </a:fld>
            <a:endParaRPr lang="en-GB"/>
          </a:p>
        </p:txBody>
      </p:sp>
      <p:sp>
        <p:nvSpPr>
          <p:cNvPr id="5" name="Footer Placeholder 4"/>
          <p:cNvSpPr>
            <a:spLocks noGrp="1"/>
          </p:cNvSpPr>
          <p:nvPr>
            <p:ph type="ftr" sz="quarter" idx="3"/>
          </p:nvPr>
        </p:nvSpPr>
        <p:spPr>
          <a:xfrm>
            <a:off x="4061460" y="6356353"/>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19160" y="6356353"/>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D98D0-1480-4E21-A4E0-3369155C2491}" type="slidenum">
              <a:rPr lang="en-GB" smtClean="0"/>
              <a:pPr/>
              <a:t>‹#›</a:t>
            </a:fld>
            <a:endParaRPr lang="en-GB"/>
          </a:p>
        </p:txBody>
      </p:sp>
    </p:spTree>
    <p:extLst>
      <p:ext uri="{BB962C8B-B14F-4D97-AF65-F5344CB8AC3E}">
        <p14:creationId xmlns:p14="http://schemas.microsoft.com/office/powerpoint/2010/main" val="50327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m8p7avtzcS1rcccogo1_500.gif"/>
          <p:cNvPicPr>
            <a:picLocks noChangeAspect="1"/>
          </p:cNvPicPr>
          <p:nvPr/>
        </p:nvPicPr>
        <p:blipFill>
          <a:blip r:embed="rId3"/>
          <a:stretch>
            <a:fillRect/>
          </a:stretch>
        </p:blipFill>
        <p:spPr>
          <a:xfrm>
            <a:off x="464306" y="285728"/>
            <a:ext cx="11157455" cy="6286544"/>
          </a:xfrm>
          <a:prstGeom prst="rect">
            <a:avLst/>
          </a:prstGeom>
        </p:spPr>
      </p:pic>
      <p:sp>
        <p:nvSpPr>
          <p:cNvPr id="4" name="TextBox 3"/>
          <p:cNvSpPr txBox="1"/>
          <p:nvPr/>
        </p:nvSpPr>
        <p:spPr>
          <a:xfrm>
            <a:off x="975049" y="1857364"/>
            <a:ext cx="9937104" cy="3154710"/>
          </a:xfrm>
          <a:prstGeom prst="rect">
            <a:avLst/>
          </a:prstGeom>
          <a:noFill/>
        </p:spPr>
        <p:txBody>
          <a:bodyPr wrap="square" rtlCol="0">
            <a:prstTxWarp prst="textCanUp">
              <a:avLst/>
            </a:prstTxWarp>
            <a:spAutoFit/>
          </a:bodyPr>
          <a:lstStyle/>
          <a:p>
            <a:r>
              <a:rPr lang="bn-BD" sz="19900" b="1" dirty="0" smtClean="0">
                <a:solidFill>
                  <a:srgbClr val="FF0000"/>
                </a:solidFill>
                <a:latin typeface="NikoshBAN" pitchFamily="2" charset="0"/>
                <a:cs typeface="NikoshBAN" pitchFamily="2" charset="0"/>
              </a:rPr>
              <a:t>স্বাগতম</a:t>
            </a:r>
            <a:r>
              <a:rPr lang="bn-BD" sz="11500" dirty="0" smtClean="0">
                <a:solidFill>
                  <a:srgbClr val="FF0000"/>
                </a:solidFill>
                <a:latin typeface="NikoshBAN" pitchFamily="2" charset="0"/>
                <a:cs typeface="NikoshBAN" pitchFamily="2" charset="0"/>
              </a:rPr>
              <a:t> </a:t>
            </a:r>
            <a:endParaRPr lang="en-US" sz="13800" dirty="0">
              <a:solidFill>
                <a:srgbClr val="FF0000"/>
              </a:solidFill>
              <a:latin typeface="NikoshBAN" pitchFamily="2" charset="0"/>
              <a:cs typeface="NikoshBAN" pitchFamily="2" charset="0"/>
            </a:endParaRPr>
          </a:p>
        </p:txBody>
      </p:sp>
      <p:pic>
        <p:nvPicPr>
          <p:cNvPr id="5" name="Picture 4" descr="images_030.jpeg"/>
          <p:cNvPicPr>
            <a:picLocks noChangeAspect="1"/>
          </p:cNvPicPr>
          <p:nvPr/>
        </p:nvPicPr>
        <p:blipFill>
          <a:blip r:embed="rId4"/>
          <a:stretch>
            <a:fillRect/>
          </a:stretch>
        </p:blipFill>
        <p:spPr>
          <a:xfrm>
            <a:off x="5780300" y="-126421"/>
            <a:ext cx="6106900" cy="7007914"/>
          </a:xfrm>
          <a:prstGeom prst="rect">
            <a:avLst/>
          </a:prstGeom>
        </p:spPr>
      </p:pic>
      <p:pic>
        <p:nvPicPr>
          <p:cNvPr id="6" name="Picture 5" descr="images_030.jpeg"/>
          <p:cNvPicPr>
            <a:picLocks noChangeAspect="1"/>
          </p:cNvPicPr>
          <p:nvPr/>
        </p:nvPicPr>
        <p:blipFill>
          <a:blip r:embed="rId4"/>
          <a:stretch>
            <a:fillRect/>
          </a:stretch>
        </p:blipFill>
        <p:spPr>
          <a:xfrm>
            <a:off x="23922" y="-141578"/>
            <a:ext cx="5756378" cy="7065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24184 0.01041 L 0.47483 0.01041 " pathEditMode="relative" rAng="0" ptsTypes="AA">
                                      <p:cBhvr>
                                        <p:cTn id="6" dur="2000" fill="hold"/>
                                        <p:tgtEl>
                                          <p:spTgt spid="5"/>
                                        </p:tgtEl>
                                        <p:attrNameLst>
                                          <p:attrName>ppt_x</p:attrName>
                                          <p:attrName>ppt_y</p:attrName>
                                        </p:attrNameLst>
                                      </p:cBhvr>
                                      <p:rCtr x="35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23837 0.01041 L -0.48611 0.01041 " pathEditMode="relative" rAng="0" ptsTypes="AA">
                                      <p:cBhvr>
                                        <p:cTn id="10" dur="2000" fill="hold"/>
                                        <p:tgtEl>
                                          <p:spTgt spid="6"/>
                                        </p:tgtEl>
                                        <p:attrNameLst>
                                          <p:attrName>ppt_x</p:attrName>
                                          <p:attrName>ppt_y</p:attrName>
                                        </p:attrNameLst>
                                      </p:cBhvr>
                                      <p:rCtr x="-362" y="0"/>
                                    </p:animMotion>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60" y="476672"/>
            <a:ext cx="11449272" cy="523220"/>
          </a:xfrm>
          <a:prstGeom prst="rect">
            <a:avLst/>
          </a:prstGeom>
          <a:noFill/>
        </p:spPr>
        <p:txBody>
          <a:bodyPr wrap="square" rtlCol="0">
            <a:spAutoFit/>
          </a:bodyPr>
          <a:lstStyle/>
          <a:p>
            <a:r>
              <a:rPr lang="bn-IN" sz="2800" b="1" u="sng" dirty="0" smtClean="0">
                <a:solidFill>
                  <a:srgbClr val="FF0000"/>
                </a:solidFill>
                <a:latin typeface="Nikosh" pitchFamily="2" charset="0"/>
                <a:cs typeface="Nikosh" pitchFamily="2" charset="0"/>
              </a:rPr>
              <a:t>আলো দিয়ে আমরা কীভাবে দেখি </a:t>
            </a:r>
            <a:r>
              <a:rPr lang="bn-IN" sz="2800" dirty="0" smtClean="0">
                <a:latin typeface="Nikosh" pitchFamily="2" charset="0"/>
                <a:cs typeface="Nikosh" pitchFamily="2" charset="0"/>
              </a:rPr>
              <a:t>এ সম্পর্কে তোমাদের পাঠ্য বইয়ের পরীক্ষাটি আমরা এখন দেখব।   </a:t>
            </a:r>
            <a:endParaRPr lang="en-US" sz="2800" dirty="0">
              <a:latin typeface="Nikosh" pitchFamily="2" charset="0"/>
              <a:cs typeface="Nikosh"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5530" t="21494" r="9949" b="57011"/>
          <a:stretch/>
        </p:blipFill>
        <p:spPr>
          <a:xfrm>
            <a:off x="8065786" y="1196752"/>
            <a:ext cx="3816424" cy="5023038"/>
          </a:xfrm>
          <a:prstGeom prst="rect">
            <a:avLst/>
          </a:prstGeom>
        </p:spPr>
      </p:pic>
      <p:sp>
        <p:nvSpPr>
          <p:cNvPr id="10" name="Oval 9"/>
          <p:cNvSpPr/>
          <p:nvPr/>
        </p:nvSpPr>
        <p:spPr>
          <a:xfrm>
            <a:off x="9303044" y="2027207"/>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23920" y="2132856"/>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71992" y="3904671"/>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28763" y="4005064"/>
            <a:ext cx="45719" cy="158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255968" y="5442387"/>
            <a:ext cx="116958" cy="9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V="1">
            <a:off x="9758998" y="5301238"/>
            <a:ext cx="107499" cy="141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2960" y="1348800"/>
            <a:ext cx="7776864" cy="5509200"/>
          </a:xfrm>
          <a:prstGeom prst="rect">
            <a:avLst/>
          </a:prstGeom>
          <a:noFill/>
        </p:spPr>
        <p:txBody>
          <a:bodyPr wrap="square" rtlCol="0">
            <a:spAutoFit/>
          </a:bodyPr>
          <a:lstStyle/>
          <a:p>
            <a:r>
              <a:rPr lang="bn-IN" sz="3200" dirty="0" smtClean="0">
                <a:latin typeface="Nikosh" pitchFamily="2" charset="0"/>
                <a:cs typeface="Nikosh" pitchFamily="2" charset="0"/>
              </a:rPr>
              <a:t>পদ্ধতিঃ ঢাকনাসহ একটি জুতার বাক্স নিই। কালো কাগজ দিয়ে বাক্সের ভিতরটা মুড়ে দিই। ঢাকনার উপর একটি ক্ষুদ্র ছিদ্র করি এবং একপাশের দেয়ালে একটি বড় ছিদ্র করি। নুড়ি পাথরটি ঢাকনার ছিদ্রটির ঠিক নিচে রাখি। ঢাকনাটি বন্ধ করে দিই। বাক্সের পাশের দেয়ালের বড় ছিদ্রটি একটি মোটা কালো কাগজ বা টেপ দিয়ে ঢেকে দিই। ঢাকনার ছিদ্র দিয়ে নুড়িটি দেখার চেষ্টা করি। নুড়িটি দেখতে পাচ্ছি কি ?না, দেখা যাচ্ছেনা। বাক্সের পাশের দেয়ালের বড় ছিদ্রটির কালো কাগজ বা টেপ সরিয়ে নিই। এই ছিদ্র দিয়ে বাক্সে আলো প্রবেশ করবে। ঢাকনার ছিদ্র দিয়ে আবার নুড়িটি দেখার চেষ্টা করি। নুড়িটি দেখা যাচ্ছে কি? হ্যাঁ দেখা যাচ্ছে।    </a:t>
            </a:r>
            <a:endParaRPr lang="en-US" sz="3200" dirty="0">
              <a:latin typeface="Nikosh" pitchFamily="2" charset="0"/>
              <a:cs typeface="Nikosh" pitchFamily="2"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70586" t="40292" r="25970" b="57852"/>
          <a:stretch/>
        </p:blipFill>
        <p:spPr>
          <a:xfrm>
            <a:off x="8836899" y="5580993"/>
            <a:ext cx="536027" cy="433846"/>
          </a:xfrm>
          <a:prstGeom prst="rect">
            <a:avLst/>
          </a:prstGeom>
        </p:spPr>
      </p:pic>
    </p:spTree>
    <p:extLst>
      <p:ext uri="{BB962C8B-B14F-4D97-AF65-F5344CB8AC3E}">
        <p14:creationId xmlns:p14="http://schemas.microsoft.com/office/powerpoint/2010/main" val="20311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2906E-6 -3.33333E-6 L -0.23304 -0.10648 " pathEditMode="relative" rAng="0" ptsTypes="AA">
                                      <p:cBhvr>
                                        <p:cTn id="6" dur="2000" fill="hold"/>
                                        <p:tgtEl>
                                          <p:spTgt spid="10"/>
                                        </p:tgtEl>
                                        <p:attrNameLst>
                                          <p:attrName>ppt_x</p:attrName>
                                          <p:attrName>ppt_y</p:attrName>
                                        </p:attrNameLst>
                                      </p:cBhvr>
                                      <p:rCtr x="-11659" y="-532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30769E-6 -4.44444E-6 L -0.2512 0.00926 " pathEditMode="relative" rAng="0" ptsTypes="AA">
                                      <p:cBhvr>
                                        <p:cTn id="10" dur="2000" fill="hold"/>
                                        <p:tgtEl>
                                          <p:spTgt spid="11"/>
                                        </p:tgtEl>
                                        <p:attrNameLst>
                                          <p:attrName>ppt_x</p:attrName>
                                          <p:attrName>ppt_y</p:attrName>
                                        </p:attrNameLst>
                                      </p:cBhvr>
                                      <p:rCtr x="-12567" y="463"/>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2.69231E-6 4.07407E-6 L -0.24105 -0.05487 " pathEditMode="relative" rAng="0" ptsTypes="AA">
                                      <p:cBhvr>
                                        <p:cTn id="14" dur="2000" fill="hold"/>
                                        <p:tgtEl>
                                          <p:spTgt spid="12"/>
                                        </p:tgtEl>
                                        <p:attrNameLst>
                                          <p:attrName>ppt_x</p:attrName>
                                          <p:attrName>ppt_y</p:attrName>
                                        </p:attrNameLst>
                                      </p:cBhvr>
                                      <p:rCtr x="-12059" y="-275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31624E-6 -2.59259E-6 L -0.2512 0.00926 " pathEditMode="relative" rAng="0" ptsTypes="AA">
                                      <p:cBhvr>
                                        <p:cTn id="18" dur="2000" fill="hold"/>
                                        <p:tgtEl>
                                          <p:spTgt spid="13"/>
                                        </p:tgtEl>
                                        <p:attrNameLst>
                                          <p:attrName>ppt_x</p:attrName>
                                          <p:attrName>ppt_y</p:attrName>
                                        </p:attrNameLst>
                                      </p:cBhvr>
                                      <p:rCtr x="-12567" y="463"/>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3.93162E-6 1.85185E-6 L -0.2512 0.00926 " pathEditMode="relative" rAng="0" ptsTypes="AA">
                                      <p:cBhvr>
                                        <p:cTn id="22" dur="2000" fill="hold"/>
                                        <p:tgtEl>
                                          <p:spTgt spid="14"/>
                                        </p:tgtEl>
                                        <p:attrNameLst>
                                          <p:attrName>ppt_x</p:attrName>
                                          <p:attrName>ppt_y</p:attrName>
                                        </p:attrNameLst>
                                      </p:cBhvr>
                                      <p:rCtr x="-12567" y="463"/>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4.05983E-6 -1.85185E-6 L -0.22249 -0.07315 " pathEditMode="relative" rAng="0" ptsTypes="AA">
                                      <p:cBhvr>
                                        <p:cTn id="26" dur="2000" fill="hold"/>
                                        <p:tgtEl>
                                          <p:spTgt spid="15"/>
                                        </p:tgtEl>
                                        <p:attrNameLst>
                                          <p:attrName>ppt_x</p:attrName>
                                          <p:attrName>ppt_y</p:attrName>
                                        </p:attrNameLst>
                                      </p:cBhvr>
                                      <p:rCtr x="-11124" y="-3657"/>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2.39316E-6 -4.44444E-6 L -0.25 -4.44444E-6 " pathEditMode="relative" rAng="0" ptsTypes="AA">
                                      <p:cBhvr>
                                        <p:cTn id="30" dur="2000" fill="hold"/>
                                        <p:tgtEl>
                                          <p:spTgt spid="2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478" y="116632"/>
            <a:ext cx="1818202" cy="1015663"/>
          </a:xfrm>
          <a:prstGeom prst="rect">
            <a:avLst/>
          </a:prstGeom>
          <a:noFill/>
        </p:spPr>
        <p:txBody>
          <a:bodyPr wrap="square" rtlCol="0">
            <a:spAutoFit/>
          </a:bodyPr>
          <a:lstStyle/>
          <a:p>
            <a:r>
              <a:rPr lang="bn-IN" sz="6000" b="1" dirty="0" smtClean="0">
                <a:solidFill>
                  <a:srgbClr val="FF0000"/>
                </a:solidFill>
                <a:latin typeface="Nikosh" pitchFamily="2" charset="0"/>
                <a:cs typeface="Nikosh" pitchFamily="2" charset="0"/>
              </a:rPr>
              <a:t>সিদ্ধান্ত</a:t>
            </a:r>
            <a:endParaRPr lang="en-US" sz="6000" b="1" dirty="0">
              <a:solidFill>
                <a:srgbClr val="FF0000"/>
              </a:solidFill>
              <a:latin typeface="Nikosh" pitchFamily="2" charset="0"/>
              <a:cs typeface="Nikosh" pitchFamily="2" charset="0"/>
            </a:endParaRPr>
          </a:p>
        </p:txBody>
      </p:sp>
      <p:sp>
        <p:nvSpPr>
          <p:cNvPr id="3" name="TextBox 2"/>
          <p:cNvSpPr txBox="1"/>
          <p:nvPr/>
        </p:nvSpPr>
        <p:spPr>
          <a:xfrm>
            <a:off x="434988" y="998197"/>
            <a:ext cx="11197244" cy="5509200"/>
          </a:xfrm>
          <a:prstGeom prst="rect">
            <a:avLst/>
          </a:prstGeom>
          <a:noFill/>
        </p:spPr>
        <p:txBody>
          <a:bodyPr wrap="square" rtlCol="0">
            <a:spAutoFit/>
          </a:bodyPr>
          <a:lstStyle/>
          <a:p>
            <a:r>
              <a:rPr lang="bn-IN" sz="4400" dirty="0" smtClean="0">
                <a:latin typeface="Nikosh" pitchFamily="2" charset="0"/>
                <a:cs typeface="Nikosh" pitchFamily="2" charset="0"/>
              </a:rPr>
              <a:t>উল্লেখিত পরীক্ষা থেকে আমরা কী সিদ্ধান্তে আসতে পারি ? আমরা এই সিদ্ধান্তে আসতে পারি যে, আলো ছাড়া কোনো কিছু দেখা যায় না। কোনো বস্তুতে আলো পড়ে তা আমাদের চোখে ফিরে আসলেই আমরা বস্তুটি দেখতে পাই। </a:t>
            </a:r>
          </a:p>
          <a:p>
            <a:r>
              <a:rPr lang="bn-IN" sz="4400" dirty="0" smtClean="0">
                <a:latin typeface="Nikosh" pitchFamily="2" charset="0"/>
                <a:cs typeface="Nikosh" pitchFamily="2" charset="0"/>
              </a:rPr>
              <a:t>অন্ধ লোকেরা দেখতে পান না কেন ? কোনো বস্তু থেকে আলো এসে যখন স্বাভাবিক চোখে পড়ে, তখনই বস্তুটি দেখা যায়। অন্ধদের চোখ স্বাভাবিক নয়, তাই বস্তু থেকে আসা আলো গ্রহণ করতে পারে না। ফলে তারা দেখতে পান না।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val="219604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53" y="0"/>
            <a:ext cx="11266860" cy="6294031"/>
          </a:xfrm>
          <a:prstGeom prst="rect">
            <a:avLst/>
          </a:prstGeom>
          <a:noFill/>
        </p:spPr>
        <p:txBody>
          <a:bodyPr wrap="square" rtlCol="0">
            <a:spAutoFit/>
          </a:bodyPr>
          <a:lstStyle/>
          <a:p>
            <a:pPr algn="ctr"/>
            <a:r>
              <a:rPr lang="bn-IN" sz="11500" b="1" u="sng" dirty="0" smtClean="0">
                <a:solidFill>
                  <a:srgbClr val="FF0000"/>
                </a:solidFill>
                <a:latin typeface="Nikosh" pitchFamily="2" charset="0"/>
                <a:cs typeface="Nikosh" pitchFamily="2" charset="0"/>
              </a:rPr>
              <a:t>মূল্যায়ন </a:t>
            </a:r>
            <a:endParaRPr lang="bn-IN" sz="11500" b="1" u="sng" dirty="0" smtClean="0">
              <a:solidFill>
                <a:srgbClr val="FF0000"/>
              </a:solidFill>
              <a:latin typeface="Nikosh" pitchFamily="2" charset="0"/>
              <a:cs typeface="Nikosh" pitchFamily="2" charset="0"/>
            </a:endParaRPr>
          </a:p>
          <a:p>
            <a:r>
              <a:rPr lang="bn-IN" sz="7200" dirty="0" smtClean="0">
                <a:latin typeface="Nikosh" pitchFamily="2" charset="0"/>
                <a:cs typeface="Nikosh" pitchFamily="2" charset="0"/>
              </a:rPr>
              <a:t>১। </a:t>
            </a:r>
            <a:r>
              <a:rPr lang="bn-IN" sz="7200" dirty="0" smtClean="0">
                <a:latin typeface="Nikosh" pitchFamily="2" charset="0"/>
                <a:cs typeface="Nikosh" pitchFamily="2" charset="0"/>
              </a:rPr>
              <a:t>উজ্জ্বল ও অনুজ্জ্বল বস্তু কাকে বলে</a:t>
            </a:r>
            <a:r>
              <a:rPr lang="bn-IN" sz="7200" dirty="0" smtClean="0">
                <a:latin typeface="Nikosh" pitchFamily="2" charset="0"/>
                <a:cs typeface="Nikosh" pitchFamily="2" charset="0"/>
              </a:rPr>
              <a:t> </a:t>
            </a:r>
            <a:r>
              <a:rPr lang="bn-IN" sz="7200" dirty="0" smtClean="0">
                <a:latin typeface="Nikosh" pitchFamily="2" charset="0"/>
                <a:cs typeface="Nikosh" pitchFamily="2" charset="0"/>
              </a:rPr>
              <a:t>? </a:t>
            </a:r>
          </a:p>
          <a:p>
            <a:r>
              <a:rPr lang="bn-IN" sz="7200" dirty="0" smtClean="0">
                <a:latin typeface="Nikosh" pitchFamily="2" charset="0"/>
                <a:cs typeface="Nikosh" pitchFamily="2" charset="0"/>
              </a:rPr>
              <a:t>২। </a:t>
            </a:r>
            <a:r>
              <a:rPr lang="bn-IN" sz="7200" dirty="0" smtClean="0">
                <a:latin typeface="Nikosh" pitchFamily="2" charset="0"/>
                <a:cs typeface="Nikosh" pitchFamily="2" charset="0"/>
              </a:rPr>
              <a:t>অন্ধ লোকেরা দেখতে পান না কেন</a:t>
            </a:r>
            <a:r>
              <a:rPr lang="bn-IN" sz="7200" dirty="0" smtClean="0">
                <a:latin typeface="Nikosh" pitchFamily="2" charset="0"/>
                <a:cs typeface="Nikosh" pitchFamily="2" charset="0"/>
              </a:rPr>
              <a:t> </a:t>
            </a:r>
            <a:r>
              <a:rPr lang="bn-IN" sz="7200" dirty="0" smtClean="0">
                <a:latin typeface="Nikosh" pitchFamily="2" charset="0"/>
                <a:cs typeface="Nikosh" pitchFamily="2" charset="0"/>
              </a:rPr>
              <a:t>? </a:t>
            </a:r>
          </a:p>
          <a:p>
            <a:r>
              <a:rPr lang="bn-IN" sz="7200" dirty="0" smtClean="0">
                <a:latin typeface="Nikosh" pitchFamily="2" charset="0"/>
                <a:cs typeface="Nikosh" pitchFamily="2" charset="0"/>
              </a:rPr>
              <a:t>৩। </a:t>
            </a:r>
            <a:r>
              <a:rPr lang="bn-IN" sz="7200" dirty="0" smtClean="0">
                <a:latin typeface="Nikosh" pitchFamily="2" charset="0"/>
                <a:cs typeface="Nikosh" pitchFamily="2" charset="0"/>
              </a:rPr>
              <a:t>আমরা কীভাবে দেখি </a:t>
            </a:r>
            <a:r>
              <a:rPr lang="bn-IN" sz="7200" dirty="0" smtClean="0">
                <a:latin typeface="Nikosh" pitchFamily="2" charset="0"/>
                <a:cs typeface="Nikosh" pitchFamily="2" charset="0"/>
              </a:rPr>
              <a:t>? </a:t>
            </a:r>
            <a:endParaRPr lang="bn-IN" sz="7200" dirty="0" smtClean="0">
              <a:latin typeface="Nikosh" pitchFamily="2" charset="0"/>
              <a:cs typeface="Nikosh" pitchFamily="2" charset="0"/>
            </a:endParaRPr>
          </a:p>
          <a:p>
            <a:r>
              <a:rPr lang="bn-IN" sz="7200" dirty="0" smtClean="0">
                <a:latin typeface="Nikosh" pitchFamily="2" charset="0"/>
                <a:cs typeface="Nikosh" pitchFamily="2" charset="0"/>
              </a:rPr>
              <a:t>৪। </a:t>
            </a:r>
            <a:r>
              <a:rPr lang="bn-IN" sz="7200" dirty="0" smtClean="0">
                <a:latin typeface="Nikosh" pitchFamily="2" charset="0"/>
                <a:cs typeface="Nikosh" pitchFamily="2" charset="0"/>
              </a:rPr>
              <a:t>আলো দিয়ে কীভাবে দেখি </a:t>
            </a:r>
            <a:r>
              <a:rPr lang="bn-IN" sz="7200" dirty="0" smtClean="0">
                <a:latin typeface="Nikosh" pitchFamily="2" charset="0"/>
                <a:cs typeface="Nikosh" pitchFamily="2" charset="0"/>
              </a:rPr>
              <a:t>? </a:t>
            </a:r>
            <a:endParaRPr lang="en-US" sz="7200" dirty="0">
              <a:latin typeface="Nikosh" pitchFamily="2" charset="0"/>
              <a:cs typeface="Nikosh" pitchFamily="2" charset="0"/>
            </a:endParaRPr>
          </a:p>
        </p:txBody>
      </p:sp>
    </p:spTree>
    <p:extLst>
      <p:ext uri="{BB962C8B-B14F-4D97-AF65-F5344CB8AC3E}">
        <p14:creationId xmlns:p14="http://schemas.microsoft.com/office/powerpoint/2010/main" val="4233104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048" y="2292519"/>
            <a:ext cx="10081120" cy="2308324"/>
          </a:xfrm>
          <a:prstGeom prst="rect">
            <a:avLst/>
          </a:prstGeom>
          <a:noFill/>
        </p:spPr>
        <p:txBody>
          <a:bodyPr wrap="square" rtlCol="0">
            <a:spAutoFit/>
          </a:bodyPr>
          <a:lstStyle/>
          <a:p>
            <a:pPr algn="ctr"/>
            <a:r>
              <a:rPr lang="bn-IN" sz="9600" dirty="0" smtClean="0">
                <a:latin typeface="Nikosh" pitchFamily="2" charset="0"/>
                <a:cs typeface="Nikosh" pitchFamily="2" charset="0"/>
              </a:rPr>
              <a:t>বাড়ির কাজ</a:t>
            </a:r>
          </a:p>
          <a:p>
            <a:pPr algn="ctr"/>
            <a:r>
              <a:rPr lang="bn-IN" sz="4800" dirty="0" smtClean="0">
                <a:latin typeface="Nikosh" pitchFamily="2" charset="0"/>
                <a:cs typeface="Nikosh" pitchFamily="2" charset="0"/>
              </a:rPr>
              <a:t>১। আলো দিয়ে কীভাবে দেখি পরীক্ষাটি খাতায় লিখ। </a:t>
            </a:r>
            <a:r>
              <a:rPr lang="bn-IN" sz="4800" dirty="0" smtClean="0">
                <a:latin typeface="Nikosh" pitchFamily="2" charset="0"/>
                <a:cs typeface="Nikosh" pitchFamily="2" charset="0"/>
              </a:rPr>
              <a:t> </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2844045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132385">
            <a:off x="955021" y="1492081"/>
            <a:ext cx="9922702" cy="3770263"/>
          </a:xfrm>
          <a:prstGeom prst="rect">
            <a:avLst/>
          </a:prstGeom>
          <a:noFill/>
        </p:spPr>
        <p:txBody>
          <a:bodyPr wrap="square" rtlCol="0">
            <a:prstTxWarp prst="textDoubleWave1">
              <a:avLst/>
            </a:prstTxWarp>
            <a:spAutoFit/>
          </a:bodyPr>
          <a:lstStyle/>
          <a:p>
            <a:r>
              <a:rPr lang="bn-IN" sz="23900" dirty="0" smtClean="0">
                <a:solidFill>
                  <a:srgbClr val="FF0000"/>
                </a:solidFill>
                <a:latin typeface="Nikosh" pitchFamily="2" charset="0"/>
                <a:cs typeface="Nikosh" pitchFamily="2" charset="0"/>
              </a:rPr>
              <a:t>ধন্যবাদ</a:t>
            </a:r>
            <a:r>
              <a:rPr lang="bn-IN" sz="23900" dirty="0" smtClean="0">
                <a:solidFill>
                  <a:srgbClr val="FFFF00"/>
                </a:solidFill>
                <a:latin typeface="Nikosh" pitchFamily="2" charset="0"/>
                <a:cs typeface="Nikosh" pitchFamily="2" charset="0"/>
              </a:rPr>
              <a:t> </a:t>
            </a:r>
            <a:endParaRPr lang="en-US" sz="23900" dirty="0">
              <a:solidFill>
                <a:srgbClr val="FFFF00"/>
              </a:solidFill>
              <a:latin typeface="Nikosh" pitchFamily="2" charset="0"/>
              <a:cs typeface="Nikosh" pitchFamily="2" charset="0"/>
            </a:endParaRPr>
          </a:p>
        </p:txBody>
      </p:sp>
    </p:spTree>
    <p:extLst>
      <p:ext uri="{BB962C8B-B14F-4D97-AF65-F5344CB8AC3E}">
        <p14:creationId xmlns:p14="http://schemas.microsoft.com/office/powerpoint/2010/main" val="214455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016" y="980728"/>
            <a:ext cx="8777453" cy="1862048"/>
          </a:xfrm>
          <a:prstGeom prst="rect">
            <a:avLst/>
          </a:prstGeom>
          <a:noFill/>
        </p:spPr>
        <p:txBody>
          <a:bodyPr wrap="square" rtlCol="0">
            <a:spAutoFit/>
          </a:bodyPr>
          <a:lstStyle/>
          <a:p>
            <a:r>
              <a:rPr lang="en-US" sz="11500" b="1" dirty="0" err="1" smtClean="0">
                <a:solidFill>
                  <a:srgbClr val="002060"/>
                </a:solidFill>
                <a:latin typeface="Nikosh" pitchFamily="2" charset="0"/>
                <a:cs typeface="Nikosh" pitchFamily="2" charset="0"/>
              </a:rPr>
              <a:t>শিক্ষক</a:t>
            </a:r>
            <a:r>
              <a:rPr lang="en-US" sz="11500" b="1" dirty="0" smtClean="0">
                <a:solidFill>
                  <a:srgbClr val="002060"/>
                </a:solidFill>
                <a:latin typeface="Nikosh" pitchFamily="2" charset="0"/>
                <a:cs typeface="Nikosh" pitchFamily="2" charset="0"/>
              </a:rPr>
              <a:t> </a:t>
            </a:r>
            <a:r>
              <a:rPr lang="en-US" sz="11500" b="1" dirty="0" err="1" smtClean="0">
                <a:solidFill>
                  <a:srgbClr val="002060"/>
                </a:solidFill>
                <a:latin typeface="Nikosh" pitchFamily="2" charset="0"/>
                <a:cs typeface="Nikosh" pitchFamily="2" charset="0"/>
              </a:rPr>
              <a:t>পরিচিতি</a:t>
            </a:r>
            <a:r>
              <a:rPr lang="en-US" sz="11500" b="1" dirty="0" smtClean="0">
                <a:solidFill>
                  <a:srgbClr val="002060"/>
                </a:solidFill>
                <a:latin typeface="Nikosh" pitchFamily="2" charset="0"/>
                <a:cs typeface="Nikosh" pitchFamily="2" charset="0"/>
              </a:rPr>
              <a:t> </a:t>
            </a:r>
            <a:endParaRPr lang="en-GB" sz="11500" b="1" dirty="0">
              <a:solidFill>
                <a:srgbClr val="002060"/>
              </a:solidFill>
              <a:latin typeface="Nikosh" pitchFamily="2" charset="0"/>
              <a:cs typeface="Nikosh"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804"/>
          <a:stretch/>
        </p:blipFill>
        <p:spPr>
          <a:xfrm>
            <a:off x="9544000" y="2420888"/>
            <a:ext cx="2173643" cy="2643181"/>
          </a:xfrm>
          <a:prstGeom prst="rect">
            <a:avLst/>
          </a:prstGeom>
        </p:spPr>
      </p:pic>
      <p:sp>
        <p:nvSpPr>
          <p:cNvPr id="5" name="TextBox 4"/>
          <p:cNvSpPr txBox="1"/>
          <p:nvPr/>
        </p:nvSpPr>
        <p:spPr>
          <a:xfrm>
            <a:off x="326976" y="2783731"/>
            <a:ext cx="10858806" cy="3046988"/>
          </a:xfrm>
          <a:prstGeom prst="rect">
            <a:avLst/>
          </a:prstGeom>
          <a:noFill/>
        </p:spPr>
        <p:txBody>
          <a:bodyPr wrap="square" rtlCol="0">
            <a:spAutoFit/>
          </a:bodyPr>
          <a:lstStyle/>
          <a:p>
            <a:pPr algn="ctr"/>
            <a:r>
              <a:rPr lang="bn-IN" sz="4800" b="1" dirty="0" smtClean="0">
                <a:solidFill>
                  <a:srgbClr val="C00000"/>
                </a:solidFill>
                <a:latin typeface="Nikosh" pitchFamily="2" charset="0"/>
                <a:cs typeface="Nikosh" pitchFamily="2" charset="0"/>
              </a:rPr>
              <a:t>মাহফুজা বেগম।</a:t>
            </a:r>
          </a:p>
          <a:p>
            <a:pPr algn="ctr"/>
            <a:r>
              <a:rPr lang="bn-IN" sz="4800" b="1" dirty="0" smtClean="0">
                <a:solidFill>
                  <a:srgbClr val="C00000"/>
                </a:solidFill>
                <a:latin typeface="Nikosh" pitchFamily="2" charset="0"/>
                <a:cs typeface="Nikosh" pitchFamily="2" charset="0"/>
              </a:rPr>
              <a:t>সহকারি শিক্ষক (কৃষি) </a:t>
            </a:r>
          </a:p>
          <a:p>
            <a:pPr algn="ctr"/>
            <a:r>
              <a:rPr lang="bn-IN" sz="4800" b="1" dirty="0" smtClean="0">
                <a:solidFill>
                  <a:srgbClr val="C00000"/>
                </a:solidFill>
                <a:latin typeface="Nikosh" pitchFamily="2" charset="0"/>
                <a:cs typeface="Nikosh" pitchFamily="2" charset="0"/>
              </a:rPr>
              <a:t>মফিজ উদ্দিন খান উচ্চ বিদ্যালয়।</a:t>
            </a:r>
          </a:p>
          <a:p>
            <a:pPr algn="ctr"/>
            <a:r>
              <a:rPr lang="bn-IN" sz="4800" b="1" dirty="0" smtClean="0">
                <a:solidFill>
                  <a:srgbClr val="C00000"/>
                </a:solidFill>
                <a:latin typeface="Nikosh" pitchFamily="2" charset="0"/>
                <a:cs typeface="Nikosh" pitchFamily="2" charset="0"/>
              </a:rPr>
              <a:t>চাপুলিয়া,বিওএফ,গাজীপুর সিটি কর্পোরেশন।</a:t>
            </a:r>
            <a:r>
              <a:rPr lang="bn-IN" sz="4800" b="1" dirty="0" smtClean="0">
                <a:latin typeface="Nikosh" pitchFamily="2" charset="0"/>
                <a:cs typeface="Nikosh" pitchFamily="2" charset="0"/>
              </a:rPr>
              <a:t> </a:t>
            </a:r>
            <a:endParaRPr lang="en-US" sz="4800" b="1"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3820" y="-11288"/>
            <a:ext cx="6500858" cy="1446550"/>
          </a:xfrm>
          <a:prstGeom prst="rect">
            <a:avLst/>
          </a:prstGeom>
          <a:noFill/>
        </p:spPr>
        <p:txBody>
          <a:bodyPr wrap="square" rtlCol="0">
            <a:spAutoFit/>
          </a:bodyPr>
          <a:lstStyle/>
          <a:p>
            <a:pPr algn="ctr"/>
            <a:r>
              <a:rPr lang="bn-BD" sz="8800" b="1" dirty="0" smtClean="0">
                <a:latin typeface="Nikosh" pitchFamily="2" charset="0"/>
                <a:cs typeface="Nikosh" pitchFamily="2" charset="0"/>
              </a:rPr>
              <a:t>পাঠ পরিচিতি  </a:t>
            </a:r>
            <a:endParaRPr lang="en-GB" sz="8800" b="1" dirty="0">
              <a:latin typeface="Nikosh" pitchFamily="2" charset="0"/>
              <a:cs typeface="Nikosh" pitchFamily="2" charset="0"/>
            </a:endParaRPr>
          </a:p>
        </p:txBody>
      </p:sp>
      <p:sp>
        <p:nvSpPr>
          <p:cNvPr id="4" name="TextBox 3"/>
          <p:cNvSpPr txBox="1"/>
          <p:nvPr/>
        </p:nvSpPr>
        <p:spPr>
          <a:xfrm>
            <a:off x="5583560" y="1128255"/>
            <a:ext cx="5955610" cy="563231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4400" b="1" dirty="0" smtClean="0">
                <a:latin typeface="NikoshBAN" pitchFamily="2" charset="0"/>
                <a:cs typeface="NikoshBAN" pitchFamily="2" charset="0"/>
              </a:rPr>
              <a:t>            </a:t>
            </a:r>
            <a:r>
              <a:rPr lang="bn-BD" sz="6000" b="1" dirty="0" smtClean="0">
                <a:solidFill>
                  <a:srgbClr val="C00000"/>
                </a:solidFill>
                <a:latin typeface="Nikosh" pitchFamily="2" charset="0"/>
                <a:cs typeface="Nikosh" pitchFamily="2" charset="0"/>
              </a:rPr>
              <a:t>শ্রেণি-ষষ্ঠ </a:t>
            </a:r>
          </a:p>
          <a:p>
            <a:pPr algn="ctr"/>
            <a:r>
              <a:rPr lang="bn-BD" sz="6000" b="1" dirty="0" smtClean="0">
                <a:solidFill>
                  <a:srgbClr val="C00000"/>
                </a:solidFill>
                <a:latin typeface="Nikosh" pitchFamily="2" charset="0"/>
                <a:cs typeface="Nikosh" pitchFamily="2" charset="0"/>
              </a:rPr>
              <a:t>বিষয়-বিজ্ঞান </a:t>
            </a:r>
          </a:p>
          <a:p>
            <a:r>
              <a:rPr lang="bn-BD" sz="6000" b="1" dirty="0" smtClean="0">
                <a:solidFill>
                  <a:srgbClr val="C00000"/>
                </a:solidFill>
                <a:latin typeface="Nikosh" pitchFamily="2" charset="0"/>
                <a:cs typeface="Nikosh" pitchFamily="2" charset="0"/>
              </a:rPr>
              <a:t>অধ্যায়-</a:t>
            </a:r>
            <a:r>
              <a:rPr lang="bn-IN" sz="6000" b="1" dirty="0" smtClean="0">
                <a:solidFill>
                  <a:srgbClr val="C00000"/>
                </a:solidFill>
                <a:latin typeface="Nikosh" pitchFamily="2" charset="0"/>
                <a:cs typeface="Nikosh" pitchFamily="2" charset="0"/>
              </a:rPr>
              <a:t>৯ম </a:t>
            </a:r>
            <a:r>
              <a:rPr lang="bn-IN" sz="4400" b="1" dirty="0" smtClean="0">
                <a:solidFill>
                  <a:srgbClr val="0070C0"/>
                </a:solidFill>
                <a:latin typeface="Nikosh" pitchFamily="2" charset="0"/>
                <a:cs typeface="Nikosh" pitchFamily="2" charset="0"/>
              </a:rPr>
              <a:t>(আলোর ঘটনা )  </a:t>
            </a:r>
            <a:endParaRPr lang="bn-BD" sz="4400" b="1" dirty="0" smtClean="0">
              <a:solidFill>
                <a:srgbClr val="0070C0"/>
              </a:solidFill>
              <a:latin typeface="Nikosh" pitchFamily="2" charset="0"/>
              <a:cs typeface="Nikosh" pitchFamily="2" charset="0"/>
            </a:endParaRPr>
          </a:p>
          <a:p>
            <a:pPr algn="ctr"/>
            <a:r>
              <a:rPr lang="bn-BD" sz="6000" b="1" dirty="0" smtClean="0">
                <a:solidFill>
                  <a:srgbClr val="C00000"/>
                </a:solidFill>
                <a:latin typeface="Nikosh" pitchFamily="2" charset="0"/>
                <a:cs typeface="Nikosh" pitchFamily="2" charset="0"/>
              </a:rPr>
              <a:t>পাঠ-</a:t>
            </a:r>
            <a:r>
              <a:rPr lang="bn-IN" sz="6000" b="1" dirty="0">
                <a:solidFill>
                  <a:srgbClr val="C00000"/>
                </a:solidFill>
                <a:latin typeface="Nikosh" pitchFamily="2" charset="0"/>
                <a:cs typeface="Nikosh" pitchFamily="2" charset="0"/>
              </a:rPr>
              <a:t>৩</a:t>
            </a:r>
            <a:r>
              <a:rPr lang="bn-IN" sz="6000" b="1" dirty="0" smtClean="0">
                <a:solidFill>
                  <a:srgbClr val="C00000"/>
                </a:solidFill>
                <a:latin typeface="Nikosh" pitchFamily="2" charset="0"/>
                <a:cs typeface="Nikosh" pitchFamily="2" charset="0"/>
              </a:rPr>
              <a:t> </a:t>
            </a:r>
            <a:r>
              <a:rPr lang="bn-IN" sz="3200" b="1" dirty="0" smtClean="0">
                <a:solidFill>
                  <a:srgbClr val="00B0F0"/>
                </a:solidFill>
                <a:latin typeface="Nikosh" pitchFamily="2" charset="0"/>
                <a:cs typeface="Nikosh" pitchFamily="2" charset="0"/>
              </a:rPr>
              <a:t>( </a:t>
            </a:r>
            <a:r>
              <a:rPr lang="bn-IN" sz="3200" b="1" dirty="0" smtClean="0">
                <a:solidFill>
                  <a:srgbClr val="00B0F0"/>
                </a:solidFill>
                <a:latin typeface="Nikosh" pitchFamily="2" charset="0"/>
                <a:cs typeface="Nikosh" pitchFamily="2" charset="0"/>
              </a:rPr>
              <a:t>আমরা কীভাবে </a:t>
            </a:r>
            <a:r>
              <a:rPr lang="bn-IN" sz="3200" b="1" dirty="0" smtClean="0">
                <a:solidFill>
                  <a:srgbClr val="00B0F0"/>
                </a:solidFill>
                <a:latin typeface="Nikosh" pitchFamily="2" charset="0"/>
                <a:cs typeface="Nikosh" pitchFamily="2" charset="0"/>
              </a:rPr>
              <a:t>দেখি )</a:t>
            </a:r>
            <a:endParaRPr lang="bn-BD" sz="5400" b="1" dirty="0" smtClean="0">
              <a:solidFill>
                <a:srgbClr val="00B0F0"/>
              </a:solidFill>
              <a:latin typeface="Nikosh" pitchFamily="2" charset="0"/>
              <a:cs typeface="Nikosh" pitchFamily="2" charset="0"/>
            </a:endParaRPr>
          </a:p>
          <a:p>
            <a:r>
              <a:rPr lang="bn-IN" sz="6000" b="1" dirty="0" smtClean="0">
                <a:solidFill>
                  <a:srgbClr val="C00000"/>
                </a:solidFill>
                <a:latin typeface="Nikosh" pitchFamily="2" charset="0"/>
                <a:cs typeface="Nikosh" pitchFamily="2" charset="0"/>
              </a:rPr>
              <a:t>              </a:t>
            </a:r>
            <a:r>
              <a:rPr lang="bn-BD" sz="6000" b="1" dirty="0" smtClean="0">
                <a:solidFill>
                  <a:srgbClr val="C00000"/>
                </a:solidFill>
                <a:latin typeface="Nikosh" pitchFamily="2" charset="0"/>
                <a:cs typeface="Nikosh" pitchFamily="2" charset="0"/>
              </a:rPr>
              <a:t>পিরিয়ড-</a:t>
            </a:r>
            <a:r>
              <a:rPr lang="bn-IN" sz="6000" b="1" dirty="0" smtClean="0">
                <a:solidFill>
                  <a:srgbClr val="C00000"/>
                </a:solidFill>
                <a:latin typeface="Nikosh" pitchFamily="2" charset="0"/>
                <a:cs typeface="Nikosh" pitchFamily="2" charset="0"/>
              </a:rPr>
              <a:t>২য়। </a:t>
            </a:r>
            <a:endParaRPr lang="bn-BD" sz="6000" b="1" dirty="0" smtClean="0">
              <a:solidFill>
                <a:srgbClr val="C00000"/>
              </a:solidFill>
              <a:latin typeface="Nikosh" pitchFamily="2" charset="0"/>
              <a:cs typeface="Nikosh" pitchFamily="2" charset="0"/>
            </a:endParaRPr>
          </a:p>
          <a:p>
            <a:pPr algn="ctr"/>
            <a:r>
              <a:rPr lang="bn-BD" sz="6000" b="1" dirty="0" smtClean="0">
                <a:solidFill>
                  <a:srgbClr val="C00000"/>
                </a:solidFill>
                <a:latin typeface="Nikosh" pitchFamily="2" charset="0"/>
                <a:cs typeface="Nikosh" pitchFamily="2" charset="0"/>
              </a:rPr>
              <a:t>সময়-৫৫</a:t>
            </a:r>
            <a:r>
              <a:rPr lang="bn-IN" sz="6000" b="1" dirty="0" smtClean="0">
                <a:solidFill>
                  <a:srgbClr val="C00000"/>
                </a:solidFill>
                <a:latin typeface="Nikosh" pitchFamily="2" charset="0"/>
                <a:cs typeface="Nikosh" pitchFamily="2" charset="0"/>
              </a:rPr>
              <a:t> </a:t>
            </a:r>
            <a:r>
              <a:rPr lang="bn-BD" sz="6000" b="1" dirty="0" smtClean="0">
                <a:solidFill>
                  <a:srgbClr val="C00000"/>
                </a:solidFill>
                <a:latin typeface="Nikosh" pitchFamily="2" charset="0"/>
                <a:cs typeface="Nikosh" pitchFamily="2" charset="0"/>
              </a:rPr>
              <a:t>মিনিট। </a:t>
            </a:r>
            <a:endParaRPr lang="en-GB" sz="6000" b="1" dirty="0">
              <a:solidFill>
                <a:srgbClr val="C00000"/>
              </a:solidFill>
              <a:latin typeface="Nikosh" pitchFamily="2" charset="0"/>
              <a:cs typeface="Nikosh"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057" b="14082"/>
          <a:stretch/>
        </p:blipFill>
        <p:spPr>
          <a:xfrm>
            <a:off x="543000" y="1124744"/>
            <a:ext cx="4896544" cy="563582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3320" y="137318"/>
            <a:ext cx="3950120" cy="769441"/>
          </a:xfrm>
          <a:prstGeom prst="rect">
            <a:avLst/>
          </a:prstGeom>
        </p:spPr>
        <p:txBody>
          <a:bodyPr wrap="none">
            <a:spAutoFit/>
          </a:bodyPr>
          <a:lstStyle/>
          <a:p>
            <a:r>
              <a:rPr lang="bn-IN" sz="4400" b="1" dirty="0">
                <a:solidFill>
                  <a:srgbClr val="FF0000"/>
                </a:solidFill>
                <a:latin typeface="Nikosh" pitchFamily="2" charset="0"/>
                <a:cs typeface="Nikosh" pitchFamily="2" charset="0"/>
              </a:rPr>
              <a:t>আমরাকীভাবে দেখি ?</a:t>
            </a:r>
            <a:endParaRPr lang="en-US" sz="4400" b="1" dirty="0">
              <a:solidFill>
                <a:srgbClr val="FF0000"/>
              </a:solidFill>
              <a:latin typeface="Nikosh" pitchFamily="2" charset="0"/>
              <a:cs typeface="Nikosh"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3084" t="68571" r="13213" b="20388"/>
          <a:stretch/>
        </p:blipFill>
        <p:spPr>
          <a:xfrm>
            <a:off x="903040" y="1124743"/>
            <a:ext cx="4308050" cy="4608513"/>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912" t="21818" r="12597" b="57057"/>
          <a:stretch/>
        </p:blipFill>
        <p:spPr>
          <a:xfrm>
            <a:off x="5875381" y="1124743"/>
            <a:ext cx="4120276" cy="4608514"/>
          </a:xfrm>
          <a:prstGeom prst="rect">
            <a:avLst/>
          </a:prstGeom>
          <a:ln>
            <a:noFill/>
          </a:ln>
          <a:effectLst>
            <a:outerShdw blurRad="190500" algn="tl" rotWithShape="0">
              <a:srgbClr val="000000">
                <a:alpha val="70000"/>
              </a:srgbClr>
            </a:outerShdw>
          </a:effectLst>
        </p:spPr>
      </p:pic>
      <p:sp>
        <p:nvSpPr>
          <p:cNvPr id="5" name="Rectangle 4"/>
          <p:cNvSpPr/>
          <p:nvPr/>
        </p:nvSpPr>
        <p:spPr>
          <a:xfrm>
            <a:off x="1137308" y="5881050"/>
            <a:ext cx="3839513" cy="646331"/>
          </a:xfrm>
          <a:prstGeom prst="rect">
            <a:avLst/>
          </a:prstGeom>
        </p:spPr>
        <p:txBody>
          <a:bodyPr wrap="none">
            <a:spAutoFit/>
          </a:bodyPr>
          <a:lstStyle/>
          <a:p>
            <a:r>
              <a:rPr lang="bn-IN" sz="3600" b="1" dirty="0">
                <a:latin typeface="Nikosh" pitchFamily="2" charset="0"/>
                <a:cs typeface="Nikosh" pitchFamily="2" charset="0"/>
              </a:rPr>
              <a:t>চিত্রঃ আমরা যেভাবে দেখি</a:t>
            </a:r>
            <a:endParaRPr lang="en-US" sz="3600" b="1" dirty="0">
              <a:latin typeface="Nikosh" pitchFamily="2" charset="0"/>
              <a:cs typeface="Nikosh" pitchFamily="2" charset="0"/>
            </a:endParaRPr>
          </a:p>
        </p:txBody>
      </p:sp>
      <p:sp>
        <p:nvSpPr>
          <p:cNvPr id="6" name="Rectangle 5"/>
          <p:cNvSpPr/>
          <p:nvPr/>
        </p:nvSpPr>
        <p:spPr>
          <a:xfrm>
            <a:off x="5875381" y="5911827"/>
            <a:ext cx="4209807" cy="584775"/>
          </a:xfrm>
          <a:prstGeom prst="rect">
            <a:avLst/>
          </a:prstGeom>
        </p:spPr>
        <p:txBody>
          <a:bodyPr wrap="none">
            <a:spAutoFit/>
          </a:bodyPr>
          <a:lstStyle/>
          <a:p>
            <a:r>
              <a:rPr lang="bn-IN" sz="3200" b="1" dirty="0">
                <a:latin typeface="Nikosh" pitchFamily="2" charset="0"/>
                <a:cs typeface="Nikosh" pitchFamily="2" charset="0"/>
              </a:rPr>
              <a:t>চিত্রঃ আলো দিয়ে কীভাবে দেখি </a:t>
            </a:r>
            <a:endParaRPr lang="en-US" sz="3200" b="1" dirty="0">
              <a:latin typeface="Nikosh" pitchFamily="2" charset="0"/>
              <a:cs typeface="Nikosh" pitchFamily="2" charset="0"/>
            </a:endParaRPr>
          </a:p>
        </p:txBody>
      </p:sp>
    </p:spTree>
    <p:extLst>
      <p:ext uri="{BB962C8B-B14F-4D97-AF65-F5344CB8AC3E}">
        <p14:creationId xmlns:p14="http://schemas.microsoft.com/office/powerpoint/2010/main" val="4025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584" y="548680"/>
            <a:ext cx="6625532" cy="1862048"/>
          </a:xfrm>
          <a:prstGeom prst="rect">
            <a:avLst/>
          </a:prstGeom>
          <a:noFill/>
        </p:spPr>
        <p:txBody>
          <a:bodyPr wrap="none" rtlCol="0">
            <a:spAutoFit/>
          </a:bodyPr>
          <a:lstStyle/>
          <a:p>
            <a:r>
              <a:rPr lang="bn-IN" sz="11500" b="1" dirty="0" smtClean="0">
                <a:solidFill>
                  <a:srgbClr val="FF0000"/>
                </a:solidFill>
                <a:latin typeface="Nikosh" pitchFamily="2" charset="0"/>
                <a:cs typeface="Nikosh" pitchFamily="2" charset="0"/>
              </a:rPr>
              <a:t>আজকের পাঠ </a:t>
            </a:r>
            <a:endParaRPr lang="en-US" sz="11500" b="1" dirty="0">
              <a:solidFill>
                <a:srgbClr val="FF0000"/>
              </a:solidFill>
              <a:latin typeface="Nikosh" pitchFamily="2" charset="0"/>
              <a:cs typeface="Nikosh" pitchFamily="2" charset="0"/>
            </a:endParaRPr>
          </a:p>
        </p:txBody>
      </p:sp>
      <p:sp>
        <p:nvSpPr>
          <p:cNvPr id="3" name="TextBox 2"/>
          <p:cNvSpPr txBox="1"/>
          <p:nvPr/>
        </p:nvSpPr>
        <p:spPr>
          <a:xfrm>
            <a:off x="2487216" y="3068960"/>
            <a:ext cx="7446269" cy="1446550"/>
          </a:xfrm>
          <a:prstGeom prst="rect">
            <a:avLst/>
          </a:prstGeom>
          <a:noFill/>
        </p:spPr>
        <p:txBody>
          <a:bodyPr wrap="none" rtlCol="0">
            <a:spAutoFit/>
          </a:bodyPr>
          <a:lstStyle/>
          <a:p>
            <a:r>
              <a:rPr lang="bn-IN" sz="8800" b="1" dirty="0" smtClean="0">
                <a:latin typeface="Nikosh" pitchFamily="2" charset="0"/>
                <a:cs typeface="Nikosh" pitchFamily="2" charset="0"/>
              </a:rPr>
              <a:t>আমরা কীভাবে দেখি </a:t>
            </a:r>
            <a:endParaRPr lang="en-US" sz="8800" b="1" dirty="0">
              <a:latin typeface="Nikosh" pitchFamily="2" charset="0"/>
              <a:cs typeface="Nikosh" pitchFamily="2" charset="0"/>
            </a:endParaRPr>
          </a:p>
        </p:txBody>
      </p:sp>
    </p:spTree>
    <p:extLst>
      <p:ext uri="{BB962C8B-B14F-4D97-AF65-F5344CB8AC3E}">
        <p14:creationId xmlns:p14="http://schemas.microsoft.com/office/powerpoint/2010/main" val="41590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52" y="1196752"/>
            <a:ext cx="11641697" cy="4278094"/>
          </a:xfrm>
          <a:prstGeom prst="rect">
            <a:avLst/>
          </a:prstGeom>
          <a:noFill/>
          <a:ln>
            <a:solidFill>
              <a:schemeClr val="accent1"/>
            </a:solidFill>
          </a:ln>
        </p:spPr>
        <p:txBody>
          <a:bodyPr wrap="square" rtlCol="0">
            <a:spAutoFit/>
          </a:bodyPr>
          <a:lstStyle/>
          <a:p>
            <a:pPr algn="ctr"/>
            <a:r>
              <a:rPr lang="bn-BD" sz="7200" b="1" dirty="0" smtClean="0">
                <a:latin typeface="Nikosh" pitchFamily="2" charset="0"/>
                <a:cs typeface="Nikosh" pitchFamily="2" charset="0"/>
              </a:rPr>
              <a:t>শিখণফল   </a:t>
            </a:r>
          </a:p>
          <a:p>
            <a:r>
              <a:rPr lang="bn-IN" sz="4000" b="1" dirty="0" smtClean="0">
                <a:latin typeface="Nikosh" pitchFamily="2" charset="0"/>
                <a:cs typeface="Nikosh" pitchFamily="2" charset="0"/>
              </a:rPr>
              <a:t>এ পাঠ শেষে শিক্ষার্থীরা ..............................</a:t>
            </a:r>
          </a:p>
          <a:p>
            <a:r>
              <a:rPr lang="bn-BD" sz="4000" b="1" dirty="0" smtClean="0">
                <a:latin typeface="Nikosh" pitchFamily="2" charset="0"/>
                <a:cs typeface="Nikosh" pitchFamily="2" charset="0"/>
              </a:rPr>
              <a:t>১</a:t>
            </a:r>
            <a:r>
              <a:rPr lang="bn-BD" sz="4000" b="1" dirty="0" smtClean="0">
                <a:latin typeface="Nikosh" pitchFamily="2" charset="0"/>
                <a:cs typeface="Nikosh" pitchFamily="2" charset="0"/>
              </a:rPr>
              <a:t>। </a:t>
            </a:r>
            <a:r>
              <a:rPr lang="bn-IN" sz="4000" b="1" dirty="0" smtClean="0">
                <a:latin typeface="Nikosh" pitchFamily="2" charset="0"/>
                <a:cs typeface="Nikosh" pitchFamily="2" charset="0"/>
              </a:rPr>
              <a:t>রাতের বেলা আমরা দেখতে পাই না কেন</a:t>
            </a:r>
            <a:r>
              <a:rPr lang="bn-BD" sz="4000" b="1" dirty="0" smtClean="0">
                <a:latin typeface="Nikosh" pitchFamily="2" charset="0"/>
                <a:cs typeface="Nikosh" pitchFamily="2" charset="0"/>
              </a:rPr>
              <a:t> বলতে পারবে।   </a:t>
            </a:r>
          </a:p>
          <a:p>
            <a:r>
              <a:rPr lang="bn-BD" sz="4000" b="1" dirty="0" smtClean="0">
                <a:latin typeface="Nikosh" pitchFamily="2" charset="0"/>
                <a:cs typeface="Nikosh" pitchFamily="2" charset="0"/>
              </a:rPr>
              <a:t>২।</a:t>
            </a:r>
            <a:r>
              <a:rPr lang="en-US" sz="4000" b="1" dirty="0" smtClean="0">
                <a:latin typeface="Nikosh" pitchFamily="2" charset="0"/>
                <a:cs typeface="Nikosh" pitchFamily="2" charset="0"/>
              </a:rPr>
              <a:t> </a:t>
            </a:r>
            <a:r>
              <a:rPr lang="bn-IN" sz="4000" b="1" dirty="0" smtClean="0">
                <a:latin typeface="Nikosh" pitchFamily="2" charset="0"/>
                <a:cs typeface="Nikosh" pitchFamily="2" charset="0"/>
              </a:rPr>
              <a:t>অন্ধ লোকেরা দেখতে পান না কেন</a:t>
            </a:r>
            <a:r>
              <a:rPr lang="bn-IN" sz="4000" b="1" dirty="0" smtClean="0">
                <a:latin typeface="Nikosh" pitchFamily="2" charset="0"/>
                <a:cs typeface="Nikosh" pitchFamily="2" charset="0"/>
              </a:rPr>
              <a:t> </a:t>
            </a:r>
            <a:r>
              <a:rPr lang="bn-IN" sz="4000" b="1" dirty="0" smtClean="0">
                <a:latin typeface="Nikosh" pitchFamily="2" charset="0"/>
                <a:cs typeface="Nikosh" pitchFamily="2" charset="0"/>
              </a:rPr>
              <a:t>ব্যাখ্যা করতে</a:t>
            </a:r>
            <a:r>
              <a:rPr lang="en-US" sz="4000" b="1" dirty="0" smtClean="0">
                <a:latin typeface="Nikosh" pitchFamily="2" charset="0"/>
                <a:cs typeface="Nikosh" pitchFamily="2" charset="0"/>
              </a:rPr>
              <a:t> </a:t>
            </a:r>
            <a:r>
              <a:rPr lang="bn-BD" sz="4000" b="1" dirty="0" smtClean="0">
                <a:latin typeface="Nikosh" pitchFamily="2" charset="0"/>
                <a:cs typeface="Nikosh" pitchFamily="2" charset="0"/>
              </a:rPr>
              <a:t>পারবে</a:t>
            </a:r>
            <a:r>
              <a:rPr lang="bn-BD" sz="4000" b="1" dirty="0" smtClean="0">
                <a:latin typeface="Nikosh" pitchFamily="2" charset="0"/>
                <a:cs typeface="Nikosh" pitchFamily="2" charset="0"/>
              </a:rPr>
              <a:t>।  </a:t>
            </a:r>
          </a:p>
          <a:p>
            <a:r>
              <a:rPr lang="bn-BD" sz="4000" b="1" dirty="0" smtClean="0">
                <a:latin typeface="Nikosh" pitchFamily="2" charset="0"/>
                <a:cs typeface="Nikosh" pitchFamily="2" charset="0"/>
              </a:rPr>
              <a:t>৩।</a:t>
            </a:r>
            <a:r>
              <a:rPr lang="bn-IN" sz="4000" b="1" dirty="0">
                <a:latin typeface="Nikosh" pitchFamily="2" charset="0"/>
                <a:cs typeface="Nikosh" pitchFamily="2" charset="0"/>
              </a:rPr>
              <a:t> </a:t>
            </a:r>
            <a:r>
              <a:rPr lang="bn-IN" sz="4000" b="1" dirty="0" smtClean="0">
                <a:latin typeface="Nikosh" pitchFamily="2" charset="0"/>
                <a:cs typeface="Nikosh" pitchFamily="2" charset="0"/>
              </a:rPr>
              <a:t>উজ্জ্বল বস্তু ও অনুজ্জ্বল বস্তু কি বলতে পারবে এবং ব্যাখ্যা করতে</a:t>
            </a:r>
            <a:r>
              <a:rPr lang="bn-BD" sz="4000" b="1" dirty="0" smtClean="0">
                <a:latin typeface="Nikosh" pitchFamily="2" charset="0"/>
                <a:cs typeface="Nikosh" pitchFamily="2" charset="0"/>
              </a:rPr>
              <a:t> পারবে।</a:t>
            </a:r>
          </a:p>
          <a:p>
            <a:r>
              <a:rPr lang="bn-BD" sz="4000" b="1" dirty="0" smtClean="0">
                <a:latin typeface="Nikosh" pitchFamily="2" charset="0"/>
                <a:cs typeface="Nikosh" pitchFamily="2" charset="0"/>
              </a:rPr>
              <a:t>৪।</a:t>
            </a:r>
            <a:r>
              <a:rPr lang="bn-IN" sz="4000" b="1" dirty="0" smtClean="0">
                <a:latin typeface="Nikosh" pitchFamily="2" charset="0"/>
                <a:cs typeface="Nikosh" pitchFamily="2" charset="0"/>
              </a:rPr>
              <a:t> আলো দিয়া কীভাবে দেখি তা পরীক্ষা দ্বারা প্রমান </a:t>
            </a:r>
            <a:r>
              <a:rPr lang="bn-BD" sz="4000" b="1" dirty="0" smtClean="0">
                <a:latin typeface="Nikosh" pitchFamily="2" charset="0"/>
                <a:cs typeface="Nikosh" pitchFamily="2" charset="0"/>
              </a:rPr>
              <a:t>করতে পারবে ।   </a:t>
            </a:r>
            <a:endParaRPr lang="en-GB" sz="4000" b="1" dirty="0">
              <a:latin typeface="Nikosh" pitchFamily="2" charset="0"/>
              <a:cs typeface="Nikosh" pitchFamily="2"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60" y="61537"/>
            <a:ext cx="10081120" cy="1446550"/>
          </a:xfrm>
          <a:prstGeom prst="rect">
            <a:avLst/>
          </a:prstGeom>
          <a:noFill/>
        </p:spPr>
        <p:txBody>
          <a:bodyPr wrap="square" rtlCol="0">
            <a:spAutoFit/>
          </a:bodyPr>
          <a:lstStyle/>
          <a:p>
            <a:r>
              <a:rPr lang="bn-IN" sz="4400" dirty="0" smtClean="0">
                <a:solidFill>
                  <a:srgbClr val="FF0000"/>
                </a:solidFill>
                <a:latin typeface="Nikosh" pitchFamily="2" charset="0"/>
                <a:cs typeface="Nikosh" pitchFamily="2" charset="0"/>
              </a:rPr>
              <a:t>১</a:t>
            </a:r>
            <a:r>
              <a:rPr lang="bn-IN" sz="4400" dirty="0" smtClean="0">
                <a:solidFill>
                  <a:srgbClr val="FF0000"/>
                </a:solidFill>
                <a:latin typeface="Nikosh" pitchFamily="2" charset="0"/>
                <a:cs typeface="Nikosh" pitchFamily="2" charset="0"/>
              </a:rPr>
              <a:t>। রাতের </a:t>
            </a:r>
            <a:r>
              <a:rPr lang="bn-IN" sz="4400" dirty="0" smtClean="0">
                <a:solidFill>
                  <a:srgbClr val="FF0000"/>
                </a:solidFill>
                <a:latin typeface="Nikosh" pitchFamily="2" charset="0"/>
                <a:cs typeface="Nikosh" pitchFamily="2" charset="0"/>
              </a:rPr>
              <a:t>বেলা অন্ধকার ঘরে আমরা কোনো কিছু দেখতে </a:t>
            </a:r>
            <a:endParaRPr lang="bn-IN" sz="4400" dirty="0" smtClean="0">
              <a:solidFill>
                <a:srgbClr val="FF0000"/>
              </a:solidFill>
              <a:latin typeface="Nikosh" pitchFamily="2" charset="0"/>
              <a:cs typeface="Nikosh" pitchFamily="2" charset="0"/>
            </a:endParaRPr>
          </a:p>
          <a:p>
            <a:r>
              <a:rPr lang="bn-IN" sz="4400" dirty="0" smtClean="0">
                <a:solidFill>
                  <a:srgbClr val="FF0000"/>
                </a:solidFill>
                <a:latin typeface="Nikosh" pitchFamily="2" charset="0"/>
                <a:cs typeface="Nikosh" pitchFamily="2" charset="0"/>
              </a:rPr>
              <a:t>পাইনা </a:t>
            </a:r>
            <a:r>
              <a:rPr lang="bn-IN" sz="4400" dirty="0" smtClean="0">
                <a:solidFill>
                  <a:srgbClr val="FF0000"/>
                </a:solidFill>
                <a:latin typeface="Nikosh" pitchFamily="2" charset="0"/>
                <a:cs typeface="Nikosh" pitchFamily="2" charset="0"/>
              </a:rPr>
              <a:t>কেন ?  ২। কোনো বস্তুকে আমরা কীভাবে দেখি ?  </a:t>
            </a:r>
            <a:endParaRPr lang="en-US" sz="4400" dirty="0">
              <a:solidFill>
                <a:srgbClr val="FF0000"/>
              </a:solidFill>
              <a:latin typeface="Nikosh" pitchFamily="2" charset="0"/>
              <a:cs typeface="Nikosh" pitchFamily="2" charset="0"/>
            </a:endParaRPr>
          </a:p>
        </p:txBody>
      </p:sp>
      <p:sp>
        <p:nvSpPr>
          <p:cNvPr id="3" name="Rectangle 2"/>
          <p:cNvSpPr/>
          <p:nvPr/>
        </p:nvSpPr>
        <p:spPr>
          <a:xfrm>
            <a:off x="326976" y="1400751"/>
            <a:ext cx="11017224" cy="1077218"/>
          </a:xfrm>
          <a:prstGeom prst="rect">
            <a:avLst/>
          </a:prstGeom>
        </p:spPr>
        <p:txBody>
          <a:bodyPr wrap="square">
            <a:spAutoFit/>
          </a:bodyPr>
          <a:lstStyle/>
          <a:p>
            <a:r>
              <a:rPr lang="bn-IN" sz="3200" dirty="0" smtClean="0">
                <a:latin typeface="Nikosh" pitchFamily="2" charset="0"/>
                <a:cs typeface="Nikosh" pitchFamily="2" charset="0"/>
              </a:rPr>
              <a:t>উঃ আমরা তখনই কোনো বস্তুকে দেখি, যখন ঐ বস্তু থেকে আলো এসে আমাদের চোখে পড়ে। এখন আমরা একটি পরীক্ষা দেখব। ( আমরা যেভাবে দেখি )  </a:t>
            </a:r>
            <a:endParaRPr lang="en-US" sz="3200" dirty="0">
              <a:latin typeface="Nikosh" pitchFamily="2" charset="0"/>
              <a:cs typeface="Nikosh"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2669" t="68506" r="12214" b="20551"/>
          <a:stretch/>
        </p:blipFill>
        <p:spPr>
          <a:xfrm>
            <a:off x="2009969" y="2477968"/>
            <a:ext cx="3623014" cy="350600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1751" t="74192" r="25053" b="24149"/>
          <a:stretch/>
        </p:blipFill>
        <p:spPr>
          <a:xfrm>
            <a:off x="3247859" y="4258056"/>
            <a:ext cx="536028" cy="602765"/>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68899" t="68506" r="22599" b="27372"/>
          <a:stretch/>
        </p:blipFill>
        <p:spPr>
          <a:xfrm>
            <a:off x="2802756" y="2289516"/>
            <a:ext cx="1426234" cy="1497466"/>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8181" t="71460" r="13455" b="25586"/>
          <a:stretch/>
        </p:blipFill>
        <p:spPr>
          <a:xfrm>
            <a:off x="4322394" y="3316583"/>
            <a:ext cx="1403131" cy="1073164"/>
          </a:xfrm>
          <a:prstGeom prst="rect">
            <a:avLst/>
          </a:prstGeom>
        </p:spPr>
      </p:pic>
      <p:sp>
        <p:nvSpPr>
          <p:cNvPr id="11" name="TextBox 10"/>
          <p:cNvSpPr txBox="1"/>
          <p:nvPr/>
        </p:nvSpPr>
        <p:spPr>
          <a:xfrm>
            <a:off x="1407096" y="2708920"/>
            <a:ext cx="184731" cy="369332"/>
          </a:xfrm>
          <a:prstGeom prst="rect">
            <a:avLst/>
          </a:prstGeom>
          <a:noFill/>
        </p:spPr>
        <p:txBody>
          <a:bodyPr wrap="none" rtlCol="0">
            <a:spAutoFit/>
          </a:bodyPr>
          <a:lstStyle/>
          <a:p>
            <a:endParaRPr lang="en-US" dirty="0"/>
          </a:p>
        </p:txBody>
      </p:sp>
      <p:sp>
        <p:nvSpPr>
          <p:cNvPr id="12" name="TextBox 11"/>
          <p:cNvSpPr txBox="1"/>
          <p:nvPr/>
        </p:nvSpPr>
        <p:spPr>
          <a:xfrm>
            <a:off x="772079" y="2485627"/>
            <a:ext cx="2475780" cy="584775"/>
          </a:xfrm>
          <a:prstGeom prst="rect">
            <a:avLst/>
          </a:prstGeom>
          <a:noFill/>
        </p:spPr>
        <p:txBody>
          <a:bodyPr wrap="square" rtlCol="0">
            <a:spAutoFit/>
          </a:bodyPr>
          <a:lstStyle/>
          <a:p>
            <a:r>
              <a:rPr lang="bn-IN" sz="3200" dirty="0" smtClean="0">
                <a:latin typeface="Nikosh" pitchFamily="2" charset="0"/>
                <a:cs typeface="Nikosh" pitchFamily="2" charset="0"/>
              </a:rPr>
              <a:t>একটি জলন্ত বাল্ব </a:t>
            </a:r>
            <a:endParaRPr lang="en-US" sz="3200" dirty="0">
              <a:latin typeface="Nikosh" pitchFamily="2" charset="0"/>
              <a:cs typeface="Nikosh" pitchFamily="2" charset="0"/>
            </a:endParaRPr>
          </a:p>
        </p:txBody>
      </p:sp>
      <p:sp>
        <p:nvSpPr>
          <p:cNvPr id="13" name="Rectangle 12"/>
          <p:cNvSpPr/>
          <p:nvPr/>
        </p:nvSpPr>
        <p:spPr>
          <a:xfrm>
            <a:off x="623051" y="4073390"/>
            <a:ext cx="2289409" cy="523220"/>
          </a:xfrm>
          <a:prstGeom prst="rect">
            <a:avLst/>
          </a:prstGeom>
        </p:spPr>
        <p:txBody>
          <a:bodyPr wrap="none">
            <a:spAutoFit/>
          </a:bodyPr>
          <a:lstStyle/>
          <a:p>
            <a:r>
              <a:rPr lang="bn-IN" sz="2800" dirty="0">
                <a:latin typeface="Nikosh" pitchFamily="2" charset="0"/>
                <a:cs typeface="Nikosh" pitchFamily="2" charset="0"/>
              </a:rPr>
              <a:t>একটি </a:t>
            </a:r>
            <a:r>
              <a:rPr lang="bn-IN" sz="2800" dirty="0" smtClean="0">
                <a:latin typeface="Nikosh" pitchFamily="2" charset="0"/>
                <a:cs typeface="Nikosh" pitchFamily="2" charset="0"/>
              </a:rPr>
              <a:t>ক্রিকেট বল  </a:t>
            </a:r>
            <a:endParaRPr lang="en-US" sz="2800" dirty="0">
              <a:latin typeface="Nikosh" pitchFamily="2" charset="0"/>
              <a:cs typeface="Nikosh" pitchFamily="2" charset="0"/>
            </a:endParaRPr>
          </a:p>
        </p:txBody>
      </p:sp>
      <p:sp>
        <p:nvSpPr>
          <p:cNvPr id="19" name="Rectangle 18"/>
          <p:cNvSpPr/>
          <p:nvPr/>
        </p:nvSpPr>
        <p:spPr>
          <a:xfrm>
            <a:off x="5583560" y="2575892"/>
            <a:ext cx="6192688" cy="2554545"/>
          </a:xfrm>
          <a:prstGeom prst="rect">
            <a:avLst/>
          </a:prstGeom>
        </p:spPr>
        <p:txBody>
          <a:bodyPr wrap="square">
            <a:spAutoFit/>
          </a:bodyPr>
          <a:lstStyle/>
          <a:p>
            <a:r>
              <a:rPr lang="bn-IN" sz="3200" dirty="0" smtClean="0">
                <a:latin typeface="Nikosh" pitchFamily="2" charset="0"/>
                <a:cs typeface="Nikosh" pitchFamily="2" charset="0"/>
              </a:rPr>
              <a:t>বাল্ব থেকে আলো গিয়ে ক্রিকেট বলে পড়ছে, বল </a:t>
            </a:r>
          </a:p>
          <a:p>
            <a:r>
              <a:rPr lang="bn-IN" sz="3200" dirty="0" smtClean="0">
                <a:latin typeface="Nikosh" pitchFamily="2" charset="0"/>
                <a:cs typeface="Nikosh" pitchFamily="2" charset="0"/>
              </a:rPr>
              <a:t>থেকে আলো প্রতিফলিত হয়ে আমাদের চোখে এসে পড়ছে , তাই বলটি আমরা দেখছি। </a:t>
            </a:r>
          </a:p>
          <a:p>
            <a:r>
              <a:rPr lang="bn-IN" sz="3200" dirty="0" smtClean="0">
                <a:latin typeface="Nikosh" pitchFamily="2" charset="0"/>
                <a:cs typeface="Nikosh" pitchFamily="2" charset="0"/>
              </a:rPr>
              <a:t>আলো যখন বাধা পেয়ে ফিরে আসে , তখন তাকে প্রতিফলন বলে। </a:t>
            </a:r>
            <a:endParaRPr lang="en-US" sz="3200" dirty="0">
              <a:latin typeface="Nikosh" pitchFamily="2" charset="0"/>
              <a:cs typeface="Nikosh" pitchFamily="2" charset="0"/>
            </a:endParaRPr>
          </a:p>
        </p:txBody>
      </p:sp>
      <p:sp>
        <p:nvSpPr>
          <p:cNvPr id="4" name="Rectangle 3"/>
          <p:cNvSpPr/>
          <p:nvPr/>
        </p:nvSpPr>
        <p:spPr>
          <a:xfrm>
            <a:off x="4680756" y="4389747"/>
            <a:ext cx="686406" cy="461665"/>
          </a:xfrm>
          <a:prstGeom prst="rect">
            <a:avLst/>
          </a:prstGeom>
        </p:spPr>
        <p:txBody>
          <a:bodyPr wrap="none">
            <a:spAutoFit/>
          </a:bodyPr>
          <a:lstStyle/>
          <a:p>
            <a:r>
              <a:rPr lang="bn-IN" sz="2400" b="1" dirty="0" smtClean="0">
                <a:latin typeface="Nikosh" pitchFamily="2" charset="0"/>
                <a:cs typeface="Nikosh" pitchFamily="2" charset="0"/>
              </a:rPr>
              <a:t>চোখ </a:t>
            </a:r>
            <a:endParaRPr lang="en-US" sz="2400" b="1" dirty="0">
              <a:latin typeface="Nikosh" pitchFamily="2" charset="0"/>
              <a:cs typeface="Nikosh" pitchFamily="2" charset="0"/>
            </a:endParaRPr>
          </a:p>
        </p:txBody>
      </p:sp>
    </p:spTree>
    <p:extLst>
      <p:ext uri="{BB962C8B-B14F-4D97-AF65-F5344CB8AC3E}">
        <p14:creationId xmlns:p14="http://schemas.microsoft.com/office/powerpoint/2010/main" val="38090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014 0.00439 L -0.25014 0.00439 " pathEditMode="relative" rAng="0" ptsTypes="AA">
                                      <p:cBhvr>
                                        <p:cTn id="10" dur="2000" fill="hold"/>
                                        <p:tgtEl>
                                          <p:spTgt spid="9"/>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 0 L -0.25 0 E" pathEditMode="relative" ptsTypes="">
                                      <p:cBhvr>
                                        <p:cTn id="18" dur="2000" fill="hold"/>
                                        <p:tgtEl>
                                          <p:spTgt spid="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3.71795E-6 4.44444E-6 L 0.17428 -0.26135 " pathEditMode="relative" rAng="0" ptsTypes="AA">
                                      <p:cBhvr>
                                        <p:cTn id="22" dur="2000" fill="hold"/>
                                        <p:tgtEl>
                                          <p:spTgt spid="10"/>
                                        </p:tgtEl>
                                        <p:attrNameLst>
                                          <p:attrName>ppt_x</p:attrName>
                                          <p:attrName>ppt_y</p:attrName>
                                        </p:attrNameLst>
                                      </p:cBhvr>
                                      <p:rCtr x="8707" y="-13079"/>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1000"/>
                                        <p:tgtEl>
                                          <p:spTgt spid="12">
                                            <p:txEl>
                                              <p:pRg st="0" end="0"/>
                                            </p:txEl>
                                          </p:spTgt>
                                        </p:tgtEl>
                                      </p:cBhvr>
                                    </p:animEffect>
                                    <p:anim calcmode="lin" valueType="num">
                                      <p:cBhvr>
                                        <p:cTn id="2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334" t="56552" b="19248"/>
          <a:stretch/>
        </p:blipFill>
        <p:spPr>
          <a:xfrm>
            <a:off x="4719464" y="260648"/>
            <a:ext cx="2016224" cy="245791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723" t="44828" r="50000" b="41379"/>
          <a:stretch/>
        </p:blipFill>
        <p:spPr>
          <a:xfrm>
            <a:off x="294716" y="351974"/>
            <a:ext cx="2096879" cy="227225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123" t="45517" r="50000" b="29655"/>
          <a:stretch/>
        </p:blipFill>
        <p:spPr>
          <a:xfrm>
            <a:off x="6879704" y="351973"/>
            <a:ext cx="2176449" cy="228493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1583" t="74603" r="63078" b="8505"/>
          <a:stretch/>
        </p:blipFill>
        <p:spPr>
          <a:xfrm>
            <a:off x="9183960" y="351973"/>
            <a:ext cx="2232248" cy="2272251"/>
          </a:xfrm>
          <a:prstGeom prst="rect">
            <a:avLst/>
          </a:prstGeom>
        </p:spPr>
      </p:pic>
      <p:sp>
        <p:nvSpPr>
          <p:cNvPr id="5" name="TextBox 4"/>
          <p:cNvSpPr txBox="1"/>
          <p:nvPr/>
        </p:nvSpPr>
        <p:spPr>
          <a:xfrm>
            <a:off x="9688016" y="2718564"/>
            <a:ext cx="1404156" cy="523220"/>
          </a:xfrm>
          <a:prstGeom prst="rect">
            <a:avLst/>
          </a:prstGeom>
          <a:noFill/>
        </p:spPr>
        <p:txBody>
          <a:bodyPr wrap="square" rtlCol="0">
            <a:spAutoFit/>
          </a:bodyPr>
          <a:lstStyle/>
          <a:p>
            <a:r>
              <a:rPr lang="bn-IN" sz="2800" dirty="0" smtClean="0">
                <a:latin typeface="Nikosh" pitchFamily="2" charset="0"/>
                <a:cs typeface="Nikosh" pitchFamily="2" charset="0"/>
              </a:rPr>
              <a:t>জলন্ত বাল্ব </a:t>
            </a:r>
            <a:endParaRPr lang="en-US" sz="2800" dirty="0">
              <a:latin typeface="Nikosh" pitchFamily="2" charset="0"/>
              <a:cs typeface="Nikosh" pitchFamily="2" charset="0"/>
            </a:endParaRPr>
          </a:p>
        </p:txBody>
      </p:sp>
      <p:sp>
        <p:nvSpPr>
          <p:cNvPr id="7" name="Rectangle 6"/>
          <p:cNvSpPr/>
          <p:nvPr/>
        </p:nvSpPr>
        <p:spPr>
          <a:xfrm>
            <a:off x="7311753" y="2734565"/>
            <a:ext cx="1296144" cy="523220"/>
          </a:xfrm>
          <a:prstGeom prst="rect">
            <a:avLst/>
          </a:prstGeom>
        </p:spPr>
        <p:txBody>
          <a:bodyPr wrap="square">
            <a:spAutoFit/>
          </a:bodyPr>
          <a:lstStyle/>
          <a:p>
            <a:r>
              <a:rPr lang="bn-IN" sz="2800" dirty="0" smtClean="0">
                <a:latin typeface="Nikosh" pitchFamily="2" charset="0"/>
                <a:cs typeface="Nikosh" pitchFamily="2" charset="0"/>
              </a:rPr>
              <a:t>মোমবাতি</a:t>
            </a:r>
            <a:endParaRPr lang="en-US" sz="2800" dirty="0">
              <a:latin typeface="Nikosh" pitchFamily="2" charset="0"/>
              <a:cs typeface="Nikosh" pitchFamily="2"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1870" y="351974"/>
            <a:ext cx="2052228" cy="2272250"/>
          </a:xfrm>
          <a:prstGeom prst="rect">
            <a:avLst/>
          </a:prstGeom>
        </p:spPr>
      </p:pic>
      <p:sp>
        <p:nvSpPr>
          <p:cNvPr id="9" name="Rectangle 8"/>
          <p:cNvSpPr/>
          <p:nvPr/>
        </p:nvSpPr>
        <p:spPr>
          <a:xfrm>
            <a:off x="4886640" y="2734565"/>
            <a:ext cx="1681871" cy="461665"/>
          </a:xfrm>
          <a:prstGeom prst="rect">
            <a:avLst/>
          </a:prstGeom>
        </p:spPr>
        <p:txBody>
          <a:bodyPr wrap="none">
            <a:spAutoFit/>
          </a:bodyPr>
          <a:lstStyle/>
          <a:p>
            <a:r>
              <a:rPr lang="bn-IN" sz="2400" dirty="0" smtClean="0">
                <a:latin typeface="Nikosh" pitchFamily="2" charset="0"/>
                <a:cs typeface="Nikosh" pitchFamily="2" charset="0"/>
              </a:rPr>
              <a:t>জোনাকি পোকা </a:t>
            </a:r>
            <a:endParaRPr lang="en-US" sz="2400" dirty="0">
              <a:latin typeface="Nikosh" pitchFamily="2" charset="0"/>
              <a:cs typeface="Nikosh" pitchFamily="2" charset="0"/>
            </a:endParaRPr>
          </a:p>
        </p:txBody>
      </p:sp>
      <p:sp>
        <p:nvSpPr>
          <p:cNvPr id="10" name="Rectangle 9"/>
          <p:cNvSpPr/>
          <p:nvPr/>
        </p:nvSpPr>
        <p:spPr>
          <a:xfrm>
            <a:off x="3084211" y="2734565"/>
            <a:ext cx="787395" cy="523220"/>
          </a:xfrm>
          <a:prstGeom prst="rect">
            <a:avLst/>
          </a:prstGeom>
        </p:spPr>
        <p:txBody>
          <a:bodyPr wrap="none">
            <a:spAutoFit/>
          </a:bodyPr>
          <a:lstStyle/>
          <a:p>
            <a:r>
              <a:rPr lang="bn-IN" sz="2800" dirty="0" smtClean="0">
                <a:latin typeface="Nikosh" pitchFamily="2" charset="0"/>
                <a:cs typeface="Nikosh" pitchFamily="2" charset="0"/>
              </a:rPr>
              <a:t>তারা </a:t>
            </a:r>
            <a:endParaRPr lang="en-US" sz="2800" dirty="0">
              <a:latin typeface="Nikosh" pitchFamily="2" charset="0"/>
              <a:cs typeface="Nikosh" pitchFamily="2" charset="0"/>
            </a:endParaRPr>
          </a:p>
        </p:txBody>
      </p:sp>
      <p:sp>
        <p:nvSpPr>
          <p:cNvPr id="11" name="Rectangle 10"/>
          <p:cNvSpPr/>
          <p:nvPr/>
        </p:nvSpPr>
        <p:spPr>
          <a:xfrm>
            <a:off x="820863" y="2721114"/>
            <a:ext cx="529312" cy="523220"/>
          </a:xfrm>
          <a:prstGeom prst="rect">
            <a:avLst/>
          </a:prstGeom>
        </p:spPr>
        <p:txBody>
          <a:bodyPr wrap="none">
            <a:spAutoFit/>
          </a:bodyPr>
          <a:lstStyle/>
          <a:p>
            <a:r>
              <a:rPr lang="bn-IN" sz="2800" dirty="0" smtClean="0">
                <a:latin typeface="Nikosh" pitchFamily="2" charset="0"/>
                <a:cs typeface="Nikosh" pitchFamily="2" charset="0"/>
              </a:rPr>
              <a:t>সূর্য</a:t>
            </a:r>
            <a:endParaRPr lang="en-US" sz="2800" dirty="0">
              <a:latin typeface="Nikosh" pitchFamily="2" charset="0"/>
              <a:cs typeface="Nikosh" pitchFamily="2" charset="0"/>
            </a:endParaRPr>
          </a:p>
        </p:txBody>
      </p:sp>
      <p:sp>
        <p:nvSpPr>
          <p:cNvPr id="13" name="TextBox 12"/>
          <p:cNvSpPr txBox="1"/>
          <p:nvPr/>
        </p:nvSpPr>
        <p:spPr>
          <a:xfrm>
            <a:off x="110952" y="3263101"/>
            <a:ext cx="11593288" cy="3477875"/>
          </a:xfrm>
          <a:prstGeom prst="rect">
            <a:avLst/>
          </a:prstGeom>
          <a:noFill/>
        </p:spPr>
        <p:txBody>
          <a:bodyPr wrap="square" rtlCol="0">
            <a:spAutoFit/>
          </a:bodyPr>
          <a:lstStyle/>
          <a:p>
            <a:r>
              <a:rPr lang="bn-IN" sz="4400" u="sng" dirty="0" smtClean="0">
                <a:solidFill>
                  <a:srgbClr val="FF0000"/>
                </a:solidFill>
                <a:latin typeface="Nikosh" pitchFamily="2" charset="0"/>
                <a:cs typeface="Nikosh" pitchFamily="2" charset="0"/>
              </a:rPr>
              <a:t>উজ্জ্বল বস্তু ও অনুজ্জ্বল বস্তু কী ?</a:t>
            </a:r>
          </a:p>
          <a:p>
            <a:r>
              <a:rPr lang="bn-IN" sz="4400" dirty="0" smtClean="0">
                <a:latin typeface="Nikosh" pitchFamily="2" charset="0"/>
                <a:cs typeface="Nikosh" pitchFamily="2" charset="0"/>
              </a:rPr>
              <a:t>কোনো কোনো বস্তুর নিজের আলো আছে । যেমন- সূর্য, তারা, জোনাকি পোকা, মোমবাতি, বৈদ্যুতিক বাল্ব ইত্যাদি।এদের বলা হয় উজ্জ্বল বস্তু। কোনো কোনো বস্তুর নিজের কোনো আলো নেই অন্য বস্তুর আলো প্রতিফলিত করে, এদের বলা হয় অনুজ্জ্বল বস্তু।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val="53312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52" y="188640"/>
            <a:ext cx="11521280" cy="1446550"/>
          </a:xfrm>
          <a:prstGeom prst="rect">
            <a:avLst/>
          </a:prstGeom>
        </p:spPr>
        <p:txBody>
          <a:bodyPr wrap="square">
            <a:spAutoFit/>
          </a:bodyPr>
          <a:lstStyle/>
          <a:p>
            <a:r>
              <a:rPr lang="bn-IN" sz="4400" dirty="0">
                <a:latin typeface="Nikosh" pitchFamily="2" charset="0"/>
                <a:cs typeface="Nikosh" pitchFamily="2" charset="0"/>
              </a:rPr>
              <a:t>আলো দিয়ে আমরা কীভাবে দেখি এ সম্পর্কে তোমাদের পাঠ্য বইয়ের পরীক্ষাটি আমরা এখন দেখব। </a:t>
            </a:r>
            <a:r>
              <a:rPr lang="bn-IN" sz="4400" dirty="0" smtClean="0">
                <a:latin typeface="Nikosh" pitchFamily="2" charset="0"/>
                <a:cs typeface="Nikosh" pitchFamily="2" charset="0"/>
              </a:rPr>
              <a:t>                         </a:t>
            </a:r>
            <a:endParaRPr lang="en-US" sz="4400" dirty="0">
              <a:latin typeface="Nikosh" pitchFamily="2" charset="0"/>
              <a:cs typeface="Nikosh"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78" y="2132856"/>
            <a:ext cx="3648714" cy="223224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27" t="50742" r="50000" b="32897"/>
          <a:stretch/>
        </p:blipFill>
        <p:spPr>
          <a:xfrm>
            <a:off x="4503439" y="2132856"/>
            <a:ext cx="3422363" cy="223224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087" t="56936" r="5862" b="22701"/>
          <a:stretch/>
        </p:blipFill>
        <p:spPr>
          <a:xfrm>
            <a:off x="8121655" y="2132856"/>
            <a:ext cx="3043914" cy="2232248"/>
          </a:xfrm>
          <a:prstGeom prst="rect">
            <a:avLst/>
          </a:prstGeom>
        </p:spPr>
      </p:pic>
      <p:sp>
        <p:nvSpPr>
          <p:cNvPr id="6" name="TextBox 5"/>
          <p:cNvSpPr txBox="1"/>
          <p:nvPr/>
        </p:nvSpPr>
        <p:spPr>
          <a:xfrm>
            <a:off x="554847" y="5116614"/>
            <a:ext cx="10633490" cy="1569660"/>
          </a:xfrm>
          <a:prstGeom prst="rect">
            <a:avLst/>
          </a:prstGeom>
          <a:noFill/>
        </p:spPr>
        <p:txBody>
          <a:bodyPr wrap="square" rtlCol="0">
            <a:spAutoFit/>
          </a:bodyPr>
          <a:lstStyle/>
          <a:p>
            <a:r>
              <a:rPr lang="bn-IN" sz="4800" u="sng" dirty="0" smtClean="0">
                <a:solidFill>
                  <a:srgbClr val="FF0000"/>
                </a:solidFill>
                <a:latin typeface="Nikosh" pitchFamily="2" charset="0"/>
                <a:cs typeface="Nikosh" pitchFamily="2" charset="0"/>
              </a:rPr>
              <a:t>প্রয়োজনীয় উপকরনঃ </a:t>
            </a:r>
            <a:r>
              <a:rPr lang="bn-IN" sz="4800" dirty="0" smtClean="0">
                <a:latin typeface="Nikosh" pitchFamily="2" charset="0"/>
                <a:cs typeface="Nikosh" pitchFamily="2" charset="0"/>
              </a:rPr>
              <a:t>একটি কাঠের বাক্স বা জুতার বাক্স, একটি নুড়ি পাথর ও কিছু কালো কাগজ। </a:t>
            </a:r>
            <a:endParaRPr lang="en-US" sz="4800" dirty="0">
              <a:latin typeface="Nikosh" pitchFamily="2" charset="0"/>
              <a:cs typeface="Nikosh" pitchFamily="2" charset="0"/>
            </a:endParaRPr>
          </a:p>
        </p:txBody>
      </p:sp>
      <p:sp>
        <p:nvSpPr>
          <p:cNvPr id="7" name="TextBox 6"/>
          <p:cNvSpPr txBox="1"/>
          <p:nvPr/>
        </p:nvSpPr>
        <p:spPr>
          <a:xfrm>
            <a:off x="1274927" y="4470283"/>
            <a:ext cx="1944216" cy="646331"/>
          </a:xfrm>
          <a:prstGeom prst="rect">
            <a:avLst/>
          </a:prstGeom>
          <a:noFill/>
        </p:spPr>
        <p:txBody>
          <a:bodyPr wrap="square" rtlCol="0">
            <a:spAutoFit/>
          </a:bodyPr>
          <a:lstStyle/>
          <a:p>
            <a:r>
              <a:rPr lang="bn-IN" sz="3600" dirty="0" smtClean="0">
                <a:latin typeface="Nikosh" pitchFamily="2" charset="0"/>
                <a:cs typeface="Nikosh" pitchFamily="2" charset="0"/>
              </a:rPr>
              <a:t>জুতার বাক্স </a:t>
            </a:r>
            <a:endParaRPr lang="en-US" sz="3600" dirty="0">
              <a:latin typeface="Nikosh" pitchFamily="2" charset="0"/>
              <a:cs typeface="Nikosh" pitchFamily="2" charset="0"/>
            </a:endParaRPr>
          </a:p>
        </p:txBody>
      </p:sp>
      <p:sp>
        <p:nvSpPr>
          <p:cNvPr id="8" name="Rectangle 7"/>
          <p:cNvSpPr/>
          <p:nvPr/>
        </p:nvSpPr>
        <p:spPr>
          <a:xfrm>
            <a:off x="5438493" y="3244334"/>
            <a:ext cx="1010213" cy="369332"/>
          </a:xfrm>
          <a:prstGeom prst="rect">
            <a:avLst/>
          </a:prstGeom>
        </p:spPr>
        <p:txBody>
          <a:bodyPr wrap="none">
            <a:spAutoFit/>
          </a:bodyPr>
          <a:lstStyle/>
          <a:p>
            <a:r>
              <a:rPr lang="bn-IN" dirty="0">
                <a:latin typeface="Nikosh" pitchFamily="2" charset="0"/>
                <a:cs typeface="Nikosh" pitchFamily="2" charset="0"/>
              </a:rPr>
              <a:t>জুতার বাক্স </a:t>
            </a:r>
            <a:endParaRPr lang="en-US" dirty="0">
              <a:latin typeface="Nikosh" pitchFamily="2" charset="0"/>
              <a:cs typeface="Nikosh" pitchFamily="2" charset="0"/>
            </a:endParaRPr>
          </a:p>
        </p:txBody>
      </p:sp>
      <p:sp>
        <p:nvSpPr>
          <p:cNvPr id="9" name="Rectangle 8"/>
          <p:cNvSpPr/>
          <p:nvPr/>
        </p:nvSpPr>
        <p:spPr>
          <a:xfrm>
            <a:off x="5151512" y="4501060"/>
            <a:ext cx="1917513" cy="584775"/>
          </a:xfrm>
          <a:prstGeom prst="rect">
            <a:avLst/>
          </a:prstGeom>
        </p:spPr>
        <p:txBody>
          <a:bodyPr wrap="none">
            <a:spAutoFit/>
          </a:bodyPr>
          <a:lstStyle/>
          <a:p>
            <a:r>
              <a:rPr lang="bn-IN" sz="3200" dirty="0" smtClean="0">
                <a:latin typeface="Nikosh" pitchFamily="2" charset="0"/>
                <a:cs typeface="Nikosh" pitchFamily="2" charset="0"/>
              </a:rPr>
              <a:t>কালো কাগজ </a:t>
            </a:r>
            <a:endParaRPr lang="en-US" sz="3200" dirty="0">
              <a:latin typeface="Nikosh" pitchFamily="2" charset="0"/>
              <a:cs typeface="Nikosh" pitchFamily="2" charset="0"/>
            </a:endParaRPr>
          </a:p>
        </p:txBody>
      </p:sp>
      <p:sp>
        <p:nvSpPr>
          <p:cNvPr id="10" name="Rectangle 9"/>
          <p:cNvSpPr/>
          <p:nvPr/>
        </p:nvSpPr>
        <p:spPr>
          <a:xfrm>
            <a:off x="8860385" y="4480461"/>
            <a:ext cx="1566454" cy="584775"/>
          </a:xfrm>
          <a:prstGeom prst="rect">
            <a:avLst/>
          </a:prstGeom>
        </p:spPr>
        <p:txBody>
          <a:bodyPr wrap="none">
            <a:spAutoFit/>
          </a:bodyPr>
          <a:lstStyle/>
          <a:p>
            <a:r>
              <a:rPr lang="bn-IN" sz="3200" dirty="0" smtClean="0">
                <a:latin typeface="Nikosh" pitchFamily="2" charset="0"/>
                <a:cs typeface="Nikosh" pitchFamily="2" charset="0"/>
              </a:rPr>
              <a:t>নুড়ি পাথর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562565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568</Words>
  <Application>Microsoft Office PowerPoint</Application>
  <PresentationFormat>Custom</PresentationFormat>
  <Paragraphs>60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lenovo</dc:creator>
  <cp:lastModifiedBy>mafuza</cp:lastModifiedBy>
  <cp:revision>173</cp:revision>
  <dcterms:created xsi:type="dcterms:W3CDTF">2015-01-28T04:06:41Z</dcterms:created>
  <dcterms:modified xsi:type="dcterms:W3CDTF">2020-09-25T15:01:19Z</dcterms:modified>
</cp:coreProperties>
</file>