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77" r:id="rId6"/>
    <p:sldId id="262" r:id="rId7"/>
    <p:sldId id="264" r:id="rId8"/>
    <p:sldId id="274" r:id="rId9"/>
    <p:sldId id="280" r:id="rId10"/>
    <p:sldId id="278" r:id="rId11"/>
    <p:sldId id="281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FFFF00"/>
    <a:srgbClr val="FF00FF"/>
    <a:srgbClr val="DD53A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375E7-32A8-4034-BF31-F875529016DF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61280-B699-4BA9-813A-4E1DDF923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2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961280-B699-4BA9-813A-4E1DDF9238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7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1200" dirty="0">
                <a:latin typeface="NikoshBAN" panose="02000000000000000000" pitchFamily="2" charset="0"/>
                <a:cs typeface="NikoshBAN" panose="02000000000000000000" pitchFamily="2" charset="0"/>
              </a:rPr>
              <a:t>Note: চকবোর্ডে নিচের </a:t>
            </a:r>
            <a:r>
              <a:rPr lang="en-US" sz="1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ভগ্না</a:t>
            </a:r>
            <a:r>
              <a:rPr lang="as-IN" sz="1200" dirty="0">
                <a:latin typeface="NikoshBAN" panose="02000000000000000000" pitchFamily="2" charset="0"/>
                <a:cs typeface="NikoshBAN" panose="02000000000000000000" pitchFamily="2" charset="0"/>
              </a:rPr>
              <a:t>ং</a:t>
            </a:r>
            <a:r>
              <a:rPr lang="en-US" sz="1200" dirty="0"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as-IN" sz="1200" dirty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12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as-IN" sz="12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1200" dirty="0"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bn-BD" sz="1200" dirty="0">
                <a:latin typeface="NikoshBAN" panose="02000000000000000000" pitchFamily="2" charset="0"/>
                <a:cs typeface="NikoshBAN" panose="02000000000000000000" pitchFamily="2" charset="0"/>
              </a:rPr>
              <a:t> লিখে তার ছবি এঁকে রং করতে বলব।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961280-B699-4BA9-813A-4E1DDF9238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31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3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1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1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6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6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5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73342-CBA4-47FC-93C1-ABA581711FC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59266-3943-436A-ABF3-11330D1A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3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27FD9EC-E11F-4FB3-B5CB-97696F869769}"/>
              </a:ext>
            </a:extLst>
          </p:cNvPr>
          <p:cNvGrpSpPr/>
          <p:nvPr/>
        </p:nvGrpSpPr>
        <p:grpSpPr>
          <a:xfrm>
            <a:off x="691283" y="109269"/>
            <a:ext cx="11005143" cy="6338045"/>
            <a:chOff x="691283" y="109269"/>
            <a:chExt cx="11005143" cy="633804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6161DC0-7850-4EB3-A097-5F917E0194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283" y="109269"/>
              <a:ext cx="11005143" cy="6338045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CF6FBBF-AD41-4813-B1CC-5991C443C45F}"/>
                </a:ext>
              </a:extLst>
            </p:cNvPr>
            <p:cNvSpPr txBox="1"/>
            <p:nvPr/>
          </p:nvSpPr>
          <p:spPr>
            <a:xfrm>
              <a:off x="964605" y="543422"/>
              <a:ext cx="10458497" cy="52322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34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স্বাগতম</a:t>
              </a:r>
              <a:endParaRPr lang="en-US" sz="57600" dirty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409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203652B4-43F5-4161-B216-43897CDC1BBD}"/>
              </a:ext>
            </a:extLst>
          </p:cNvPr>
          <p:cNvSpPr txBox="1"/>
          <p:nvPr/>
        </p:nvSpPr>
        <p:spPr>
          <a:xfrm>
            <a:off x="2738746" y="3521425"/>
            <a:ext cx="6863082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ফিতাটিকে সমান ৩ ভাগ করা হলো</a:t>
            </a:r>
            <a:endParaRPr lang="en-US" sz="4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ectangle 17">
            <a:extLst>
              <a:ext uri="{FF2B5EF4-FFF2-40B4-BE49-F238E27FC236}">
                <a16:creationId xmlns:a16="http://schemas.microsoft.com/office/drawing/2014/main" id="{224B5DFB-8B62-47EA-A076-318814462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651" y="1622156"/>
            <a:ext cx="3076575" cy="801688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6EF26412-BB8D-418E-8940-0542DA953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187" y="1619067"/>
            <a:ext cx="3076575" cy="801688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8964B20-CFDC-4DEF-8A88-10544A403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626" y="1622156"/>
            <a:ext cx="3076575" cy="801688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2782B19-D78D-4722-B85D-2A4A87B3FD8C}"/>
                  </a:ext>
                </a:extLst>
              </p:cNvPr>
              <p:cNvSpPr txBox="1"/>
              <p:nvPr/>
            </p:nvSpPr>
            <p:spPr>
              <a:xfrm>
                <a:off x="333703" y="5450029"/>
                <a:ext cx="11524593" cy="101354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4000" dirty="0">
                    <a:solidFill>
                      <a:schemeClr val="accent1">
                        <a:lumMod val="7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প্রতিটি অংশকে ১ মিটারের এক তৃতীয়াংশ বলা হয়। এটি লেখা হয়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4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4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  <m:r>
                      <a:rPr lang="bn-BD" sz="4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4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মি</m:t>
                    </m:r>
                    <m:r>
                      <a:rPr lang="bn-BD" sz="40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।</m:t>
                    </m:r>
                  </m:oMath>
                </a14:m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2782B19-D78D-4722-B85D-2A4A87B3F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03" y="5450029"/>
                <a:ext cx="11524593" cy="1013547"/>
              </a:xfrm>
              <a:prstGeom prst="rect">
                <a:avLst/>
              </a:prstGeom>
              <a:blipFill>
                <a:blip r:embed="rId2"/>
                <a:stretch>
                  <a:fillRect l="-846" b="-15476"/>
                </a:stretch>
              </a:blipFill>
              <a:ln>
                <a:solidFill>
                  <a:schemeClr val="tx1"/>
                </a:solidFill>
                <a:prstDash val="sysDot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9B9F024-FE5A-434B-9B3D-A59A0BC4F4E5}"/>
              </a:ext>
            </a:extLst>
          </p:cNvPr>
          <p:cNvSpPr txBox="1"/>
          <p:nvPr/>
        </p:nvSpPr>
        <p:spPr>
          <a:xfrm>
            <a:off x="2628696" y="217029"/>
            <a:ext cx="6934604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 মিটার লম্বা একটি ফিতা নিই</a:t>
            </a:r>
            <a:endParaRPr lang="en-US" sz="1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E4A057-9833-4D50-A6A1-003CADF97F81}"/>
              </a:ext>
            </a:extLst>
          </p:cNvPr>
          <p:cNvSpPr txBox="1"/>
          <p:nvPr/>
        </p:nvSpPr>
        <p:spPr>
          <a:xfrm>
            <a:off x="2738746" y="4485727"/>
            <a:ext cx="6863082" cy="8309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প্রতিটি ভাগকে আমরা কী বলব ?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C6E2C9-11CD-49C2-A7A8-160C320C84CA}"/>
                  </a:ext>
                </a:extLst>
              </p:cNvPr>
              <p:cNvSpPr txBox="1"/>
              <p:nvPr/>
            </p:nvSpPr>
            <p:spPr>
              <a:xfrm>
                <a:off x="884265" y="2480742"/>
                <a:ext cx="886265" cy="1076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</m:ctrlPr>
                        </m:fPr>
                        <m:num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১</m:t>
                          </m:r>
                        </m:num>
                        <m:den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৩</m:t>
                          </m:r>
                        </m:den>
                      </m:f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 </m:t>
                      </m:r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মি</m:t>
                      </m:r>
                    </m:oMath>
                  </m:oMathPara>
                </a14:m>
                <a:endParaRPr lang="en-US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5C6E2C9-11CD-49C2-A7A8-160C320C8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265" y="2480742"/>
                <a:ext cx="886265" cy="10769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C53AD2A-1969-4A93-9BFA-1D659F6FD914}"/>
                  </a:ext>
                </a:extLst>
              </p:cNvPr>
              <p:cNvSpPr txBox="1"/>
              <p:nvPr/>
            </p:nvSpPr>
            <p:spPr>
              <a:xfrm>
                <a:off x="5782999" y="2467792"/>
                <a:ext cx="886265" cy="1076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</m:ctrlPr>
                        </m:fPr>
                        <m:num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১</m:t>
                          </m:r>
                        </m:num>
                        <m:den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৩</m:t>
                          </m:r>
                        </m:den>
                      </m:f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 </m:t>
                      </m:r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মি</m:t>
                      </m:r>
                    </m:oMath>
                  </m:oMathPara>
                </a14:m>
                <a:endParaRPr lang="en-US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C53AD2A-1969-4A93-9BFA-1D659F6FD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2999" y="2467792"/>
                <a:ext cx="886265" cy="10769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7A0D4D2-C631-4A85-895D-FD9654628AB6}"/>
                  </a:ext>
                </a:extLst>
              </p:cNvPr>
              <p:cNvSpPr txBox="1"/>
              <p:nvPr/>
            </p:nvSpPr>
            <p:spPr>
              <a:xfrm>
                <a:off x="9786936" y="2374124"/>
                <a:ext cx="886265" cy="1076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</m:ctrlPr>
                        </m:fPr>
                        <m:num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১</m:t>
                          </m:r>
                        </m:num>
                        <m:den>
                          <m:r>
                            <a:rPr lang="bn-BD" sz="3600" i="1">
                              <a:latin typeface="Cambria Math" panose="02040503050406030204" pitchFamily="18" charset="0"/>
                              <a:cs typeface="NikoshBAN" panose="02000000000000000000" pitchFamily="2" charset="0"/>
                            </a:rPr>
                            <m:t>৩</m:t>
                          </m:r>
                        </m:den>
                      </m:f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 </m:t>
                      </m:r>
                      <m:r>
                        <a:rPr lang="bn-BD" sz="3600" i="1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মি</m:t>
                      </m:r>
                    </m:oMath>
                  </m:oMathPara>
                </a14:m>
                <a:endParaRPr lang="en-US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7A0D4D2-C631-4A85-895D-FD9654628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6936" y="2374124"/>
                <a:ext cx="886265" cy="10769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18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59259E-6 L -0.07708 0.0004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59259E-6 L 0.04687 0.0004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8" grpId="1" animBg="1"/>
      <p:bldP spid="19" grpId="0" animBg="1"/>
      <p:bldP spid="20" grpId="0" animBg="1"/>
      <p:bldP spid="2" grpId="0" animBg="1"/>
      <p:bldP spid="2" grpId="1" animBg="1"/>
      <p:bldP spid="13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21DB34D3-24C7-4F21-8396-7A2FE9377B61}"/>
              </a:ext>
            </a:extLst>
          </p:cNvPr>
          <p:cNvSpPr txBox="1"/>
          <p:nvPr/>
        </p:nvSpPr>
        <p:spPr>
          <a:xfrm>
            <a:off x="641024" y="1050567"/>
            <a:ext cx="10757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ফিতাগুলো চকবোর্ডে এঁকে দেব এবং শিক্ষার্থীদের খাতায় এঁকে রং করতে বলব। </a:t>
            </a:r>
            <a:endParaRPr lang="en-US" sz="1600" u="sng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658D86-4FE5-411A-AA91-9D26659602A0}"/>
                  </a:ext>
                </a:extLst>
              </p:cNvPr>
              <p:cNvSpPr txBox="1"/>
              <p:nvPr/>
            </p:nvSpPr>
            <p:spPr>
              <a:xfrm>
                <a:off x="659222" y="2281212"/>
                <a:ext cx="2509901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bn-BD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FF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অংশ রং কর।</a:t>
                </a:r>
                <a:endParaRPr lang="en-US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658D86-4FE5-411A-AA91-9D26659602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22" y="2281212"/>
                <a:ext cx="2509901" cy="952633"/>
              </a:xfrm>
              <a:prstGeom prst="rect">
                <a:avLst/>
              </a:prstGeom>
              <a:blipFill>
                <a:blip r:embed="rId2"/>
                <a:stretch>
                  <a:fillRect r="-4612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>
            <a:extLst>
              <a:ext uri="{FF2B5EF4-FFF2-40B4-BE49-F238E27FC236}">
                <a16:creationId xmlns:a16="http://schemas.microsoft.com/office/drawing/2014/main" id="{ED829A18-0351-4B65-BF2A-393073118031}"/>
              </a:ext>
            </a:extLst>
          </p:cNvPr>
          <p:cNvSpPr txBox="1"/>
          <p:nvPr/>
        </p:nvSpPr>
        <p:spPr>
          <a:xfrm>
            <a:off x="4179691" y="205302"/>
            <a:ext cx="2954615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9EB64EE-66C9-4859-A8BF-C69CF093A262}"/>
                  </a:ext>
                </a:extLst>
              </p:cNvPr>
              <p:cNvSpPr txBox="1"/>
              <p:nvPr/>
            </p:nvSpPr>
            <p:spPr>
              <a:xfrm>
                <a:off x="719655" y="3956645"/>
                <a:ext cx="2509901" cy="913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bn-BD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num>
                      <m:den>
                        <m:r>
                          <a:rPr lang="bn-BD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অংশ রং কর।</a:t>
                </a:r>
                <a:endParaRPr lang="en-US" dirty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9EB64EE-66C9-4859-A8BF-C69CF093A2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55" y="3956645"/>
                <a:ext cx="2509901" cy="913776"/>
              </a:xfrm>
              <a:prstGeom prst="rect">
                <a:avLst/>
              </a:prstGeom>
              <a:blipFill>
                <a:blip r:embed="rId3"/>
                <a:stretch>
                  <a:fillRect r="-6068" b="-1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280DE46-C0D2-46ED-BF74-83DABDDB6D3E}"/>
                  </a:ext>
                </a:extLst>
              </p:cNvPr>
              <p:cNvSpPr txBox="1"/>
              <p:nvPr/>
            </p:nvSpPr>
            <p:spPr>
              <a:xfrm>
                <a:off x="641024" y="5599874"/>
                <a:ext cx="2509901" cy="884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bn-BD" sz="360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num>
                      <m:den>
                        <m:r>
                          <a:rPr lang="bn-BD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FFC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অংশ রং কর।</a:t>
                </a:r>
                <a:endParaRPr lang="en-US" dirty="0">
                  <a:solidFill>
                    <a:srgbClr val="FFC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280DE46-C0D2-46ED-BF74-83DABDDB6D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24" y="5599874"/>
                <a:ext cx="2509901" cy="884473"/>
              </a:xfrm>
              <a:prstGeom prst="rect">
                <a:avLst/>
              </a:prstGeom>
              <a:blipFill>
                <a:blip r:embed="rId4"/>
                <a:stretch>
                  <a:fillRect r="-6068" b="-15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8079599-BB7E-43D9-9ACC-442FB48BD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79684"/>
              </p:ext>
            </p:extLst>
          </p:nvPr>
        </p:nvGraphicFramePr>
        <p:xfrm>
          <a:off x="3270250" y="2575674"/>
          <a:ext cx="8128000" cy="378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2976952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52223633"/>
                    </a:ext>
                  </a:extLst>
                </a:gridCol>
              </a:tblGrid>
              <a:tr h="378582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T="37785" marB="3778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T="37785" marB="3778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1121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23C5234-D5E8-44E0-9575-44F4E0AC3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208254"/>
              </p:ext>
            </p:extLst>
          </p:nvPr>
        </p:nvGraphicFramePr>
        <p:xfrm>
          <a:off x="3298387" y="4301963"/>
          <a:ext cx="8127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0319060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6494015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1771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978755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4E98AB0-5E3F-4D8D-8DBA-7D5E6ACA7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267596"/>
              </p:ext>
            </p:extLst>
          </p:nvPr>
        </p:nvGraphicFramePr>
        <p:xfrm>
          <a:off x="3298387" y="5875922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1973015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620983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395093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48112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03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06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40" grpId="0" animBg="1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109371A-3328-4D0C-B310-885116142023}"/>
              </a:ext>
            </a:extLst>
          </p:cNvPr>
          <p:cNvSpPr txBox="1"/>
          <p:nvPr/>
        </p:nvSpPr>
        <p:spPr>
          <a:xfrm>
            <a:off x="1133513" y="97590"/>
            <a:ext cx="10163948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88D043-4510-4B24-90C4-9E23C51493CB}"/>
              </a:ext>
            </a:extLst>
          </p:cNvPr>
          <p:cNvSpPr txBox="1"/>
          <p:nvPr/>
        </p:nvSpPr>
        <p:spPr>
          <a:xfrm>
            <a:off x="1133513" y="887684"/>
            <a:ext cx="10146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রঙ করা অংশ কত লম্বা তা খাতায় লিখি।</a:t>
            </a:r>
            <a:endParaRPr lang="en-US" sz="1600" u="sng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6F2F469-44AA-46A4-B491-09D1F8A740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748866"/>
              </p:ext>
            </p:extLst>
          </p:nvPr>
        </p:nvGraphicFramePr>
        <p:xfrm>
          <a:off x="1115585" y="2104011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53423522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36865063"/>
                    </a:ext>
                  </a:extLst>
                </a:gridCol>
              </a:tblGrid>
              <a:tr h="177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878017"/>
                  </a:ext>
                </a:extLst>
              </a:tr>
            </a:tbl>
          </a:graphicData>
        </a:graphic>
      </p:graphicFrame>
      <p:sp>
        <p:nvSpPr>
          <p:cNvPr id="11" name="Left Brace 10">
            <a:extLst>
              <a:ext uri="{FF2B5EF4-FFF2-40B4-BE49-F238E27FC236}">
                <a16:creationId xmlns:a16="http://schemas.microsoft.com/office/drawing/2014/main" id="{543CD2E9-AAF4-49D4-B3D7-29FBA1E5F8F3}"/>
              </a:ext>
            </a:extLst>
          </p:cNvPr>
          <p:cNvSpPr/>
          <p:nvPr/>
        </p:nvSpPr>
        <p:spPr>
          <a:xfrm rot="5400000">
            <a:off x="5076315" y="-2094114"/>
            <a:ext cx="206543" cy="81280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75043620-9808-41E6-B135-A335DFB0B833}"/>
              </a:ext>
            </a:extLst>
          </p:cNvPr>
          <p:cNvSpPr/>
          <p:nvPr/>
        </p:nvSpPr>
        <p:spPr>
          <a:xfrm rot="5400000">
            <a:off x="3044313" y="525038"/>
            <a:ext cx="206545" cy="406400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2C5892-ECE4-43CA-A4B0-F7162AAA15CD}"/>
              </a:ext>
            </a:extLst>
          </p:cNvPr>
          <p:cNvSpPr txBox="1"/>
          <p:nvPr/>
        </p:nvSpPr>
        <p:spPr>
          <a:xfrm>
            <a:off x="4853228" y="1426825"/>
            <a:ext cx="919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১মি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11AB8409-B31D-4075-81B0-B9E033B0F83B}"/>
              </a:ext>
            </a:extLst>
          </p:cNvPr>
          <p:cNvSpPr/>
          <p:nvPr/>
        </p:nvSpPr>
        <p:spPr>
          <a:xfrm rot="5400000">
            <a:off x="5094242" y="-231135"/>
            <a:ext cx="206543" cy="81280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3BFAB9-6D6F-4341-9BB1-FCA4CE0EBA8F}"/>
              </a:ext>
            </a:extLst>
          </p:cNvPr>
          <p:cNvSpPr txBox="1"/>
          <p:nvPr/>
        </p:nvSpPr>
        <p:spPr>
          <a:xfrm>
            <a:off x="4803923" y="3286546"/>
            <a:ext cx="919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১মি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4A081F9-9C46-454C-AE0D-6E20021B4E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774184"/>
              </p:ext>
            </p:extLst>
          </p:nvPr>
        </p:nvGraphicFramePr>
        <p:xfrm>
          <a:off x="1133514" y="3906624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9897708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5098678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275827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405702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84233873"/>
                    </a:ext>
                  </a:extLst>
                </a:gridCol>
              </a:tblGrid>
              <a:tr h="3128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73727"/>
                  </a:ext>
                </a:extLst>
              </a:tr>
            </a:tbl>
          </a:graphicData>
        </a:graphic>
      </p:graphicFrame>
      <p:sp>
        <p:nvSpPr>
          <p:cNvPr id="18" name="Right Brace 17">
            <a:extLst>
              <a:ext uri="{FF2B5EF4-FFF2-40B4-BE49-F238E27FC236}">
                <a16:creationId xmlns:a16="http://schemas.microsoft.com/office/drawing/2014/main" id="{A3FF1F42-6603-4201-8E3F-B560284C0F87}"/>
              </a:ext>
            </a:extLst>
          </p:cNvPr>
          <p:cNvSpPr/>
          <p:nvPr/>
        </p:nvSpPr>
        <p:spPr>
          <a:xfrm rot="5400000">
            <a:off x="1833519" y="3548145"/>
            <a:ext cx="206541" cy="160655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7600AC-4FB8-4CFF-AB0B-049560A6AF19}"/>
              </a:ext>
            </a:extLst>
          </p:cNvPr>
          <p:cNvSpPr txBox="1"/>
          <p:nvPr/>
        </p:nvSpPr>
        <p:spPr>
          <a:xfrm>
            <a:off x="2874536" y="2776107"/>
            <a:ext cx="514350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454B64-BBF9-49F4-9534-EB6AB3A9BE30}"/>
              </a:ext>
            </a:extLst>
          </p:cNvPr>
          <p:cNvSpPr txBox="1"/>
          <p:nvPr/>
        </p:nvSpPr>
        <p:spPr>
          <a:xfrm>
            <a:off x="3319448" y="2661807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FEE6DC-E135-4C80-9D82-B299699D5CF1}"/>
              </a:ext>
            </a:extLst>
          </p:cNvPr>
          <p:cNvSpPr txBox="1"/>
          <p:nvPr/>
        </p:nvSpPr>
        <p:spPr>
          <a:xfrm>
            <a:off x="1550001" y="6077025"/>
            <a:ext cx="514350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19B433-77ED-43DC-9EAC-4D7D6F081B4C}"/>
              </a:ext>
            </a:extLst>
          </p:cNvPr>
          <p:cNvSpPr txBox="1"/>
          <p:nvPr/>
        </p:nvSpPr>
        <p:spPr>
          <a:xfrm>
            <a:off x="2129383" y="5959881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FCC70F-E593-4E88-9472-0398BDCBBAE9}"/>
              </a:ext>
            </a:extLst>
          </p:cNvPr>
          <p:cNvSpPr txBox="1"/>
          <p:nvPr/>
        </p:nvSpPr>
        <p:spPr>
          <a:xfrm>
            <a:off x="1635166" y="4476709"/>
            <a:ext cx="514350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D9B965-A525-48B2-88C5-937786F35864}"/>
              </a:ext>
            </a:extLst>
          </p:cNvPr>
          <p:cNvSpPr txBox="1"/>
          <p:nvPr/>
        </p:nvSpPr>
        <p:spPr>
          <a:xfrm>
            <a:off x="2214548" y="4333274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FF58C62-2E7D-44C3-95DD-BA476A427BBF}"/>
              </a:ext>
            </a:extLst>
          </p:cNvPr>
          <p:cNvSpPr/>
          <p:nvPr/>
        </p:nvSpPr>
        <p:spPr>
          <a:xfrm rot="5400000">
            <a:off x="5179407" y="1297465"/>
            <a:ext cx="206543" cy="81280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C71DC7-2DF4-402C-88AA-1AED70B85DB1}"/>
              </a:ext>
            </a:extLst>
          </p:cNvPr>
          <p:cNvSpPr txBox="1"/>
          <p:nvPr/>
        </p:nvSpPr>
        <p:spPr>
          <a:xfrm>
            <a:off x="4956323" y="4721017"/>
            <a:ext cx="919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১মি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B388ADC-01D2-4781-86D4-3286646463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664839"/>
              </p:ext>
            </p:extLst>
          </p:nvPr>
        </p:nvGraphicFramePr>
        <p:xfrm>
          <a:off x="1209715" y="5475898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51225922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238299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221474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87063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457795"/>
                  </a:ext>
                </a:extLst>
              </a:tr>
            </a:tbl>
          </a:graphicData>
        </a:graphic>
      </p:graphicFrame>
      <p:sp>
        <p:nvSpPr>
          <p:cNvPr id="30" name="Right Brace 29">
            <a:extLst>
              <a:ext uri="{FF2B5EF4-FFF2-40B4-BE49-F238E27FC236}">
                <a16:creationId xmlns:a16="http://schemas.microsoft.com/office/drawing/2014/main" id="{38EAAFF5-09F6-4154-8005-8B243B5BE514}"/>
              </a:ext>
            </a:extLst>
          </p:cNvPr>
          <p:cNvSpPr/>
          <p:nvPr/>
        </p:nvSpPr>
        <p:spPr>
          <a:xfrm rot="5400000">
            <a:off x="2078567" y="4943760"/>
            <a:ext cx="273378" cy="199315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472883-CEC7-4C6E-BEBF-C762B9C5C7DA}"/>
                  </a:ext>
                </a:extLst>
              </p:cNvPr>
              <p:cNvSpPr txBox="1"/>
              <p:nvPr/>
            </p:nvSpPr>
            <p:spPr>
              <a:xfrm>
                <a:off x="10236285" y="1732829"/>
                <a:ext cx="1097280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FF99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solidFill>
                    <a:srgbClr val="FF99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472883-CEC7-4C6E-BEBF-C762B9C5C7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6285" y="1732829"/>
                <a:ext cx="1097280" cy="952633"/>
              </a:xfrm>
              <a:prstGeom prst="rect">
                <a:avLst/>
              </a:prstGeom>
              <a:blipFill>
                <a:blip r:embed="rId2"/>
                <a:stretch>
                  <a:fillRect b="-10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A8531A1-2C66-4A41-9323-DBB55CFCF268}"/>
                  </a:ext>
                </a:extLst>
              </p:cNvPr>
              <p:cNvSpPr txBox="1"/>
              <p:nvPr/>
            </p:nvSpPr>
            <p:spPr>
              <a:xfrm>
                <a:off x="10231639" y="3456560"/>
                <a:ext cx="1097280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৫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A8531A1-2C66-4A41-9323-DBB55CFCF2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1639" y="3456560"/>
                <a:ext cx="1097280" cy="952633"/>
              </a:xfrm>
              <a:prstGeom prst="rect">
                <a:avLst/>
              </a:prstGeom>
              <a:blipFill>
                <a:blip r:embed="rId3"/>
                <a:stretch>
                  <a:fillRect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87C708B-2090-4DEE-A167-54FA50EC0879}"/>
                  </a:ext>
                </a:extLst>
              </p:cNvPr>
              <p:cNvSpPr txBox="1"/>
              <p:nvPr/>
            </p:nvSpPr>
            <p:spPr>
              <a:xfrm>
                <a:off x="10200181" y="5196533"/>
                <a:ext cx="1097280" cy="884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num>
                      <m:den>
                        <m:r>
                          <a:rPr lang="bn-BD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solidFill>
                    <a:srgbClr val="0070C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87C708B-2090-4DEE-A167-54FA50EC0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0181" y="5196533"/>
                <a:ext cx="1097280" cy="884473"/>
              </a:xfrm>
              <a:prstGeom prst="rect">
                <a:avLst/>
              </a:prstGeom>
              <a:blipFill>
                <a:blip r:embed="rId4"/>
                <a:stretch>
                  <a:fillRect b="-15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624B6B82-AA0A-4155-902E-B6E9E9B250AF}"/>
              </a:ext>
            </a:extLst>
          </p:cNvPr>
          <p:cNvSpPr txBox="1"/>
          <p:nvPr/>
        </p:nvSpPr>
        <p:spPr>
          <a:xfrm>
            <a:off x="9961207" y="1053984"/>
            <a:ext cx="1097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উত্তরঃ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 animBg="1"/>
      <p:bldP spid="13" grpId="0" animBg="1"/>
      <p:bldP spid="14" grpId="0"/>
      <p:bldP spid="15" grpId="0" animBg="1"/>
      <p:bldP spid="16" grpId="0"/>
      <p:bldP spid="18" grpId="0" animBg="1"/>
      <p:bldP spid="20" grpId="0" animBg="1"/>
      <p:bldP spid="21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30" grpId="0" animBg="1"/>
      <p:bldP spid="33" grpId="0"/>
      <p:bldP spid="34" grpId="0"/>
      <p:bldP spid="3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250E9F2D-9789-4FB9-BB46-2DAB297FF16E}"/>
              </a:ext>
            </a:extLst>
          </p:cNvPr>
          <p:cNvSpPr txBox="1"/>
          <p:nvPr/>
        </p:nvSpPr>
        <p:spPr>
          <a:xfrm>
            <a:off x="1129552" y="112445"/>
            <a:ext cx="1008529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600" u="sng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ঠিক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u="sng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উত্তরটি</a:t>
            </a:r>
            <a:r>
              <a:rPr lang="en-US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u="sng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খাতায় লিখ।</a:t>
            </a:r>
            <a:endParaRPr lang="en-US" sz="1400" u="sng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64CED2-1795-447C-80DD-DBF0306696AF}"/>
              </a:ext>
            </a:extLst>
          </p:cNvPr>
          <p:cNvSpPr txBox="1"/>
          <p:nvPr/>
        </p:nvSpPr>
        <p:spPr>
          <a:xfrm>
            <a:off x="4410725" y="657768"/>
            <a:ext cx="4206246" cy="609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কত অংশ রং করা ?</a:t>
            </a:r>
          </a:p>
          <a:p>
            <a:pPr algn="l"/>
            <a:endParaRPr lang="en-US" sz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78220F-AE68-4DAD-BE68-2F379EB517C1}"/>
              </a:ext>
            </a:extLst>
          </p:cNvPr>
          <p:cNvSpPr txBox="1"/>
          <p:nvPr/>
        </p:nvSpPr>
        <p:spPr>
          <a:xfrm>
            <a:off x="1875146" y="653531"/>
            <a:ext cx="685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8F87BC4-E421-40EB-B5C8-0849A954AC4E}"/>
                  </a:ext>
                </a:extLst>
              </p:cNvPr>
              <p:cNvSpPr txBox="1"/>
              <p:nvPr/>
            </p:nvSpPr>
            <p:spPr>
              <a:xfrm>
                <a:off x="2350776" y="1132817"/>
                <a:ext cx="7595968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(খ)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(গ)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(ঘ)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8F87BC4-E421-40EB-B5C8-0849A954A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776" y="1132817"/>
                <a:ext cx="7595968" cy="952633"/>
              </a:xfrm>
              <a:prstGeom prst="rect">
                <a:avLst/>
              </a:prstGeom>
              <a:blipFill>
                <a:blip r:embed="rId3"/>
                <a:stretch>
                  <a:fillRect l="-2488" r="-883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2A534A8-C579-4B73-9873-17259AD7766A}"/>
              </a:ext>
            </a:extLst>
          </p:cNvPr>
          <p:cNvSpPr txBox="1"/>
          <p:nvPr/>
        </p:nvSpPr>
        <p:spPr>
          <a:xfrm>
            <a:off x="5051103" y="2301707"/>
            <a:ext cx="4456318" cy="609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কত অংশ রং করা ?</a:t>
            </a:r>
          </a:p>
          <a:p>
            <a:pPr algn="l"/>
            <a:endParaRPr lang="en-US" sz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403CA2-97A2-4588-AAB3-B7D725143957}"/>
              </a:ext>
            </a:extLst>
          </p:cNvPr>
          <p:cNvSpPr txBox="1"/>
          <p:nvPr/>
        </p:nvSpPr>
        <p:spPr>
          <a:xfrm>
            <a:off x="1816526" y="2272787"/>
            <a:ext cx="685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3A66CE-807A-4599-BBE1-FD6D3DF223FB}"/>
                  </a:ext>
                </a:extLst>
              </p:cNvPr>
              <p:cNvSpPr txBox="1"/>
              <p:nvPr/>
            </p:nvSpPr>
            <p:spPr>
              <a:xfrm>
                <a:off x="2368356" y="2809223"/>
                <a:ext cx="7578388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(খ)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(গ)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(ঘ)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3A66CE-807A-4599-BBE1-FD6D3DF223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356" y="2809223"/>
                <a:ext cx="7578388" cy="952633"/>
              </a:xfrm>
              <a:prstGeom prst="rect">
                <a:avLst/>
              </a:prstGeom>
              <a:blipFill>
                <a:blip r:embed="rId4"/>
                <a:stretch>
                  <a:fillRect l="-2494" r="-1126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991FCD81-8569-43D5-9B97-8A32A7037958}"/>
              </a:ext>
            </a:extLst>
          </p:cNvPr>
          <p:cNvSpPr txBox="1"/>
          <p:nvPr/>
        </p:nvSpPr>
        <p:spPr>
          <a:xfrm>
            <a:off x="5759607" y="4065019"/>
            <a:ext cx="4270126" cy="55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কত অংশ রং করা ?</a:t>
            </a:r>
          </a:p>
          <a:p>
            <a:pPr algn="l"/>
            <a:endParaRPr lang="en-US" sz="1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C58F10-E22D-4C26-8F4C-E1E147A80493}"/>
              </a:ext>
            </a:extLst>
          </p:cNvPr>
          <p:cNvSpPr txBox="1"/>
          <p:nvPr/>
        </p:nvSpPr>
        <p:spPr>
          <a:xfrm>
            <a:off x="1854626" y="4036525"/>
            <a:ext cx="685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2F3C53-F990-4EC5-8859-B92A5A82424C}"/>
                  </a:ext>
                </a:extLst>
              </p:cNvPr>
              <p:cNvSpPr txBox="1"/>
              <p:nvPr/>
            </p:nvSpPr>
            <p:spPr>
              <a:xfrm>
                <a:off x="2406456" y="4572961"/>
                <a:ext cx="7540288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(খ)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(গ)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 (ঘ)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৫</m:t>
                        </m:r>
                      </m:den>
                    </m:f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2F3C53-F990-4EC5-8859-B92A5A824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456" y="4572961"/>
                <a:ext cx="7540288" cy="952633"/>
              </a:xfrm>
              <a:prstGeom prst="rect">
                <a:avLst/>
              </a:prstGeom>
              <a:blipFill>
                <a:blip r:embed="rId5"/>
                <a:stretch>
                  <a:fillRect l="-2506" r="-1213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17">
            <a:extLst>
              <a:ext uri="{FF2B5EF4-FFF2-40B4-BE49-F238E27FC236}">
                <a16:creationId xmlns:a16="http://schemas.microsoft.com/office/drawing/2014/main" id="{9CB0250F-AAE3-403C-AD40-DD7A61253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706" y="2479852"/>
            <a:ext cx="597836" cy="322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E0462ABB-0704-450C-8FF1-3C05AC049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4273" y="2477504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02FC5E58-0C73-47D0-BFF8-1FE8297FF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0901" y="2475156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565A2C4A-D868-46BA-9CC4-17A206C9E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358" y="4235973"/>
            <a:ext cx="597836" cy="3222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B0D8BC73-8AB2-4EC8-BE1D-8ED8354E8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5993" y="4233625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06F0D060-6F40-4BED-9C10-136DD9997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621" y="4231277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17">
            <a:extLst>
              <a:ext uri="{FF2B5EF4-FFF2-40B4-BE49-F238E27FC236}">
                <a16:creationId xmlns:a16="http://schemas.microsoft.com/office/drawing/2014/main" id="{209E5893-9ED1-4494-BB24-FDE10A427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248" y="4228929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17">
            <a:extLst>
              <a:ext uri="{FF2B5EF4-FFF2-40B4-BE49-F238E27FC236}">
                <a16:creationId xmlns:a16="http://schemas.microsoft.com/office/drawing/2014/main" id="{59090C60-539F-4665-84C7-A8DF8D8B5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3542" y="4238299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C12E53-8C0D-4745-8F9C-DE6E6F711C1A}"/>
                  </a:ext>
                </a:extLst>
              </p:cNvPr>
              <p:cNvSpPr txBox="1"/>
              <p:nvPr/>
            </p:nvSpPr>
            <p:spPr>
              <a:xfrm>
                <a:off x="1737669" y="5707495"/>
                <a:ext cx="8043875" cy="952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উত্তরঃ  ১। (খ)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২। (গ)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      ৩। (ঘ)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৫</m:t>
                        </m:r>
                      </m:den>
                    </m:f>
                  </m:oMath>
                </a14:m>
                <a:r>
                  <a:rPr lang="bn-BD" sz="3600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মি</a:t>
                </a:r>
                <a:r>
                  <a:rPr lang="bn-BD" dirty="0">
                    <a:solidFill>
                      <a:srgbClr val="0070C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dirty="0">
                  <a:solidFill>
                    <a:srgbClr val="0070C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C12E53-8C0D-4745-8F9C-DE6E6F711C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669" y="5707495"/>
                <a:ext cx="8043875" cy="952633"/>
              </a:xfrm>
              <a:prstGeom prst="rect">
                <a:avLst/>
              </a:prstGeom>
              <a:blipFill>
                <a:blip r:embed="rId6"/>
                <a:stretch>
                  <a:fillRect l="-2273" b="-10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17">
            <a:extLst>
              <a:ext uri="{FF2B5EF4-FFF2-40B4-BE49-F238E27FC236}">
                <a16:creationId xmlns:a16="http://schemas.microsoft.com/office/drawing/2014/main" id="{1F763B76-50EB-4320-A851-7522DF1E0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494" y="845650"/>
            <a:ext cx="597836" cy="3222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17">
            <a:extLst>
              <a:ext uri="{FF2B5EF4-FFF2-40B4-BE49-F238E27FC236}">
                <a16:creationId xmlns:a16="http://schemas.microsoft.com/office/drawing/2014/main" id="{BAFA41DE-2CF6-4049-AE52-7AB4A95A9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061" y="843302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17">
            <a:extLst>
              <a:ext uri="{FF2B5EF4-FFF2-40B4-BE49-F238E27FC236}">
                <a16:creationId xmlns:a16="http://schemas.microsoft.com/office/drawing/2014/main" id="{04C14350-E503-400C-A24D-B866DC88D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689" y="840954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17">
            <a:extLst>
              <a:ext uri="{FF2B5EF4-FFF2-40B4-BE49-F238E27FC236}">
                <a16:creationId xmlns:a16="http://schemas.microsoft.com/office/drawing/2014/main" id="{1F02AAC9-3E6C-4500-B196-5DAC4209B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1254" y="2481321"/>
            <a:ext cx="597836" cy="322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0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" grpId="0"/>
      <p:bldP spid="3" grpId="0"/>
      <p:bldP spid="4" grpId="0"/>
      <p:bldP spid="7" grpId="0"/>
      <p:bldP spid="8" grpId="0"/>
      <p:bldP spid="10" grpId="0"/>
      <p:bldP spid="15" grpId="0"/>
      <p:bldP spid="16" grpId="0"/>
      <p:bldP spid="18" grpId="0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6" grpId="0" animBg="1"/>
      <p:bldP spid="39" grpId="0"/>
      <p:bldP spid="34" grpId="0" animBg="1"/>
      <p:bldP spid="40" grpId="0" animBg="1"/>
      <p:bldP spid="41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2B339FB-8CC2-4305-ACDB-4E8B4427F236}"/>
              </a:ext>
            </a:extLst>
          </p:cNvPr>
          <p:cNvGrpSpPr/>
          <p:nvPr/>
        </p:nvGrpSpPr>
        <p:grpSpPr>
          <a:xfrm>
            <a:off x="166468" y="132299"/>
            <a:ext cx="11859064" cy="6593402"/>
            <a:chOff x="166468" y="113803"/>
            <a:chExt cx="11859064" cy="6593402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A0C931E6-9F2C-4875-9CEE-DD44FDEBD4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468" y="113803"/>
              <a:ext cx="11859064" cy="6593402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328AC00-FFF5-414E-B29C-2A2133CFCF6E}"/>
                </a:ext>
              </a:extLst>
            </p:cNvPr>
            <p:cNvSpPr txBox="1"/>
            <p:nvPr/>
          </p:nvSpPr>
          <p:spPr>
            <a:xfrm>
              <a:off x="759658" y="717459"/>
              <a:ext cx="10522633" cy="5386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44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ধন</a:t>
              </a:r>
              <a:r>
                <a:rPr lang="as-IN" sz="344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্</a:t>
              </a:r>
              <a:r>
                <a:rPr lang="en-US" sz="344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য</a:t>
              </a:r>
              <a:r>
                <a:rPr lang="as-IN" sz="344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</a:t>
              </a:r>
              <a:r>
                <a:rPr lang="en-US" sz="344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া</a:t>
              </a:r>
              <a:r>
                <a:rPr lang="as-IN" sz="344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দ</a:t>
              </a:r>
              <a:endParaRPr lang="en-US" sz="2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361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6436" y="248567"/>
            <a:ext cx="11240085" cy="186204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115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2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778" y="2633008"/>
            <a:ext cx="109587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শিক্ষকের নামঃ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আরিফুল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পদবিঃ সহকারি শিক্ষক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কুনিয়া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হাজী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আব্দুল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লতিফ</a:t>
            </a:r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সরকারি প্রাথমিক বিদ্যালয় </a:t>
            </a:r>
          </a:p>
          <a:p>
            <a:pPr algn="ctr"/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গাজীপুর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সদর</a:t>
            </a:r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গাজীপর</a:t>
            </a:r>
            <a:r>
              <a:rPr lang="bn-BD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7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100" y="302940"/>
            <a:ext cx="11239499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88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6108" y="2030745"/>
            <a:ext cx="60797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তৃতীয়</a:t>
            </a:r>
          </a:p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গণিত</a:t>
            </a:r>
          </a:p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 ভগ্নাংশ</a:t>
            </a:r>
          </a:p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পাঠ্যাংশঃ ভগ্নাংশ (পৃষ্ঠা-৮২)</a:t>
            </a:r>
          </a:p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algn="ctr"/>
            <a:r>
              <a:rPr lang="bn-BD" sz="4800" dirty="0">
                <a:solidFill>
                  <a:schemeClr val="tx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 ২৫/০২/২০১৮</a:t>
            </a:r>
            <a:endParaRPr lang="en-US" sz="4800" dirty="0">
              <a:solidFill>
                <a:schemeClr val="tx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71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483" y="203200"/>
            <a:ext cx="11713779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88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88518" y="1858192"/>
                <a:ext cx="10609708" cy="4529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4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আজকের পাঠ শেষে শিক্ষার্থীরা-</a:t>
                </a:r>
              </a:p>
              <a:p>
                <a:r>
                  <a:rPr lang="bn-BD" sz="4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১৯.১.১ বাস্তব উপকরণের বিভিন্ন অংশ চিহ্নিত করতে পারবে।         হর ১ অংক বিশিষ্ট, যেমন;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  <m:r>
                      <a:rPr lang="bn-BD" sz="4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  </m:t>
                    </m:r>
                    <m:f>
                      <m:fPr>
                        <m:ctrlP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  <m:r>
                      <a:rPr lang="bn-BD" sz="4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 </m:t>
                    </m:r>
                    <m:f>
                      <m:fPr>
                        <m:ctrlP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num>
                      <m:den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  <m:r>
                      <a:rPr lang="bn-BD" sz="4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, </m:t>
                    </m:r>
                    <m:f>
                      <m:fPr>
                        <m:ctrlP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num>
                      <m:den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  <m:r>
                          <a:rPr lang="bn-BD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 </m:t>
                        </m:r>
                      </m:den>
                    </m:f>
                    <m:r>
                      <a:rPr lang="bn-BD" sz="4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endParaRPr lang="bn-BD" sz="4400" b="0" dirty="0">
                  <a:solidFill>
                    <a:srgbClr val="00206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4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১৯.১.২ ছবির নির্দ্দিষ্ট অংশ রং করতে পারবে।</a:t>
                </a:r>
              </a:p>
              <a:p>
                <a:r>
                  <a:rPr lang="bn-BD" sz="44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১৯.১.৩ ছবি দেখে এর কত অংশ রং করা হয়েছে তা বলতে ও       অংকে লিখতে পারবে।</a:t>
                </a:r>
                <a:r>
                  <a:rPr lang="bn-BD" sz="1600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1600" dirty="0">
                  <a:solidFill>
                    <a:srgbClr val="00206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518" y="1858192"/>
                <a:ext cx="10609708" cy="4529253"/>
              </a:xfrm>
              <a:prstGeom prst="rect">
                <a:avLst/>
              </a:prstGeom>
              <a:blipFill>
                <a:blip r:embed="rId2"/>
                <a:stretch>
                  <a:fillRect l="-2298" t="-2826" r="-11890" b="-55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049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73B1F-0FD2-46C8-8B9D-A6CE82494B8B}"/>
              </a:ext>
            </a:extLst>
          </p:cNvPr>
          <p:cNvSpPr txBox="1"/>
          <p:nvPr/>
        </p:nvSpPr>
        <p:spPr>
          <a:xfrm>
            <a:off x="577850" y="73783"/>
            <a:ext cx="11036300" cy="8393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এসো একটি ছবি দেখি</a:t>
            </a:r>
            <a:endParaRPr lang="en-US" sz="1200" u="sng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54DC98-350A-45A1-A813-0FCEF28C075F}"/>
              </a:ext>
            </a:extLst>
          </p:cNvPr>
          <p:cNvSpPr txBox="1"/>
          <p:nvPr/>
        </p:nvSpPr>
        <p:spPr>
          <a:xfrm>
            <a:off x="2455018" y="4660193"/>
            <a:ext cx="61465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3200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কতটি ভাগ হলো ? 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প্রতিটি ভাগকে তোমরা কী বলবে</a:t>
            </a:r>
            <a:r>
              <a:rPr lang="bn-BD" sz="2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A50C97-1BE7-4D51-8ECB-3CC3922E7012}"/>
              </a:ext>
            </a:extLst>
          </p:cNvPr>
          <p:cNvSpPr txBox="1"/>
          <p:nvPr/>
        </p:nvSpPr>
        <p:spPr>
          <a:xfrm>
            <a:off x="3622637" y="5943970"/>
            <a:ext cx="38112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এগুলো হচ্ছে ভগ্নাংশ</a:t>
            </a:r>
            <a:endParaRPr lang="en-US" sz="2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 descr="Screen Clipping">
            <a:extLst>
              <a:ext uri="{FF2B5EF4-FFF2-40B4-BE49-F238E27FC236}">
                <a16:creationId xmlns:a16="http://schemas.microsoft.com/office/drawing/2014/main" id="{54FA6550-5F8A-40A5-8856-DBAA4474A9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125" y="1017266"/>
            <a:ext cx="1994147" cy="3596381"/>
          </a:xfrm>
          <a:prstGeom prst="rect">
            <a:avLst/>
          </a:prstGeom>
        </p:spPr>
      </p:pic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943118B3-D696-47CF-A9BC-A6D2C15A9F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272" y="1045402"/>
            <a:ext cx="1798190" cy="360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4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33333E-6 L -0.11809 -0.001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11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8933 0.0046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6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6634" y="121702"/>
            <a:ext cx="10958732" cy="14465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</a:t>
            </a:r>
            <a:r>
              <a:rPr lang="en-US" sz="80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u="sng" dirty="0" err="1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80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u="sng" dirty="0" err="1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শিখব</a:t>
            </a:r>
            <a:r>
              <a:rPr lang="en-US" sz="8800" u="sng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74722" y="5166638"/>
            <a:ext cx="35872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ভগ্নাংশ</a:t>
            </a:r>
            <a:endParaRPr lang="en-US" sz="105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F1A87020-7142-47C0-8C53-2A731B308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446" y="1631483"/>
            <a:ext cx="1994147" cy="3596381"/>
          </a:xfrm>
          <a:prstGeom prst="rect">
            <a:avLst/>
          </a:prstGeom>
        </p:spPr>
      </p:pic>
      <p:pic>
        <p:nvPicPr>
          <p:cNvPr id="9" name="Picture 8" descr="Screen Clipping">
            <a:extLst>
              <a:ext uri="{FF2B5EF4-FFF2-40B4-BE49-F238E27FC236}">
                <a16:creationId xmlns:a16="http://schemas.microsoft.com/office/drawing/2014/main" id="{75C4CD82-8B7C-40D2-97F4-40FA09E49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430" y="1659619"/>
            <a:ext cx="1798190" cy="360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05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1411" y="1117312"/>
            <a:ext cx="10641724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ভগ্নাংশ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পারি</a:t>
            </a:r>
            <a:r>
              <a:rPr lang="en-US" sz="6000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9552" y="2957853"/>
            <a:ext cx="105168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60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 আমরা ১ মিটার লম্বা ফিতাকে সমান ৩ অংশে ভাগ করব এবং এর দৈর্ঘ্য মিটারে প্রকাশ করার চেষ্টা করব।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96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3D6712-78BA-4955-9029-9C5489CC9D76}"/>
              </a:ext>
            </a:extLst>
          </p:cNvPr>
          <p:cNvSpPr txBox="1"/>
          <p:nvPr/>
        </p:nvSpPr>
        <p:spPr>
          <a:xfrm>
            <a:off x="197031" y="1700076"/>
            <a:ext cx="1179793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 </a:t>
            </a:r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মিটার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ফিতাকে কেটে বা দাগ দিয়ে ৩ ভাগ করে শিক্ষার্থীদের দেখাব।</a:t>
            </a:r>
            <a:endParaRPr lang="bn-BD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85FB8E-A5CB-4576-999A-158636B5C5D1}"/>
              </a:ext>
            </a:extLst>
          </p:cNvPr>
          <p:cNvSpPr txBox="1"/>
          <p:nvPr/>
        </p:nvSpPr>
        <p:spPr>
          <a:xfrm>
            <a:off x="1315369" y="2906003"/>
            <a:ext cx="956125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ভাগ করা ফিতার প্রতিটি অংশকে আমরা কী বলব?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3A01E-47F7-4447-9DBF-2534D9A95617}"/>
              </a:ext>
            </a:extLst>
          </p:cNvPr>
          <p:cNvSpPr txBox="1"/>
          <p:nvPr/>
        </p:nvSpPr>
        <p:spPr>
          <a:xfrm>
            <a:off x="197030" y="4235041"/>
            <a:ext cx="1179793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প্রতিটি অংশকে ১ মিটারের ৩ভাগের ১ ভাগ বা এক তৃতীয়াংশ বলা হয়।</a:t>
            </a:r>
            <a:endParaRPr lang="en-US" dirty="0">
              <a:solidFill>
                <a:srgbClr val="FF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C64B10-C703-490F-80E1-7A0A729DC177}"/>
              </a:ext>
            </a:extLst>
          </p:cNvPr>
          <p:cNvSpPr txBox="1"/>
          <p:nvPr/>
        </p:nvSpPr>
        <p:spPr>
          <a:xfrm>
            <a:off x="197030" y="508315"/>
            <a:ext cx="11797937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800" u="sng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পর্যায়ে আমি নিচের কাজগুলো করব (স্লাইড বন্ধ থাকবে)</a:t>
            </a:r>
            <a:endParaRPr lang="en-US" sz="2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C7F1E03-5BFF-468F-AE68-249FF58F7210}"/>
                  </a:ext>
                </a:extLst>
              </p:cNvPr>
              <p:cNvSpPr txBox="1"/>
              <p:nvPr/>
            </p:nvSpPr>
            <p:spPr>
              <a:xfrm>
                <a:off x="2902673" y="5243998"/>
                <a:ext cx="6386649" cy="110568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4400" dirty="0">
                    <a:solidFill>
                      <a:schemeClr val="accent1">
                        <a:lumMod val="50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বোর্ডে লিখবঃ এটি লেখা হয়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4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4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4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den>
                    </m:f>
                    <m:r>
                      <a:rPr lang="bn-BD" sz="4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মি</m:t>
                    </m:r>
                    <m:r>
                      <a:rPr lang="bn-BD" sz="440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।</m:t>
                    </m:r>
                  </m:oMath>
                </a14:m>
                <a:r>
                  <a:rPr lang="bn-BD" sz="4400" dirty="0">
                    <a:solidFill>
                      <a:schemeClr val="accent1">
                        <a:lumMod val="50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4400" dirty="0">
                  <a:solidFill>
                    <a:schemeClr val="accent1">
                      <a:lumMod val="50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C7F1E03-5BFF-468F-AE68-249FF58F7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2673" y="5243998"/>
                <a:ext cx="6386649" cy="1105687"/>
              </a:xfrm>
              <a:prstGeom prst="rect">
                <a:avLst/>
              </a:prstGeom>
              <a:blipFill>
                <a:blip r:embed="rId4"/>
                <a:stretch>
                  <a:fillRect r="-1240" b="-15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59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3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8F95F1-7CC3-4E9B-9C2E-A5F7DE770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725190"/>
              </p:ext>
            </p:extLst>
          </p:nvPr>
        </p:nvGraphicFramePr>
        <p:xfrm>
          <a:off x="218995" y="1009650"/>
          <a:ext cx="7724002" cy="443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166">
                  <a:extLst>
                    <a:ext uri="{9D8B030D-6E8A-4147-A177-3AD203B41FA5}">
                      <a16:colId xmlns:a16="http://schemas.microsoft.com/office/drawing/2014/main" val="1130456633"/>
                    </a:ext>
                  </a:extLst>
                </a:gridCol>
                <a:gridCol w="5644836">
                  <a:extLst>
                    <a:ext uri="{9D8B030D-6E8A-4147-A177-3AD203B41FA5}">
                      <a16:colId xmlns:a16="http://schemas.microsoft.com/office/drawing/2014/main" val="3679738858"/>
                    </a:ext>
                  </a:extLst>
                </a:gridCol>
              </a:tblGrid>
              <a:tr h="1109664"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দলের নাম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কাজ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748031"/>
                  </a:ext>
                </a:extLst>
              </a:tr>
              <a:tr h="1109664"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 মিটার ফিতাকে ৩ ভাগ কর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76528"/>
                  </a:ext>
                </a:extLst>
              </a:tr>
              <a:tr h="1109664"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খ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 মিটার ফিতাকে ৪ ভাগ কর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568577"/>
                  </a:ext>
                </a:extLst>
              </a:tr>
              <a:tr h="1109664"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 মিটার ফিতাকে ৫ ভাগ কর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69925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8752BFF-D76A-44EF-9857-5D6DF10509BC}"/>
              </a:ext>
            </a:extLst>
          </p:cNvPr>
          <p:cNvSpPr txBox="1"/>
          <p:nvPr/>
        </p:nvSpPr>
        <p:spPr>
          <a:xfrm>
            <a:off x="982183" y="5596631"/>
            <a:ext cx="1022763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FF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প্রতিটি দলকে জিজ্ঞাসা করব , প্রতিটি ভাগ কত অংশ ?</a:t>
            </a:r>
            <a:endParaRPr lang="en-US" sz="2800" dirty="0">
              <a:solidFill>
                <a:srgbClr val="FF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341148DA-1F26-483B-935A-F5396F84DE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5703763"/>
                  </p:ext>
                </p:extLst>
              </p:nvPr>
            </p:nvGraphicFramePr>
            <p:xfrm>
              <a:off x="8149810" y="1009650"/>
              <a:ext cx="3794082" cy="44386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94082">
                      <a:extLst>
                        <a:ext uri="{9D8B030D-6E8A-4147-A177-3AD203B41FA5}">
                          <a16:colId xmlns:a16="http://schemas.microsoft.com/office/drawing/2014/main" val="2658938104"/>
                        </a:ext>
                      </a:extLst>
                    </a:gridCol>
                  </a:tblGrid>
                  <a:tr h="11081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bn-BD" sz="3600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উত্তর</a:t>
                          </a:r>
                          <a:endParaRPr lang="en-US" sz="36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7754511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bn-BD" sz="3600" dirty="0">
                              <a:cs typeface="NikoshBAN" panose="02000000000000000000" pitchFamily="2" charset="0"/>
                            </a:rPr>
                            <a:t>এক তৃতীয়াংশ</a:t>
                          </a:r>
                          <a:r>
                            <a:rPr lang="bn-BD" sz="3600" baseline="0" dirty="0">
                              <a:cs typeface="NikoshBAN" panose="02000000000000000000" pitchFamily="2" charset="0"/>
                            </a:rPr>
                            <a:t> বা</a:t>
                          </a:r>
                          <a:r>
                            <a:rPr lang="bn-BD" sz="3600" dirty="0">
                              <a:cs typeface="NikoshBAN" panose="02000000000000000000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bn-BD" sz="3600" i="1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bn-BD" sz="3600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১</m:t>
                                  </m:r>
                                </m:num>
                                <m:den>
                                  <m:r>
                                    <a:rPr lang="bn-BD" sz="3600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৩</m:t>
                                  </m:r>
                                </m:den>
                              </m:f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 </m:t>
                              </m:r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মি</m:t>
                              </m:r>
                            </m:oMath>
                          </a14:m>
                          <a:endParaRPr lang="en-US" sz="3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95002250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bn-BD" sz="3600" dirty="0">
                              <a:cs typeface="NikoshBAN" panose="02000000000000000000" pitchFamily="2" charset="0"/>
                            </a:rPr>
                            <a:t>এক চতুর্থাংশ</a:t>
                          </a:r>
                          <a:r>
                            <a:rPr lang="bn-BD" sz="3600" baseline="0" dirty="0">
                              <a:cs typeface="NikoshBAN" panose="02000000000000000000" pitchFamily="2" charset="0"/>
                            </a:rPr>
                            <a:t> বা</a:t>
                          </a:r>
                          <a14:m>
                            <m:oMath xmlns:m="http://schemas.openxmlformats.org/officeDocument/2006/math">
                              <m:r>
                                <a:rPr lang="bn-BD" sz="3600" b="0" i="0" smtClean="0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bn-BD" sz="3600" i="1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bn-BD" sz="3600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১</m:t>
                                  </m:r>
                                </m:num>
                                <m:den>
                                  <m:r>
                                    <a:rPr lang="bn-BD" sz="3600" b="0" i="1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৪</m:t>
                                  </m:r>
                                </m:den>
                              </m:f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 </m:t>
                              </m:r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মি</m:t>
                              </m:r>
                            </m:oMath>
                          </a14:m>
                          <a:endParaRPr lang="en-US" sz="3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3998815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bn-BD" sz="3600" dirty="0">
                              <a:cs typeface="NikoshBAN" panose="02000000000000000000" pitchFamily="2" charset="0"/>
                            </a:rPr>
                            <a:t>এক পঞ্চমাংশ</a:t>
                          </a:r>
                          <a:r>
                            <a:rPr lang="bn-BD" sz="3600" baseline="0" dirty="0">
                              <a:cs typeface="NikoshBAN" panose="02000000000000000000" pitchFamily="2" charset="0"/>
                            </a:rPr>
                            <a:t> বা</a:t>
                          </a:r>
                          <a:r>
                            <a:rPr lang="bn-BD" sz="3600" dirty="0">
                              <a:cs typeface="NikoshBAN" panose="02000000000000000000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bn-BD" sz="3600" i="1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bn-BD" sz="3600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১</m:t>
                                  </m:r>
                                </m:num>
                                <m:den>
                                  <m:r>
                                    <a:rPr lang="bn-BD" sz="3600" b="0" i="1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৫</m:t>
                                  </m:r>
                                </m:den>
                              </m:f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 </m:t>
                              </m:r>
                              <m:r>
                                <a:rPr lang="bn-BD" sz="3600" i="1">
                                  <a:latin typeface="Cambria Math" panose="02040503050406030204" pitchFamily="18" charset="0"/>
                                  <a:cs typeface="NikoshBAN" panose="02000000000000000000" pitchFamily="2" charset="0"/>
                                </a:rPr>
                                <m:t>মি</m:t>
                              </m:r>
                            </m:oMath>
                          </a14:m>
                          <a:endParaRPr lang="en-US" sz="3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7057228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341148DA-1F26-483B-935A-F5396F84DE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5703763"/>
                  </p:ext>
                </p:extLst>
              </p:nvPr>
            </p:nvGraphicFramePr>
            <p:xfrm>
              <a:off x="8149810" y="1009650"/>
              <a:ext cx="3794082" cy="44386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94082">
                      <a:extLst>
                        <a:ext uri="{9D8B030D-6E8A-4147-A177-3AD203B41FA5}">
                          <a16:colId xmlns:a16="http://schemas.microsoft.com/office/drawing/2014/main" val="2658938104"/>
                        </a:ext>
                      </a:extLst>
                    </a:gridCol>
                  </a:tblGrid>
                  <a:tr h="11081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bn-BD" sz="3600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উত্তর</a:t>
                          </a:r>
                          <a:endParaRPr lang="en-US" sz="3600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7754511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60" t="-108242" r="-641" b="-2016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5002250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60" t="-207104" r="-641" b="-1005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3998815"/>
                      </a:ext>
                    </a:extLst>
                  </a:tr>
                  <a:tr h="11101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60" t="-308791" r="-641" b="-10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7057228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4A6CB46-8CC1-4CCF-861E-4175F04A2EA9}"/>
              </a:ext>
            </a:extLst>
          </p:cNvPr>
          <p:cNvSpPr txBox="1"/>
          <p:nvPr/>
        </p:nvSpPr>
        <p:spPr>
          <a:xfrm>
            <a:off x="218996" y="211015"/>
            <a:ext cx="1172489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r>
              <a:rPr lang="bn-BD" sz="4000" u="sng" dirty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en-US" sz="4000" u="sng" dirty="0"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bn-BD" sz="4000" u="sng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u="sng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4000" u="sng" dirty="0"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endParaRPr lang="en-US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98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</a:spPr>
      <a:bodyPr wrap="square" rtlCol="0">
        <a:spAutoFit/>
      </a:bodyPr>
      <a:lstStyle>
        <a:defPPr marL="285750" indent="-285750" algn="ctr">
          <a:buFont typeface="Wingdings" panose="05000000000000000000" pitchFamily="2" charset="2"/>
          <a:buChar char="q"/>
          <a:defRPr sz="44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515</Words>
  <Application>Microsoft Office PowerPoint</Application>
  <PresentationFormat>Widescreen</PresentationFormat>
  <Paragraphs>88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Ariful Islam</cp:lastModifiedBy>
  <cp:revision>332</cp:revision>
  <dcterms:created xsi:type="dcterms:W3CDTF">2018-02-22T05:31:49Z</dcterms:created>
  <dcterms:modified xsi:type="dcterms:W3CDTF">2020-09-25T16:19:55Z</dcterms:modified>
</cp:coreProperties>
</file>