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337" r:id="rId2"/>
    <p:sldId id="276" r:id="rId3"/>
    <p:sldId id="305" r:id="rId4"/>
    <p:sldId id="314" r:id="rId5"/>
    <p:sldId id="315" r:id="rId6"/>
    <p:sldId id="309" r:id="rId7"/>
    <p:sldId id="311" r:id="rId8"/>
    <p:sldId id="318" r:id="rId9"/>
    <p:sldId id="330" r:id="rId10"/>
    <p:sldId id="321" r:id="rId11"/>
    <p:sldId id="331" r:id="rId12"/>
    <p:sldId id="336" r:id="rId13"/>
    <p:sldId id="338" r:id="rId14"/>
    <p:sldId id="33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8" autoAdjust="0"/>
    <p:restoredTop sz="94660"/>
  </p:normalViewPr>
  <p:slideViewPr>
    <p:cSldViewPr snapToGrid="0" showGuides="1">
      <p:cViewPr varScale="1">
        <p:scale>
          <a:sx n="67" d="100"/>
          <a:sy n="67" d="100"/>
        </p:scale>
        <p:origin x="870" y="60"/>
      </p:cViewPr>
      <p:guideLst>
        <p:guide orient="horz" pos="2160"/>
        <p:guide pos="3840"/>
      </p:guideLst>
    </p:cSldViewPr>
  </p:slideViewPr>
  <p:notesTextViewPr>
    <p:cViewPr>
      <p:scale>
        <a:sx n="1" d="1"/>
        <a:sy n="1" d="1"/>
      </p:scale>
      <p:origin x="0" y="0"/>
    </p:cViewPr>
  </p:notesTextViewPr>
  <p:sorterViewPr>
    <p:cViewPr>
      <p:scale>
        <a:sx n="100" d="100"/>
        <a:sy n="100" d="100"/>
      </p:scale>
      <p:origin x="0" y="-36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840F7-7B1C-4CDE-9044-978624054982}" type="datetimeFigureOut">
              <a:rPr lang="en-AU" smtClean="0"/>
              <a:pPr/>
              <a:t>25/09/2020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06C5A-F144-47C5-B573-B6EB47CE6F50}" type="slidenum">
              <a:rPr lang="en-AU" smtClean="0"/>
              <a:pPr/>
              <a:t>‹#›</a:t>
            </a:fld>
            <a:endParaRPr lang="en-AU"/>
          </a:p>
        </p:txBody>
      </p:sp>
    </p:spTree>
    <p:extLst>
      <p:ext uri="{BB962C8B-B14F-4D97-AF65-F5344CB8AC3E}">
        <p14:creationId xmlns:p14="http://schemas.microsoft.com/office/powerpoint/2010/main" val="414377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2</a:t>
            </a:fld>
            <a:endParaRPr lang="en-AU"/>
          </a:p>
        </p:txBody>
      </p:sp>
    </p:spTree>
    <p:extLst>
      <p:ext uri="{BB962C8B-B14F-4D97-AF65-F5344CB8AC3E}">
        <p14:creationId xmlns:p14="http://schemas.microsoft.com/office/powerpoint/2010/main" val="425048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11</a:t>
            </a:fld>
            <a:endParaRPr lang="en-AU"/>
          </a:p>
        </p:txBody>
      </p:sp>
    </p:spTree>
    <p:extLst>
      <p:ext uri="{BB962C8B-B14F-4D97-AF65-F5344CB8AC3E}">
        <p14:creationId xmlns:p14="http://schemas.microsoft.com/office/powerpoint/2010/main" val="276886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3B140-3FEB-4EA0-9B40-868A4B56B300}" type="slidenum">
              <a:rPr lang="en-US" smtClean="0"/>
              <a:pPr/>
              <a:t>12</a:t>
            </a:fld>
            <a:endParaRPr lang="en-US"/>
          </a:p>
        </p:txBody>
      </p:sp>
    </p:spTree>
    <p:extLst>
      <p:ext uri="{BB962C8B-B14F-4D97-AF65-F5344CB8AC3E}">
        <p14:creationId xmlns:p14="http://schemas.microsoft.com/office/powerpoint/2010/main" val="15720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3</a:t>
            </a:fld>
            <a:endParaRPr lang="en-AU"/>
          </a:p>
        </p:txBody>
      </p:sp>
    </p:spTree>
    <p:extLst>
      <p:ext uri="{BB962C8B-B14F-4D97-AF65-F5344CB8AC3E}">
        <p14:creationId xmlns:p14="http://schemas.microsoft.com/office/powerpoint/2010/main" val="381826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4</a:t>
            </a:fld>
            <a:endParaRPr lang="en-AU"/>
          </a:p>
        </p:txBody>
      </p:sp>
    </p:spTree>
    <p:extLst>
      <p:ext uri="{BB962C8B-B14F-4D97-AF65-F5344CB8AC3E}">
        <p14:creationId xmlns:p14="http://schemas.microsoft.com/office/powerpoint/2010/main" val="396510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5</a:t>
            </a:fld>
            <a:endParaRPr lang="en-AU"/>
          </a:p>
        </p:txBody>
      </p:sp>
    </p:spTree>
    <p:extLst>
      <p:ext uri="{BB962C8B-B14F-4D97-AF65-F5344CB8AC3E}">
        <p14:creationId xmlns:p14="http://schemas.microsoft.com/office/powerpoint/2010/main" val="354335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6</a:t>
            </a:fld>
            <a:endParaRPr lang="en-AU"/>
          </a:p>
        </p:txBody>
      </p:sp>
    </p:spTree>
    <p:extLst>
      <p:ext uri="{BB962C8B-B14F-4D97-AF65-F5344CB8AC3E}">
        <p14:creationId xmlns:p14="http://schemas.microsoft.com/office/powerpoint/2010/main" val="372015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7</a:t>
            </a:fld>
            <a:endParaRPr lang="en-AU"/>
          </a:p>
        </p:txBody>
      </p:sp>
    </p:spTree>
    <p:extLst>
      <p:ext uri="{BB962C8B-B14F-4D97-AF65-F5344CB8AC3E}">
        <p14:creationId xmlns:p14="http://schemas.microsoft.com/office/powerpoint/2010/main" val="33010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8</a:t>
            </a:fld>
            <a:endParaRPr lang="en-AU"/>
          </a:p>
        </p:txBody>
      </p:sp>
    </p:spTree>
    <p:extLst>
      <p:ext uri="{BB962C8B-B14F-4D97-AF65-F5344CB8AC3E}">
        <p14:creationId xmlns:p14="http://schemas.microsoft.com/office/powerpoint/2010/main" val="48739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9</a:t>
            </a:fld>
            <a:endParaRPr lang="en-AU"/>
          </a:p>
        </p:txBody>
      </p:sp>
    </p:spTree>
    <p:extLst>
      <p:ext uri="{BB962C8B-B14F-4D97-AF65-F5344CB8AC3E}">
        <p14:creationId xmlns:p14="http://schemas.microsoft.com/office/powerpoint/2010/main" val="18877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এরুপ</a:t>
            </a:r>
            <a:r>
              <a:rPr lang="en-US" baseline="0" dirty="0" smtClean="0"/>
              <a:t> অনেক উদাহরণ দিয়ে </a:t>
            </a:r>
            <a:r>
              <a:rPr lang="en-US" baseline="0" smtClean="0"/>
              <a:t>রসায়নের ব্যপকতার </a:t>
            </a:r>
            <a:r>
              <a:rPr lang="en-US" baseline="0" dirty="0" smtClean="0"/>
              <a:t>ব্যাখ্যা প্রদান করা যেতে পারে।</a:t>
            </a:r>
            <a:endParaRPr lang="en-US" dirty="0"/>
          </a:p>
        </p:txBody>
      </p:sp>
      <p:sp>
        <p:nvSpPr>
          <p:cNvPr id="4" name="Slide Number Placeholder 3"/>
          <p:cNvSpPr>
            <a:spLocks noGrp="1"/>
          </p:cNvSpPr>
          <p:nvPr>
            <p:ph type="sldNum" sz="quarter" idx="10"/>
          </p:nvPr>
        </p:nvSpPr>
        <p:spPr/>
        <p:txBody>
          <a:bodyPr/>
          <a:lstStyle/>
          <a:p>
            <a:fld id="{6649EA06-3618-4457-A1F9-A1C95B23390E}" type="slidenum">
              <a:rPr lang="en-US" smtClean="0"/>
              <a:pPr/>
              <a:t>10</a:t>
            </a:fld>
            <a:endParaRPr lang="en-US"/>
          </a:p>
        </p:txBody>
      </p:sp>
    </p:spTree>
    <p:extLst>
      <p:ext uri="{BB962C8B-B14F-4D97-AF65-F5344CB8AC3E}">
        <p14:creationId xmlns:p14="http://schemas.microsoft.com/office/powerpoint/2010/main" val="105374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E32206A-7502-411D-8FE5-EBC3C5E88A3E}" type="datetime1">
              <a:rPr lang="en-AU" smtClean="0"/>
              <a:pPr/>
              <a:t>25/09/2020</a:t>
            </a:fld>
            <a:endParaRPr lang="en-AU"/>
          </a:p>
        </p:txBody>
      </p:sp>
      <p:sp>
        <p:nvSpPr>
          <p:cNvPr id="5" name="Footer Placeholder 4"/>
          <p:cNvSpPr>
            <a:spLocks noGrp="1"/>
          </p:cNvSpPr>
          <p:nvPr>
            <p:ph type="ftr" sz="quarter" idx="11"/>
          </p:nvPr>
        </p:nvSpPr>
        <p:spPr/>
        <p:txBody>
          <a:bodyPr/>
          <a:lstStyle/>
          <a:p>
            <a:r>
              <a:rPr lang="en-AU" smtClean="0"/>
              <a:t>Shahjahanxp@yahoo.com</a:t>
            </a:r>
            <a:endParaRPr lang="en-AU"/>
          </a:p>
        </p:txBody>
      </p:sp>
      <p:sp>
        <p:nvSpPr>
          <p:cNvPr id="6" name="Slide Number Placeholder 5"/>
          <p:cNvSpPr>
            <a:spLocks noGrp="1"/>
          </p:cNvSpPr>
          <p:nvPr>
            <p:ph type="sldNum" sz="quarter" idx="12"/>
          </p:nvPr>
        </p:nvSpPr>
        <p:spPr/>
        <p:txBody>
          <a:bodyPr/>
          <a:lstStyle/>
          <a:p>
            <a:fld id="{297ED29C-081A-48E3-A55E-CC3A579EBA3C}" type="slidenum">
              <a:rPr lang="en-AU" smtClean="0"/>
              <a:pPr/>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03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E14FF2-8F6B-43AB-A61E-04990FA0F7C6}" type="datetime1">
              <a:rPr lang="en-AU" smtClean="0"/>
              <a:pPr/>
              <a:t>25/09/2020</a:t>
            </a:fld>
            <a:endParaRPr lang="en-AU"/>
          </a:p>
        </p:txBody>
      </p:sp>
      <p:sp>
        <p:nvSpPr>
          <p:cNvPr id="5" name="Footer Placeholder 4"/>
          <p:cNvSpPr>
            <a:spLocks noGrp="1"/>
          </p:cNvSpPr>
          <p:nvPr>
            <p:ph type="ftr" sz="quarter" idx="11"/>
          </p:nvPr>
        </p:nvSpPr>
        <p:spPr/>
        <p:txBody>
          <a:bodyPr/>
          <a:lstStyle/>
          <a:p>
            <a:r>
              <a:rPr lang="en-AU" smtClean="0"/>
              <a:t>Shahjahanxp@yahoo.com</a:t>
            </a:r>
            <a:endParaRPr lang="en-AU"/>
          </a:p>
        </p:txBody>
      </p:sp>
      <p:sp>
        <p:nvSpPr>
          <p:cNvPr id="6" name="Slide Number Placeholder 5"/>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156515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473548-F2DC-4618-A477-E76B755259FC}" type="datetime1">
              <a:rPr lang="en-AU" smtClean="0"/>
              <a:pPr/>
              <a:t>25/09/2020</a:t>
            </a:fld>
            <a:endParaRPr lang="en-AU"/>
          </a:p>
        </p:txBody>
      </p:sp>
      <p:sp>
        <p:nvSpPr>
          <p:cNvPr id="5" name="Footer Placeholder 4"/>
          <p:cNvSpPr>
            <a:spLocks noGrp="1"/>
          </p:cNvSpPr>
          <p:nvPr>
            <p:ph type="ftr" sz="quarter" idx="11"/>
          </p:nvPr>
        </p:nvSpPr>
        <p:spPr/>
        <p:txBody>
          <a:bodyPr/>
          <a:lstStyle/>
          <a:p>
            <a:r>
              <a:rPr lang="en-AU" smtClean="0"/>
              <a:t>Shahjahanxp@yahoo.com</a:t>
            </a:r>
            <a:endParaRPr lang="en-AU"/>
          </a:p>
        </p:txBody>
      </p:sp>
      <p:sp>
        <p:nvSpPr>
          <p:cNvPr id="6" name="Slide Number Placeholder 5"/>
          <p:cNvSpPr>
            <a:spLocks noGrp="1"/>
          </p:cNvSpPr>
          <p:nvPr>
            <p:ph type="sldNum" sz="quarter" idx="12"/>
          </p:nvPr>
        </p:nvSpPr>
        <p:spPr/>
        <p:txBody>
          <a:bodyPr/>
          <a:lstStyle/>
          <a:p>
            <a:fld id="{297ED29C-081A-48E3-A55E-CC3A579EBA3C}" type="slidenum">
              <a:rPr lang="en-AU" smtClean="0"/>
              <a:pPr/>
              <a:t>‹#›</a:t>
            </a:fld>
            <a:endParaRPr lang="en-A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57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0DC156-0D9F-4A56-88CE-2F94E53A3FFF}" type="datetime1">
              <a:rPr lang="en-AU" smtClean="0"/>
              <a:pPr/>
              <a:t>25/09/2020</a:t>
            </a:fld>
            <a:endParaRPr lang="en-AU"/>
          </a:p>
        </p:txBody>
      </p:sp>
      <p:sp>
        <p:nvSpPr>
          <p:cNvPr id="5" name="Footer Placeholder 4"/>
          <p:cNvSpPr>
            <a:spLocks noGrp="1"/>
          </p:cNvSpPr>
          <p:nvPr>
            <p:ph type="ftr" sz="quarter" idx="11"/>
          </p:nvPr>
        </p:nvSpPr>
        <p:spPr/>
        <p:txBody>
          <a:bodyPr/>
          <a:lstStyle/>
          <a:p>
            <a:r>
              <a:rPr lang="en-AU" smtClean="0"/>
              <a:t>Shahjahanxp@yahoo.com</a:t>
            </a:r>
            <a:endParaRPr lang="en-AU"/>
          </a:p>
        </p:txBody>
      </p:sp>
      <p:sp>
        <p:nvSpPr>
          <p:cNvPr id="6" name="Slide Number Placeholder 5"/>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203734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0EFE89-8155-4D1C-AEE9-1D14E0C07EE6}" type="datetime1">
              <a:rPr lang="en-AU" smtClean="0"/>
              <a:pPr/>
              <a:t>25/09/2020</a:t>
            </a:fld>
            <a:endParaRPr lang="en-AU"/>
          </a:p>
        </p:txBody>
      </p:sp>
      <p:sp>
        <p:nvSpPr>
          <p:cNvPr id="5" name="Footer Placeholder 4"/>
          <p:cNvSpPr>
            <a:spLocks noGrp="1"/>
          </p:cNvSpPr>
          <p:nvPr>
            <p:ph type="ftr" sz="quarter" idx="11"/>
          </p:nvPr>
        </p:nvSpPr>
        <p:spPr/>
        <p:txBody>
          <a:bodyPr/>
          <a:lstStyle/>
          <a:p>
            <a:r>
              <a:rPr lang="en-AU" smtClean="0"/>
              <a:t>Shahjahanxp@yahoo.com</a:t>
            </a:r>
            <a:endParaRPr lang="en-AU"/>
          </a:p>
        </p:txBody>
      </p:sp>
      <p:sp>
        <p:nvSpPr>
          <p:cNvPr id="6" name="Slide Number Placeholder 5"/>
          <p:cNvSpPr>
            <a:spLocks noGrp="1"/>
          </p:cNvSpPr>
          <p:nvPr>
            <p:ph type="sldNum" sz="quarter" idx="12"/>
          </p:nvPr>
        </p:nvSpPr>
        <p:spPr/>
        <p:txBody>
          <a:bodyPr/>
          <a:lstStyle/>
          <a:p>
            <a:fld id="{297ED29C-081A-48E3-A55E-CC3A579EBA3C}" type="slidenum">
              <a:rPr lang="en-AU" smtClean="0"/>
              <a:pPr/>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49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66080C-D3B9-40D6-A071-8F19E6215ACD}" type="datetime1">
              <a:rPr lang="en-AU" smtClean="0"/>
              <a:pPr/>
              <a:t>25/09/2020</a:t>
            </a:fld>
            <a:endParaRPr lang="en-AU"/>
          </a:p>
        </p:txBody>
      </p:sp>
      <p:sp>
        <p:nvSpPr>
          <p:cNvPr id="6" name="Footer Placeholder 5"/>
          <p:cNvSpPr>
            <a:spLocks noGrp="1"/>
          </p:cNvSpPr>
          <p:nvPr>
            <p:ph type="ftr" sz="quarter" idx="11"/>
          </p:nvPr>
        </p:nvSpPr>
        <p:spPr/>
        <p:txBody>
          <a:bodyPr/>
          <a:lstStyle/>
          <a:p>
            <a:r>
              <a:rPr lang="en-AU" smtClean="0"/>
              <a:t>Shahjahanxp@yahoo.com</a:t>
            </a:r>
            <a:endParaRPr lang="en-AU"/>
          </a:p>
        </p:txBody>
      </p:sp>
      <p:sp>
        <p:nvSpPr>
          <p:cNvPr id="7" name="Slide Number Placeholder 6"/>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297774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F5BA7C-A323-4B6E-923F-8EAF5416E8CD}" type="datetime1">
              <a:rPr lang="en-AU" smtClean="0"/>
              <a:pPr/>
              <a:t>25/09/2020</a:t>
            </a:fld>
            <a:endParaRPr lang="en-AU"/>
          </a:p>
        </p:txBody>
      </p:sp>
      <p:sp>
        <p:nvSpPr>
          <p:cNvPr id="8" name="Footer Placeholder 7"/>
          <p:cNvSpPr>
            <a:spLocks noGrp="1"/>
          </p:cNvSpPr>
          <p:nvPr>
            <p:ph type="ftr" sz="quarter" idx="11"/>
          </p:nvPr>
        </p:nvSpPr>
        <p:spPr/>
        <p:txBody>
          <a:bodyPr/>
          <a:lstStyle/>
          <a:p>
            <a:r>
              <a:rPr lang="en-AU" smtClean="0"/>
              <a:t>Shahjahanxp@yahoo.com</a:t>
            </a:r>
            <a:endParaRPr lang="en-AU"/>
          </a:p>
        </p:txBody>
      </p:sp>
      <p:sp>
        <p:nvSpPr>
          <p:cNvPr id="9" name="Slide Number Placeholder 8"/>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157190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48BEF5-0E88-46A9-8F2A-E13339C1433E}" type="datetime1">
              <a:rPr lang="en-AU" smtClean="0"/>
              <a:pPr/>
              <a:t>25/09/2020</a:t>
            </a:fld>
            <a:endParaRPr lang="en-AU"/>
          </a:p>
        </p:txBody>
      </p:sp>
      <p:sp>
        <p:nvSpPr>
          <p:cNvPr id="4" name="Footer Placeholder 3"/>
          <p:cNvSpPr>
            <a:spLocks noGrp="1"/>
          </p:cNvSpPr>
          <p:nvPr>
            <p:ph type="ftr" sz="quarter" idx="11"/>
          </p:nvPr>
        </p:nvSpPr>
        <p:spPr/>
        <p:txBody>
          <a:bodyPr/>
          <a:lstStyle/>
          <a:p>
            <a:r>
              <a:rPr lang="en-AU" smtClean="0"/>
              <a:t>Shahjahanxp@yahoo.com</a:t>
            </a:r>
            <a:endParaRPr lang="en-AU"/>
          </a:p>
        </p:txBody>
      </p:sp>
      <p:sp>
        <p:nvSpPr>
          <p:cNvPr id="5" name="Slide Number Placeholder 4"/>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387047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40DB1-EA75-4222-A4ED-F8E65B1CA90D}" type="datetime1">
              <a:rPr lang="en-AU" smtClean="0"/>
              <a:pPr/>
              <a:t>25/09/2020</a:t>
            </a:fld>
            <a:endParaRPr lang="en-AU"/>
          </a:p>
        </p:txBody>
      </p:sp>
      <p:sp>
        <p:nvSpPr>
          <p:cNvPr id="3" name="Footer Placeholder 2"/>
          <p:cNvSpPr>
            <a:spLocks noGrp="1"/>
          </p:cNvSpPr>
          <p:nvPr>
            <p:ph type="ftr" sz="quarter" idx="11"/>
          </p:nvPr>
        </p:nvSpPr>
        <p:spPr/>
        <p:txBody>
          <a:bodyPr/>
          <a:lstStyle/>
          <a:p>
            <a:r>
              <a:rPr lang="en-AU" smtClean="0"/>
              <a:t>Shahjahanxp@yahoo.com</a:t>
            </a:r>
            <a:endParaRPr lang="en-AU"/>
          </a:p>
        </p:txBody>
      </p:sp>
      <p:sp>
        <p:nvSpPr>
          <p:cNvPr id="4" name="Slide Number Placeholder 3"/>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396248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8EABE-F9D0-4DF4-B095-20513A2AB558}" type="datetime1">
              <a:rPr lang="en-AU" smtClean="0"/>
              <a:pPr/>
              <a:t>25/09/2020</a:t>
            </a:fld>
            <a:endParaRPr lang="en-AU"/>
          </a:p>
        </p:txBody>
      </p:sp>
      <p:sp>
        <p:nvSpPr>
          <p:cNvPr id="6" name="Footer Placeholder 5"/>
          <p:cNvSpPr>
            <a:spLocks noGrp="1"/>
          </p:cNvSpPr>
          <p:nvPr>
            <p:ph type="ftr" sz="quarter" idx="11"/>
          </p:nvPr>
        </p:nvSpPr>
        <p:spPr/>
        <p:txBody>
          <a:bodyPr/>
          <a:lstStyle/>
          <a:p>
            <a:r>
              <a:rPr lang="en-AU" smtClean="0"/>
              <a:t>Shahjahanxp@yahoo.com</a:t>
            </a:r>
            <a:endParaRPr lang="en-AU"/>
          </a:p>
        </p:txBody>
      </p:sp>
      <p:sp>
        <p:nvSpPr>
          <p:cNvPr id="7" name="Slide Number Placeholder 6"/>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136390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F03D7-583F-4EC3-9CFE-7F78C7B36087}" type="datetime1">
              <a:rPr lang="en-AU" smtClean="0"/>
              <a:pPr/>
              <a:t>25/09/2020</a:t>
            </a:fld>
            <a:endParaRPr lang="en-AU"/>
          </a:p>
        </p:txBody>
      </p:sp>
      <p:sp>
        <p:nvSpPr>
          <p:cNvPr id="6" name="Footer Placeholder 5"/>
          <p:cNvSpPr>
            <a:spLocks noGrp="1"/>
          </p:cNvSpPr>
          <p:nvPr>
            <p:ph type="ftr" sz="quarter" idx="11"/>
          </p:nvPr>
        </p:nvSpPr>
        <p:spPr/>
        <p:txBody>
          <a:bodyPr/>
          <a:lstStyle/>
          <a:p>
            <a:r>
              <a:rPr lang="en-AU" smtClean="0"/>
              <a:t>Shahjahanxp@yahoo.com</a:t>
            </a:r>
            <a:endParaRPr lang="en-AU"/>
          </a:p>
        </p:txBody>
      </p:sp>
      <p:sp>
        <p:nvSpPr>
          <p:cNvPr id="7" name="Slide Number Placeholder 6"/>
          <p:cNvSpPr>
            <a:spLocks noGrp="1"/>
          </p:cNvSpPr>
          <p:nvPr>
            <p:ph type="sldNum" sz="quarter" idx="12"/>
          </p:nvPr>
        </p:nvSpPr>
        <p:spPr/>
        <p:txBody>
          <a:bodyPr/>
          <a:lstStyle/>
          <a:p>
            <a:fld id="{297ED29C-081A-48E3-A55E-CC3A579EBA3C}" type="slidenum">
              <a:rPr lang="en-AU" smtClean="0"/>
              <a:pPr/>
              <a:t>‹#›</a:t>
            </a:fld>
            <a:endParaRPr lang="en-A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67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990899-5792-487C-B656-EE536ED9DE33}" type="datetime1">
              <a:rPr lang="en-AU" smtClean="0"/>
              <a:pPr/>
              <a:t>25/09/2020</a:t>
            </a:fld>
            <a:endParaRPr lang="en-A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AU" smtClean="0"/>
              <a:t>Shahjahanxp@yahoo.com</a:t>
            </a:r>
            <a:endParaRPr lang="en-A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97ED29C-081A-48E3-A55E-CC3A579EBA3C}" type="slidenum">
              <a:rPr lang="en-AU" smtClean="0"/>
              <a:pPr/>
              <a:t>‹#›</a:t>
            </a:fld>
            <a:endParaRPr lang="en-A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4749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499075">
            <a:off x="1308962" y="2103600"/>
            <a:ext cx="2344087" cy="2862322"/>
          </a:xfrm>
          <a:prstGeom prst="rect">
            <a:avLst/>
          </a:prstGeom>
          <a:ln w="76200"/>
        </p:spPr>
        <p:style>
          <a:lnRef idx="1">
            <a:schemeClr val="accent4"/>
          </a:lnRef>
          <a:fillRef idx="1001">
            <a:schemeClr val="lt1"/>
          </a:fillRef>
          <a:effectRef idx="1">
            <a:schemeClr val="accent4"/>
          </a:effectRef>
          <a:fontRef idx="minor">
            <a:schemeClr val="dk1"/>
          </a:fontRef>
        </p:style>
        <p:txBody>
          <a:bodyPr wrap="square" rtlCol="0">
            <a:spAutoFit/>
          </a:bodyPr>
          <a:lstStyle/>
          <a:p>
            <a:pPr algn="ctr"/>
            <a:r>
              <a:rPr lang="bn-IN" sz="3600" dirty="0">
                <a:solidFill>
                  <a:srgbClr val="00B050"/>
                </a:solidFill>
              </a:rPr>
              <a:t>সব্বাইকে</a:t>
            </a:r>
            <a:r>
              <a:rPr lang="bn-IN" sz="3600" dirty="0"/>
              <a:t> </a:t>
            </a:r>
          </a:p>
          <a:p>
            <a:pPr algn="ctr"/>
            <a:r>
              <a:rPr lang="bn-IN" sz="3600" dirty="0">
                <a:solidFill>
                  <a:srgbClr val="FF0000"/>
                </a:solidFill>
              </a:rPr>
              <a:t>এক </a:t>
            </a:r>
            <a:r>
              <a:rPr lang="bn-IN" sz="3600" dirty="0"/>
              <a:t> </a:t>
            </a:r>
          </a:p>
          <a:p>
            <a:pPr algn="ctr"/>
            <a:r>
              <a:rPr lang="bn-IN" sz="3600" dirty="0">
                <a:solidFill>
                  <a:srgbClr val="002060"/>
                </a:solidFill>
              </a:rPr>
              <a:t>গুচ্ছ </a:t>
            </a:r>
            <a:endParaRPr lang="bn-IN" sz="3600" dirty="0"/>
          </a:p>
          <a:p>
            <a:pPr algn="ctr"/>
            <a:r>
              <a:rPr lang="bn-IN" sz="3600" dirty="0">
                <a:solidFill>
                  <a:srgbClr val="C00000"/>
                </a:solidFill>
              </a:rPr>
              <a:t>ফুলের</a:t>
            </a:r>
          </a:p>
          <a:p>
            <a:pPr algn="ctr"/>
            <a:r>
              <a:rPr lang="bn-IN" sz="3600" dirty="0"/>
              <a:t> </a:t>
            </a:r>
            <a:r>
              <a:rPr lang="bn-IN" sz="3600" dirty="0">
                <a:solidFill>
                  <a:srgbClr val="00B050"/>
                </a:solidFill>
              </a:rPr>
              <a:t>শুভেচ্ছা </a:t>
            </a:r>
            <a:endParaRPr lang="en-US" sz="3600" dirty="0">
              <a:solidFill>
                <a:srgbClr val="00B050"/>
              </a:solidFill>
            </a:endParaRPr>
          </a:p>
        </p:txBody>
      </p:sp>
      <p:pic>
        <p:nvPicPr>
          <p:cNvPr id="7" name="Picture 6" descr="Color Flower.jpg"/>
          <p:cNvPicPr>
            <a:picLocks noChangeAspect="1"/>
          </p:cNvPicPr>
          <p:nvPr/>
        </p:nvPicPr>
        <p:blipFill>
          <a:blip r:embed="rId2" cstate="print"/>
          <a:stretch>
            <a:fillRect/>
          </a:stretch>
        </p:blipFill>
        <p:spPr>
          <a:xfrm>
            <a:off x="4442113" y="2240411"/>
            <a:ext cx="6400799" cy="3288852"/>
          </a:xfrm>
          <a:prstGeom prst="ellipse">
            <a:avLst/>
          </a:prstGeom>
          <a:ln>
            <a:noFill/>
          </a:ln>
          <a:effectLst>
            <a:softEdge rad="112500"/>
          </a:effectLst>
        </p:spPr>
      </p:pic>
      <p:pic>
        <p:nvPicPr>
          <p:cNvPr id="8" name="Picture 7"/>
          <p:cNvPicPr>
            <a:picLocks noChangeAspect="1" noChangeArrowheads="1"/>
          </p:cNvPicPr>
          <p:nvPr/>
        </p:nvPicPr>
        <p:blipFill>
          <a:blip r:embed="rId3"/>
          <a:srcRect/>
          <a:stretch>
            <a:fillRect/>
          </a:stretch>
        </p:blipFill>
        <p:spPr bwMode="auto">
          <a:xfrm>
            <a:off x="3299987" y="1151108"/>
            <a:ext cx="5592026" cy="843327"/>
          </a:xfrm>
          <a:prstGeom prst="rect">
            <a:avLst/>
          </a:prstGeom>
          <a:noFill/>
          <a:ln w="9525">
            <a:noFill/>
            <a:miter lim="800000"/>
            <a:headEnd/>
            <a:tailEnd/>
          </a:ln>
          <a:effectLst/>
        </p:spPr>
      </p:pic>
      <p:sp>
        <p:nvSpPr>
          <p:cNvPr id="9"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0"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1" name="Can 10"/>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2" name="Can 11"/>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extLst>
      <p:ext uri="{BB962C8B-B14F-4D97-AF65-F5344CB8AC3E}">
        <p14:creationId xmlns:p14="http://schemas.microsoft.com/office/powerpoint/2010/main" val="277449024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38725" y="3399467"/>
            <a:ext cx="3080791" cy="1672596"/>
          </a:xfrm>
          <a:prstGeom prst="rect">
            <a:avLst/>
          </a:prstGeom>
        </p:spPr>
      </p:pic>
      <p:pic>
        <p:nvPicPr>
          <p:cNvPr id="4" name="Picture 3"/>
          <p:cNvPicPr>
            <a:picLocks noChangeAspect="1"/>
          </p:cNvPicPr>
          <p:nvPr/>
        </p:nvPicPr>
        <p:blipFill>
          <a:blip r:embed="rId4"/>
          <a:stretch>
            <a:fillRect/>
          </a:stretch>
        </p:blipFill>
        <p:spPr>
          <a:xfrm>
            <a:off x="2038725" y="1014413"/>
            <a:ext cx="3080791" cy="18045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200" y="3500438"/>
            <a:ext cx="3573463" cy="1757362"/>
          </a:xfrm>
          <a:prstGeom prst="rect">
            <a:avLst/>
          </a:prstGeom>
        </p:spPr>
      </p:pic>
      <p:pic>
        <p:nvPicPr>
          <p:cNvPr id="6" name="Picture 5"/>
          <p:cNvPicPr>
            <a:picLocks noChangeAspect="1"/>
          </p:cNvPicPr>
          <p:nvPr/>
        </p:nvPicPr>
        <p:blipFill>
          <a:blip r:embed="rId6"/>
          <a:stretch>
            <a:fillRect/>
          </a:stretch>
        </p:blipFill>
        <p:spPr>
          <a:xfrm>
            <a:off x="6299199" y="1009109"/>
            <a:ext cx="3573463" cy="1741523"/>
          </a:xfrm>
          <a:prstGeom prst="rect">
            <a:avLst/>
          </a:prstGeom>
        </p:spPr>
      </p:pic>
      <p:sp>
        <p:nvSpPr>
          <p:cNvPr id="8" name="Rectangle 7"/>
          <p:cNvSpPr/>
          <p:nvPr/>
        </p:nvSpPr>
        <p:spPr>
          <a:xfrm>
            <a:off x="2038725" y="2852333"/>
            <a:ext cx="3080791" cy="502151"/>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পিঁয়াজে</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9" name="Rectangle 8"/>
          <p:cNvSpPr/>
          <p:nvPr/>
        </p:nvSpPr>
        <p:spPr>
          <a:xfrm>
            <a:off x="1902673" y="5214520"/>
            <a:ext cx="3352893" cy="579727"/>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কান্নায়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10" name="Rectangle 9"/>
          <p:cNvSpPr/>
          <p:nvPr/>
        </p:nvSpPr>
        <p:spPr>
          <a:xfrm>
            <a:off x="6299199" y="2924938"/>
            <a:ext cx="3570339" cy="502151"/>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ঔষধে</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11" name="Rectangle 10"/>
          <p:cNvSpPr/>
          <p:nvPr/>
        </p:nvSpPr>
        <p:spPr>
          <a:xfrm>
            <a:off x="6299199" y="5286375"/>
            <a:ext cx="3570339" cy="579727"/>
          </a:xfrm>
          <a:prstGeom prst="rect">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স্নেহ-ভালবাসায়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15"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6"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7" name="Can 16"/>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8" name="Can 17"/>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extLst>
      <p:ext uri="{BB962C8B-B14F-4D97-AF65-F5344CB8AC3E}">
        <p14:creationId xmlns:p14="http://schemas.microsoft.com/office/powerpoint/2010/main" val="267828559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anim calcmode="lin" valueType="num">
                                      <p:cBhvr>
                                        <p:cTn id="3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9"/>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1"/>
                                        </p:tgtEl>
                                        <p:attrNameLst>
                                          <p:attrName>ppt_y</p:attrName>
                                        </p:attrNameLst>
                                      </p:cBhvr>
                                      <p:tavLst>
                                        <p:tav tm="0">
                                          <p:val>
                                            <p:strVal val="#ppt_y"/>
                                          </p:val>
                                        </p:tav>
                                        <p:tav tm="100000">
                                          <p:val>
                                            <p:strVal val="#ppt_y"/>
                                          </p:val>
                                        </p:tav>
                                      </p:tavLst>
                                    </p:anim>
                                    <p:anim calcmode="lin" valueType="num">
                                      <p:cBhvr>
                                        <p:cTn id="4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147" y="667509"/>
            <a:ext cx="4313995" cy="769441"/>
          </a:xfrm>
          <a:prstGeom prst="rect">
            <a:avLst/>
          </a:prstGeom>
        </p:spPr>
        <p:txBody>
          <a:bodyPr wrap="square">
            <a:spAutoFit/>
          </a:bodyPr>
          <a:lstStyle/>
          <a:p>
            <a:pPr algn="ctr"/>
            <a:r>
              <a:rPr lang="bn-BD" sz="44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sz="44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2474958" y="1666683"/>
            <a:ext cx="6669042" cy="2554545"/>
          </a:xfrm>
          <a:prstGeom prst="rect">
            <a:avLst/>
          </a:prstGeom>
          <a:noFill/>
          <a:ln w="38100">
            <a:solidFill>
              <a:schemeClr val="tx1"/>
            </a:solidFill>
          </a:ln>
        </p:spPr>
        <p:txBody>
          <a:bodyPr wrap="square" rtlCol="0">
            <a:spAutoFit/>
          </a:bodyPr>
          <a:lstStyle/>
          <a:p>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রসায়নের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সংজ্ঞা দাও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রসায়নের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 জীববিজ্ঞানের সম্পর্কের একটি ব্যাখ্যা দাও । </a:t>
            </a:r>
            <a:endPar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Footer Placeholder 6"/>
          <p:cNvSpPr>
            <a:spLocks noGrp="1"/>
          </p:cNvSpPr>
          <p:nvPr>
            <p:ph type="ftr" sz="quarter" idx="11"/>
          </p:nvPr>
        </p:nvSpPr>
        <p:spPr/>
        <p:txBody>
          <a:bodyPr/>
          <a:lstStyle/>
          <a:p>
            <a:r>
              <a:rPr lang="en-AU" smtClean="0"/>
              <a:t>Shahjahanxp@yahoo.com</a:t>
            </a:r>
            <a:endParaRPr lang="en-AU"/>
          </a:p>
        </p:txBody>
      </p:sp>
      <p:sp>
        <p:nvSpPr>
          <p:cNvPr id="8"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9"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0" name="Can 9"/>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1" name="Can 10"/>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4230" y="1862138"/>
            <a:ext cx="8897938" cy="2123658"/>
          </a:xfrm>
          <a:prstGeom prst="rect">
            <a:avLst/>
          </a:prstGeom>
          <a:noFill/>
          <a:ln w="28575">
            <a:solidFill>
              <a:schemeClr val="tx1"/>
            </a:solidFill>
          </a:ln>
        </p:spPr>
        <p:txBody>
          <a:bodyPr wrap="square">
            <a:spAutoFit/>
          </a:bodyPr>
          <a:lstStyle/>
          <a:p>
            <a:pPr algn="ctr"/>
            <a:r>
              <a:rPr lang="bn-IN" sz="4400" u="sng" dirty="0" smtClean="0">
                <a:latin typeface="NikoshBAN" pitchFamily="2" charset="0"/>
                <a:cs typeface="NikoshBAN" pitchFamily="2" charset="0"/>
              </a:rPr>
              <a:t>বাড়ির কাজ</a:t>
            </a:r>
          </a:p>
          <a:p>
            <a:pPr algn="ctr"/>
            <a:endParaRPr lang="bn-IN" sz="4400" dirty="0" smtClean="0">
              <a:latin typeface="NikoshBAN" pitchFamily="2" charset="0"/>
              <a:cs typeface="NikoshBAN" pitchFamily="2" charset="0"/>
            </a:endParaRPr>
          </a:p>
          <a:p>
            <a:pPr algn="ctr"/>
            <a:r>
              <a:rPr lang="bn-IN" sz="4400" dirty="0" smtClean="0">
                <a:latin typeface="NikoshBAN" pitchFamily="2" charset="0"/>
                <a:cs typeface="NikoshBAN" pitchFamily="2" charset="0"/>
              </a:rPr>
              <a:t>ব্যবহারিক </a:t>
            </a:r>
            <a:r>
              <a:rPr lang="bn-IN" sz="4400" dirty="0" smtClean="0">
                <a:latin typeface="NikoshBAN" pitchFamily="2" charset="0"/>
                <a:cs typeface="NikoshBAN" pitchFamily="2" charset="0"/>
              </a:rPr>
              <a:t>জীবনে রসায়নের অবদান ব্যাখ্যা করবে।</a:t>
            </a:r>
            <a:endParaRPr lang="en-US" sz="4400" dirty="0"/>
          </a:p>
        </p:txBody>
      </p:sp>
      <p:sp>
        <p:nvSpPr>
          <p:cNvPr id="5"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6"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7" name="Can 6"/>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8" name="Can 7"/>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1476672" y="1234111"/>
            <a:ext cx="6124278" cy="4409452"/>
          </a:xfrm>
          <a:custGeom>
            <a:avLst/>
            <a:gdLst>
              <a:gd name="connsiteX0" fmla="*/ 15766 w 3578773"/>
              <a:gd name="connsiteY0" fmla="*/ 378372 h 5092262"/>
              <a:gd name="connsiteX1" fmla="*/ 1418897 w 3578773"/>
              <a:gd name="connsiteY1" fmla="*/ 0 h 5092262"/>
              <a:gd name="connsiteX2" fmla="*/ 3578773 w 3578773"/>
              <a:gd name="connsiteY2" fmla="*/ 567559 h 5092262"/>
              <a:gd name="connsiteX3" fmla="*/ 3578773 w 3578773"/>
              <a:gd name="connsiteY3" fmla="*/ 4114800 h 5092262"/>
              <a:gd name="connsiteX4" fmla="*/ 0 w 3578773"/>
              <a:gd name="connsiteY4" fmla="*/ 5092262 h 5092262"/>
              <a:gd name="connsiteX5" fmla="*/ 15766 w 3578773"/>
              <a:gd name="connsiteY5" fmla="*/ 378372 h 509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8773" h="5092262">
                <a:moveTo>
                  <a:pt x="15766" y="378372"/>
                </a:moveTo>
                <a:lnTo>
                  <a:pt x="1418897" y="0"/>
                </a:lnTo>
                <a:lnTo>
                  <a:pt x="3578773" y="567559"/>
                </a:lnTo>
                <a:lnTo>
                  <a:pt x="3578773" y="4114800"/>
                </a:lnTo>
                <a:lnTo>
                  <a:pt x="0" y="5092262"/>
                </a:lnTo>
                <a:cubicBezTo>
                  <a:pt x="5255" y="3515710"/>
                  <a:pt x="10511" y="1939159"/>
                  <a:pt x="15766" y="378372"/>
                </a:cubicBezTo>
                <a:close/>
              </a:path>
            </a:pathLst>
          </a:custGeom>
          <a:solidFill>
            <a:schemeClr val="bg1"/>
          </a:solidFill>
          <a:ln w="381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bn-IN" sz="2800" dirty="0">
                <a:solidFill>
                  <a:schemeClr val="tx1"/>
                </a:solidFill>
              </a:rPr>
              <a:t>মোঃ নাজমুল হক (শামীম)</a:t>
            </a:r>
            <a:r>
              <a:rPr lang="en-US" sz="2800" dirty="0">
                <a:solidFill>
                  <a:schemeClr val="tx1"/>
                </a:solidFill>
              </a:rPr>
              <a:t> </a:t>
            </a:r>
          </a:p>
          <a:p>
            <a:r>
              <a:rPr lang="en-US" sz="2800" dirty="0">
                <a:solidFill>
                  <a:schemeClr val="tx1"/>
                </a:solidFill>
              </a:rPr>
              <a:t>                              </a:t>
            </a:r>
            <a:r>
              <a:rPr lang="bn-IN" sz="2400" dirty="0">
                <a:solidFill>
                  <a:schemeClr val="tx1"/>
                </a:solidFill>
              </a:rPr>
              <a:t>বিএসসি,বিএড,এমএ,এমএড</a:t>
            </a:r>
          </a:p>
          <a:p>
            <a:r>
              <a:rPr lang="bn-IN" sz="2800" dirty="0">
                <a:solidFill>
                  <a:schemeClr val="tx1"/>
                </a:solidFill>
              </a:rPr>
              <a:t>সহকারি </a:t>
            </a:r>
            <a:r>
              <a:rPr lang="bn-IN" sz="2800" dirty="0">
                <a:solidFill>
                  <a:schemeClr val="tx1"/>
                </a:solidFill>
              </a:rPr>
              <a:t>শিক্ষক</a:t>
            </a:r>
            <a:endParaRPr lang="bn-IN" sz="2800" dirty="0">
              <a:solidFill>
                <a:schemeClr val="tx1"/>
              </a:solidFill>
            </a:endParaRPr>
          </a:p>
          <a:p>
            <a:r>
              <a:rPr lang="bn-IN" sz="2800" dirty="0">
                <a:solidFill>
                  <a:schemeClr val="tx1"/>
                </a:solidFill>
              </a:rPr>
              <a:t>থুপসারা সেলিমীয়া দাখিল মাদরাসা</a:t>
            </a:r>
            <a:r>
              <a:rPr lang="en-US" sz="2800" dirty="0">
                <a:solidFill>
                  <a:schemeClr val="tx1"/>
                </a:solidFill>
              </a:rPr>
              <a:t>, </a:t>
            </a:r>
            <a:r>
              <a:rPr lang="bn-IN" sz="2800" dirty="0">
                <a:solidFill>
                  <a:schemeClr val="tx1"/>
                </a:solidFill>
              </a:rPr>
              <a:t>কালাই, জয়পুরহাট।</a:t>
            </a:r>
          </a:p>
          <a:p>
            <a:r>
              <a:rPr lang="bn-IN" sz="2800" dirty="0">
                <a:solidFill>
                  <a:schemeClr val="tx1"/>
                </a:solidFill>
              </a:rPr>
              <a:t>মোবাইল নং ০১৭২১৭০৭৪৫৫, ০১৮৭১৭২১০৮৫ </a:t>
            </a:r>
          </a:p>
          <a:p>
            <a:r>
              <a:rPr lang="bn-IN" sz="2800" dirty="0">
                <a:solidFill>
                  <a:schemeClr val="tx1"/>
                </a:solidFill>
              </a:rPr>
              <a:t>ইমেইল- </a:t>
            </a:r>
            <a:r>
              <a:rPr lang="en-US" sz="2800" dirty="0">
                <a:solidFill>
                  <a:schemeClr val="tx1"/>
                </a:solidFill>
              </a:rPr>
              <a:t>atnazmul81@gmail.com</a:t>
            </a:r>
            <a:endParaRPr lang="en-US" sz="2800" u="sng" dirty="0">
              <a:solidFill>
                <a:schemeClr val="tx1"/>
              </a:solidFill>
            </a:endParaRPr>
          </a:p>
          <a:p>
            <a:r>
              <a:rPr lang="en-US" sz="2800" dirty="0">
                <a:solidFill>
                  <a:schemeClr val="tx1"/>
                </a:solidFill>
              </a:rPr>
              <a:t>Facebook- </a:t>
            </a:r>
            <a:r>
              <a:rPr lang="en-US" sz="2800" dirty="0" err="1">
                <a:solidFill>
                  <a:schemeClr val="tx1"/>
                </a:solidFill>
              </a:rPr>
              <a:t>Nazmul</a:t>
            </a:r>
            <a:r>
              <a:rPr lang="en-US" sz="2800" dirty="0">
                <a:solidFill>
                  <a:schemeClr val="tx1"/>
                </a:solidFill>
              </a:rPr>
              <a:t> </a:t>
            </a:r>
            <a:r>
              <a:rPr lang="en-US" sz="2800" dirty="0" err="1">
                <a:solidFill>
                  <a:schemeClr val="tx1"/>
                </a:solidFill>
              </a:rPr>
              <a:t>Haque</a:t>
            </a:r>
            <a:r>
              <a:rPr lang="en-US" sz="2800" dirty="0">
                <a:solidFill>
                  <a:schemeClr val="tx1"/>
                </a:solidFill>
              </a:rPr>
              <a:t> </a:t>
            </a:r>
            <a:r>
              <a:rPr lang="en-US" sz="2800" dirty="0" err="1">
                <a:solidFill>
                  <a:schemeClr val="tx1"/>
                </a:solidFill>
              </a:rPr>
              <a:t>Shamim</a:t>
            </a:r>
            <a:endParaRPr lang="en-US" sz="2800" dirty="0">
              <a:solidFill>
                <a:schemeClr val="tx1"/>
              </a:solidFill>
            </a:endParaRPr>
          </a:p>
          <a:p>
            <a:r>
              <a:rPr lang="en-US" sz="2800" dirty="0" err="1">
                <a:solidFill>
                  <a:schemeClr val="tx1"/>
                </a:solidFill>
                <a:latin typeface="NikoshBAN" pitchFamily="2" charset="0"/>
                <a:cs typeface="NikoshBAN" pitchFamily="2" charset="0"/>
              </a:rPr>
              <a:t>Youtube</a:t>
            </a:r>
            <a:r>
              <a:rPr lang="en-US" sz="2800" dirty="0">
                <a:solidFill>
                  <a:schemeClr val="tx1"/>
                </a:solidFill>
                <a:latin typeface="NikoshBAN" pitchFamily="2" charset="0"/>
                <a:cs typeface="NikoshBAN" pitchFamily="2" charset="0"/>
              </a:rPr>
              <a:t> channel: </a:t>
            </a:r>
            <a:r>
              <a:rPr lang="en-US" sz="2800" dirty="0" err="1">
                <a:solidFill>
                  <a:schemeClr val="tx1"/>
                </a:solidFill>
                <a:latin typeface="NikoshBAN" pitchFamily="2" charset="0"/>
                <a:cs typeface="NikoshBAN" pitchFamily="2" charset="0"/>
              </a:rPr>
              <a:t>Nazmul</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Haque</a:t>
            </a:r>
            <a:endParaRPr lang="en-US" sz="2800" dirty="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875" y="1353722"/>
            <a:ext cx="3157537" cy="3604041"/>
          </a:xfrm>
          <a:prstGeom prst="rect">
            <a:avLst/>
          </a:prstGeom>
        </p:spPr>
      </p:pic>
      <p:sp>
        <p:nvSpPr>
          <p:cNvPr id="8"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9"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0" name="Can 9"/>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1" name="Can 10"/>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extLst>
      <p:ext uri="{BB962C8B-B14F-4D97-AF65-F5344CB8AC3E}">
        <p14:creationId xmlns:p14="http://schemas.microsoft.com/office/powerpoint/2010/main" val="391391928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4401" y="1168431"/>
            <a:ext cx="2003686" cy="4247317"/>
          </a:xfrm>
          <a:prstGeom prst="rect">
            <a:avLst/>
          </a:prstGeom>
          <a:noFill/>
          <a:ln w="76200">
            <a:solidFill>
              <a:schemeClr val="tx1"/>
            </a:solidFill>
          </a:ln>
        </p:spPr>
        <p:txBody>
          <a:bodyPr wrap="square" rtlCol="0">
            <a:spAutoFit/>
          </a:bodyPr>
          <a:lstStyle/>
          <a:p>
            <a:r>
              <a:rPr lang="bn-IN" sz="5400" dirty="0"/>
              <a:t>সব্বাইকে </a:t>
            </a:r>
          </a:p>
          <a:p>
            <a:r>
              <a:rPr lang="bn-IN" sz="5400" dirty="0">
                <a:solidFill>
                  <a:srgbClr val="00B0F0"/>
                </a:solidFill>
              </a:rPr>
              <a:t>অনেক </a:t>
            </a:r>
          </a:p>
          <a:p>
            <a:r>
              <a:rPr lang="bn-IN" sz="5400" dirty="0">
                <a:solidFill>
                  <a:srgbClr val="FF0000"/>
                </a:solidFill>
              </a:rPr>
              <a:t>অনেক </a:t>
            </a:r>
          </a:p>
          <a:p>
            <a:r>
              <a:rPr lang="bn-IN" sz="5400" dirty="0">
                <a:solidFill>
                  <a:srgbClr val="0070C0"/>
                </a:solidFill>
              </a:rPr>
              <a:t>ধন্যবাদ</a:t>
            </a:r>
            <a:r>
              <a:rPr lang="en-US" sz="100" dirty="0">
                <a:solidFill>
                  <a:srgbClr val="0070C0"/>
                </a:solidFill>
              </a:rPr>
              <a:t>[</a:t>
            </a:r>
            <a:r>
              <a:rPr lang="bn-IN" sz="5400" dirty="0">
                <a:solidFill>
                  <a:srgbClr val="0070C0"/>
                </a:solidFill>
              </a:rPr>
              <a:t> </a:t>
            </a:r>
            <a:r>
              <a:rPr lang="en-US" sz="300" dirty="0">
                <a:solidFill>
                  <a:srgbClr val="0070C0"/>
                </a:solidFill>
              </a:rPr>
              <a:t>[</a:t>
            </a:r>
            <a:r>
              <a:rPr lang="en-US" sz="100" dirty="0">
                <a:solidFill>
                  <a:srgbClr val="0070C0"/>
                </a:solidFill>
              </a:rPr>
              <a:t>]</a:t>
            </a:r>
            <a:endParaRPr lang="en-US" sz="5400" dirty="0">
              <a:solidFill>
                <a:srgbClr val="0070C0"/>
              </a:solidFill>
            </a:endParaRPr>
          </a:p>
        </p:txBody>
      </p:sp>
      <p:pic>
        <p:nvPicPr>
          <p:cNvPr id="10" name="Picture 2" descr="F:\download net\Download picture\Annimation\agnature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63086" y="1168431"/>
            <a:ext cx="4505939" cy="4247316"/>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1"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2" name="Can 11"/>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3" name="Can 12"/>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extLst>
      <p:ext uri="{BB962C8B-B14F-4D97-AF65-F5344CB8AC3E}">
        <p14:creationId xmlns:p14="http://schemas.microsoft.com/office/powerpoint/2010/main" val="170139864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1" y="1243014"/>
            <a:ext cx="3464472" cy="4314824"/>
          </a:xfrm>
          <a:prstGeom prst="rect">
            <a:avLst/>
          </a:prstGeom>
        </p:spPr>
      </p:pic>
      <p:sp>
        <p:nvSpPr>
          <p:cNvPr id="25" name="Content Placeholder 2"/>
          <p:cNvSpPr>
            <a:spLocks noGrp="1"/>
          </p:cNvSpPr>
          <p:nvPr>
            <p:ph idx="1"/>
          </p:nvPr>
        </p:nvSpPr>
        <p:spPr>
          <a:xfrm>
            <a:off x="2595704" y="1836520"/>
            <a:ext cx="4819183" cy="2771031"/>
          </a:xfrm>
          <a:noFill/>
          <a:ln w="38100">
            <a:solidFill>
              <a:schemeClr val="tx1"/>
            </a:solidFill>
          </a:ln>
        </p:spPr>
        <p:txBody>
          <a:bodyPr>
            <a:noAutofit/>
          </a:bodyPr>
          <a:lstStyle/>
          <a:p>
            <a:pPr marL="0" indent="0" algn="ctr">
              <a:buNone/>
            </a:pPr>
            <a:r>
              <a:rPr lang="bn-IN" sz="4000" dirty="0" smtClean="0">
                <a:latin typeface="NikoshBAN" pitchFamily="2" charset="0"/>
                <a:cs typeface="NikoshBAN" pitchFamily="2" charset="0"/>
              </a:rPr>
              <a:t>পাঠ পরিচিতি</a:t>
            </a:r>
          </a:p>
          <a:p>
            <a:pPr marL="0" indent="0" algn="ctr">
              <a:buNone/>
            </a:pPr>
            <a:r>
              <a:rPr lang="bn-BD" sz="4000" dirty="0" smtClean="0">
                <a:latin typeface="NikoshBAN" pitchFamily="2" charset="0"/>
                <a:cs typeface="NikoshBAN" pitchFamily="2" charset="0"/>
              </a:rPr>
              <a:t>শ্রেণি</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নবম</a:t>
            </a:r>
          </a:p>
          <a:p>
            <a:pPr marL="0" indent="0" algn="ctr">
              <a:buNone/>
            </a:pPr>
            <a:r>
              <a:rPr lang="bn-BD" sz="4000" dirty="0" smtClean="0">
                <a:latin typeface="NikoshBAN" pitchFamily="2" charset="0"/>
                <a:cs typeface="NikoshBAN" pitchFamily="2" charset="0"/>
              </a:rPr>
              <a:t>বিষয়</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রসায়ন বিজ্ঞান </a:t>
            </a:r>
          </a:p>
          <a:p>
            <a:pPr marL="0" indent="0" algn="ctr">
              <a:buNone/>
            </a:pPr>
            <a:r>
              <a:rPr lang="bn-BD" sz="4000" dirty="0" smtClean="0">
                <a:latin typeface="NikoshBAN" pitchFamily="2" charset="0"/>
                <a:cs typeface="NikoshBAN" pitchFamily="2" charset="0"/>
              </a:rPr>
              <a:t>অধ্যায়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প্রথম</a:t>
            </a:r>
            <a:endParaRPr lang="bn-BD" sz="4000" dirty="0" smtClean="0">
              <a:latin typeface="NikoshBAN" pitchFamily="2" charset="0"/>
              <a:cs typeface="NikoshBAN" pitchFamily="2" charset="0"/>
            </a:endParaRPr>
          </a:p>
        </p:txBody>
      </p:sp>
      <p:sp>
        <p:nvSpPr>
          <p:cNvPr id="10"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1"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2" name="Can 11"/>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3" name="Can 12"/>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
                                            <p:bg/>
                                          </p:spTgt>
                                        </p:tgtEl>
                                        <p:attrNameLst>
                                          <p:attrName>style.visibility</p:attrName>
                                        </p:attrNameLst>
                                      </p:cBhvr>
                                      <p:to>
                                        <p:strVal val="visible"/>
                                      </p:to>
                                    </p:set>
                                    <p:anim calcmode="lin" valueType="num">
                                      <p:cBhvr>
                                        <p:cTn id="7" dur="500" fill="hold"/>
                                        <p:tgtEl>
                                          <p:spTgt spid="25">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bg/>
                                          </p:spTgt>
                                        </p:tgtEl>
                                        <p:attrNameLst>
                                          <p:attrName>ppt_y</p:attrName>
                                        </p:attrNameLst>
                                      </p:cBhvr>
                                      <p:tavLst>
                                        <p:tav tm="0">
                                          <p:val>
                                            <p:strVal val="#ppt_y"/>
                                          </p:val>
                                        </p:tav>
                                        <p:tav tm="100000">
                                          <p:val>
                                            <p:strVal val="#ppt_y"/>
                                          </p:val>
                                        </p:tav>
                                      </p:tavLst>
                                    </p:anim>
                                    <p:anim calcmode="lin" valueType="num">
                                      <p:cBhvr>
                                        <p:cTn id="9" dur="500" fill="hold"/>
                                        <p:tgtEl>
                                          <p:spTgt spid="25">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5">
                                            <p:txEl>
                                              <p:pRg st="0" end="0"/>
                                            </p:txEl>
                                          </p:spTgt>
                                        </p:tgtEl>
                                        <p:attrNameLst>
                                          <p:attrName>style.visibility</p:attrName>
                                        </p:attrNameLst>
                                      </p:cBhvr>
                                      <p:to>
                                        <p:strVal val="visible"/>
                                      </p:to>
                                    </p:set>
                                    <p:anim calcmode="lin" valueType="num">
                                      <p:cBhvr>
                                        <p:cTn id="16"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5">
                                            <p:txEl>
                                              <p:pRg st="1" end="1"/>
                                            </p:txEl>
                                          </p:spTgt>
                                        </p:tgtEl>
                                        <p:attrNameLst>
                                          <p:attrName>style.visibility</p:attrName>
                                        </p:attrNameLst>
                                      </p:cBhvr>
                                      <p:to>
                                        <p:strVal val="visible"/>
                                      </p:to>
                                    </p:set>
                                    <p:anim calcmode="lin" valueType="num">
                                      <p:cBhvr>
                                        <p:cTn id="25" dur="500" fill="hold"/>
                                        <p:tgtEl>
                                          <p:spTgt spid="2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5">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2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5">
                                            <p:txEl>
                                              <p:pRg st="2" end="2"/>
                                            </p:txEl>
                                          </p:spTgt>
                                        </p:tgtEl>
                                        <p:attrNameLst>
                                          <p:attrName>style.visibility</p:attrName>
                                        </p:attrNameLst>
                                      </p:cBhvr>
                                      <p:to>
                                        <p:strVal val="visible"/>
                                      </p:to>
                                    </p:set>
                                    <p:anim calcmode="lin" valueType="num">
                                      <p:cBhvr>
                                        <p:cTn id="34" dur="500" fill="hold"/>
                                        <p:tgtEl>
                                          <p:spTgt spid="2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2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5">
                                            <p:txEl>
                                              <p:pRg st="3" end="3"/>
                                            </p:txEl>
                                          </p:spTgt>
                                        </p:tgtEl>
                                        <p:attrNameLst>
                                          <p:attrName>style.visibility</p:attrName>
                                        </p:attrNameLst>
                                      </p:cBhvr>
                                      <p:to>
                                        <p:strVal val="visible"/>
                                      </p:to>
                                    </p:set>
                                    <p:anim calcmode="lin" valueType="num">
                                      <p:cBhvr>
                                        <p:cTn id="43" dur="500" fill="hold"/>
                                        <p:tgtEl>
                                          <p:spTgt spid="2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5">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2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1132" y="1629212"/>
            <a:ext cx="8923259" cy="2646878"/>
          </a:xfrm>
          <a:prstGeom prst="rect">
            <a:avLst/>
          </a:prstGeom>
          <a:noFill/>
          <a:ln w="38100">
            <a:solidFill>
              <a:schemeClr val="tx1"/>
            </a:solidFill>
          </a:ln>
        </p:spPr>
        <p:txBody>
          <a:bodyPr wrap="square" rtlCol="0">
            <a:spAutoFit/>
          </a:bodyPr>
          <a:lstStyle/>
          <a:p>
            <a:r>
              <a:rPr lang="bn-IN" sz="3600" b="1" dirty="0" smtClean="0">
                <a:latin typeface="NikoshBAN" pitchFamily="2" charset="0"/>
                <a:cs typeface="NikoshBAN" pitchFamily="2" charset="0"/>
              </a:rPr>
              <a:t>এই </a:t>
            </a:r>
            <a:r>
              <a:rPr lang="bn-IN" sz="3600" b="1" dirty="0">
                <a:latin typeface="NikoshBAN" pitchFamily="2" charset="0"/>
                <a:cs typeface="NikoshBAN" pitchFamily="2" charset="0"/>
              </a:rPr>
              <a:t>পাঠ শেষে </a:t>
            </a:r>
            <a:r>
              <a:rPr lang="bn-IN" sz="3600" b="1" dirty="0" smtClean="0">
                <a:latin typeface="NikoshBAN" pitchFamily="2" charset="0"/>
                <a:cs typeface="NikoshBAN" pitchFamily="2" charset="0"/>
              </a:rPr>
              <a:t>শিক্ষার্থীরা-</a:t>
            </a:r>
          </a:p>
          <a:p>
            <a:r>
              <a:rPr lang="bn-IN" sz="3600" dirty="0" smtClean="0">
                <a:effectLst>
                  <a:outerShdw blurRad="38100" dist="38100" dir="2700000" algn="tl">
                    <a:srgbClr val="000000">
                      <a:alpha val="43137"/>
                    </a:srgbClr>
                  </a:outerShdw>
                </a:effectLst>
                <a:latin typeface="NikoshBAN" pitchFamily="2" charset="0"/>
                <a:cs typeface="NikoshBAN" pitchFamily="2" charset="0"/>
              </a:rPr>
              <a:t>* </a:t>
            </a:r>
            <a:r>
              <a:rPr lang="bn-BD" sz="3600" dirty="0" smtClean="0">
                <a:effectLst>
                  <a:outerShdw blurRad="38100" dist="38100" dir="2700000" algn="tl">
                    <a:srgbClr val="000000">
                      <a:alpha val="43137"/>
                    </a:srgbClr>
                  </a:outerShdw>
                </a:effectLst>
                <a:latin typeface="NikoshBAN" pitchFamily="2" charset="0"/>
                <a:cs typeface="NikoshBAN" pitchFamily="2" charset="0"/>
              </a:rPr>
              <a:t>রসায়নের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পরিচিতি</a:t>
            </a:r>
            <a:r>
              <a:rPr lang="bn-BD" sz="3600" dirty="0" smtClean="0">
                <a:effectLst>
                  <a:outerShdw blurRad="38100" dist="38100" dir="2700000" algn="tl">
                    <a:srgbClr val="000000">
                      <a:alpha val="43137"/>
                    </a:srgbClr>
                  </a:outerShdw>
                </a:effectLst>
                <a:latin typeface="NikoshBAN" pitchFamily="2" charset="0"/>
                <a:cs typeface="NikoshBAN" pitchFamily="2" charset="0"/>
              </a:rPr>
              <a:t> </a:t>
            </a:r>
            <a:r>
              <a:rPr lang="bn-IN" sz="3600" dirty="0" smtClean="0">
                <a:effectLst>
                  <a:outerShdw blurRad="38100" dist="38100" dir="2700000" algn="tl">
                    <a:srgbClr val="000000">
                      <a:alpha val="43137"/>
                    </a:srgbClr>
                  </a:outerShdw>
                </a:effectLst>
                <a:latin typeface="NikoshBAN" pitchFamily="2" charset="0"/>
                <a:cs typeface="NikoshBAN" pitchFamily="2" charset="0"/>
              </a:rPr>
              <a:t>বলতে</a:t>
            </a:r>
            <a:r>
              <a:rPr lang="bn-BD" sz="3600" dirty="0" smtClean="0">
                <a:effectLst>
                  <a:outerShdw blurRad="38100" dist="38100" dir="2700000" algn="tl">
                    <a:srgbClr val="000000">
                      <a:alpha val="43137"/>
                    </a:srgbClr>
                  </a:outerShdw>
                </a:effectLst>
                <a:latin typeface="NikoshBAN" pitchFamily="2" charset="0"/>
                <a:cs typeface="NikoshBAN" pitchFamily="2" charset="0"/>
              </a:rPr>
              <a:t> পারবে। </a:t>
            </a:r>
            <a:endParaRPr lang="en-US" sz="3600" dirty="0" smtClean="0">
              <a:effectLst>
                <a:outerShdw blurRad="38100" dist="38100" dir="2700000" algn="tl">
                  <a:srgbClr val="000000">
                    <a:alpha val="43137"/>
                  </a:srgbClr>
                </a:outerShdw>
              </a:effectLst>
              <a:latin typeface="NikoshBAN" pitchFamily="2" charset="0"/>
              <a:cs typeface="NikoshBAN" pitchFamily="2" charset="0"/>
            </a:endParaRPr>
          </a:p>
          <a:p>
            <a:pPr marL="571500" indent="-571500"/>
            <a:endParaRPr lang="bn-BD" sz="1000" b="1" dirty="0" smtClean="0">
              <a:effectLst>
                <a:outerShdw blurRad="38100" dist="38100" dir="2700000" algn="tl">
                  <a:srgbClr val="000000">
                    <a:alpha val="43137"/>
                  </a:srgbClr>
                </a:outerShdw>
              </a:effectLst>
              <a:latin typeface="NikoshBAN" pitchFamily="2" charset="0"/>
              <a:cs typeface="NikoshBAN" pitchFamily="2" charset="0"/>
            </a:endParaRPr>
          </a:p>
          <a:p>
            <a:r>
              <a:rPr lang="bn-IN" sz="3600" dirty="0" smtClean="0">
                <a:effectLst>
                  <a:outerShdw blurRad="38100" dist="38100" dir="2700000" algn="tl">
                    <a:srgbClr val="000000">
                      <a:alpha val="43137"/>
                    </a:srgbClr>
                  </a:outerShdw>
                </a:effectLst>
                <a:latin typeface="NikoshBAN" pitchFamily="2" charset="0"/>
                <a:cs typeface="NikoshBAN" pitchFamily="2" charset="0"/>
              </a:rPr>
              <a:t>* </a:t>
            </a:r>
            <a:r>
              <a:rPr lang="bn-BD" sz="3600" dirty="0" smtClean="0">
                <a:effectLst>
                  <a:outerShdw blurRad="38100" dist="38100" dir="2700000" algn="tl">
                    <a:srgbClr val="000000">
                      <a:alpha val="43137"/>
                    </a:srgbClr>
                  </a:outerShdw>
                </a:effectLst>
                <a:latin typeface="NikoshBAN" pitchFamily="2" charset="0"/>
                <a:cs typeface="NikoshBAN" pitchFamily="2" charset="0"/>
              </a:rPr>
              <a:t>দৈনন্দিন </a:t>
            </a:r>
            <a:r>
              <a:rPr lang="bn-BD" sz="3600" dirty="0" smtClean="0">
                <a:effectLst>
                  <a:outerShdw blurRad="38100" dist="38100" dir="2700000" algn="tl">
                    <a:srgbClr val="000000">
                      <a:alpha val="43137"/>
                    </a:srgbClr>
                  </a:outerShdw>
                </a:effectLst>
                <a:latin typeface="NikoshBAN" pitchFamily="2" charset="0"/>
                <a:cs typeface="NikoshBAN" pitchFamily="2" charset="0"/>
              </a:rPr>
              <a:t>জীবনে রসায়নের উপস্থিতি বর্ণনা করতে পারবে।</a:t>
            </a:r>
            <a:endParaRPr lang="en-US" sz="3600" dirty="0" smtClean="0">
              <a:effectLst>
                <a:outerShdw blurRad="38100" dist="38100" dir="2700000" algn="tl">
                  <a:srgbClr val="000000">
                    <a:alpha val="43137"/>
                  </a:srgbClr>
                </a:outerShdw>
              </a:effectLst>
              <a:latin typeface="NikoshBAN" pitchFamily="2" charset="0"/>
              <a:cs typeface="NikoshBAN" pitchFamily="2" charset="0"/>
            </a:endParaRPr>
          </a:p>
          <a:p>
            <a:pPr marL="571500" indent="-571500"/>
            <a:endParaRPr lang="en-US" sz="1200" b="1" dirty="0" smtClean="0">
              <a:effectLst>
                <a:outerShdw blurRad="38100" dist="38100" dir="2700000" algn="tl">
                  <a:srgbClr val="000000">
                    <a:alpha val="43137"/>
                  </a:srgbClr>
                </a:outerShdw>
              </a:effectLst>
              <a:latin typeface="NikoshBAN" pitchFamily="2" charset="0"/>
              <a:cs typeface="NikoshBAN" pitchFamily="2" charset="0"/>
            </a:endParaRPr>
          </a:p>
          <a:p>
            <a:r>
              <a:rPr lang="bn-IN" sz="3600" dirty="0" smtClean="0">
                <a:latin typeface="NikoshBAN" pitchFamily="2" charset="0"/>
                <a:cs typeface="NikoshBAN" pitchFamily="2" charset="0"/>
              </a:rPr>
              <a:t>* </a:t>
            </a:r>
            <a:r>
              <a:rPr lang="en-US" sz="3600" dirty="0" err="1" smtClean="0">
                <a:latin typeface="NikoshBAN" pitchFamily="2" charset="0"/>
                <a:cs typeface="NikoshBAN" pitchFamily="2" charset="0"/>
              </a:rPr>
              <a:t>রসায়নের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পরিধি</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ক</a:t>
            </a:r>
            <a:r>
              <a:rPr lang="en-US" sz="3600" dirty="0" err="1" smtClean="0">
                <a:latin typeface="NikoshBAN" pitchFamily="2" charset="0"/>
                <a:cs typeface="NikoshBAN" pitchFamily="2" charset="0"/>
              </a:rPr>
              <a:t>তদুর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বিস্তৃত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bn-BD" sz="3600" dirty="0" smtClean="0">
                <a:latin typeface="NikoshBAN" pitchFamily="2" charset="0"/>
                <a:cs typeface="NikoshBAN" pitchFamily="2" charset="0"/>
              </a:rPr>
              <a:t>।</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3"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4"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5" name="Can 14"/>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6" name="Can 15"/>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7112" y="2712926"/>
            <a:ext cx="4622325" cy="3046988"/>
          </a:xfrm>
          <a:prstGeom prst="rect">
            <a:avLst/>
          </a:prstGeom>
          <a:ln w="38100">
            <a:solidFill>
              <a:schemeClr val="tx1"/>
            </a:solidFill>
          </a:ln>
        </p:spPr>
        <p:txBody>
          <a:bodyPr wrap="square">
            <a:spAutoFit/>
          </a:bodyPr>
          <a:lstStyle/>
          <a:p>
            <a:pPr algn="just"/>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প্রাচীন ও মধ্যযুগীয় রসায়ন চর্চা “আল-কেমি”</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Alchemy)</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নামে পরিচিত। আল-কেমি শব্দটি আরবি শব্দ “আল-কিমিয়া”  থেকে উদ্ভুত, যা দিয়ে মিশরীয় সভ্যতাকে বুঝানো হতো।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 Box 4"/>
          <p:cNvSpPr txBox="1">
            <a:spLocks noChangeArrowheads="1"/>
          </p:cNvSpPr>
          <p:nvPr/>
        </p:nvSpPr>
        <p:spPr bwMode="auto">
          <a:xfrm>
            <a:off x="6604661" y="2712926"/>
            <a:ext cx="3210852" cy="30469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রসায়নের সংজ্ঞাঃ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বিজ্ঞানের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শাখায় সৃষ্টি, ধ্বংস, বৃদ্ধি, রুপান্তর, উৎপাদন ইত্যাদির আলোচনা করা হয়, তাকে রসায়ন বলে</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1407112" y="1089435"/>
            <a:ext cx="8408401" cy="1200329"/>
          </a:xfrm>
          <a:prstGeom prst="rect">
            <a:avLst/>
          </a:prstGeom>
          <a:ln w="28575">
            <a:solidFill>
              <a:schemeClr val="tx1"/>
            </a:solidFill>
          </a:ln>
        </p:spPr>
        <p:txBody>
          <a:bodyPr wrap="square">
            <a:spAutoFit/>
          </a:bodyPr>
          <a:lstStyle/>
          <a:p>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 পরিচিতি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রসায়নকে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জীবনের জন্য বিজ্ঞান বলা হয়</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2"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3" name="Can 12"/>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4" name="Can 13"/>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876566" y="1433297"/>
            <a:ext cx="8324709" cy="286232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বিভিন্ন </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ক্ষেত্রে রসায়নের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ব্যবহা</a:t>
            </a:r>
            <a:endPar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কারখানায় তেল,</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কাগজ, কলম, ঔষধপত্র, কাপড়, শ্যাম্পু, সাবান, রড-সিমেন্ট থেকে শুরু করে নিত্য ব্যবহার্য অনেক সামগ্রী তৈরি রসায়নের মাধ্যমে হয়ে থাকে</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Footer Placeholder 3"/>
          <p:cNvSpPr>
            <a:spLocks noGrp="1"/>
          </p:cNvSpPr>
          <p:nvPr>
            <p:ph type="ftr" sz="quarter" idx="11"/>
          </p:nvPr>
        </p:nvSpPr>
        <p:spPr/>
        <p:txBody>
          <a:bodyPr/>
          <a:lstStyle/>
          <a:p>
            <a:r>
              <a:rPr lang="en-AU" smtClean="0"/>
              <a:t>Shahjahanxp@yahoo.com</a:t>
            </a:r>
            <a:endParaRPr lang="en-AU"/>
          </a:p>
        </p:txBody>
      </p:sp>
      <p:sp>
        <p:nvSpPr>
          <p:cNvPr id="5"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6"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7" name="Can 6"/>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8" name="Can 7"/>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8087" y="397454"/>
            <a:ext cx="4235352" cy="646331"/>
          </a:xfrm>
          <a:prstGeom prst="rect">
            <a:avLst/>
          </a:prstGeom>
          <a:noFill/>
        </p:spPr>
        <p:txBody>
          <a:bodyPr wrap="square" rtlCol="0">
            <a:spAutoFit/>
          </a:bodyPr>
          <a:lstStyle/>
          <a:p>
            <a:r>
              <a:rPr lang="bn-BD"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p>
        </p:txBody>
      </p:sp>
      <p:sp>
        <p:nvSpPr>
          <p:cNvPr id="5" name="TextBox 4"/>
          <p:cNvSpPr txBox="1"/>
          <p:nvPr/>
        </p:nvSpPr>
        <p:spPr>
          <a:xfrm>
            <a:off x="856836" y="3422842"/>
            <a:ext cx="10372725" cy="2246769"/>
          </a:xfrm>
          <a:prstGeom prst="rect">
            <a:avLst/>
          </a:prstGeom>
          <a:noFill/>
          <a:ln w="38100">
            <a:solidFill>
              <a:schemeClr val="tx1"/>
            </a:solidFill>
          </a:ln>
        </p:spPr>
        <p:txBody>
          <a:bodyPr wrap="square" rtlCol="0">
            <a:spAutoFit/>
          </a:bodyPr>
          <a:lstStyle/>
          <a:p>
            <a:pPr algn="just"/>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লোহায় </a:t>
            </a:r>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 পড়া</a:t>
            </a:r>
            <a:endParaRPr lang="en-US" sz="2800" dirty="0"/>
          </a:p>
          <a:p>
            <a:pPr algn="just"/>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লোহা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শক্ত, কিন্তু মরিচা ভঙ্গুর</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বিশুদ্ধ লোহা জলীয় বাষ্পের উপস্থিতিতে বায়ুর অক্সিজেনের সাথে রাসায়নিক বিক্রিয়ার মাধ্যমে লোহার অক্সাইড নামক পদার্থে পরিনত হয়, যা সাধারণভাবে মরিচা নামে পরিচিত</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মরিচার </a:t>
            </a:r>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সংকেত</a:t>
            </a:r>
            <a:r>
              <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=Fe</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বিক্রিয়াঃ</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Fe</a:t>
            </a:r>
            <a:r>
              <a:rPr lang="en-US" sz="2800"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a:t>
            </a:r>
            <a:r>
              <a:rPr lang="en-US" sz="2800"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bn-IN"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Fe</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t>
            </a:r>
            <a:endParaRPr lang="bn-BD" sz="2800" dirty="0"/>
          </a:p>
        </p:txBody>
      </p:sp>
      <p:pic>
        <p:nvPicPr>
          <p:cNvPr id="7" name="Picture 6"/>
          <p:cNvPicPr>
            <a:picLocks noChangeAspect="1"/>
          </p:cNvPicPr>
          <p:nvPr/>
        </p:nvPicPr>
        <p:blipFill>
          <a:blip r:embed="rId3"/>
          <a:stretch>
            <a:fillRect/>
          </a:stretch>
        </p:blipFill>
        <p:spPr>
          <a:xfrm>
            <a:off x="856837" y="1185863"/>
            <a:ext cx="5028846" cy="2045575"/>
          </a:xfrm>
          <a:prstGeom prst="rect">
            <a:avLst/>
          </a:prstGeom>
        </p:spPr>
      </p:pic>
      <p:pic>
        <p:nvPicPr>
          <p:cNvPr id="9" name="Picture 8"/>
          <p:cNvPicPr>
            <a:picLocks noChangeAspect="1"/>
          </p:cNvPicPr>
          <p:nvPr/>
        </p:nvPicPr>
        <p:blipFill>
          <a:blip r:embed="rId4"/>
          <a:stretch>
            <a:fillRect/>
          </a:stretch>
        </p:blipFill>
        <p:spPr>
          <a:xfrm>
            <a:off x="6222623" y="1185863"/>
            <a:ext cx="5006938" cy="1973712"/>
          </a:xfrm>
          <a:prstGeom prst="rect">
            <a:avLst/>
          </a:prstGeom>
        </p:spPr>
      </p:pic>
      <p:sp>
        <p:nvSpPr>
          <p:cNvPr id="17"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8"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9" name="Can 18"/>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20" name="Can 19"/>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4322" y="3534762"/>
            <a:ext cx="10601325" cy="2246769"/>
          </a:xfrm>
          <a:prstGeom prst="rect">
            <a:avLst/>
          </a:prstGeom>
          <a:noFill/>
          <a:ln w="28575">
            <a:solidFill>
              <a:schemeClr val="tx1"/>
            </a:solidFill>
          </a:ln>
        </p:spPr>
        <p:txBody>
          <a:bodyPr wrap="square" rtlCol="0">
            <a:spAutoFit/>
          </a:bodyPr>
          <a:lstStyle/>
          <a:p>
            <a:pPr algn="just"/>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কাঠ, কেরোসিন, প্রাকৃতিক গ্যাস বা মোমে আগুন জ্বালানো</a:t>
            </a:r>
            <a:endParaRPr lang="en-US" sz="2800" dirty="0"/>
          </a:p>
          <a:p>
            <a:pPr algn="just"/>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উল্লেখিত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বস্তুগুলো মূলত কার্বনের যৌগ দিয়ে গঠিত, যেমন-কাঠ হল প্রধানত সেলুলোজ, প্রাকৃতিক গ্যাস হল প্রধানত মিথেন এবং মোম হল কার্বন ও হাইড্রোজেনের যৌগ। এগুলোতে আগুন জ্বালানোর অর্থ প্রকৃতপক্ষেই কার্বন যৌগের দহন, যা এক ধরনের রাসায়নিক বিক্রিয়া, -এর ফলে কার্বন-ডাই –অক্সাইড গ্যাস, জলীয় বাষ্প ও তাপের উৎপাদন</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stretch>
            <a:fillRect/>
          </a:stretch>
        </p:blipFill>
        <p:spPr>
          <a:xfrm>
            <a:off x="802810" y="1128714"/>
            <a:ext cx="3224685" cy="2238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656" t="6468" r="17656" b="10369"/>
          <a:stretch/>
        </p:blipFill>
        <p:spPr>
          <a:xfrm>
            <a:off x="4656146" y="1128714"/>
            <a:ext cx="3244842" cy="2230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Content Placeholder 3" descr="REAZ (177).gif"/>
          <p:cNvPicPr>
            <a:picLocks noChangeAspect="1"/>
          </p:cNvPicPr>
          <p:nvPr/>
        </p:nvPicPr>
        <p:blipFill>
          <a:blip r:embed="rId5"/>
          <a:stretch>
            <a:fillRect/>
          </a:stretch>
        </p:blipFill>
        <p:spPr>
          <a:xfrm>
            <a:off x="8529639" y="1128714"/>
            <a:ext cx="2896009" cy="2230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9"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0" name="Can 9"/>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1" name="Can 10"/>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 calcmode="lin" valueType="num">
                                      <p:cBhvr>
                                        <p:cTn id="20"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Shahjahanxp@yahoo.com</a:t>
            </a:r>
            <a:endParaRPr lang="en-AU"/>
          </a:p>
        </p:txBody>
      </p:sp>
      <p:pic>
        <p:nvPicPr>
          <p:cNvPr id="5" name="Picture 4" descr="download (6).jpg"/>
          <p:cNvPicPr>
            <a:picLocks noChangeAspect="1"/>
          </p:cNvPicPr>
          <p:nvPr/>
        </p:nvPicPr>
        <p:blipFill>
          <a:blip r:embed="rId3"/>
          <a:stretch>
            <a:fillRect/>
          </a:stretch>
        </p:blipFill>
        <p:spPr>
          <a:xfrm>
            <a:off x="1743075" y="1145346"/>
            <a:ext cx="8651401" cy="4526792"/>
          </a:xfrm>
          <a:prstGeom prst="rect">
            <a:avLst/>
          </a:prstGeom>
        </p:spPr>
      </p:pic>
      <p:sp>
        <p:nvSpPr>
          <p:cNvPr id="3" name="TextBox 2"/>
          <p:cNvSpPr txBox="1"/>
          <p:nvPr/>
        </p:nvSpPr>
        <p:spPr>
          <a:xfrm>
            <a:off x="5040075" y="3886242"/>
            <a:ext cx="2057400" cy="523220"/>
          </a:xfrm>
          <a:prstGeom prst="rect">
            <a:avLst/>
          </a:prstGeom>
          <a:noFill/>
        </p:spPr>
        <p:txBody>
          <a:bodyPr wrap="square" rtlCol="0">
            <a:spAutoFit/>
          </a:bodyPr>
          <a:lstStyle/>
          <a:p>
            <a:r>
              <a:rPr lang="bn-BD" sz="28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রসায়নের </a:t>
            </a:r>
            <a:r>
              <a:rPr lang="bn-BD"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পরিধি</a:t>
            </a:r>
            <a:endPar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6"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7"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8" name="Can 7"/>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9" name="Can 8"/>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extLst>
      <p:ext uri="{BB962C8B-B14F-4D97-AF65-F5344CB8AC3E}">
        <p14:creationId xmlns:p14="http://schemas.microsoft.com/office/powerpoint/2010/main" val="84602881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68094" y="1213719"/>
            <a:ext cx="9322487" cy="4418247"/>
          </a:xfrm>
          <a:prstGeom prst="rect">
            <a:avLst/>
          </a:prstGeom>
          <a:ln w="38100">
            <a:solidFill>
              <a:schemeClr val="tx1"/>
            </a:solidFill>
          </a:ln>
        </p:spPr>
        <p:txBody>
          <a:bodyPr>
            <a:noAutofit/>
          </a:bodyPr>
          <a:lstStyle/>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bn-BD" sz="2800" b="1" i="0" u="none" strike="noStrike" kern="1200" cap="none" spc="0" normalizeH="0" baseline="0" noProof="0" dirty="0" smtClean="0">
                <a:ln>
                  <a:noFill/>
                </a:ln>
                <a:effectLst/>
                <a:uLnTx/>
                <a:uFillTx/>
                <a:latin typeface="NikoshBAN" pitchFamily="2" charset="0"/>
                <a:ea typeface="+mn-ea"/>
                <a:cs typeface="NikoshBAN" pitchFamily="2" charset="0"/>
              </a:rPr>
              <a:t>রসায়নের বিস্তৃতি ব্যাপক, যা মানুষের সেবায় নিয়োজিত। রসায়নের চর্চা সময়ের সাথে ক্রমবর্ধমান। চল এবার আমাদের জীবনে রসায়নের ব্যবহার বিবেচনা করি।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2800" b="1" i="0" u="none" strike="noStrike" kern="1200" cap="none" spc="0" normalizeH="0" baseline="0" noProof="0" dirty="0" smtClean="0">
                <a:ln>
                  <a:noFill/>
                </a:ln>
                <a:effectLst/>
                <a:uLnTx/>
                <a:uFillTx/>
                <a:latin typeface="NikoshBAN" pitchFamily="2" charset="0"/>
                <a:ea typeface="+mn-ea"/>
                <a:cs typeface="NikoshBAN" pitchFamily="2" charset="0"/>
              </a:rPr>
              <a:t>তুমি জোরে একটি নিঃশ্বাস নিয়ে ঘুম থেকে জেগে উঠলে এবং ব্রাশ করে পানি নিয়ে হাতমুখ ধুয়ে নিলে।  একটু তেলজাতীয় জিনিস হাতমুখে মেখে ,এবার চিরুনি দিয়ে চুল আঁচড়িয়ে টেবিলে পড়তে বসলে। লাল মলাটের বইটি খুলে দেখলে সাদা কাগজে কালো কালির অক্ষরের লেখা –এর সব কিছুতেই রসায়ন রয়েছে।</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2800" b="1" i="0" u="none" strike="noStrike" kern="1200" cap="none" spc="0" normalizeH="0" baseline="0" noProof="0" dirty="0" smtClean="0">
                <a:ln>
                  <a:noFill/>
                </a:ln>
                <a:effectLst/>
                <a:uLnTx/>
                <a:uFillTx/>
                <a:latin typeface="NikoshBAN" pitchFamily="2" charset="0"/>
                <a:ea typeface="+mn-ea"/>
                <a:cs typeface="NikoshBAN" pitchFamily="2" charset="0"/>
              </a:rPr>
              <a:t> কিছুক্ষণ পড়ার পর পেন্সিল বা কলম দিয়ে খাতায় প্রশ্নের উত্তর লিখলে। তারপর খাবার খেয়ে সাদা-শার্ট ও নীল-প্যান্ট পরে স্কুলে গেলে। রাস্তায় চোখে পড়ল একজন লোক বাগানে বা ক্ষেতে সার ব্যবহার করছে। খেয়াল করলে যে, ধোঁয়া উড়িয়ে একটা মোটরসাইকেল তোমার পাশ দিয়ে চলে গেল। এসবের মধ্যেও রয়েছে রসায়ন। </a:t>
            </a:r>
            <a:endParaRPr kumimoji="0" lang="en-US" sz="2800" b="1" i="0" u="none" strike="noStrike" kern="1200" cap="none" spc="0" normalizeH="0" baseline="0" noProof="0" dirty="0">
              <a:ln>
                <a:noFill/>
              </a:ln>
              <a:effectLst/>
              <a:uLnTx/>
              <a:uFillTx/>
              <a:latin typeface="NikoshBAN" pitchFamily="2" charset="0"/>
              <a:ea typeface="+mn-ea"/>
              <a:cs typeface="NikoshBAN" pitchFamily="2" charset="0"/>
            </a:endParaRPr>
          </a:p>
        </p:txBody>
      </p:sp>
      <p:sp>
        <p:nvSpPr>
          <p:cNvPr id="4"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5"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6" name="Can 5"/>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7" name="Can 6"/>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2546</TotalTime>
  <Words>912</Words>
  <Application>Microsoft Office PowerPoint</Application>
  <PresentationFormat>Widescreen</PresentationFormat>
  <Paragraphs>380</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NikoshBAN</vt:lpstr>
      <vt:lpstr>Times New Roman</vt:lpstr>
      <vt:lpstr>Tw Cen MT</vt:lpstr>
      <vt:lpstr>Tw Cen MT Condensed</vt:lpstr>
      <vt:lpstr>Vrinda</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296</cp:revision>
  <dcterms:created xsi:type="dcterms:W3CDTF">2015-11-06T06:05:46Z</dcterms:created>
  <dcterms:modified xsi:type="dcterms:W3CDTF">2020-09-25T13:43:37Z</dcterms:modified>
</cp:coreProperties>
</file>