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88" r:id="rId3"/>
    <p:sldId id="260" r:id="rId4"/>
    <p:sldId id="281" r:id="rId5"/>
    <p:sldId id="261" r:id="rId6"/>
    <p:sldId id="262" r:id="rId7"/>
    <p:sldId id="287" r:id="rId8"/>
    <p:sldId id="263" r:id="rId9"/>
    <p:sldId id="282" r:id="rId10"/>
    <p:sldId id="269" r:id="rId11"/>
    <p:sldId id="283" r:id="rId12"/>
    <p:sldId id="284" r:id="rId13"/>
    <p:sldId id="267" r:id="rId14"/>
    <p:sldId id="285" r:id="rId15"/>
    <p:sldId id="276" r:id="rId16"/>
    <p:sldId id="27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6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33096B-2996-4661-A0E9-2056BC0C2DF8}" type="datetimeFigureOut">
              <a:rPr lang="en-US" smtClean="0"/>
              <a:t>25-Sep-20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B8E968-7E86-4236-B610-637686FA5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582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4FAE0-6E26-4877-824A-7A8DB85D5E1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876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4FAE0-6E26-4877-824A-7A8DB85D5E1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193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Ø"/>
            </a:pPr>
            <a:r>
              <a:rPr lang="bn-BD" dirty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 এখানে শ্বসনতন্ত্রের বিভিন্ন অংশের নাম বের করার পাশাপাশি এর গঠন ও কাজ শিক্ষার্থীদের সহায়তায় শিক্ষার্থীদের মধ্য থেকে বের করে নেয়ার চেষ্টা করবেন।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328D9-CB2C-4120-8420-DA1EDB83859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719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Ø"/>
            </a:pPr>
            <a:r>
              <a:rPr lang="bn-BD" dirty="0">
                <a:latin typeface="NikoshBAN" pitchFamily="2" charset="0"/>
                <a:cs typeface="NikoshBAN" pitchFamily="2" charset="0"/>
              </a:rPr>
              <a:t>এক্ষেত্রে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 একজন শিক্ষার্থীকে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মডেল হিসেবে সামনে এনে  দেখাতে পারেন  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328D9-CB2C-4120-8420-DA1EDB83859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3765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bn-BD" dirty="0"/>
              <a:t>ভিডিওটি</a:t>
            </a:r>
            <a:r>
              <a:rPr lang="bn-BD" baseline="0" dirty="0"/>
              <a:t>  শিক্ষকদের জন্য । ভিডিওটি দেখে ফুসফুসের কার্যক্রম শিক্ষার্থীরা ব্যাখ্যা করতে পারবে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328D9-CB2C-4120-8420-DA1EDB83859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8171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bn-BD" dirty="0"/>
              <a:t>আজকের</a:t>
            </a:r>
            <a:r>
              <a:rPr lang="bn-BD" baseline="0" dirty="0"/>
              <a:t> পাঠটি সম্পর্কে সার্বিকভাবে জানার জন্য মূল্যায়নের ব্যবস্থা করা যেতে পারে ।তবে শিক্ষক অন্য কোন যুক্তিযুক্ত উপায়ে মূল্যায়ন করতে পারেন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328D9-CB2C-4120-8420-DA1EDB83859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4825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bn-BD" dirty="0">
                <a:latin typeface="NikoshBAN" pitchFamily="2" charset="0"/>
                <a:cs typeface="NikoshBAN" pitchFamily="2" charset="0"/>
              </a:rPr>
              <a:t>এই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  স্লাইডে আজকের পাঠের গুরুত্বপুর্ণ শব্দসমুহ  শিক্ষার্থীদের পুনরায় মনে করিয়ে দিতে পারেন।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328D9-CB2C-4120-8420-DA1EDB83859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819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47900-9942-468E-87FD-B0D232D80B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F13441-2B03-47EB-B865-61C850F934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0592F7-A59C-479C-A221-A192A6E91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661E2-2209-472A-B8A0-FEC862E42471}" type="datetime1">
              <a:rPr lang="en-US" smtClean="0"/>
              <a:t>25-Sep-20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0AA4E3-DCEF-4DAF-9B86-3F1A2E9DD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 ASRAFUL ISLAM (Assistant Teacher Agriculture)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9FA4C-6856-43C8-BD70-54CC16EFE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03100-0631-42A7-B1F3-7057BA1B4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435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45067-EB59-47EE-8B27-C8F88DA01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F5B202-B092-43EE-A445-AABAFC5CB2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026FA8-7125-4B1A-82F8-94BEECD93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CFA81-516A-4C90-9A49-64E36F47E116}" type="datetime1">
              <a:rPr lang="en-US" smtClean="0"/>
              <a:t>25-Sep-20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09A1E9-62AF-4EE1-B786-35B657483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 ASRAFUL ISLAM (Assistant Teacher Agriculture)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7E5D20-B072-4CF2-AF64-E36F3964C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03100-0631-42A7-B1F3-7057BA1B4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946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1CECFC-37A5-435F-AAE2-A149687E5C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D9110C-7C20-453D-BAA4-6841BD59E2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80CF22-73BA-4089-8454-D6F7E4A70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04D0F-63FF-4B98-8945-1EE48DFBF63B}" type="datetime1">
              <a:rPr lang="en-US" smtClean="0"/>
              <a:t>25-Sep-20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F9E536-ABC1-4B2B-865A-B1B13C82D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 ASRAFUL ISLAM (Assistant Teacher Agriculture)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00FF66-B456-4E58-8E90-8234C751E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03100-0631-42A7-B1F3-7057BA1B4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39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37B24-1312-4809-BC71-5A0A62846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CC2D87-7859-4685-9BBA-1FCC818BD4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9BC05-EE8E-42F7-A405-1CDCA346A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F22DE-68FB-49EC-A5A0-37E5F7482F89}" type="datetime1">
              <a:rPr lang="en-US" smtClean="0"/>
              <a:t>25-Sep-20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254097-A697-4810-B32E-2EAE8882F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 ASRAFUL ISLAM (Assistant Teacher Agriculture)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428EBC-5E9F-4602-A8DC-DE8384EFD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03100-0631-42A7-B1F3-7057BA1B4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008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34BE0-1729-4122-B0B2-ED2DE7403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0B9EDA-0555-4001-8E38-B6B72DCBD4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B97B44-C2D5-4819-80C0-A7D3BAE2E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7943F-480D-4F0B-86DF-9DBDE73F2C86}" type="datetime1">
              <a:rPr lang="en-US" smtClean="0"/>
              <a:t>25-Sep-20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6518A4-8ECD-466D-8731-8BF9BE265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 ASRAFUL ISLAM (Assistant Teacher Agriculture)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98E8BC-E112-49B4-A495-DD06A950D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03100-0631-42A7-B1F3-7057BA1B4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570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0E997-752D-4A3A-93BD-4AD7D3748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D198D9-585E-4D12-BADA-4E45FD1A03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9309F2-69B4-4A74-BE44-6E840F61D5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FE5ACB-E5DF-4C96-BB98-1DE14B3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72EE0-B947-49BB-BF0A-49E888882678}" type="datetime1">
              <a:rPr lang="en-US" smtClean="0"/>
              <a:t>25-Sep-20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1C6A14-894F-4E95-AA59-5D9CFDC0F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 ASRAFUL ISLAM (Assistant Teacher Agriculture)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4843E3-7BE9-4677-91D4-BCCCB0376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03100-0631-42A7-B1F3-7057BA1B4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0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21E64-51AC-49B3-A3F2-4E84EEA03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7EB2A4-CCAC-41AB-8B8D-31B0CF9DC7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2D398B-C3AC-432C-9D09-2B0278970F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22A06A-EB2F-4EC3-BD6D-8991299A63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0EC9E7-D52C-45BC-AE6A-B4E999530B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B77208-67FE-43C6-8C9E-E771C8D3C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EB20C-36D5-4DB1-ABEE-482BD15B1331}" type="datetime1">
              <a:rPr lang="en-US" smtClean="0"/>
              <a:t>25-Sep-20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BFF550-AF63-40BF-8791-9963224F3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 ASRAFUL ISLAM (Assistant Teacher Agriculture)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A13490-EDC3-44CA-BAD1-61100E676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03100-0631-42A7-B1F3-7057BA1B4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997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6A002-1FE8-44A1-BCAB-75BE11497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462CC5-5B6E-4EDB-AADC-594C4FF4D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CA2C4-D9A8-4DD2-BB02-246EB47F52D4}" type="datetime1">
              <a:rPr lang="en-US" smtClean="0"/>
              <a:t>25-Sep-20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5DECE8-6A77-4660-8C0A-8FD5C6556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 ASRAFUL ISLAM (Assistant Teacher Agriculture)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598AF3-27DE-443A-A2B0-B2192AE7A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03100-0631-42A7-B1F3-7057BA1B4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966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484A30-752D-40DF-BEE7-23C786FA7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FB939-FEA7-4AAC-92B2-85EF886AF4D9}" type="datetime1">
              <a:rPr lang="en-US" smtClean="0"/>
              <a:t>25-Sep-20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EF9479-85E0-4635-8B86-72FC54BC6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 ASRAFUL ISLAM (Assistant Teacher Agriculture)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88F177-0468-4D1E-9F31-0873516C0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03100-0631-42A7-B1F3-7057BA1B4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968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9C04E-993A-4654-9664-22BDAF092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A2D705-0526-487E-A1E0-580A1DC1AA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E746FE-59EF-427A-B0DE-771412346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C43884-6FC0-4E82-9A95-58A08BE51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6954-E956-417C-B53F-1C3DD51DAE54}" type="datetime1">
              <a:rPr lang="en-US" smtClean="0"/>
              <a:t>25-Sep-20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F124A7-868B-4BC0-951D-9C46A718D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 ASRAFUL ISLAM (Assistant Teacher Agriculture)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C1AD62-6E70-4934-BDC4-A040A533D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03100-0631-42A7-B1F3-7057BA1B4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319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79A65-590A-4B23-A8FB-D5CB5B0FF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6D7D85-E978-4207-B416-430288502C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3796BF-B38F-48C7-9490-30F2F1B9BB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E37C9A-28A6-4035-BBD4-8330C81F6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A37C2-B301-41D2-969E-E522A2AC2A10}" type="datetime1">
              <a:rPr lang="en-US" smtClean="0"/>
              <a:t>25-Sep-20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543559-4BBB-48CF-86B8-A93234CD3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 ASRAFUL ISLAM (Assistant Teacher Agriculture)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0BE9B7-A2CF-418F-A1E7-549D71B6C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03100-0631-42A7-B1F3-7057BA1B4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76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9E2546-683B-4B36-BCE5-3F69C7EC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25720F-066A-46D3-ABB5-E5B5E8CD3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9FC49C-2CAC-4A0B-BEA8-CADB0A0488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1E256-18B4-4B15-B57A-6FB94057D548}" type="datetime1">
              <a:rPr lang="en-US" smtClean="0"/>
              <a:t>25-Sep-20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1B6EE9-55F9-4512-B4DB-76774A4E62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MD ASRAFUL ISLAM (Assistant Teacher Agriculture)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8587C-18E4-4BC3-9C80-90E997A1D8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03100-0631-42A7-B1F3-7057BA1B4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151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3.gif"/><Relationship Id="rId5" Type="http://schemas.openxmlformats.org/officeDocument/2006/relationships/image" Target="../media/image2.jpe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gif"/><Relationship Id="rId3" Type="http://schemas.openxmlformats.org/officeDocument/2006/relationships/audio" Target="../media/audio1.wav"/><Relationship Id="rId7" Type="http://schemas.openxmlformats.org/officeDocument/2006/relationships/image" Target="../media/image16.jpeg"/><Relationship Id="rId12" Type="http://schemas.openxmlformats.org/officeDocument/2006/relationships/image" Target="../media/image21.gif"/><Relationship Id="rId17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9.gif"/><Relationship Id="rId15" Type="http://schemas.openxmlformats.org/officeDocument/2006/relationships/image" Target="../media/image24.jpeg"/><Relationship Id="rId10" Type="http://schemas.openxmlformats.org/officeDocument/2006/relationships/image" Target="../media/image19.gif"/><Relationship Id="rId4" Type="http://schemas.openxmlformats.org/officeDocument/2006/relationships/image" Target="../media/image2.jpeg"/><Relationship Id="rId9" Type="http://schemas.openxmlformats.org/officeDocument/2006/relationships/image" Target="../media/image18.jpeg"/><Relationship Id="rId1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0.jpeg"/><Relationship Id="rId12" Type="http://schemas.openxmlformats.org/officeDocument/2006/relationships/image" Target="../media/image6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9.jpeg"/><Relationship Id="rId11" Type="http://schemas.openxmlformats.org/officeDocument/2006/relationships/image" Target="../media/image32.jpeg"/><Relationship Id="rId5" Type="http://schemas.openxmlformats.org/officeDocument/2006/relationships/image" Target="../media/image28.jpeg"/><Relationship Id="rId10" Type="http://schemas.openxmlformats.org/officeDocument/2006/relationships/image" Target="../media/image27.wmf"/><Relationship Id="rId4" Type="http://schemas.openxmlformats.org/officeDocument/2006/relationships/image" Target="../media/image2.jpeg"/><Relationship Id="rId9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image" Target="../media/image2.jpeg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8869EAE-8B96-4FF1-A873-FD8DAEC4C8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065" y="1710669"/>
            <a:ext cx="7788917" cy="481289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291E0F9-FF86-437C-8846-F6A8B842CCE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6" t="5937" r="9964" b="457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108652-Rose-Gif.gif">
            <a:extLst>
              <a:ext uri="{FF2B5EF4-FFF2-40B4-BE49-F238E27FC236}">
                <a16:creationId xmlns:a16="http://schemas.microsoft.com/office/drawing/2014/main" id="{6E2862E3-A88A-4753-AA3B-EE78CD44A7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935" y="1094858"/>
            <a:ext cx="11526129" cy="5366425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D137C4-8724-43D9-8054-9FFEE94E71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15865" y="6172933"/>
            <a:ext cx="2743200" cy="365125"/>
          </a:xfrm>
        </p:spPr>
        <p:txBody>
          <a:bodyPr/>
          <a:lstStyle/>
          <a:p>
            <a:fld id="{2F72C64E-8FFE-495B-98A5-13DF318D5BFB}" type="datetime1">
              <a:rPr lang="en-US" sz="1800" smtClean="0"/>
              <a:t>25-Sep-20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FD4AD2-EF68-4AC3-BA60-8395DC0DF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6149" y="6538058"/>
            <a:ext cx="6672887" cy="365125"/>
          </a:xfrm>
        </p:spPr>
        <p:txBody>
          <a:bodyPr/>
          <a:lstStyle/>
          <a:p>
            <a:r>
              <a:rPr lang="en-US" sz="1400" b="1" dirty="0">
                <a:solidFill>
                  <a:schemeClr val="bg1"/>
                </a:solidFill>
              </a:rPr>
              <a:t>MD ASRAFUL ISLAM (Assistant Teacher Agriculture)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E1355B6-CEE6-4DF0-B49B-FE8B237C3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D7606-7FD8-42BB-9759-E599B005E6C1}" type="slidenum">
              <a:rPr lang="en-US" smtClean="0"/>
              <a:t>1</a:t>
            </a:fld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33154C3-777D-4334-A381-37FE9BB452C7}"/>
              </a:ext>
            </a:extLst>
          </p:cNvPr>
          <p:cNvSpPr txBox="1"/>
          <p:nvPr/>
        </p:nvSpPr>
        <p:spPr>
          <a:xfrm>
            <a:off x="2779852" y="464632"/>
            <a:ext cx="6275377" cy="750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9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29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9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অনলাইন</a:t>
            </a:r>
            <a:r>
              <a:rPr lang="en-US" sz="429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9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29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9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429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9833394"/>
      </p:ext>
    </p:extLst>
  </p:cSld>
  <p:clrMapOvr>
    <a:masterClrMapping/>
  </p:clrMapOvr>
  <p:transition spd="slow" advTm="1869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92C7E95-E6E4-44DE-9D51-CF8D760195F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6" t="5937" r="9964" b="457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094" y="1696685"/>
            <a:ext cx="4013606" cy="3710745"/>
          </a:xfrm>
          <a:prstGeom prst="rect">
            <a:avLst/>
          </a:prstGeom>
          <a:ln w="889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4AF63AB-91CB-4101-B741-F4A48F080EAD}"/>
              </a:ext>
            </a:extLst>
          </p:cNvPr>
          <p:cNvSpPr/>
          <p:nvPr/>
        </p:nvSpPr>
        <p:spPr>
          <a:xfrm>
            <a:off x="4827156" y="411759"/>
            <a:ext cx="2539477" cy="9270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24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2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24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24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4916402-CA73-4B21-ADA8-67EA704D4F58}"/>
              </a:ext>
            </a:extLst>
          </p:cNvPr>
          <p:cNvSpPr txBox="1"/>
          <p:nvPr/>
        </p:nvSpPr>
        <p:spPr>
          <a:xfrm>
            <a:off x="2410697" y="5529692"/>
            <a:ext cx="70588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শ্বসনতন্ত্রের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অঙ্গগুলোর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80391C-4E0D-407E-B193-A787CCC2C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D24F1-00AD-425D-A885-ADC77A9C2DCB}" type="datetime1">
              <a:rPr lang="en-US" smtClean="0"/>
              <a:t>25-Sep-20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225A53-8FC1-4A2F-8DA9-5B36920D6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 ASRAFUL ISLAM (Assistant Teacher Agriculture)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A7940C-9F24-4920-B5EF-741D2F5A5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03100-0631-42A7-B1F3-7057BA1B4C6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8581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4B53530-CB60-4851-8D7F-55BAD6E7E3A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6" t="5937" r="9964" b="457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Slide Number Placeholder 4"/>
          <p:cNvSpPr txBox="1">
            <a:spLocks/>
          </p:cNvSpPr>
          <p:nvPr/>
        </p:nvSpPr>
        <p:spPr>
          <a:xfrm>
            <a:off x="9677401" y="6356351"/>
            <a:ext cx="53339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9 </a:t>
            </a:r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User\Desktop\respi\aimated respiration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71900" y="1676400"/>
            <a:ext cx="45339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57550" y="405826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চিত্রে কী দেখছ -- এগুলো কী কাজ করছে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85259" y="5213167"/>
            <a:ext cx="4876800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চিত্রের অঙ্গগুলো একত্রে </a:t>
            </a:r>
            <a:r>
              <a:rPr lang="bn-BD" sz="2800" b="1" dirty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শ্বসনের কাজ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করছে । এটিই </a:t>
            </a:r>
            <a:r>
              <a:rPr lang="bn-BD" sz="2800" b="1" dirty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শ্বসনতন্ত্র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00996" y="5183088"/>
            <a:ext cx="1618604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নাসারন্ধ্র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8" name="Picture 4" descr="C:\Users\User\Desktop\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551" y="1492608"/>
            <a:ext cx="3675350" cy="32813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2" descr="C:\Users\User\Desktop\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464" y="1492607"/>
            <a:ext cx="1669473" cy="32813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3371850" y="446378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চিত্রে কী দেখছ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–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কেমন দেখতে  গহ্বর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23770" y="5567808"/>
            <a:ext cx="5355213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মুখের উপরে  </a:t>
            </a:r>
            <a:r>
              <a:rPr lang="bn-BD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নাসিকা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ত্রিকোণাকার গহ্বর </a:t>
            </a:r>
            <a:endParaRPr lang="en-US" sz="3200" b="1" dirty="0">
              <a:solidFill>
                <a:srgbClr val="003399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2" descr="C:\Users\User\Desktop\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634" y="1449964"/>
            <a:ext cx="2738116" cy="35030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 descr="C:\Users\User\Desktop\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0" y="1449964"/>
            <a:ext cx="3919536" cy="350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031968" y="488955"/>
            <a:ext cx="3619500" cy="584775"/>
          </a:xfrm>
          <a:custGeom>
            <a:avLst/>
            <a:gdLst>
              <a:gd name="connsiteX0" fmla="*/ 0 w 3619500"/>
              <a:gd name="connsiteY0" fmla="*/ 0 h 584775"/>
              <a:gd name="connsiteX1" fmla="*/ 603250 w 3619500"/>
              <a:gd name="connsiteY1" fmla="*/ 0 h 584775"/>
              <a:gd name="connsiteX2" fmla="*/ 603250 w 3619500"/>
              <a:gd name="connsiteY2" fmla="*/ 0 h 584775"/>
              <a:gd name="connsiteX3" fmla="*/ 1508125 w 3619500"/>
              <a:gd name="connsiteY3" fmla="*/ 0 h 584775"/>
              <a:gd name="connsiteX4" fmla="*/ 3619500 w 3619500"/>
              <a:gd name="connsiteY4" fmla="*/ 0 h 584775"/>
              <a:gd name="connsiteX5" fmla="*/ 3619500 w 3619500"/>
              <a:gd name="connsiteY5" fmla="*/ 341119 h 584775"/>
              <a:gd name="connsiteX6" fmla="*/ 3619500 w 3619500"/>
              <a:gd name="connsiteY6" fmla="*/ 341119 h 584775"/>
              <a:gd name="connsiteX7" fmla="*/ 3619500 w 3619500"/>
              <a:gd name="connsiteY7" fmla="*/ 487313 h 584775"/>
              <a:gd name="connsiteX8" fmla="*/ 3619500 w 3619500"/>
              <a:gd name="connsiteY8" fmla="*/ 584775 h 584775"/>
              <a:gd name="connsiteX9" fmla="*/ 1508125 w 3619500"/>
              <a:gd name="connsiteY9" fmla="*/ 584775 h 584775"/>
              <a:gd name="connsiteX10" fmla="*/ 1055700 w 3619500"/>
              <a:gd name="connsiteY10" fmla="*/ 657872 h 584775"/>
              <a:gd name="connsiteX11" fmla="*/ 603250 w 3619500"/>
              <a:gd name="connsiteY11" fmla="*/ 584775 h 584775"/>
              <a:gd name="connsiteX12" fmla="*/ 0 w 3619500"/>
              <a:gd name="connsiteY12" fmla="*/ 584775 h 584775"/>
              <a:gd name="connsiteX13" fmla="*/ 0 w 3619500"/>
              <a:gd name="connsiteY13" fmla="*/ 487313 h 584775"/>
              <a:gd name="connsiteX14" fmla="*/ 0 w 3619500"/>
              <a:gd name="connsiteY14" fmla="*/ 341119 h 584775"/>
              <a:gd name="connsiteX15" fmla="*/ 0 w 3619500"/>
              <a:gd name="connsiteY15" fmla="*/ 341119 h 584775"/>
              <a:gd name="connsiteX16" fmla="*/ 0 w 3619500"/>
              <a:gd name="connsiteY16" fmla="*/ 0 h 584775"/>
              <a:gd name="connsiteX0" fmla="*/ 0 w 3619500"/>
              <a:gd name="connsiteY0" fmla="*/ 0 h 1649238"/>
              <a:gd name="connsiteX1" fmla="*/ 603250 w 3619500"/>
              <a:gd name="connsiteY1" fmla="*/ 0 h 1649238"/>
              <a:gd name="connsiteX2" fmla="*/ 603250 w 3619500"/>
              <a:gd name="connsiteY2" fmla="*/ 0 h 1649238"/>
              <a:gd name="connsiteX3" fmla="*/ 1508125 w 3619500"/>
              <a:gd name="connsiteY3" fmla="*/ 0 h 1649238"/>
              <a:gd name="connsiteX4" fmla="*/ 3619500 w 3619500"/>
              <a:gd name="connsiteY4" fmla="*/ 0 h 1649238"/>
              <a:gd name="connsiteX5" fmla="*/ 3619500 w 3619500"/>
              <a:gd name="connsiteY5" fmla="*/ 341119 h 1649238"/>
              <a:gd name="connsiteX6" fmla="*/ 3619500 w 3619500"/>
              <a:gd name="connsiteY6" fmla="*/ 341119 h 1649238"/>
              <a:gd name="connsiteX7" fmla="*/ 3619500 w 3619500"/>
              <a:gd name="connsiteY7" fmla="*/ 487313 h 1649238"/>
              <a:gd name="connsiteX8" fmla="*/ 3619500 w 3619500"/>
              <a:gd name="connsiteY8" fmla="*/ 584775 h 1649238"/>
              <a:gd name="connsiteX9" fmla="*/ 1508125 w 3619500"/>
              <a:gd name="connsiteY9" fmla="*/ 584775 h 1649238"/>
              <a:gd name="connsiteX10" fmla="*/ 1055700 w 3619500"/>
              <a:gd name="connsiteY10" fmla="*/ 657872 h 1649238"/>
              <a:gd name="connsiteX11" fmla="*/ 2601191 w 3619500"/>
              <a:gd name="connsiteY11" fmla="*/ 1649205 h 1649238"/>
              <a:gd name="connsiteX12" fmla="*/ 603250 w 3619500"/>
              <a:gd name="connsiteY12" fmla="*/ 584775 h 1649238"/>
              <a:gd name="connsiteX13" fmla="*/ 0 w 3619500"/>
              <a:gd name="connsiteY13" fmla="*/ 584775 h 1649238"/>
              <a:gd name="connsiteX14" fmla="*/ 0 w 3619500"/>
              <a:gd name="connsiteY14" fmla="*/ 487313 h 1649238"/>
              <a:gd name="connsiteX15" fmla="*/ 0 w 3619500"/>
              <a:gd name="connsiteY15" fmla="*/ 341119 h 1649238"/>
              <a:gd name="connsiteX16" fmla="*/ 0 w 3619500"/>
              <a:gd name="connsiteY16" fmla="*/ 341119 h 1649238"/>
              <a:gd name="connsiteX17" fmla="*/ 0 w 3619500"/>
              <a:gd name="connsiteY17" fmla="*/ 0 h 1649238"/>
              <a:gd name="connsiteX0" fmla="*/ 0 w 3619500"/>
              <a:gd name="connsiteY0" fmla="*/ 0 h 1482989"/>
              <a:gd name="connsiteX1" fmla="*/ 603250 w 3619500"/>
              <a:gd name="connsiteY1" fmla="*/ 0 h 1482989"/>
              <a:gd name="connsiteX2" fmla="*/ 603250 w 3619500"/>
              <a:gd name="connsiteY2" fmla="*/ 0 h 1482989"/>
              <a:gd name="connsiteX3" fmla="*/ 1508125 w 3619500"/>
              <a:gd name="connsiteY3" fmla="*/ 0 h 1482989"/>
              <a:gd name="connsiteX4" fmla="*/ 3619500 w 3619500"/>
              <a:gd name="connsiteY4" fmla="*/ 0 h 1482989"/>
              <a:gd name="connsiteX5" fmla="*/ 3619500 w 3619500"/>
              <a:gd name="connsiteY5" fmla="*/ 341119 h 1482989"/>
              <a:gd name="connsiteX6" fmla="*/ 3619500 w 3619500"/>
              <a:gd name="connsiteY6" fmla="*/ 341119 h 1482989"/>
              <a:gd name="connsiteX7" fmla="*/ 3619500 w 3619500"/>
              <a:gd name="connsiteY7" fmla="*/ 487313 h 1482989"/>
              <a:gd name="connsiteX8" fmla="*/ 3619500 w 3619500"/>
              <a:gd name="connsiteY8" fmla="*/ 584775 h 1482989"/>
              <a:gd name="connsiteX9" fmla="*/ 1508125 w 3619500"/>
              <a:gd name="connsiteY9" fmla="*/ 584775 h 1482989"/>
              <a:gd name="connsiteX10" fmla="*/ 1055700 w 3619500"/>
              <a:gd name="connsiteY10" fmla="*/ 657872 h 1482989"/>
              <a:gd name="connsiteX11" fmla="*/ 1340428 w 3619500"/>
              <a:gd name="connsiteY11" fmla="*/ 1482950 h 1482989"/>
              <a:gd name="connsiteX12" fmla="*/ 603250 w 3619500"/>
              <a:gd name="connsiteY12" fmla="*/ 584775 h 1482989"/>
              <a:gd name="connsiteX13" fmla="*/ 0 w 3619500"/>
              <a:gd name="connsiteY13" fmla="*/ 584775 h 1482989"/>
              <a:gd name="connsiteX14" fmla="*/ 0 w 3619500"/>
              <a:gd name="connsiteY14" fmla="*/ 487313 h 1482989"/>
              <a:gd name="connsiteX15" fmla="*/ 0 w 3619500"/>
              <a:gd name="connsiteY15" fmla="*/ 341119 h 1482989"/>
              <a:gd name="connsiteX16" fmla="*/ 0 w 3619500"/>
              <a:gd name="connsiteY16" fmla="*/ 341119 h 1482989"/>
              <a:gd name="connsiteX17" fmla="*/ 0 w 3619500"/>
              <a:gd name="connsiteY17" fmla="*/ 0 h 1482989"/>
              <a:gd name="connsiteX0" fmla="*/ 0 w 3619500"/>
              <a:gd name="connsiteY0" fmla="*/ 0 h 1482987"/>
              <a:gd name="connsiteX1" fmla="*/ 603250 w 3619500"/>
              <a:gd name="connsiteY1" fmla="*/ 0 h 1482987"/>
              <a:gd name="connsiteX2" fmla="*/ 603250 w 3619500"/>
              <a:gd name="connsiteY2" fmla="*/ 0 h 1482987"/>
              <a:gd name="connsiteX3" fmla="*/ 1508125 w 3619500"/>
              <a:gd name="connsiteY3" fmla="*/ 0 h 1482987"/>
              <a:gd name="connsiteX4" fmla="*/ 3619500 w 3619500"/>
              <a:gd name="connsiteY4" fmla="*/ 0 h 1482987"/>
              <a:gd name="connsiteX5" fmla="*/ 3619500 w 3619500"/>
              <a:gd name="connsiteY5" fmla="*/ 341119 h 1482987"/>
              <a:gd name="connsiteX6" fmla="*/ 3619500 w 3619500"/>
              <a:gd name="connsiteY6" fmla="*/ 341119 h 1482987"/>
              <a:gd name="connsiteX7" fmla="*/ 3619500 w 3619500"/>
              <a:gd name="connsiteY7" fmla="*/ 487313 h 1482987"/>
              <a:gd name="connsiteX8" fmla="*/ 3619500 w 3619500"/>
              <a:gd name="connsiteY8" fmla="*/ 584775 h 1482987"/>
              <a:gd name="connsiteX9" fmla="*/ 1508125 w 3619500"/>
              <a:gd name="connsiteY9" fmla="*/ 584775 h 1482987"/>
              <a:gd name="connsiteX10" fmla="*/ 820173 w 3619500"/>
              <a:gd name="connsiteY10" fmla="*/ 616308 h 1482987"/>
              <a:gd name="connsiteX11" fmla="*/ 1340428 w 3619500"/>
              <a:gd name="connsiteY11" fmla="*/ 1482950 h 1482987"/>
              <a:gd name="connsiteX12" fmla="*/ 603250 w 3619500"/>
              <a:gd name="connsiteY12" fmla="*/ 584775 h 1482987"/>
              <a:gd name="connsiteX13" fmla="*/ 0 w 3619500"/>
              <a:gd name="connsiteY13" fmla="*/ 584775 h 1482987"/>
              <a:gd name="connsiteX14" fmla="*/ 0 w 3619500"/>
              <a:gd name="connsiteY14" fmla="*/ 487313 h 1482987"/>
              <a:gd name="connsiteX15" fmla="*/ 0 w 3619500"/>
              <a:gd name="connsiteY15" fmla="*/ 341119 h 1482987"/>
              <a:gd name="connsiteX16" fmla="*/ 0 w 3619500"/>
              <a:gd name="connsiteY16" fmla="*/ 341119 h 1482987"/>
              <a:gd name="connsiteX17" fmla="*/ 0 w 3619500"/>
              <a:gd name="connsiteY17" fmla="*/ 0 h 1482987"/>
              <a:gd name="connsiteX0" fmla="*/ 0 w 3619500"/>
              <a:gd name="connsiteY0" fmla="*/ 0 h 2064862"/>
              <a:gd name="connsiteX1" fmla="*/ 603250 w 3619500"/>
              <a:gd name="connsiteY1" fmla="*/ 0 h 2064862"/>
              <a:gd name="connsiteX2" fmla="*/ 603250 w 3619500"/>
              <a:gd name="connsiteY2" fmla="*/ 0 h 2064862"/>
              <a:gd name="connsiteX3" fmla="*/ 1508125 w 3619500"/>
              <a:gd name="connsiteY3" fmla="*/ 0 h 2064862"/>
              <a:gd name="connsiteX4" fmla="*/ 3619500 w 3619500"/>
              <a:gd name="connsiteY4" fmla="*/ 0 h 2064862"/>
              <a:gd name="connsiteX5" fmla="*/ 3619500 w 3619500"/>
              <a:gd name="connsiteY5" fmla="*/ 341119 h 2064862"/>
              <a:gd name="connsiteX6" fmla="*/ 3619500 w 3619500"/>
              <a:gd name="connsiteY6" fmla="*/ 341119 h 2064862"/>
              <a:gd name="connsiteX7" fmla="*/ 3619500 w 3619500"/>
              <a:gd name="connsiteY7" fmla="*/ 487313 h 2064862"/>
              <a:gd name="connsiteX8" fmla="*/ 3619500 w 3619500"/>
              <a:gd name="connsiteY8" fmla="*/ 584775 h 2064862"/>
              <a:gd name="connsiteX9" fmla="*/ 1508125 w 3619500"/>
              <a:gd name="connsiteY9" fmla="*/ 584775 h 2064862"/>
              <a:gd name="connsiteX10" fmla="*/ 820173 w 3619500"/>
              <a:gd name="connsiteY10" fmla="*/ 616308 h 2064862"/>
              <a:gd name="connsiteX11" fmla="*/ 1659082 w 3619500"/>
              <a:gd name="connsiteY11" fmla="*/ 2064840 h 2064862"/>
              <a:gd name="connsiteX12" fmla="*/ 603250 w 3619500"/>
              <a:gd name="connsiteY12" fmla="*/ 584775 h 2064862"/>
              <a:gd name="connsiteX13" fmla="*/ 0 w 3619500"/>
              <a:gd name="connsiteY13" fmla="*/ 584775 h 2064862"/>
              <a:gd name="connsiteX14" fmla="*/ 0 w 3619500"/>
              <a:gd name="connsiteY14" fmla="*/ 487313 h 2064862"/>
              <a:gd name="connsiteX15" fmla="*/ 0 w 3619500"/>
              <a:gd name="connsiteY15" fmla="*/ 341119 h 2064862"/>
              <a:gd name="connsiteX16" fmla="*/ 0 w 3619500"/>
              <a:gd name="connsiteY16" fmla="*/ 341119 h 2064862"/>
              <a:gd name="connsiteX17" fmla="*/ 0 w 3619500"/>
              <a:gd name="connsiteY17" fmla="*/ 0 h 2064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619500" h="2064862">
                <a:moveTo>
                  <a:pt x="0" y="0"/>
                </a:moveTo>
                <a:lnTo>
                  <a:pt x="603250" y="0"/>
                </a:lnTo>
                <a:lnTo>
                  <a:pt x="603250" y="0"/>
                </a:lnTo>
                <a:lnTo>
                  <a:pt x="1508125" y="0"/>
                </a:lnTo>
                <a:lnTo>
                  <a:pt x="3619500" y="0"/>
                </a:lnTo>
                <a:lnTo>
                  <a:pt x="3619500" y="341119"/>
                </a:lnTo>
                <a:lnTo>
                  <a:pt x="3619500" y="341119"/>
                </a:lnTo>
                <a:lnTo>
                  <a:pt x="3619500" y="487313"/>
                </a:lnTo>
                <a:lnTo>
                  <a:pt x="3619500" y="584775"/>
                </a:lnTo>
                <a:lnTo>
                  <a:pt x="1508125" y="584775"/>
                </a:lnTo>
                <a:lnTo>
                  <a:pt x="820173" y="616308"/>
                </a:lnTo>
                <a:cubicBezTo>
                  <a:pt x="790391" y="609625"/>
                  <a:pt x="1688864" y="2071523"/>
                  <a:pt x="1659082" y="2064840"/>
                </a:cubicBezTo>
                <a:lnTo>
                  <a:pt x="603250" y="584775"/>
                </a:lnTo>
                <a:lnTo>
                  <a:pt x="0" y="584775"/>
                </a:lnTo>
                <a:lnTo>
                  <a:pt x="0" y="487313"/>
                </a:lnTo>
                <a:lnTo>
                  <a:pt x="0" y="341119"/>
                </a:lnTo>
                <a:lnTo>
                  <a:pt x="0" y="34111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চিত্রে এ অংশটির নাম 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5785066" y="1690255"/>
            <a:ext cx="2486099" cy="1143000"/>
          </a:xfrm>
          <a:custGeom>
            <a:avLst/>
            <a:gdLst>
              <a:gd name="connsiteX0" fmla="*/ 2361408 w 2486099"/>
              <a:gd name="connsiteY0" fmla="*/ 762000 h 1316182"/>
              <a:gd name="connsiteX1" fmla="*/ 2222862 w 2486099"/>
              <a:gd name="connsiteY1" fmla="*/ 609600 h 1316182"/>
              <a:gd name="connsiteX2" fmla="*/ 2195153 w 2486099"/>
              <a:gd name="connsiteY2" fmla="*/ 568036 h 1316182"/>
              <a:gd name="connsiteX3" fmla="*/ 2153590 w 2486099"/>
              <a:gd name="connsiteY3" fmla="*/ 471055 h 1316182"/>
              <a:gd name="connsiteX4" fmla="*/ 2139735 w 2486099"/>
              <a:gd name="connsiteY4" fmla="*/ 429491 h 1316182"/>
              <a:gd name="connsiteX5" fmla="*/ 2084317 w 2486099"/>
              <a:gd name="connsiteY5" fmla="*/ 332509 h 1316182"/>
              <a:gd name="connsiteX6" fmla="*/ 2042753 w 2486099"/>
              <a:gd name="connsiteY6" fmla="*/ 304800 h 1316182"/>
              <a:gd name="connsiteX7" fmla="*/ 1959626 w 2486099"/>
              <a:gd name="connsiteY7" fmla="*/ 249382 h 1316182"/>
              <a:gd name="connsiteX8" fmla="*/ 1918062 w 2486099"/>
              <a:gd name="connsiteY8" fmla="*/ 207818 h 1316182"/>
              <a:gd name="connsiteX9" fmla="*/ 1876499 w 2486099"/>
              <a:gd name="connsiteY9" fmla="*/ 180109 h 1316182"/>
              <a:gd name="connsiteX10" fmla="*/ 1821080 w 2486099"/>
              <a:gd name="connsiteY10" fmla="*/ 152400 h 1316182"/>
              <a:gd name="connsiteX11" fmla="*/ 1779517 w 2486099"/>
              <a:gd name="connsiteY11" fmla="*/ 138545 h 1316182"/>
              <a:gd name="connsiteX12" fmla="*/ 1737953 w 2486099"/>
              <a:gd name="connsiteY12" fmla="*/ 110836 h 1316182"/>
              <a:gd name="connsiteX13" fmla="*/ 1640971 w 2486099"/>
              <a:gd name="connsiteY13" fmla="*/ 69273 h 1316182"/>
              <a:gd name="connsiteX14" fmla="*/ 1599408 w 2486099"/>
              <a:gd name="connsiteY14" fmla="*/ 41564 h 1316182"/>
              <a:gd name="connsiteX15" fmla="*/ 1447008 w 2486099"/>
              <a:gd name="connsiteY15" fmla="*/ 13855 h 1316182"/>
              <a:gd name="connsiteX16" fmla="*/ 1363880 w 2486099"/>
              <a:gd name="connsiteY16" fmla="*/ 0 h 1316182"/>
              <a:gd name="connsiteX17" fmla="*/ 892826 w 2486099"/>
              <a:gd name="connsiteY17" fmla="*/ 27709 h 1316182"/>
              <a:gd name="connsiteX18" fmla="*/ 837408 w 2486099"/>
              <a:gd name="connsiteY18" fmla="*/ 55418 h 1316182"/>
              <a:gd name="connsiteX19" fmla="*/ 768135 w 2486099"/>
              <a:gd name="connsiteY19" fmla="*/ 83127 h 1316182"/>
              <a:gd name="connsiteX20" fmla="*/ 726571 w 2486099"/>
              <a:gd name="connsiteY20" fmla="*/ 110836 h 1316182"/>
              <a:gd name="connsiteX21" fmla="*/ 643444 w 2486099"/>
              <a:gd name="connsiteY21" fmla="*/ 138545 h 1316182"/>
              <a:gd name="connsiteX22" fmla="*/ 601880 w 2486099"/>
              <a:gd name="connsiteY22" fmla="*/ 166255 h 1316182"/>
              <a:gd name="connsiteX23" fmla="*/ 574171 w 2486099"/>
              <a:gd name="connsiteY23" fmla="*/ 207818 h 1316182"/>
              <a:gd name="connsiteX24" fmla="*/ 532608 w 2486099"/>
              <a:gd name="connsiteY24" fmla="*/ 221673 h 1316182"/>
              <a:gd name="connsiteX25" fmla="*/ 477190 w 2486099"/>
              <a:gd name="connsiteY25" fmla="*/ 263236 h 1316182"/>
              <a:gd name="connsiteX26" fmla="*/ 449480 w 2486099"/>
              <a:gd name="connsiteY26" fmla="*/ 290945 h 1316182"/>
              <a:gd name="connsiteX27" fmla="*/ 407917 w 2486099"/>
              <a:gd name="connsiteY27" fmla="*/ 304800 h 1316182"/>
              <a:gd name="connsiteX28" fmla="*/ 324790 w 2486099"/>
              <a:gd name="connsiteY28" fmla="*/ 387927 h 1316182"/>
              <a:gd name="connsiteX29" fmla="*/ 297080 w 2486099"/>
              <a:gd name="connsiteY29" fmla="*/ 415636 h 1316182"/>
              <a:gd name="connsiteX30" fmla="*/ 241662 w 2486099"/>
              <a:gd name="connsiteY30" fmla="*/ 498764 h 1316182"/>
              <a:gd name="connsiteX31" fmla="*/ 158535 w 2486099"/>
              <a:gd name="connsiteY31" fmla="*/ 581891 h 1316182"/>
              <a:gd name="connsiteX32" fmla="*/ 130826 w 2486099"/>
              <a:gd name="connsiteY32" fmla="*/ 623455 h 1316182"/>
              <a:gd name="connsiteX33" fmla="*/ 116971 w 2486099"/>
              <a:gd name="connsiteY33" fmla="*/ 665018 h 1316182"/>
              <a:gd name="connsiteX34" fmla="*/ 33844 w 2486099"/>
              <a:gd name="connsiteY34" fmla="*/ 775855 h 1316182"/>
              <a:gd name="connsiteX35" fmla="*/ 19990 w 2486099"/>
              <a:gd name="connsiteY35" fmla="*/ 1080655 h 1316182"/>
              <a:gd name="connsiteX36" fmla="*/ 33844 w 2486099"/>
              <a:gd name="connsiteY36" fmla="*/ 1122218 h 1316182"/>
              <a:gd name="connsiteX37" fmla="*/ 116971 w 2486099"/>
              <a:gd name="connsiteY37" fmla="*/ 1149927 h 1316182"/>
              <a:gd name="connsiteX38" fmla="*/ 172390 w 2486099"/>
              <a:gd name="connsiteY38" fmla="*/ 1177636 h 1316182"/>
              <a:gd name="connsiteX39" fmla="*/ 1142208 w 2486099"/>
              <a:gd name="connsiteY39" fmla="*/ 1163782 h 1316182"/>
              <a:gd name="connsiteX40" fmla="*/ 1225335 w 2486099"/>
              <a:gd name="connsiteY40" fmla="*/ 1122218 h 1316182"/>
              <a:gd name="connsiteX41" fmla="*/ 1322317 w 2486099"/>
              <a:gd name="connsiteY41" fmla="*/ 1094509 h 1316182"/>
              <a:gd name="connsiteX42" fmla="*/ 2305990 w 2486099"/>
              <a:gd name="connsiteY42" fmla="*/ 1108364 h 1316182"/>
              <a:gd name="connsiteX43" fmla="*/ 2347553 w 2486099"/>
              <a:gd name="connsiteY43" fmla="*/ 1136073 h 1316182"/>
              <a:gd name="connsiteX44" fmla="*/ 2389117 w 2486099"/>
              <a:gd name="connsiteY44" fmla="*/ 1177636 h 1316182"/>
              <a:gd name="connsiteX45" fmla="*/ 2458390 w 2486099"/>
              <a:gd name="connsiteY45" fmla="*/ 1260764 h 1316182"/>
              <a:gd name="connsiteX46" fmla="*/ 2486099 w 2486099"/>
              <a:gd name="connsiteY46" fmla="*/ 1316182 h 1316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2486099" h="1316182">
                <a:moveTo>
                  <a:pt x="2361408" y="762000"/>
                </a:moveTo>
                <a:cubicBezTo>
                  <a:pt x="2252697" y="671408"/>
                  <a:pt x="2298287" y="722738"/>
                  <a:pt x="2222862" y="609600"/>
                </a:cubicBezTo>
                <a:lnTo>
                  <a:pt x="2195153" y="568036"/>
                </a:lnTo>
                <a:cubicBezTo>
                  <a:pt x="2166320" y="452702"/>
                  <a:pt x="2201428" y="566730"/>
                  <a:pt x="2153590" y="471055"/>
                </a:cubicBezTo>
                <a:cubicBezTo>
                  <a:pt x="2147059" y="457993"/>
                  <a:pt x="2145488" y="442914"/>
                  <a:pt x="2139735" y="429491"/>
                </a:cubicBezTo>
                <a:cubicBezTo>
                  <a:pt x="2131586" y="410476"/>
                  <a:pt x="2101709" y="349901"/>
                  <a:pt x="2084317" y="332509"/>
                </a:cubicBezTo>
                <a:cubicBezTo>
                  <a:pt x="2072543" y="320735"/>
                  <a:pt x="2056608" y="314036"/>
                  <a:pt x="2042753" y="304800"/>
                </a:cubicBezTo>
                <a:cubicBezTo>
                  <a:pt x="1982817" y="214895"/>
                  <a:pt x="2055973" y="304437"/>
                  <a:pt x="1959626" y="249382"/>
                </a:cubicBezTo>
                <a:cubicBezTo>
                  <a:pt x="1942614" y="239661"/>
                  <a:pt x="1933114" y="220361"/>
                  <a:pt x="1918062" y="207818"/>
                </a:cubicBezTo>
                <a:cubicBezTo>
                  <a:pt x="1905270" y="197158"/>
                  <a:pt x="1890956" y="188370"/>
                  <a:pt x="1876499" y="180109"/>
                </a:cubicBezTo>
                <a:cubicBezTo>
                  <a:pt x="1858567" y="169862"/>
                  <a:pt x="1840063" y="160536"/>
                  <a:pt x="1821080" y="152400"/>
                </a:cubicBezTo>
                <a:cubicBezTo>
                  <a:pt x="1807657" y="146647"/>
                  <a:pt x="1792579" y="145076"/>
                  <a:pt x="1779517" y="138545"/>
                </a:cubicBezTo>
                <a:cubicBezTo>
                  <a:pt x="1764624" y="131098"/>
                  <a:pt x="1752410" y="119097"/>
                  <a:pt x="1737953" y="110836"/>
                </a:cubicBezTo>
                <a:cubicBezTo>
                  <a:pt x="1690015" y="83443"/>
                  <a:pt x="1687603" y="84816"/>
                  <a:pt x="1640971" y="69273"/>
                </a:cubicBezTo>
                <a:cubicBezTo>
                  <a:pt x="1627117" y="60037"/>
                  <a:pt x="1614301" y="49011"/>
                  <a:pt x="1599408" y="41564"/>
                </a:cubicBezTo>
                <a:cubicBezTo>
                  <a:pt x="1555943" y="19831"/>
                  <a:pt x="1487130" y="19587"/>
                  <a:pt x="1447008" y="13855"/>
                </a:cubicBezTo>
                <a:cubicBezTo>
                  <a:pt x="1419199" y="9882"/>
                  <a:pt x="1391589" y="4618"/>
                  <a:pt x="1363880" y="0"/>
                </a:cubicBezTo>
                <a:cubicBezTo>
                  <a:pt x="1206862" y="9236"/>
                  <a:pt x="1049251" y="11243"/>
                  <a:pt x="892826" y="27709"/>
                </a:cubicBezTo>
                <a:cubicBezTo>
                  <a:pt x="872286" y="29871"/>
                  <a:pt x="856281" y="47030"/>
                  <a:pt x="837408" y="55418"/>
                </a:cubicBezTo>
                <a:cubicBezTo>
                  <a:pt x="814682" y="65519"/>
                  <a:pt x="790379" y="72005"/>
                  <a:pt x="768135" y="83127"/>
                </a:cubicBezTo>
                <a:cubicBezTo>
                  <a:pt x="753242" y="90574"/>
                  <a:pt x="741787" y="104073"/>
                  <a:pt x="726571" y="110836"/>
                </a:cubicBezTo>
                <a:cubicBezTo>
                  <a:pt x="699881" y="122698"/>
                  <a:pt x="643444" y="138545"/>
                  <a:pt x="643444" y="138545"/>
                </a:cubicBezTo>
                <a:cubicBezTo>
                  <a:pt x="629589" y="147782"/>
                  <a:pt x="613654" y="154481"/>
                  <a:pt x="601880" y="166255"/>
                </a:cubicBezTo>
                <a:cubicBezTo>
                  <a:pt x="590106" y="178029"/>
                  <a:pt x="587173" y="197416"/>
                  <a:pt x="574171" y="207818"/>
                </a:cubicBezTo>
                <a:cubicBezTo>
                  <a:pt x="562767" y="216941"/>
                  <a:pt x="546462" y="217055"/>
                  <a:pt x="532608" y="221673"/>
                </a:cubicBezTo>
                <a:cubicBezTo>
                  <a:pt x="514135" y="235527"/>
                  <a:pt x="494929" y="248454"/>
                  <a:pt x="477190" y="263236"/>
                </a:cubicBezTo>
                <a:cubicBezTo>
                  <a:pt x="467155" y="271598"/>
                  <a:pt x="460681" y="284224"/>
                  <a:pt x="449480" y="290945"/>
                </a:cubicBezTo>
                <a:cubicBezTo>
                  <a:pt x="436957" y="298459"/>
                  <a:pt x="421771" y="300182"/>
                  <a:pt x="407917" y="304800"/>
                </a:cubicBezTo>
                <a:lnTo>
                  <a:pt x="324790" y="387927"/>
                </a:lnTo>
                <a:cubicBezTo>
                  <a:pt x="315553" y="397163"/>
                  <a:pt x="304326" y="404767"/>
                  <a:pt x="297080" y="415636"/>
                </a:cubicBezTo>
                <a:cubicBezTo>
                  <a:pt x="278607" y="443345"/>
                  <a:pt x="265210" y="475216"/>
                  <a:pt x="241662" y="498764"/>
                </a:cubicBezTo>
                <a:cubicBezTo>
                  <a:pt x="213953" y="526473"/>
                  <a:pt x="180272" y="549286"/>
                  <a:pt x="158535" y="581891"/>
                </a:cubicBezTo>
                <a:cubicBezTo>
                  <a:pt x="149299" y="595746"/>
                  <a:pt x="138273" y="608562"/>
                  <a:pt x="130826" y="623455"/>
                </a:cubicBezTo>
                <a:cubicBezTo>
                  <a:pt x="124295" y="636517"/>
                  <a:pt x="124063" y="652252"/>
                  <a:pt x="116971" y="665018"/>
                </a:cubicBezTo>
                <a:cubicBezTo>
                  <a:pt x="77806" y="735514"/>
                  <a:pt x="75883" y="733814"/>
                  <a:pt x="33844" y="775855"/>
                </a:cubicBezTo>
                <a:cubicBezTo>
                  <a:pt x="-14061" y="919570"/>
                  <a:pt x="-3838" y="854285"/>
                  <a:pt x="19990" y="1080655"/>
                </a:cubicBezTo>
                <a:cubicBezTo>
                  <a:pt x="21519" y="1095178"/>
                  <a:pt x="21960" y="1113730"/>
                  <a:pt x="33844" y="1122218"/>
                </a:cubicBezTo>
                <a:cubicBezTo>
                  <a:pt x="57611" y="1139195"/>
                  <a:pt x="90847" y="1136865"/>
                  <a:pt x="116971" y="1149927"/>
                </a:cubicBezTo>
                <a:lnTo>
                  <a:pt x="172390" y="1177636"/>
                </a:lnTo>
                <a:lnTo>
                  <a:pt x="1142208" y="1163782"/>
                </a:lnTo>
                <a:cubicBezTo>
                  <a:pt x="1186184" y="1162577"/>
                  <a:pt x="1186880" y="1137600"/>
                  <a:pt x="1225335" y="1122218"/>
                </a:cubicBezTo>
                <a:cubicBezTo>
                  <a:pt x="1256551" y="1109732"/>
                  <a:pt x="1289990" y="1103745"/>
                  <a:pt x="1322317" y="1094509"/>
                </a:cubicBezTo>
                <a:cubicBezTo>
                  <a:pt x="1650208" y="1099127"/>
                  <a:pt x="1978336" y="1095081"/>
                  <a:pt x="2305990" y="1108364"/>
                </a:cubicBezTo>
                <a:cubicBezTo>
                  <a:pt x="2322627" y="1109038"/>
                  <a:pt x="2334761" y="1125413"/>
                  <a:pt x="2347553" y="1136073"/>
                </a:cubicBezTo>
                <a:cubicBezTo>
                  <a:pt x="2362605" y="1148616"/>
                  <a:pt x="2376366" y="1162760"/>
                  <a:pt x="2389117" y="1177636"/>
                </a:cubicBezTo>
                <a:cubicBezTo>
                  <a:pt x="2487915" y="1292901"/>
                  <a:pt x="2386408" y="1188785"/>
                  <a:pt x="2458390" y="1260764"/>
                </a:cubicBezTo>
                <a:cubicBezTo>
                  <a:pt x="2474309" y="1308523"/>
                  <a:pt x="2461918" y="1292001"/>
                  <a:pt x="2486099" y="1316182"/>
                </a:cubicBezTo>
              </a:path>
            </a:pathLst>
          </a:custGeom>
          <a:ln w="38100">
            <a:solidFill>
              <a:srgbClr val="00F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038850" y="488955"/>
            <a:ext cx="3619500" cy="584775"/>
          </a:xfrm>
          <a:custGeom>
            <a:avLst/>
            <a:gdLst>
              <a:gd name="connsiteX0" fmla="*/ 0 w 3619500"/>
              <a:gd name="connsiteY0" fmla="*/ 0 h 584775"/>
              <a:gd name="connsiteX1" fmla="*/ 603250 w 3619500"/>
              <a:gd name="connsiteY1" fmla="*/ 0 h 584775"/>
              <a:gd name="connsiteX2" fmla="*/ 603250 w 3619500"/>
              <a:gd name="connsiteY2" fmla="*/ 0 h 584775"/>
              <a:gd name="connsiteX3" fmla="*/ 1508125 w 3619500"/>
              <a:gd name="connsiteY3" fmla="*/ 0 h 584775"/>
              <a:gd name="connsiteX4" fmla="*/ 3619500 w 3619500"/>
              <a:gd name="connsiteY4" fmla="*/ 0 h 584775"/>
              <a:gd name="connsiteX5" fmla="*/ 3619500 w 3619500"/>
              <a:gd name="connsiteY5" fmla="*/ 341119 h 584775"/>
              <a:gd name="connsiteX6" fmla="*/ 3619500 w 3619500"/>
              <a:gd name="connsiteY6" fmla="*/ 341119 h 584775"/>
              <a:gd name="connsiteX7" fmla="*/ 3619500 w 3619500"/>
              <a:gd name="connsiteY7" fmla="*/ 487313 h 584775"/>
              <a:gd name="connsiteX8" fmla="*/ 3619500 w 3619500"/>
              <a:gd name="connsiteY8" fmla="*/ 584775 h 584775"/>
              <a:gd name="connsiteX9" fmla="*/ 1508125 w 3619500"/>
              <a:gd name="connsiteY9" fmla="*/ 584775 h 584775"/>
              <a:gd name="connsiteX10" fmla="*/ 1055700 w 3619500"/>
              <a:gd name="connsiteY10" fmla="*/ 657872 h 584775"/>
              <a:gd name="connsiteX11" fmla="*/ 603250 w 3619500"/>
              <a:gd name="connsiteY11" fmla="*/ 584775 h 584775"/>
              <a:gd name="connsiteX12" fmla="*/ 0 w 3619500"/>
              <a:gd name="connsiteY12" fmla="*/ 584775 h 584775"/>
              <a:gd name="connsiteX13" fmla="*/ 0 w 3619500"/>
              <a:gd name="connsiteY13" fmla="*/ 487313 h 584775"/>
              <a:gd name="connsiteX14" fmla="*/ 0 w 3619500"/>
              <a:gd name="connsiteY14" fmla="*/ 341119 h 584775"/>
              <a:gd name="connsiteX15" fmla="*/ 0 w 3619500"/>
              <a:gd name="connsiteY15" fmla="*/ 341119 h 584775"/>
              <a:gd name="connsiteX16" fmla="*/ 0 w 3619500"/>
              <a:gd name="connsiteY16" fmla="*/ 0 h 584775"/>
              <a:gd name="connsiteX0" fmla="*/ 0 w 3619500"/>
              <a:gd name="connsiteY0" fmla="*/ 0 h 1649238"/>
              <a:gd name="connsiteX1" fmla="*/ 603250 w 3619500"/>
              <a:gd name="connsiteY1" fmla="*/ 0 h 1649238"/>
              <a:gd name="connsiteX2" fmla="*/ 603250 w 3619500"/>
              <a:gd name="connsiteY2" fmla="*/ 0 h 1649238"/>
              <a:gd name="connsiteX3" fmla="*/ 1508125 w 3619500"/>
              <a:gd name="connsiteY3" fmla="*/ 0 h 1649238"/>
              <a:gd name="connsiteX4" fmla="*/ 3619500 w 3619500"/>
              <a:gd name="connsiteY4" fmla="*/ 0 h 1649238"/>
              <a:gd name="connsiteX5" fmla="*/ 3619500 w 3619500"/>
              <a:gd name="connsiteY5" fmla="*/ 341119 h 1649238"/>
              <a:gd name="connsiteX6" fmla="*/ 3619500 w 3619500"/>
              <a:gd name="connsiteY6" fmla="*/ 341119 h 1649238"/>
              <a:gd name="connsiteX7" fmla="*/ 3619500 w 3619500"/>
              <a:gd name="connsiteY7" fmla="*/ 487313 h 1649238"/>
              <a:gd name="connsiteX8" fmla="*/ 3619500 w 3619500"/>
              <a:gd name="connsiteY8" fmla="*/ 584775 h 1649238"/>
              <a:gd name="connsiteX9" fmla="*/ 1508125 w 3619500"/>
              <a:gd name="connsiteY9" fmla="*/ 584775 h 1649238"/>
              <a:gd name="connsiteX10" fmla="*/ 1055700 w 3619500"/>
              <a:gd name="connsiteY10" fmla="*/ 657872 h 1649238"/>
              <a:gd name="connsiteX11" fmla="*/ 2601191 w 3619500"/>
              <a:gd name="connsiteY11" fmla="*/ 1649205 h 1649238"/>
              <a:gd name="connsiteX12" fmla="*/ 603250 w 3619500"/>
              <a:gd name="connsiteY12" fmla="*/ 584775 h 1649238"/>
              <a:gd name="connsiteX13" fmla="*/ 0 w 3619500"/>
              <a:gd name="connsiteY13" fmla="*/ 584775 h 1649238"/>
              <a:gd name="connsiteX14" fmla="*/ 0 w 3619500"/>
              <a:gd name="connsiteY14" fmla="*/ 487313 h 1649238"/>
              <a:gd name="connsiteX15" fmla="*/ 0 w 3619500"/>
              <a:gd name="connsiteY15" fmla="*/ 341119 h 1649238"/>
              <a:gd name="connsiteX16" fmla="*/ 0 w 3619500"/>
              <a:gd name="connsiteY16" fmla="*/ 341119 h 1649238"/>
              <a:gd name="connsiteX17" fmla="*/ 0 w 3619500"/>
              <a:gd name="connsiteY17" fmla="*/ 0 h 1649238"/>
              <a:gd name="connsiteX0" fmla="*/ 0 w 3619500"/>
              <a:gd name="connsiteY0" fmla="*/ 0 h 1482989"/>
              <a:gd name="connsiteX1" fmla="*/ 603250 w 3619500"/>
              <a:gd name="connsiteY1" fmla="*/ 0 h 1482989"/>
              <a:gd name="connsiteX2" fmla="*/ 603250 w 3619500"/>
              <a:gd name="connsiteY2" fmla="*/ 0 h 1482989"/>
              <a:gd name="connsiteX3" fmla="*/ 1508125 w 3619500"/>
              <a:gd name="connsiteY3" fmla="*/ 0 h 1482989"/>
              <a:gd name="connsiteX4" fmla="*/ 3619500 w 3619500"/>
              <a:gd name="connsiteY4" fmla="*/ 0 h 1482989"/>
              <a:gd name="connsiteX5" fmla="*/ 3619500 w 3619500"/>
              <a:gd name="connsiteY5" fmla="*/ 341119 h 1482989"/>
              <a:gd name="connsiteX6" fmla="*/ 3619500 w 3619500"/>
              <a:gd name="connsiteY6" fmla="*/ 341119 h 1482989"/>
              <a:gd name="connsiteX7" fmla="*/ 3619500 w 3619500"/>
              <a:gd name="connsiteY7" fmla="*/ 487313 h 1482989"/>
              <a:gd name="connsiteX8" fmla="*/ 3619500 w 3619500"/>
              <a:gd name="connsiteY8" fmla="*/ 584775 h 1482989"/>
              <a:gd name="connsiteX9" fmla="*/ 1508125 w 3619500"/>
              <a:gd name="connsiteY9" fmla="*/ 584775 h 1482989"/>
              <a:gd name="connsiteX10" fmla="*/ 1055700 w 3619500"/>
              <a:gd name="connsiteY10" fmla="*/ 657872 h 1482989"/>
              <a:gd name="connsiteX11" fmla="*/ 1340428 w 3619500"/>
              <a:gd name="connsiteY11" fmla="*/ 1482950 h 1482989"/>
              <a:gd name="connsiteX12" fmla="*/ 603250 w 3619500"/>
              <a:gd name="connsiteY12" fmla="*/ 584775 h 1482989"/>
              <a:gd name="connsiteX13" fmla="*/ 0 w 3619500"/>
              <a:gd name="connsiteY13" fmla="*/ 584775 h 1482989"/>
              <a:gd name="connsiteX14" fmla="*/ 0 w 3619500"/>
              <a:gd name="connsiteY14" fmla="*/ 487313 h 1482989"/>
              <a:gd name="connsiteX15" fmla="*/ 0 w 3619500"/>
              <a:gd name="connsiteY15" fmla="*/ 341119 h 1482989"/>
              <a:gd name="connsiteX16" fmla="*/ 0 w 3619500"/>
              <a:gd name="connsiteY16" fmla="*/ 341119 h 1482989"/>
              <a:gd name="connsiteX17" fmla="*/ 0 w 3619500"/>
              <a:gd name="connsiteY17" fmla="*/ 0 h 1482989"/>
              <a:gd name="connsiteX0" fmla="*/ 0 w 3619500"/>
              <a:gd name="connsiteY0" fmla="*/ 0 h 1482987"/>
              <a:gd name="connsiteX1" fmla="*/ 603250 w 3619500"/>
              <a:gd name="connsiteY1" fmla="*/ 0 h 1482987"/>
              <a:gd name="connsiteX2" fmla="*/ 603250 w 3619500"/>
              <a:gd name="connsiteY2" fmla="*/ 0 h 1482987"/>
              <a:gd name="connsiteX3" fmla="*/ 1508125 w 3619500"/>
              <a:gd name="connsiteY3" fmla="*/ 0 h 1482987"/>
              <a:gd name="connsiteX4" fmla="*/ 3619500 w 3619500"/>
              <a:gd name="connsiteY4" fmla="*/ 0 h 1482987"/>
              <a:gd name="connsiteX5" fmla="*/ 3619500 w 3619500"/>
              <a:gd name="connsiteY5" fmla="*/ 341119 h 1482987"/>
              <a:gd name="connsiteX6" fmla="*/ 3619500 w 3619500"/>
              <a:gd name="connsiteY6" fmla="*/ 341119 h 1482987"/>
              <a:gd name="connsiteX7" fmla="*/ 3619500 w 3619500"/>
              <a:gd name="connsiteY7" fmla="*/ 487313 h 1482987"/>
              <a:gd name="connsiteX8" fmla="*/ 3619500 w 3619500"/>
              <a:gd name="connsiteY8" fmla="*/ 584775 h 1482987"/>
              <a:gd name="connsiteX9" fmla="*/ 1508125 w 3619500"/>
              <a:gd name="connsiteY9" fmla="*/ 584775 h 1482987"/>
              <a:gd name="connsiteX10" fmla="*/ 820173 w 3619500"/>
              <a:gd name="connsiteY10" fmla="*/ 616308 h 1482987"/>
              <a:gd name="connsiteX11" fmla="*/ 1340428 w 3619500"/>
              <a:gd name="connsiteY11" fmla="*/ 1482950 h 1482987"/>
              <a:gd name="connsiteX12" fmla="*/ 603250 w 3619500"/>
              <a:gd name="connsiteY12" fmla="*/ 584775 h 1482987"/>
              <a:gd name="connsiteX13" fmla="*/ 0 w 3619500"/>
              <a:gd name="connsiteY13" fmla="*/ 584775 h 1482987"/>
              <a:gd name="connsiteX14" fmla="*/ 0 w 3619500"/>
              <a:gd name="connsiteY14" fmla="*/ 487313 h 1482987"/>
              <a:gd name="connsiteX15" fmla="*/ 0 w 3619500"/>
              <a:gd name="connsiteY15" fmla="*/ 341119 h 1482987"/>
              <a:gd name="connsiteX16" fmla="*/ 0 w 3619500"/>
              <a:gd name="connsiteY16" fmla="*/ 341119 h 1482987"/>
              <a:gd name="connsiteX17" fmla="*/ 0 w 3619500"/>
              <a:gd name="connsiteY17" fmla="*/ 0 h 1482987"/>
              <a:gd name="connsiteX0" fmla="*/ 0 w 3619500"/>
              <a:gd name="connsiteY0" fmla="*/ 0 h 2064862"/>
              <a:gd name="connsiteX1" fmla="*/ 603250 w 3619500"/>
              <a:gd name="connsiteY1" fmla="*/ 0 h 2064862"/>
              <a:gd name="connsiteX2" fmla="*/ 603250 w 3619500"/>
              <a:gd name="connsiteY2" fmla="*/ 0 h 2064862"/>
              <a:gd name="connsiteX3" fmla="*/ 1508125 w 3619500"/>
              <a:gd name="connsiteY3" fmla="*/ 0 h 2064862"/>
              <a:gd name="connsiteX4" fmla="*/ 3619500 w 3619500"/>
              <a:gd name="connsiteY4" fmla="*/ 0 h 2064862"/>
              <a:gd name="connsiteX5" fmla="*/ 3619500 w 3619500"/>
              <a:gd name="connsiteY5" fmla="*/ 341119 h 2064862"/>
              <a:gd name="connsiteX6" fmla="*/ 3619500 w 3619500"/>
              <a:gd name="connsiteY6" fmla="*/ 341119 h 2064862"/>
              <a:gd name="connsiteX7" fmla="*/ 3619500 w 3619500"/>
              <a:gd name="connsiteY7" fmla="*/ 487313 h 2064862"/>
              <a:gd name="connsiteX8" fmla="*/ 3619500 w 3619500"/>
              <a:gd name="connsiteY8" fmla="*/ 584775 h 2064862"/>
              <a:gd name="connsiteX9" fmla="*/ 1508125 w 3619500"/>
              <a:gd name="connsiteY9" fmla="*/ 584775 h 2064862"/>
              <a:gd name="connsiteX10" fmla="*/ 820173 w 3619500"/>
              <a:gd name="connsiteY10" fmla="*/ 616308 h 2064862"/>
              <a:gd name="connsiteX11" fmla="*/ 1659082 w 3619500"/>
              <a:gd name="connsiteY11" fmla="*/ 2064840 h 2064862"/>
              <a:gd name="connsiteX12" fmla="*/ 603250 w 3619500"/>
              <a:gd name="connsiteY12" fmla="*/ 584775 h 2064862"/>
              <a:gd name="connsiteX13" fmla="*/ 0 w 3619500"/>
              <a:gd name="connsiteY13" fmla="*/ 584775 h 2064862"/>
              <a:gd name="connsiteX14" fmla="*/ 0 w 3619500"/>
              <a:gd name="connsiteY14" fmla="*/ 487313 h 2064862"/>
              <a:gd name="connsiteX15" fmla="*/ 0 w 3619500"/>
              <a:gd name="connsiteY15" fmla="*/ 341119 h 2064862"/>
              <a:gd name="connsiteX16" fmla="*/ 0 w 3619500"/>
              <a:gd name="connsiteY16" fmla="*/ 341119 h 2064862"/>
              <a:gd name="connsiteX17" fmla="*/ 0 w 3619500"/>
              <a:gd name="connsiteY17" fmla="*/ 0 h 2064862"/>
              <a:gd name="connsiteX0" fmla="*/ 0 w 3619500"/>
              <a:gd name="connsiteY0" fmla="*/ 0 h 1427571"/>
              <a:gd name="connsiteX1" fmla="*/ 603250 w 3619500"/>
              <a:gd name="connsiteY1" fmla="*/ 0 h 1427571"/>
              <a:gd name="connsiteX2" fmla="*/ 603250 w 3619500"/>
              <a:gd name="connsiteY2" fmla="*/ 0 h 1427571"/>
              <a:gd name="connsiteX3" fmla="*/ 1508125 w 3619500"/>
              <a:gd name="connsiteY3" fmla="*/ 0 h 1427571"/>
              <a:gd name="connsiteX4" fmla="*/ 3619500 w 3619500"/>
              <a:gd name="connsiteY4" fmla="*/ 0 h 1427571"/>
              <a:gd name="connsiteX5" fmla="*/ 3619500 w 3619500"/>
              <a:gd name="connsiteY5" fmla="*/ 341119 h 1427571"/>
              <a:gd name="connsiteX6" fmla="*/ 3619500 w 3619500"/>
              <a:gd name="connsiteY6" fmla="*/ 341119 h 1427571"/>
              <a:gd name="connsiteX7" fmla="*/ 3619500 w 3619500"/>
              <a:gd name="connsiteY7" fmla="*/ 487313 h 1427571"/>
              <a:gd name="connsiteX8" fmla="*/ 3619500 w 3619500"/>
              <a:gd name="connsiteY8" fmla="*/ 584775 h 1427571"/>
              <a:gd name="connsiteX9" fmla="*/ 1508125 w 3619500"/>
              <a:gd name="connsiteY9" fmla="*/ 584775 h 1427571"/>
              <a:gd name="connsiteX10" fmla="*/ 820173 w 3619500"/>
              <a:gd name="connsiteY10" fmla="*/ 616308 h 1427571"/>
              <a:gd name="connsiteX11" fmla="*/ 855518 w 3619500"/>
              <a:gd name="connsiteY11" fmla="*/ 1427531 h 1427571"/>
              <a:gd name="connsiteX12" fmla="*/ 603250 w 3619500"/>
              <a:gd name="connsiteY12" fmla="*/ 584775 h 1427571"/>
              <a:gd name="connsiteX13" fmla="*/ 0 w 3619500"/>
              <a:gd name="connsiteY13" fmla="*/ 584775 h 1427571"/>
              <a:gd name="connsiteX14" fmla="*/ 0 w 3619500"/>
              <a:gd name="connsiteY14" fmla="*/ 487313 h 1427571"/>
              <a:gd name="connsiteX15" fmla="*/ 0 w 3619500"/>
              <a:gd name="connsiteY15" fmla="*/ 341119 h 1427571"/>
              <a:gd name="connsiteX16" fmla="*/ 0 w 3619500"/>
              <a:gd name="connsiteY16" fmla="*/ 341119 h 1427571"/>
              <a:gd name="connsiteX17" fmla="*/ 0 w 3619500"/>
              <a:gd name="connsiteY17" fmla="*/ 0 h 1427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619500" h="1427571">
                <a:moveTo>
                  <a:pt x="0" y="0"/>
                </a:moveTo>
                <a:lnTo>
                  <a:pt x="603250" y="0"/>
                </a:lnTo>
                <a:lnTo>
                  <a:pt x="603250" y="0"/>
                </a:lnTo>
                <a:lnTo>
                  <a:pt x="1508125" y="0"/>
                </a:lnTo>
                <a:lnTo>
                  <a:pt x="3619500" y="0"/>
                </a:lnTo>
                <a:lnTo>
                  <a:pt x="3619500" y="341119"/>
                </a:lnTo>
                <a:lnTo>
                  <a:pt x="3619500" y="341119"/>
                </a:lnTo>
                <a:lnTo>
                  <a:pt x="3619500" y="487313"/>
                </a:lnTo>
                <a:lnTo>
                  <a:pt x="3619500" y="584775"/>
                </a:lnTo>
                <a:lnTo>
                  <a:pt x="1508125" y="584775"/>
                </a:lnTo>
                <a:lnTo>
                  <a:pt x="820173" y="616308"/>
                </a:lnTo>
                <a:cubicBezTo>
                  <a:pt x="790391" y="609625"/>
                  <a:pt x="885300" y="1434214"/>
                  <a:pt x="855518" y="1427531"/>
                </a:cubicBezTo>
                <a:lnTo>
                  <a:pt x="603250" y="584775"/>
                </a:lnTo>
                <a:lnTo>
                  <a:pt x="0" y="584775"/>
                </a:lnTo>
                <a:lnTo>
                  <a:pt x="0" y="487313"/>
                </a:lnTo>
                <a:lnTo>
                  <a:pt x="0" y="341119"/>
                </a:lnTo>
                <a:lnTo>
                  <a:pt x="0" y="34111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চিত্রে এ অংশটির নাম 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40922" y="5213167"/>
            <a:ext cx="1716882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নাসাপথ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User\Desktop\dulo (2)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684" y="1710130"/>
            <a:ext cx="6382066" cy="350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705101" y="4038600"/>
            <a:ext cx="935771" cy="419100"/>
          </a:xfrm>
          <a:prstGeom prst="rect">
            <a:avLst/>
          </a:prstGeom>
          <a:solidFill>
            <a:srgbClr val="FAD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CEABC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209904" y="3200400"/>
            <a:ext cx="495946" cy="228600"/>
          </a:xfrm>
          <a:prstGeom prst="rect">
            <a:avLst/>
          </a:prstGeom>
          <a:solidFill>
            <a:srgbClr val="A4BF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209800" y="608154"/>
            <a:ext cx="198120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কাজ  :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69508" y="5435792"/>
            <a:ext cx="6562883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ধুলিকণা ,রোগজীবাণুকে নাসাপথের লোম আটকায়।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3" name="Picture 3" descr="C:\Users\User\Desktop\1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773" y="1562532"/>
            <a:ext cx="3695699" cy="358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3505200" y="381001"/>
            <a:ext cx="4800599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চিত্রটি লক্ষ্য কর –বল কী দেখছ?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171207" y="5410200"/>
            <a:ext cx="1496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 গলবিল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6" name="Picture 6" descr="C:\Users\User\Desktop\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76999" y="1752600"/>
            <a:ext cx="3657601" cy="3207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1641020" y="381001"/>
            <a:ext cx="8862789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চিত্রের মুখগহবরের পশ্চাতে যে অংশটি দৃষ্টিগোচর হচ্ছে তার নাম কী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199408" y="443604"/>
            <a:ext cx="1158586" cy="584775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 </a:t>
            </a:r>
            <a:r>
              <a:rPr lang="en-US" sz="32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</a:p>
        </p:txBody>
      </p:sp>
      <p:sp>
        <p:nvSpPr>
          <p:cNvPr id="39" name="Oval 38"/>
          <p:cNvSpPr/>
          <p:nvPr/>
        </p:nvSpPr>
        <p:spPr>
          <a:xfrm>
            <a:off x="7162800" y="2833255"/>
            <a:ext cx="152400" cy="228600"/>
          </a:xfrm>
          <a:prstGeom prst="ellipse">
            <a:avLst/>
          </a:prstGeom>
          <a:solidFill>
            <a:srgbClr val="00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2" descr="C:\Users\User\Desktop\f.gif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999" y="1752599"/>
            <a:ext cx="3467101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3429000" y="5410201"/>
            <a:ext cx="5257800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গলবিল পথে শ্বাসনালীতে  বাতাস প্রবেশ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2" name="Picture 2" descr="C:\Users\User\Desktop\lll.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422400"/>
            <a:ext cx="4169063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3" descr="C:\Users\User\Desktop\1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872" y="1542145"/>
            <a:ext cx="3276600" cy="380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4439393" y="5728210"/>
            <a:ext cx="38100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গলবিল ও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শ্বাসনালীর </a:t>
            </a:r>
            <a:r>
              <a:rPr lang="bn-BD" sz="2800" dirty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সংযোগস্থল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 flipH="1">
            <a:off x="6174865" y="2761346"/>
            <a:ext cx="1524000" cy="41055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2" descr="C:\Users\User\Desktop\2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1" y="850901"/>
            <a:ext cx="1295398" cy="191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E:\Root\Animated-gif-spinning-question-mark-picture-moving.gif"/>
          <p:cNvPicPr>
            <a:picLocks noChangeAspect="1" noChangeArrowheads="1" noCrop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672" y="2389189"/>
            <a:ext cx="762000" cy="90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4286993" y="381001"/>
            <a:ext cx="41148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চিহ্নিত অংশটির নাম কী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753526" y="5697434"/>
            <a:ext cx="1181734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স্বরযন্ত্র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981200" y="319445"/>
            <a:ext cx="1524000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কাজ 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: 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258787" y="5679735"/>
            <a:ext cx="7962899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স্বরযন্ত্রের </a:t>
            </a:r>
            <a:r>
              <a:rPr lang="bn-BD" sz="2800" dirty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জিহ্বা আকৃতির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ঢাকনা খাদ্য গ্রহণের সময় স্বরযন্ত্রকে </a:t>
            </a:r>
            <a:r>
              <a:rPr lang="bn-BD" sz="2800" dirty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ঢেকে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রাখে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8681289" y="2925413"/>
            <a:ext cx="19399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000" b="1" dirty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জিহ্বা আকৃতির 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ঢাকনা </a:t>
            </a:r>
            <a:endParaRPr lang="en-US" sz="2000" b="1" dirty="0"/>
          </a:p>
        </p:txBody>
      </p:sp>
      <p:pic>
        <p:nvPicPr>
          <p:cNvPr id="53" name="Picture 4" descr="C:\Users\User\Desktop\respi\aimated respiration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1638300"/>
            <a:ext cx="4133848" cy="3485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5" descr="C:\Users\User\Desktop\2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1600201"/>
            <a:ext cx="4133848" cy="35233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5" name="Oval 54"/>
          <p:cNvSpPr/>
          <p:nvPr/>
        </p:nvSpPr>
        <p:spPr>
          <a:xfrm>
            <a:off x="5791200" y="1676400"/>
            <a:ext cx="685800" cy="2039256"/>
          </a:xfrm>
          <a:prstGeom prst="ellipse">
            <a:avLst/>
          </a:prstGeom>
          <a:noFill/>
          <a:ln w="28575">
            <a:solidFill>
              <a:srgbClr val="00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4019550" y="609601"/>
            <a:ext cx="41148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চিহ্নিত অংশটির নাম কী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317671" y="5486401"/>
            <a:ext cx="15621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শ্বাসনালী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209800" y="548045"/>
            <a:ext cx="12192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কাজঃ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657600" y="5486401"/>
            <a:ext cx="5486401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এর মাধ্যমে ফুসফুসে বায়ু প্রবেশ করে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0" name="Picture 3" descr="C:\Users\User\Desktop\1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1543958"/>
            <a:ext cx="4133848" cy="3579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Oval 60"/>
          <p:cNvSpPr/>
          <p:nvPr/>
        </p:nvSpPr>
        <p:spPr>
          <a:xfrm>
            <a:off x="5791200" y="3648074"/>
            <a:ext cx="1088571" cy="390526"/>
          </a:xfrm>
          <a:prstGeom prst="ellipse">
            <a:avLst/>
          </a:prstGeom>
          <a:noFill/>
          <a:ln w="28575">
            <a:solidFill>
              <a:srgbClr val="00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4278084" y="548046"/>
            <a:ext cx="41148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চিহ্নিত অংশটির নাম কী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029199" y="5486401"/>
            <a:ext cx="2612571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ডান ও বাম ব্রঙ্কাই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4" name="Oval 63"/>
          <p:cNvSpPr/>
          <p:nvPr/>
        </p:nvSpPr>
        <p:spPr>
          <a:xfrm rot="17956526">
            <a:off x="5446069" y="3443261"/>
            <a:ext cx="1088571" cy="895496"/>
          </a:xfrm>
          <a:prstGeom prst="ellipse">
            <a:avLst/>
          </a:prstGeom>
          <a:noFill/>
          <a:ln w="28575">
            <a:solidFill>
              <a:srgbClr val="00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5526514" y="5455622"/>
            <a:ext cx="1353256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ব্রঙ্কিওল</a:t>
            </a:r>
            <a:endParaRPr lang="en-US" sz="3600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15C348F-3E1A-491B-A81F-28F6A1991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8B27B-5EEB-4064-BC6C-9CBFA88CD19F}" type="datetime1">
              <a:rPr lang="en-US" smtClean="0"/>
              <a:t>25-Sep-20</a:t>
            </a:fld>
            <a:endParaRPr lang="en-US"/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BD22A455-7CE2-4B96-850D-60001733A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 ASRAFUL ISLAM (Assistant Teacher Agriculture)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BA7E3D23-9B1F-4244-ADBB-868A90CB1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03100-0631-42A7-B1F3-7057BA1B4C6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57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y_AudioRecor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0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2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5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3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7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" fill="hold">
                      <p:stCondLst>
                        <p:cond delay="indefinite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3" fill="hold">
                      <p:stCondLst>
                        <p:cond delay="indefinite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3" grpId="1" animBg="1"/>
      <p:bldP spid="8" grpId="0" animBg="1"/>
      <p:bldP spid="8" grpId="1" animBg="1"/>
      <p:bldP spid="16" grpId="0"/>
      <p:bldP spid="16" grpId="1"/>
      <p:bldP spid="9" grpId="0" animBg="1"/>
      <p:bldP spid="9" grpId="1" animBg="1"/>
      <p:bldP spid="11" grpId="0" animBg="1"/>
      <p:bldP spid="11" grpId="1" animBg="1"/>
      <p:bldP spid="4" grpId="0" animBg="1"/>
      <p:bldP spid="4" grpId="1" animBg="1"/>
      <p:bldP spid="4" grpId="2" animBg="1"/>
      <p:bldP spid="17" grpId="0" animBg="1"/>
      <p:bldP spid="17" grpId="1" animBg="1"/>
      <p:bldP spid="18" grpId="0" animBg="1"/>
      <p:bldP spid="18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34" grpId="0" animBg="1"/>
      <p:bldP spid="34" grpId="1" animBg="1"/>
      <p:bldP spid="35" grpId="0"/>
      <p:bldP spid="35" grpId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39" grpId="2" animBg="1"/>
      <p:bldP spid="41" grpId="0" animBg="1"/>
      <p:bldP spid="41" grpId="1" animBg="1"/>
      <p:bldP spid="44" grpId="0" animBg="1"/>
      <p:bldP spid="44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/>
      <p:bldP spid="52" grpId="1"/>
      <p:bldP spid="55" grpId="0" animBg="1"/>
      <p:bldP spid="55" grpId="1" animBg="1"/>
      <p:bldP spid="55" grpId="2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1" grpId="0" animBg="1"/>
      <p:bldP spid="61" grpId="1" animBg="1"/>
      <p:bldP spid="61" grpId="2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4" grpId="2" animBg="1"/>
      <p:bldP spid="65" grpId="0" animBg="1"/>
      <p:bldP spid="6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F5A642E-7A7A-4B29-BD8B-94F0F93A417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6" t="5937" r="9964" b="457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Slide Number Placeholder 4"/>
          <p:cNvSpPr txBox="1">
            <a:spLocks/>
          </p:cNvSpPr>
          <p:nvPr/>
        </p:nvSpPr>
        <p:spPr>
          <a:xfrm>
            <a:off x="9677401" y="6356351"/>
            <a:ext cx="53339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10 </a:t>
            </a:r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4" descr="C:\Users\User\Desktop\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447800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267200" y="565538"/>
            <a:ext cx="35814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ফুসফুস  দেখতে কেমন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48051" y="543186"/>
            <a:ext cx="5219700" cy="584775"/>
          </a:xfrm>
          <a:custGeom>
            <a:avLst/>
            <a:gdLst>
              <a:gd name="connsiteX0" fmla="*/ 0 w 5219700"/>
              <a:gd name="connsiteY0" fmla="*/ 0 h 584775"/>
              <a:gd name="connsiteX1" fmla="*/ 869950 w 5219700"/>
              <a:gd name="connsiteY1" fmla="*/ 0 h 584775"/>
              <a:gd name="connsiteX2" fmla="*/ 869950 w 5219700"/>
              <a:gd name="connsiteY2" fmla="*/ 0 h 584775"/>
              <a:gd name="connsiteX3" fmla="*/ 2174875 w 5219700"/>
              <a:gd name="connsiteY3" fmla="*/ 0 h 584775"/>
              <a:gd name="connsiteX4" fmla="*/ 5219700 w 5219700"/>
              <a:gd name="connsiteY4" fmla="*/ 0 h 584775"/>
              <a:gd name="connsiteX5" fmla="*/ 5219700 w 5219700"/>
              <a:gd name="connsiteY5" fmla="*/ 341119 h 584775"/>
              <a:gd name="connsiteX6" fmla="*/ 5219700 w 5219700"/>
              <a:gd name="connsiteY6" fmla="*/ 341119 h 584775"/>
              <a:gd name="connsiteX7" fmla="*/ 5219700 w 5219700"/>
              <a:gd name="connsiteY7" fmla="*/ 487313 h 584775"/>
              <a:gd name="connsiteX8" fmla="*/ 5219700 w 5219700"/>
              <a:gd name="connsiteY8" fmla="*/ 584775 h 584775"/>
              <a:gd name="connsiteX9" fmla="*/ 2174875 w 5219700"/>
              <a:gd name="connsiteY9" fmla="*/ 584775 h 584775"/>
              <a:gd name="connsiteX10" fmla="*/ 1522430 w 5219700"/>
              <a:gd name="connsiteY10" fmla="*/ 657872 h 584775"/>
              <a:gd name="connsiteX11" fmla="*/ 869950 w 5219700"/>
              <a:gd name="connsiteY11" fmla="*/ 584775 h 584775"/>
              <a:gd name="connsiteX12" fmla="*/ 0 w 5219700"/>
              <a:gd name="connsiteY12" fmla="*/ 584775 h 584775"/>
              <a:gd name="connsiteX13" fmla="*/ 0 w 5219700"/>
              <a:gd name="connsiteY13" fmla="*/ 487313 h 584775"/>
              <a:gd name="connsiteX14" fmla="*/ 0 w 5219700"/>
              <a:gd name="connsiteY14" fmla="*/ 341119 h 584775"/>
              <a:gd name="connsiteX15" fmla="*/ 0 w 5219700"/>
              <a:gd name="connsiteY15" fmla="*/ 341119 h 584775"/>
              <a:gd name="connsiteX16" fmla="*/ 0 w 5219700"/>
              <a:gd name="connsiteY16" fmla="*/ 0 h 584775"/>
              <a:gd name="connsiteX0" fmla="*/ 0 w 5219700"/>
              <a:gd name="connsiteY0" fmla="*/ 0 h 904615"/>
              <a:gd name="connsiteX1" fmla="*/ 869950 w 5219700"/>
              <a:gd name="connsiteY1" fmla="*/ 0 h 904615"/>
              <a:gd name="connsiteX2" fmla="*/ 869950 w 5219700"/>
              <a:gd name="connsiteY2" fmla="*/ 0 h 904615"/>
              <a:gd name="connsiteX3" fmla="*/ 2174875 w 5219700"/>
              <a:gd name="connsiteY3" fmla="*/ 0 h 904615"/>
              <a:gd name="connsiteX4" fmla="*/ 5219700 w 5219700"/>
              <a:gd name="connsiteY4" fmla="*/ 0 h 904615"/>
              <a:gd name="connsiteX5" fmla="*/ 5219700 w 5219700"/>
              <a:gd name="connsiteY5" fmla="*/ 341119 h 904615"/>
              <a:gd name="connsiteX6" fmla="*/ 5219700 w 5219700"/>
              <a:gd name="connsiteY6" fmla="*/ 341119 h 904615"/>
              <a:gd name="connsiteX7" fmla="*/ 5219700 w 5219700"/>
              <a:gd name="connsiteY7" fmla="*/ 487313 h 904615"/>
              <a:gd name="connsiteX8" fmla="*/ 5219700 w 5219700"/>
              <a:gd name="connsiteY8" fmla="*/ 584775 h 904615"/>
              <a:gd name="connsiteX9" fmla="*/ 2174875 w 5219700"/>
              <a:gd name="connsiteY9" fmla="*/ 584775 h 904615"/>
              <a:gd name="connsiteX10" fmla="*/ 2248144 w 5219700"/>
              <a:gd name="connsiteY10" fmla="*/ 904615 h 904615"/>
              <a:gd name="connsiteX11" fmla="*/ 869950 w 5219700"/>
              <a:gd name="connsiteY11" fmla="*/ 584775 h 904615"/>
              <a:gd name="connsiteX12" fmla="*/ 0 w 5219700"/>
              <a:gd name="connsiteY12" fmla="*/ 584775 h 904615"/>
              <a:gd name="connsiteX13" fmla="*/ 0 w 5219700"/>
              <a:gd name="connsiteY13" fmla="*/ 487313 h 904615"/>
              <a:gd name="connsiteX14" fmla="*/ 0 w 5219700"/>
              <a:gd name="connsiteY14" fmla="*/ 341119 h 904615"/>
              <a:gd name="connsiteX15" fmla="*/ 0 w 5219700"/>
              <a:gd name="connsiteY15" fmla="*/ 341119 h 904615"/>
              <a:gd name="connsiteX16" fmla="*/ 0 w 5219700"/>
              <a:gd name="connsiteY16" fmla="*/ 0 h 904615"/>
              <a:gd name="connsiteX0" fmla="*/ 0 w 5219700"/>
              <a:gd name="connsiteY0" fmla="*/ 0 h 904615"/>
              <a:gd name="connsiteX1" fmla="*/ 869950 w 5219700"/>
              <a:gd name="connsiteY1" fmla="*/ 0 h 904615"/>
              <a:gd name="connsiteX2" fmla="*/ 869950 w 5219700"/>
              <a:gd name="connsiteY2" fmla="*/ 0 h 904615"/>
              <a:gd name="connsiteX3" fmla="*/ 2174875 w 5219700"/>
              <a:gd name="connsiteY3" fmla="*/ 0 h 904615"/>
              <a:gd name="connsiteX4" fmla="*/ 5219700 w 5219700"/>
              <a:gd name="connsiteY4" fmla="*/ 0 h 904615"/>
              <a:gd name="connsiteX5" fmla="*/ 5219700 w 5219700"/>
              <a:gd name="connsiteY5" fmla="*/ 341119 h 904615"/>
              <a:gd name="connsiteX6" fmla="*/ 5219700 w 5219700"/>
              <a:gd name="connsiteY6" fmla="*/ 341119 h 904615"/>
              <a:gd name="connsiteX7" fmla="*/ 5219700 w 5219700"/>
              <a:gd name="connsiteY7" fmla="*/ 487313 h 904615"/>
              <a:gd name="connsiteX8" fmla="*/ 5219700 w 5219700"/>
              <a:gd name="connsiteY8" fmla="*/ 584775 h 904615"/>
              <a:gd name="connsiteX9" fmla="*/ 1463675 w 5219700"/>
              <a:gd name="connsiteY9" fmla="*/ 555747 h 904615"/>
              <a:gd name="connsiteX10" fmla="*/ 2248144 w 5219700"/>
              <a:gd name="connsiteY10" fmla="*/ 904615 h 904615"/>
              <a:gd name="connsiteX11" fmla="*/ 869950 w 5219700"/>
              <a:gd name="connsiteY11" fmla="*/ 584775 h 904615"/>
              <a:gd name="connsiteX12" fmla="*/ 0 w 5219700"/>
              <a:gd name="connsiteY12" fmla="*/ 584775 h 904615"/>
              <a:gd name="connsiteX13" fmla="*/ 0 w 5219700"/>
              <a:gd name="connsiteY13" fmla="*/ 487313 h 904615"/>
              <a:gd name="connsiteX14" fmla="*/ 0 w 5219700"/>
              <a:gd name="connsiteY14" fmla="*/ 341119 h 904615"/>
              <a:gd name="connsiteX15" fmla="*/ 0 w 5219700"/>
              <a:gd name="connsiteY15" fmla="*/ 341119 h 904615"/>
              <a:gd name="connsiteX16" fmla="*/ 0 w 5219700"/>
              <a:gd name="connsiteY16" fmla="*/ 0 h 904615"/>
              <a:gd name="connsiteX0" fmla="*/ 0 w 5219700"/>
              <a:gd name="connsiteY0" fmla="*/ 0 h 904615"/>
              <a:gd name="connsiteX1" fmla="*/ 869950 w 5219700"/>
              <a:gd name="connsiteY1" fmla="*/ 0 h 904615"/>
              <a:gd name="connsiteX2" fmla="*/ 869950 w 5219700"/>
              <a:gd name="connsiteY2" fmla="*/ 0 h 904615"/>
              <a:gd name="connsiteX3" fmla="*/ 2174875 w 5219700"/>
              <a:gd name="connsiteY3" fmla="*/ 0 h 904615"/>
              <a:gd name="connsiteX4" fmla="*/ 5219700 w 5219700"/>
              <a:gd name="connsiteY4" fmla="*/ 0 h 904615"/>
              <a:gd name="connsiteX5" fmla="*/ 5219700 w 5219700"/>
              <a:gd name="connsiteY5" fmla="*/ 341119 h 904615"/>
              <a:gd name="connsiteX6" fmla="*/ 5219700 w 5219700"/>
              <a:gd name="connsiteY6" fmla="*/ 341119 h 904615"/>
              <a:gd name="connsiteX7" fmla="*/ 5219700 w 5219700"/>
              <a:gd name="connsiteY7" fmla="*/ 487313 h 904615"/>
              <a:gd name="connsiteX8" fmla="*/ 5219700 w 5219700"/>
              <a:gd name="connsiteY8" fmla="*/ 584775 h 904615"/>
              <a:gd name="connsiteX9" fmla="*/ 1463675 w 5219700"/>
              <a:gd name="connsiteY9" fmla="*/ 555747 h 904615"/>
              <a:gd name="connsiteX10" fmla="*/ 2248144 w 5219700"/>
              <a:gd name="connsiteY10" fmla="*/ 904615 h 904615"/>
              <a:gd name="connsiteX11" fmla="*/ 1160236 w 5219700"/>
              <a:gd name="connsiteY11" fmla="*/ 570261 h 904615"/>
              <a:gd name="connsiteX12" fmla="*/ 0 w 5219700"/>
              <a:gd name="connsiteY12" fmla="*/ 584775 h 904615"/>
              <a:gd name="connsiteX13" fmla="*/ 0 w 5219700"/>
              <a:gd name="connsiteY13" fmla="*/ 487313 h 904615"/>
              <a:gd name="connsiteX14" fmla="*/ 0 w 5219700"/>
              <a:gd name="connsiteY14" fmla="*/ 341119 h 904615"/>
              <a:gd name="connsiteX15" fmla="*/ 0 w 5219700"/>
              <a:gd name="connsiteY15" fmla="*/ 341119 h 904615"/>
              <a:gd name="connsiteX16" fmla="*/ 0 w 5219700"/>
              <a:gd name="connsiteY16" fmla="*/ 0 h 904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219700" h="904615">
                <a:moveTo>
                  <a:pt x="0" y="0"/>
                </a:moveTo>
                <a:lnTo>
                  <a:pt x="869950" y="0"/>
                </a:lnTo>
                <a:lnTo>
                  <a:pt x="869950" y="0"/>
                </a:lnTo>
                <a:lnTo>
                  <a:pt x="2174875" y="0"/>
                </a:lnTo>
                <a:lnTo>
                  <a:pt x="5219700" y="0"/>
                </a:lnTo>
                <a:lnTo>
                  <a:pt x="5219700" y="341119"/>
                </a:lnTo>
                <a:lnTo>
                  <a:pt x="5219700" y="341119"/>
                </a:lnTo>
                <a:lnTo>
                  <a:pt x="5219700" y="487313"/>
                </a:lnTo>
                <a:lnTo>
                  <a:pt x="5219700" y="584775"/>
                </a:lnTo>
                <a:lnTo>
                  <a:pt x="1463675" y="555747"/>
                </a:lnTo>
                <a:lnTo>
                  <a:pt x="2248144" y="904615"/>
                </a:lnTo>
                <a:lnTo>
                  <a:pt x="1160236" y="570261"/>
                </a:lnTo>
                <a:lnTo>
                  <a:pt x="0" y="584775"/>
                </a:lnTo>
                <a:lnTo>
                  <a:pt x="0" y="487313"/>
                </a:lnTo>
                <a:lnTo>
                  <a:pt x="0" y="341119"/>
                </a:lnTo>
                <a:lnTo>
                  <a:pt x="0" y="34111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বক্ষগহ্বরে কয়টি ফুসফুস দেখতে পাচ্ছ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9" name="Picture 7" descr="C:\Users\User\Desktop\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2" y="1700325"/>
            <a:ext cx="1866899" cy="250740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19700" y="5300663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দুইটি 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0" y="5385282"/>
            <a:ext cx="40386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গোলাপী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বর্ণের ও </a:t>
            </a:r>
            <a:r>
              <a:rPr lang="bn-BD" sz="32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স্পঞ্জের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মত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5" name="Picture 3" descr="C:\Users\User\Desktop\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1524" y="2057400"/>
            <a:ext cx="1971676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Desktop\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1393373"/>
            <a:ext cx="4876800" cy="365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05451" y="5423775"/>
            <a:ext cx="1714499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প্লুরা পর্দা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38600" y="488331"/>
            <a:ext cx="32766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ফুসফুস কী দিয়ে আবৃত?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9" name="Object 8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638800" y="3043239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Packager Shell Object" showAsIcon="1" r:id="rId9" imgW="914400" imgH="771480" progId="Package">
                  <p:embed/>
                </p:oleObj>
              </mc:Choice>
              <mc:Fallback>
                <p:oleObj name="Packager Shell Object" showAsIcon="1" r:id="rId9" imgW="914400" imgH="771480" progId="Package">
                  <p:embed/>
                  <p:pic>
                    <p:nvPicPr>
                      <p:cNvPr id="9" name="Object 8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638800" y="3043239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175928" y="3788631"/>
            <a:ext cx="2000249" cy="838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ভিডিওতে  দেখি কিভাবে ফুসফুস কাজ করে ? 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89400" y="5385281"/>
            <a:ext cx="37338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বায়ুথলি / অ্যালভিওলাস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90987" y="543186"/>
            <a:ext cx="3476626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ফুসফুসে কী দেখা যাচ্ছে?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82" name="Picture 10" descr="C:\Users\User\Desktop\1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844" y="1451058"/>
            <a:ext cx="5029200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2089151" y="531597"/>
            <a:ext cx="7734299" cy="584775"/>
          </a:xfrm>
          <a:custGeom>
            <a:avLst/>
            <a:gdLst>
              <a:gd name="connsiteX0" fmla="*/ 0 w 7734299"/>
              <a:gd name="connsiteY0" fmla="*/ 0 h 584775"/>
              <a:gd name="connsiteX1" fmla="*/ 1289050 w 7734299"/>
              <a:gd name="connsiteY1" fmla="*/ 0 h 584775"/>
              <a:gd name="connsiteX2" fmla="*/ 1289050 w 7734299"/>
              <a:gd name="connsiteY2" fmla="*/ 0 h 584775"/>
              <a:gd name="connsiteX3" fmla="*/ 3222625 w 7734299"/>
              <a:gd name="connsiteY3" fmla="*/ 0 h 584775"/>
              <a:gd name="connsiteX4" fmla="*/ 7734299 w 7734299"/>
              <a:gd name="connsiteY4" fmla="*/ 0 h 584775"/>
              <a:gd name="connsiteX5" fmla="*/ 7734299 w 7734299"/>
              <a:gd name="connsiteY5" fmla="*/ 341119 h 584775"/>
              <a:gd name="connsiteX6" fmla="*/ 7734299 w 7734299"/>
              <a:gd name="connsiteY6" fmla="*/ 341119 h 584775"/>
              <a:gd name="connsiteX7" fmla="*/ 7734299 w 7734299"/>
              <a:gd name="connsiteY7" fmla="*/ 487313 h 584775"/>
              <a:gd name="connsiteX8" fmla="*/ 7734299 w 7734299"/>
              <a:gd name="connsiteY8" fmla="*/ 584775 h 584775"/>
              <a:gd name="connsiteX9" fmla="*/ 3222625 w 7734299"/>
              <a:gd name="connsiteY9" fmla="*/ 584775 h 584775"/>
              <a:gd name="connsiteX10" fmla="*/ 2255863 w 7734299"/>
              <a:gd name="connsiteY10" fmla="*/ 657872 h 584775"/>
              <a:gd name="connsiteX11" fmla="*/ 1289050 w 7734299"/>
              <a:gd name="connsiteY11" fmla="*/ 584775 h 584775"/>
              <a:gd name="connsiteX12" fmla="*/ 0 w 7734299"/>
              <a:gd name="connsiteY12" fmla="*/ 584775 h 584775"/>
              <a:gd name="connsiteX13" fmla="*/ 0 w 7734299"/>
              <a:gd name="connsiteY13" fmla="*/ 487313 h 584775"/>
              <a:gd name="connsiteX14" fmla="*/ 0 w 7734299"/>
              <a:gd name="connsiteY14" fmla="*/ 341119 h 584775"/>
              <a:gd name="connsiteX15" fmla="*/ 0 w 7734299"/>
              <a:gd name="connsiteY15" fmla="*/ 341119 h 584775"/>
              <a:gd name="connsiteX16" fmla="*/ 0 w 7734299"/>
              <a:gd name="connsiteY16" fmla="*/ 0 h 584775"/>
              <a:gd name="connsiteX0" fmla="*/ 0 w 7734299"/>
              <a:gd name="connsiteY0" fmla="*/ 0 h 2835015"/>
              <a:gd name="connsiteX1" fmla="*/ 1289050 w 7734299"/>
              <a:gd name="connsiteY1" fmla="*/ 0 h 2835015"/>
              <a:gd name="connsiteX2" fmla="*/ 1289050 w 7734299"/>
              <a:gd name="connsiteY2" fmla="*/ 0 h 2835015"/>
              <a:gd name="connsiteX3" fmla="*/ 3222625 w 7734299"/>
              <a:gd name="connsiteY3" fmla="*/ 0 h 2835015"/>
              <a:gd name="connsiteX4" fmla="*/ 7734299 w 7734299"/>
              <a:gd name="connsiteY4" fmla="*/ 0 h 2835015"/>
              <a:gd name="connsiteX5" fmla="*/ 7734299 w 7734299"/>
              <a:gd name="connsiteY5" fmla="*/ 341119 h 2835015"/>
              <a:gd name="connsiteX6" fmla="*/ 7734299 w 7734299"/>
              <a:gd name="connsiteY6" fmla="*/ 341119 h 2835015"/>
              <a:gd name="connsiteX7" fmla="*/ 7734299 w 7734299"/>
              <a:gd name="connsiteY7" fmla="*/ 487313 h 2835015"/>
              <a:gd name="connsiteX8" fmla="*/ 7734299 w 7734299"/>
              <a:gd name="connsiteY8" fmla="*/ 584775 h 2835015"/>
              <a:gd name="connsiteX9" fmla="*/ 3222625 w 7734299"/>
              <a:gd name="connsiteY9" fmla="*/ 584775 h 2835015"/>
              <a:gd name="connsiteX10" fmla="*/ 3591177 w 7734299"/>
              <a:gd name="connsiteY10" fmla="*/ 2835015 h 2835015"/>
              <a:gd name="connsiteX11" fmla="*/ 1289050 w 7734299"/>
              <a:gd name="connsiteY11" fmla="*/ 584775 h 2835015"/>
              <a:gd name="connsiteX12" fmla="*/ 0 w 7734299"/>
              <a:gd name="connsiteY12" fmla="*/ 584775 h 2835015"/>
              <a:gd name="connsiteX13" fmla="*/ 0 w 7734299"/>
              <a:gd name="connsiteY13" fmla="*/ 487313 h 2835015"/>
              <a:gd name="connsiteX14" fmla="*/ 0 w 7734299"/>
              <a:gd name="connsiteY14" fmla="*/ 341119 h 2835015"/>
              <a:gd name="connsiteX15" fmla="*/ 0 w 7734299"/>
              <a:gd name="connsiteY15" fmla="*/ 341119 h 2835015"/>
              <a:gd name="connsiteX16" fmla="*/ 0 w 7734299"/>
              <a:gd name="connsiteY16" fmla="*/ 0 h 2835015"/>
              <a:gd name="connsiteX0" fmla="*/ 0 w 7734299"/>
              <a:gd name="connsiteY0" fmla="*/ 0 h 2835015"/>
              <a:gd name="connsiteX1" fmla="*/ 1289050 w 7734299"/>
              <a:gd name="connsiteY1" fmla="*/ 0 h 2835015"/>
              <a:gd name="connsiteX2" fmla="*/ 1289050 w 7734299"/>
              <a:gd name="connsiteY2" fmla="*/ 0 h 2835015"/>
              <a:gd name="connsiteX3" fmla="*/ 3222625 w 7734299"/>
              <a:gd name="connsiteY3" fmla="*/ 0 h 2835015"/>
              <a:gd name="connsiteX4" fmla="*/ 7734299 w 7734299"/>
              <a:gd name="connsiteY4" fmla="*/ 0 h 2835015"/>
              <a:gd name="connsiteX5" fmla="*/ 7734299 w 7734299"/>
              <a:gd name="connsiteY5" fmla="*/ 341119 h 2835015"/>
              <a:gd name="connsiteX6" fmla="*/ 7734299 w 7734299"/>
              <a:gd name="connsiteY6" fmla="*/ 341119 h 2835015"/>
              <a:gd name="connsiteX7" fmla="*/ 7734299 w 7734299"/>
              <a:gd name="connsiteY7" fmla="*/ 487313 h 2835015"/>
              <a:gd name="connsiteX8" fmla="*/ 7734299 w 7734299"/>
              <a:gd name="connsiteY8" fmla="*/ 584775 h 2835015"/>
              <a:gd name="connsiteX9" fmla="*/ 1524453 w 7734299"/>
              <a:gd name="connsiteY9" fmla="*/ 570261 h 2835015"/>
              <a:gd name="connsiteX10" fmla="*/ 3591177 w 7734299"/>
              <a:gd name="connsiteY10" fmla="*/ 2835015 h 2835015"/>
              <a:gd name="connsiteX11" fmla="*/ 1289050 w 7734299"/>
              <a:gd name="connsiteY11" fmla="*/ 584775 h 2835015"/>
              <a:gd name="connsiteX12" fmla="*/ 0 w 7734299"/>
              <a:gd name="connsiteY12" fmla="*/ 584775 h 2835015"/>
              <a:gd name="connsiteX13" fmla="*/ 0 w 7734299"/>
              <a:gd name="connsiteY13" fmla="*/ 487313 h 2835015"/>
              <a:gd name="connsiteX14" fmla="*/ 0 w 7734299"/>
              <a:gd name="connsiteY14" fmla="*/ 341119 h 2835015"/>
              <a:gd name="connsiteX15" fmla="*/ 0 w 7734299"/>
              <a:gd name="connsiteY15" fmla="*/ 341119 h 2835015"/>
              <a:gd name="connsiteX16" fmla="*/ 0 w 7734299"/>
              <a:gd name="connsiteY16" fmla="*/ 0 h 2835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734299" h="2835015">
                <a:moveTo>
                  <a:pt x="0" y="0"/>
                </a:moveTo>
                <a:lnTo>
                  <a:pt x="1289050" y="0"/>
                </a:lnTo>
                <a:lnTo>
                  <a:pt x="1289050" y="0"/>
                </a:lnTo>
                <a:lnTo>
                  <a:pt x="3222625" y="0"/>
                </a:lnTo>
                <a:lnTo>
                  <a:pt x="7734299" y="0"/>
                </a:lnTo>
                <a:lnTo>
                  <a:pt x="7734299" y="341119"/>
                </a:lnTo>
                <a:lnTo>
                  <a:pt x="7734299" y="341119"/>
                </a:lnTo>
                <a:lnTo>
                  <a:pt x="7734299" y="487313"/>
                </a:lnTo>
                <a:lnTo>
                  <a:pt x="7734299" y="584775"/>
                </a:lnTo>
                <a:lnTo>
                  <a:pt x="1524453" y="570261"/>
                </a:lnTo>
                <a:lnTo>
                  <a:pt x="3591177" y="2835015"/>
                </a:lnTo>
                <a:lnTo>
                  <a:pt x="1289050" y="584775"/>
                </a:lnTo>
                <a:lnTo>
                  <a:pt x="0" y="584775"/>
                </a:lnTo>
                <a:lnTo>
                  <a:pt x="0" y="487313"/>
                </a:lnTo>
                <a:lnTo>
                  <a:pt x="0" y="341119"/>
                </a:lnTo>
                <a:lnTo>
                  <a:pt x="0" y="34111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চিত্রের চিহ্নিত অংশটি কোন কোন অংশকে পৃথক করেছে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10126" y="5423775"/>
            <a:ext cx="2590798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বক্ষ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bn-BD" sz="32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উদর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গহবর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86" name="Picture 14" descr="C:\Users\User\Desktop\respi\lungs2.gif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6" y="1657801"/>
            <a:ext cx="4476749" cy="3350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552700" y="557700"/>
            <a:ext cx="1485900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: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75971" y="5349032"/>
            <a:ext cx="86868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মধ্যচ্ছদা সংকোচন ওপ্রসারণের মাধ্যমে </a:t>
            </a:r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প্রশ্বাস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নিঃশ্বাস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কাজ সম্পন্ন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122587" y="5439142"/>
            <a:ext cx="1337226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মধ্যচ্ছদা</a:t>
            </a:r>
            <a:endParaRPr lang="en-US" sz="3600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44FB8DE-2EE5-4445-94F7-1F9552CF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ABE1B-D23D-4ABA-895B-072334D82FA3}" type="datetime1">
              <a:rPr lang="en-US" smtClean="0"/>
              <a:t>25-Sep-20</a:t>
            </a:fld>
            <a:endParaRPr lang="en-US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F69BB05A-75DD-4EE7-A390-0C2FF09A1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 ASRAFUL ISLAM (Assistant Teacher Agriculture)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C7E6D8A6-1B40-4D6E-8314-E872E4C39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03100-0631-42A7-B1F3-7057BA1B4C6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429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2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" grpId="0"/>
      <p:bldP spid="2" grpId="1"/>
      <p:bldP spid="3" grpId="0" animBg="1"/>
      <p:bldP spid="3" grpId="1" animBg="1"/>
      <p:bldP spid="4" grpId="0" animBg="1"/>
      <p:bldP spid="4" grpId="1" animBg="1"/>
      <p:bldP spid="8" grpId="0" animBg="1"/>
      <p:bldP spid="8" grpId="1" animBg="1"/>
      <p:bldP spid="10" grpId="0"/>
      <p:bldP spid="10" grpId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  <p:bldP spid="21" grpId="0" animBg="1"/>
      <p:bldP spid="2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EF1DDDA-CF6F-4100-8615-B3D6D074FC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6" t="5937" r="9964" b="457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Slide Number Placeholder 4"/>
          <p:cNvSpPr txBox="1">
            <a:spLocks/>
          </p:cNvSpPr>
          <p:nvPr/>
        </p:nvSpPr>
        <p:spPr>
          <a:xfrm>
            <a:off x="9677401" y="6356351"/>
            <a:ext cx="53339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</a:t>
            </a:r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06570" y="360215"/>
            <a:ext cx="17526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মূল্যায়ন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: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64607" y="4267200"/>
            <a:ext cx="6274594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চিত্রের লোকটির শক্তি উৎপন্ন হয়েছে কোন প্রক্রিয়ায়?  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1" y="1088887"/>
            <a:ext cx="3657601" cy="26429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2655823" y="5035491"/>
            <a:ext cx="2525777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ক 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অভিস্রবণ  প্রক্রিয়ায়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77278" y="5011711"/>
            <a:ext cx="1944763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 শ্বসন  প্রক্রিয়ায়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98798" y="5671408"/>
            <a:ext cx="3100529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গ 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সালোক সংশ্লেষন  প্রক্রিয়ায়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77278" y="5671409"/>
            <a:ext cx="2710999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ঘ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  ইমবাইবিশন  প্রক্রিয়ায়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C:\Users\User\Desktop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1" y="1088887"/>
            <a:ext cx="3657601" cy="2657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1951781" y="3970568"/>
            <a:ext cx="4409609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চিত্রের গোলাপী রঙের অংশটির বৈশিষ্ট্য---  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88427" y="4575733"/>
            <a:ext cx="3055257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NikoshBAN" pitchFamily="2" charset="0"/>
                <a:cs typeface="NikoshBAN" pitchFamily="2" charset="0"/>
              </a:rPr>
              <a:t>I.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 স্পঞ্জের মত নরম ও কোমল 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91882" y="4549234"/>
            <a:ext cx="2551919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NikoshBAN" pitchFamily="2" charset="0"/>
                <a:cs typeface="NikoshBAN" pitchFamily="2" charset="0"/>
              </a:rPr>
              <a:t>II.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 প্লুরা পর্দা দ্বারা আবৃত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49658" y="4593129"/>
            <a:ext cx="2831872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NikoshBAN" pitchFamily="2" charset="0"/>
                <a:cs typeface="NikoshBAN" pitchFamily="2" charset="0"/>
              </a:rPr>
              <a:t>III.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 অসংখ্য বায়ুথলি আছে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13710" y="5209744"/>
            <a:ext cx="190500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কোনটি সঠিক ?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03580" y="5794533"/>
            <a:ext cx="641522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ক 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.I</a:t>
            </a:r>
            <a:endParaRPr lang="en-US" sz="2400" dirty="0"/>
          </a:p>
        </p:txBody>
      </p:sp>
      <p:sp>
        <p:nvSpPr>
          <p:cNvPr id="27" name="Rectangle 26"/>
          <p:cNvSpPr/>
          <p:nvPr/>
        </p:nvSpPr>
        <p:spPr>
          <a:xfrm>
            <a:off x="4064352" y="5815553"/>
            <a:ext cx="728084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 খ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.II</a:t>
            </a:r>
            <a:endParaRPr lang="en-US" sz="2400" dirty="0"/>
          </a:p>
        </p:txBody>
      </p:sp>
      <p:sp>
        <p:nvSpPr>
          <p:cNvPr id="28" name="Rectangle 27"/>
          <p:cNvSpPr/>
          <p:nvPr/>
        </p:nvSpPr>
        <p:spPr>
          <a:xfrm>
            <a:off x="5532413" y="5826735"/>
            <a:ext cx="1144865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.II ,III</a:t>
            </a:r>
            <a:endParaRPr lang="en-US" sz="2400" dirty="0"/>
          </a:p>
        </p:txBody>
      </p:sp>
      <p:sp>
        <p:nvSpPr>
          <p:cNvPr id="29" name="Rectangle 28"/>
          <p:cNvSpPr/>
          <p:nvPr/>
        </p:nvSpPr>
        <p:spPr>
          <a:xfrm>
            <a:off x="7890990" y="5826736"/>
            <a:ext cx="132921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ঘ 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.I,II,III</a:t>
            </a:r>
            <a:endParaRPr lang="en-US" sz="2400" dirty="0"/>
          </a:p>
        </p:txBody>
      </p:sp>
      <p:pic>
        <p:nvPicPr>
          <p:cNvPr id="30" name="Picture 8" descr="C:\Users\User\Desktop\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8894" y="5063315"/>
            <a:ext cx="533400" cy="43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C:\Users\User\Desktop\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6775" y="5854559"/>
            <a:ext cx="533400" cy="43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respi\diaphragmatic-breathing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710" y="1088887"/>
            <a:ext cx="3801302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Straight Arrow Connector 23"/>
          <p:cNvCxnSpPr/>
          <p:nvPr/>
        </p:nvCxnSpPr>
        <p:spPr>
          <a:xfrm flipH="1">
            <a:off x="6521677" y="3048000"/>
            <a:ext cx="1529601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2" descr="E:\Root\Animated-gif-spinning-question-mark-picture-moving.gif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811" y="2681810"/>
            <a:ext cx="473172" cy="73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1951781" y="3952255"/>
            <a:ext cx="4409609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চিহ্নিত অংশটির কাজ নিচের কোনটি ?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948689" y="4748637"/>
            <a:ext cx="3664786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খ 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শ্বাসনালীতে বাতাস ঢুকতে না দেয়া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994832" y="4748079"/>
            <a:ext cx="2842445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ক 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শ্বাসনালীতে বাতাস দেয়া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481729" y="5583260"/>
            <a:ext cx="2829621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ঘ 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খাদ্য নালীর মুখ বন্ধ করা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981200" y="5489967"/>
            <a:ext cx="3536546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গ 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প্রশ্বাস ও নিঃশ্বাস  কাজে সহায়তা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2" name="Picture 8" descr="C:\Users\User\Desktop\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412" y="5517491"/>
            <a:ext cx="533400" cy="43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FFBEC1-3CA2-4B0B-9AAB-7EB1842D0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DD5A1-E0F5-4B10-8B42-EFC82CDE772B}" type="datetime1">
              <a:rPr lang="en-US" smtClean="0"/>
              <a:t>25-Sep-20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AD6471-394D-4648-A4BB-D1398DF36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 ASRAFUL ISLAM (Assistant Teacher Agriculture)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67CB677-EF58-493A-AA55-54DC4C0AD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03100-0631-42A7-B1F3-7057BA1B4C6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219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8" grpId="0" animBg="1"/>
      <p:bldP spid="8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5" grpId="0" animBg="1"/>
      <p:bldP spid="15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9" grpId="0" animBg="1"/>
      <p:bldP spid="9" grpId="1" animBg="1"/>
      <p:bldP spid="10" grpId="0" animBg="1"/>
      <p:bldP spid="10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2F7D23-DCBF-422D-B9A4-18A1400F57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6" t="5937" r="9964" b="457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Slide Number Placeholder 4"/>
          <p:cNvSpPr txBox="1">
            <a:spLocks/>
          </p:cNvSpPr>
          <p:nvPr/>
        </p:nvSpPr>
        <p:spPr>
          <a:xfrm>
            <a:off x="9677401" y="6356351"/>
            <a:ext cx="53339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5</a:t>
            </a:r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05400" y="2438400"/>
            <a:ext cx="1788242" cy="3048000"/>
          </a:xfrm>
          <a:prstGeom prst="rect">
            <a:avLst/>
          </a:prstGeom>
          <a:gradFill flip="none" rotWithShape="1">
            <a:gsLst>
              <a:gs pos="0">
                <a:srgbClr val="66FFCC">
                  <a:tint val="66000"/>
                  <a:satMod val="160000"/>
                </a:srgbClr>
              </a:gs>
              <a:gs pos="50000">
                <a:srgbClr val="66FFCC">
                  <a:tint val="44500"/>
                  <a:satMod val="160000"/>
                </a:srgbClr>
              </a:gs>
              <a:gs pos="100000">
                <a:srgbClr val="66FFCC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bn-BD" dirty="0">
                <a:latin typeface="NikoshBAN" pitchFamily="2" charset="0"/>
                <a:cs typeface="NikoshBAN" pitchFamily="2" charset="0"/>
              </a:rPr>
              <a:t>শ্বসন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bn-BD" dirty="0">
                <a:latin typeface="NikoshBAN" pitchFamily="2" charset="0"/>
                <a:cs typeface="NikoshBAN" pitchFamily="2" charset="0"/>
              </a:rPr>
              <a:t>শ্বাসনালী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bn-BD" dirty="0">
                <a:latin typeface="NikoshBAN" pitchFamily="2" charset="0"/>
                <a:cs typeface="NikoshBAN" pitchFamily="2" charset="0"/>
              </a:rPr>
              <a:t>বায়ুথলি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bn-BD" dirty="0">
                <a:latin typeface="NikoshBAN" pitchFamily="2" charset="0"/>
                <a:cs typeface="NikoshBAN" pitchFamily="2" charset="0"/>
              </a:rPr>
              <a:t>স্বরযন্ত্র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bn-BD" dirty="0">
                <a:latin typeface="NikoshBAN" pitchFamily="2" charset="0"/>
                <a:cs typeface="NikoshBAN" pitchFamily="2" charset="0"/>
              </a:rPr>
              <a:t>ব্রংকিওল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bn-BD" dirty="0">
                <a:latin typeface="NikoshBAN" pitchFamily="2" charset="0"/>
                <a:cs typeface="NikoshBAN" pitchFamily="2" charset="0"/>
              </a:rPr>
              <a:t>ব্রংকাস  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67200" y="1143001"/>
            <a:ext cx="3962400" cy="830997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গুরুত্বপূর্ণ  শব্দসমূহ 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: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D461BB-BC19-45E9-9E62-1EA0149AE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C62C2-B504-4C5F-A87F-2555229C4CFB}" type="datetime1">
              <a:rPr lang="en-US" smtClean="0"/>
              <a:t>25-Sep-20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473C39-4E42-4932-B4AC-4A4DC5D4D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 ASRAFUL ISLAM (Assistant Teacher Agriculture)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8A6986-FB94-4F53-BCDA-40D3E6C65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03100-0631-42A7-B1F3-7057BA1B4C6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6022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BCE4AA-1AD7-4ACD-AC50-2D76D7247B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6" t="5937" r="9964" b="457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677459" y="471496"/>
            <a:ext cx="2642070" cy="9270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24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542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24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24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1521F7E-A06E-42EF-BC06-6751EBCE4D0C}"/>
              </a:ext>
            </a:extLst>
          </p:cNvPr>
          <p:cNvSpPr txBox="1"/>
          <p:nvPr/>
        </p:nvSpPr>
        <p:spPr>
          <a:xfrm>
            <a:off x="2119745" y="5411171"/>
            <a:ext cx="928947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শ্বসনতন্ত্রের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অঙ্কন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endParaRPr lang="en-US" sz="4800" dirty="0"/>
          </a:p>
        </p:txBody>
      </p:sp>
      <p:pic>
        <p:nvPicPr>
          <p:cNvPr id="6" name="Picture 2" descr="E:\New Accounting -9\indexBari11.jpg">
            <a:extLst>
              <a:ext uri="{FF2B5EF4-FFF2-40B4-BE49-F238E27FC236}">
                <a16:creationId xmlns:a16="http://schemas.microsoft.com/office/drawing/2014/main" id="{363F0874-1314-4382-861D-268C273D5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60320" y="1371600"/>
            <a:ext cx="7396480" cy="38862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9BE8D-2532-48D6-9D15-360B5C650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376C2-4D06-4860-B9A5-C3C546353A6D}" type="datetime1">
              <a:rPr lang="en-US" smtClean="0"/>
              <a:t>25-Sep-20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683884A-CFB0-4488-81B0-033282444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 ASRAFUL ISLAM (Assistant Teacher Agriculture)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6B6B873-758D-429A-8E8F-0D7DFE7F0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03100-0631-42A7-B1F3-7057BA1B4C6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096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67ADD57-A338-4202-811D-ABC84096F9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6" t="5937" r="9964" b="457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1C0D89D-88D8-41E0-95FF-B0FF2BCC13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90" y="235527"/>
            <a:ext cx="11745563" cy="63727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89575" y="1417225"/>
            <a:ext cx="70682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Date Placeholder 25">
            <a:extLst>
              <a:ext uri="{FF2B5EF4-FFF2-40B4-BE49-F238E27FC236}">
                <a16:creationId xmlns:a16="http://schemas.microsoft.com/office/drawing/2014/main" id="{EF4F6CC4-0145-4A01-A3D4-274B964DD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38B01-8470-48AB-97C8-FD3981D33BE4}" type="datetime1">
              <a:rPr lang="en-US" smtClean="0"/>
              <a:t>25-Sep-20</a:t>
            </a:fld>
            <a:endParaRPr lang="en-US"/>
          </a:p>
        </p:txBody>
      </p:sp>
      <p:sp>
        <p:nvSpPr>
          <p:cNvPr id="27" name="Footer Placeholder 26">
            <a:extLst>
              <a:ext uri="{FF2B5EF4-FFF2-40B4-BE49-F238E27FC236}">
                <a16:creationId xmlns:a16="http://schemas.microsoft.com/office/drawing/2014/main" id="{A44706CE-CBCC-47E2-B32F-3FA2482B4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 ASRAFUL ISLAM (Assistant Teacher Agriculture)</a:t>
            </a:r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ECFDBCFB-AC20-494F-8C0F-CBB1454D3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03100-0631-42A7-B1F3-7057BA1B4C6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63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6" t="5937" r="9964" b="457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CD989-0822-4D46-8A34-852EA258EC42}" type="datetime1">
              <a:rPr lang="en-US" smtClean="0"/>
              <a:t>25-Sep-20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8532" y="6250505"/>
            <a:ext cx="6672887" cy="365125"/>
          </a:xfrm>
        </p:spPr>
        <p:txBody>
          <a:bodyPr/>
          <a:lstStyle/>
          <a:p>
            <a:r>
              <a:rPr lang="en-US" sz="1600" dirty="0">
                <a:solidFill>
                  <a:srgbClr val="FF0000"/>
                </a:solidFill>
              </a:rPr>
              <a:t>MD ASRAFUL ISLAM (Assistant Teacher Agriculture)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A9578-8BFC-4513-B67F-555BB0488A65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429" y="1224649"/>
            <a:ext cx="2220190" cy="21890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368966" y="2258137"/>
            <a:ext cx="819751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মোঃ আশরাফুল ইসলাম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সহকারি শিক্ষক (কৃষি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নোয়াজ</a:t>
            </a:r>
            <a:r>
              <a:rPr lang="bn-IN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ফয়জুন্নেছা ইসলামিয়া দাখিল মাদ্‌রাসা </a:t>
            </a:r>
            <a:endParaRPr lang="en-US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আমজাদহাট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ফুলগাজী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ফেনী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Cloud 8"/>
          <p:cNvSpPr/>
          <p:nvPr/>
        </p:nvSpPr>
        <p:spPr>
          <a:xfrm>
            <a:off x="4001248" y="371961"/>
            <a:ext cx="4127500" cy="790412"/>
          </a:xfrm>
          <a:prstGeom prst="cloud">
            <a:avLst/>
          </a:prstGeom>
          <a:solidFill>
            <a:srgbClr val="FFFFCC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>
                <a:ln w="11430"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4400" b="1" dirty="0">
              <a:ln w="11430"/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2DEE6DA-6792-42F5-88E4-BF5B99043E5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449" y="371961"/>
            <a:ext cx="1555155" cy="1971671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F0157AB-69D1-4D8C-A9CE-907FF2178D0B}"/>
              </a:ext>
            </a:extLst>
          </p:cNvPr>
          <p:cNvSpPr txBox="1"/>
          <p:nvPr/>
        </p:nvSpPr>
        <p:spPr>
          <a:xfrm>
            <a:off x="8548357" y="2715593"/>
            <a:ext cx="3274677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endParaRPr lang="bn-I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endParaRPr lang="bn-I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613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042D270-9D0D-4066-A99C-83DA17FEF6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6" t="5937" r="9964" b="457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44083" y="440372"/>
            <a:ext cx="7748129" cy="787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2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5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2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5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দেখে তোমরা কী </a:t>
            </a:r>
            <a:r>
              <a:rPr lang="en-US" sz="452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45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2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পারছ</a:t>
            </a:r>
            <a:r>
              <a:rPr lang="en-US" sz="45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449990" y="5705418"/>
            <a:ext cx="1155316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 কিভাবে অক্সিজেন গ্রহণ এবং কার্বন ডাই-অক্সাইড ত্যাগ করে।</a:t>
            </a:r>
          </a:p>
        </p:txBody>
      </p:sp>
      <p:pic>
        <p:nvPicPr>
          <p:cNvPr id="28" name="Picture 14" descr="C:\Users\User\Desktop\respi\lungs2.gif">
            <a:extLst>
              <a:ext uri="{FF2B5EF4-FFF2-40B4-BE49-F238E27FC236}">
                <a16:creationId xmlns:a16="http://schemas.microsoft.com/office/drawing/2014/main" id="{9D677FBC-1D5F-4657-86CA-9285E34B36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41" y="1597569"/>
            <a:ext cx="5265808" cy="3738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4FDB59B-E168-423E-9A46-EC0D3AC68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758A5-EC91-4611-8B2F-73601434CA00}" type="datetime1">
              <a:rPr lang="en-US" smtClean="0"/>
              <a:t>25-Sep-20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4AA1343-F978-4DEB-B70D-A1C50E231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 ASRAFUL ISLAM (Assistant Teacher Agriculture)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5B62F49-0175-4760-90ED-0B3C2D5DC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03100-0631-42A7-B1F3-7057BA1B4C63}" type="slidenum">
              <a:rPr lang="en-US" smtClean="0"/>
              <a:t>3</a:t>
            </a:fld>
            <a:endParaRPr lang="en-US"/>
          </a:p>
        </p:txBody>
      </p:sp>
      <p:pic>
        <p:nvPicPr>
          <p:cNvPr id="10" name="Picture 3" descr="C:\Users\User\Desktop\Respirato\diaphragmatic-breathing.gif">
            <a:extLst>
              <a:ext uri="{FF2B5EF4-FFF2-40B4-BE49-F238E27FC236}">
                <a16:creationId xmlns:a16="http://schemas.microsoft.com/office/drawing/2014/main" id="{52A11258-7D8D-4CFA-B8E4-C2A4C62336C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759" y="2664859"/>
            <a:ext cx="5238750" cy="304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C:\Users\User\Desktop\1.jpg">
            <a:extLst>
              <a:ext uri="{FF2B5EF4-FFF2-40B4-BE49-F238E27FC236}">
                <a16:creationId xmlns:a16="http://schemas.microsoft.com/office/drawing/2014/main" id="{4E5F41FA-5C27-452E-81A2-4D9F966D4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177" y="1473368"/>
            <a:ext cx="1676400" cy="1708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75CC8F2-5CF1-49BE-ADF3-02475C0C272B}"/>
              </a:ext>
            </a:extLst>
          </p:cNvPr>
          <p:cNvSpPr txBox="1"/>
          <p:nvPr/>
        </p:nvSpPr>
        <p:spPr>
          <a:xfrm>
            <a:off x="11123727" y="2050702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93FD06-2EE4-47CA-8CD3-B91DDAB5B037}"/>
              </a:ext>
            </a:extLst>
          </p:cNvPr>
          <p:cNvSpPr txBox="1"/>
          <p:nvPr/>
        </p:nvSpPr>
        <p:spPr>
          <a:xfrm>
            <a:off x="7963159" y="29973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CO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051B0C-C5E0-4F6A-BBD9-7DF09B147A53}"/>
              </a:ext>
            </a:extLst>
          </p:cNvPr>
          <p:cNvSpPr txBox="1"/>
          <p:nvPr/>
        </p:nvSpPr>
        <p:spPr>
          <a:xfrm>
            <a:off x="8066029" y="323191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6708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11111E-6 C 0.00053 -0.04398 -0.00377 -0.07546 0.00417 -0.10301 C 0.01941 -0.10185 0.03243 -0.10023 0.04701 -0.09699 C 0.06107 -0.08449 0.07605 -0.09051 0.0905 -0.08495 C 0.09401 -0.08171 0.0974 -0.08009 0.10105 -0.0787 C 0.14284 -0.03449 0.25222 -0.06667 0.25313 -0.06667 " pathEditMode="relative" rAng="0" ptsTypes="AAAAAA">
                                      <p:cBhvr>
                                        <p:cTn id="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17" y="-516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25 -0.04282 C -0.07032 -0.10069 -0.14844 -0.04514 -0.22422 -0.04282 C -0.22839 -0.04282 -0.2362 -0.03171 -0.2362 -0.03148 C -0.24076 -0.01736 -0.24558 -0.00833 -0.24935 0.00857 C -0.25052 0.0213 -0.2517 0.03079 -0.25404 0.04213 C -0.25547 0.06227 -0.25339 0.07732 -0.253 0.09722 C -0.25274 0.11065 -0.253 0.12431 -0.253 0.13797 " pathEditMode="relative" rAng="0" ptsTypes="AAAAAAA">
                                      <p:cBhvr>
                                        <p:cTn id="8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91" y="770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9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D0DBFA0-D238-4595-96A4-5B390F4022A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6" t="5937" r="9964" b="457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4" descr="C:\Users\User\Desktop\respi\aimated respiration.gif">
            <a:extLst>
              <a:ext uri="{FF2B5EF4-FFF2-40B4-BE49-F238E27FC236}">
                <a16:creationId xmlns:a16="http://schemas.microsoft.com/office/drawing/2014/main" id="{CA5778E3-A2ED-41B7-9CC2-C39D43925AF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90" y="914402"/>
            <a:ext cx="11485419" cy="511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565F49-D106-4668-B338-34C6364E6993}"/>
              </a:ext>
            </a:extLst>
          </p:cNvPr>
          <p:cNvSpPr txBox="1"/>
          <p:nvPr/>
        </p:nvSpPr>
        <p:spPr>
          <a:xfrm>
            <a:off x="353291" y="0"/>
            <a:ext cx="118387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চিত্রটি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দেওয়ার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064BF6-553F-46D7-96C0-DBB22A3826B7}"/>
              </a:ext>
            </a:extLst>
          </p:cNvPr>
          <p:cNvSpPr txBox="1"/>
          <p:nvPr/>
        </p:nvSpPr>
        <p:spPr>
          <a:xfrm>
            <a:off x="3333135" y="6026727"/>
            <a:ext cx="73594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চিত্রের অঙ্গগুলো একত্রে </a:t>
            </a:r>
            <a:r>
              <a:rPr lang="bn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শ্বসনের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কাজ করছে।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4EBDDA-BF00-459D-8682-F563FD157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FCEB3-C188-4681-B2F4-278EEFA13734}" type="datetime1">
              <a:rPr lang="en-US" smtClean="0"/>
              <a:t>25-Sep-20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AEE2C73-1FF1-4C49-9BCF-76BBB4C47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36463"/>
            <a:ext cx="4114800" cy="365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MD ASRAFUL ISLAM (Assistant Teacher Agriculture)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A2C4988-3112-4D5A-A986-0A9C8CC02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03100-0631-42A7-B1F3-7057BA1B4C6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804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5E9C5E-7FB9-41C5-B78D-4DB300A7279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6" t="5937" r="9964" b="457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05603" y="594113"/>
            <a:ext cx="5265976" cy="1135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77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677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779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শ্বসন</a:t>
            </a:r>
            <a:endParaRPr lang="en-US" sz="6779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32"/>
          <a:stretch/>
        </p:blipFill>
        <p:spPr>
          <a:xfrm>
            <a:off x="3801719" y="709496"/>
            <a:ext cx="2073751" cy="16597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388" y="2015510"/>
            <a:ext cx="6186877" cy="37198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6DEE5B-043F-41BD-ADA4-21B630D14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C45B9-1CC6-42B3-952F-28DA1C6E813F}" type="datetime1">
              <a:rPr lang="en-US" smtClean="0"/>
              <a:t>25-Sep-20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95B88C-6156-4889-9BBA-6E60804DA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 ASRAFUL ISLAM (Assistant Teacher Agriculture)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E8E725-BEE7-47FA-90FB-E24090F79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03100-0631-42A7-B1F3-7057BA1B4C6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5168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266E-6 -2.39316E-6 L 0.02031 0.11005 L 0.03973 -2.39316E-6 L 0.06032 0.11005 L 0.08107 -2.39316E-6 L 0.10034 0.11005 L 0.12094 -2.39316E-6 L 0.14051 0.11005 L 0.16096 -2.39316E-6 L 0.1817 0.11005 L 0.20083 -2.39316E-6 L 0.22157 0.11005 L 0.24099 -2.39316E-6 L 0.26174 0.11005 L 0.28233 -2.39316E-6 L 0.30175 0.11005 L 0.32265 -2.39316E-6 " pathEditMode="relative" rAng="0" ptsTypes="AAAAAA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25" y="550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F58367F-DF9B-4E63-8955-41FF126334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6" t="5937" r="9964" b="457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961482" y="631649"/>
            <a:ext cx="184731" cy="10311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610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8447" y="2069786"/>
            <a:ext cx="184731" cy="7183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4068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CBB0318-914B-40B1-B6FD-806001D6CE6F}"/>
              </a:ext>
            </a:extLst>
          </p:cNvPr>
          <p:cNvSpPr txBox="1"/>
          <p:nvPr/>
        </p:nvSpPr>
        <p:spPr>
          <a:xfrm>
            <a:off x="1131376" y="5563892"/>
            <a:ext cx="2510726" cy="512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AD320FF-64AD-4229-BCDC-C5A6F56E0BA4}"/>
              </a:ext>
            </a:extLst>
          </p:cNvPr>
          <p:cNvSpPr txBox="1"/>
          <p:nvPr/>
        </p:nvSpPr>
        <p:spPr>
          <a:xfrm>
            <a:off x="692531" y="444307"/>
            <a:ext cx="10907363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7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  <a:p>
            <a:endParaRPr lang="en-US" sz="40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1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শ্বসন কী তা বলতে পারবে 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শ্বসনত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ন্ত্রের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সজ্ঞা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BD" sz="4000" b="1" dirty="0">
              <a:latin typeface="NikoshBAN" pitchFamily="2" charset="0"/>
              <a:cs typeface="NikoshBAN" pitchFamily="2" charset="0"/>
            </a:endParaRPr>
          </a:p>
          <a:p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শ্বসনতন্ত্রের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অঙ্গগুলোর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4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প্রাণীর শ্বসনতন্ত্রের  প্রধান অংশসমুহের কাজ বর্ণনা  করতে পারবে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 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663FC8-123A-41A5-9241-E8C94CE83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49240-904A-4297-A363-B9C0D4F0BCDF}" type="datetime1">
              <a:rPr lang="en-US" smtClean="0"/>
              <a:t>25-Sep-20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6721E9-A5AF-48BD-8A8D-53B3AAFF0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 ASRAFUL ISLAM (Assistant Teacher Agriculture)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DAE824-4C45-4FED-B8CE-0F859D118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03100-0631-42A7-B1F3-7057BA1B4C6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1610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6BF96E-94C1-459A-959A-D0F92CC7827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6" t="5937" r="9964" b="457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87B1D72-FCDD-42FB-8E6E-AEC84872A576}"/>
              </a:ext>
            </a:extLst>
          </p:cNvPr>
          <p:cNvSpPr txBox="1"/>
          <p:nvPr/>
        </p:nvSpPr>
        <p:spPr>
          <a:xfrm>
            <a:off x="415636" y="5091588"/>
            <a:ext cx="1177636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জৈব রাসায়নিক প্রক্রিয়ায় জীবকোষস্থ খাদ্যবস্তু অক্সিজেনের উপস্থিতি বা অনুপস্থিতিতে জারিত হয়ে খাদ্যস্থ রাসায়নিক শক্তিকে গতিশক্তি ও তাপশক্তিতে রুপান্তরিত ও মুক্ত করে এবং ফলশ্রুতিতে কার্বন ডাই-অক্সাইড ও পানি উৎপন্ন হয় তাকে শ্বসন বলে। </a:t>
            </a:r>
            <a:endParaRPr lang="en-US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C:\Users\User\Desktop\respi\aimated respiration.gif">
            <a:extLst>
              <a:ext uri="{FF2B5EF4-FFF2-40B4-BE49-F238E27FC236}">
                <a16:creationId xmlns:a16="http://schemas.microsoft.com/office/drawing/2014/main" id="{F2F4000F-DE74-4396-B5FD-F29F801BDB1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36" y="415635"/>
            <a:ext cx="11360728" cy="471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EEEB61-5160-4595-99DE-D0CD842BF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4F963-72A4-4BA9-AAED-F1CDE96E9452}" type="datetime1">
              <a:rPr lang="en-US" smtClean="0"/>
              <a:t>25-Sep-20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6DCB5D-4F12-4334-A585-4EC77CE7F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4900"/>
            <a:ext cx="4114800" cy="365125"/>
          </a:xfrm>
        </p:spPr>
        <p:txBody>
          <a:bodyPr/>
          <a:lstStyle/>
          <a:p>
            <a:r>
              <a:rPr lang="en-US" dirty="0"/>
              <a:t>MD ASRAFUL ISLAM (Assistant Teacher Agriculture)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630433-C885-4E3B-B3CD-84C47E546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03100-0631-42A7-B1F3-7057BA1B4C6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680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D1ABA5-728D-4B1D-9284-872BAD8431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6" t="5937" r="9964" b="457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30251" y="489602"/>
            <a:ext cx="3688391" cy="787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শ্বসনতন্ত্র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1347" y="5347250"/>
            <a:ext cx="11732805" cy="1205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1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 অঙ্গগুলো শ্বসনকার্য চালানোর কাজে অংশ </a:t>
            </a:r>
            <a:r>
              <a:rPr lang="en-US" sz="3616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নেয়</a:t>
            </a:r>
            <a:r>
              <a:rPr lang="en-US" sz="361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16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61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একত্রে শ্বসনতন্ত্র বলে। </a:t>
            </a:r>
          </a:p>
          <a:p>
            <a:r>
              <a:rPr lang="en-US" sz="3616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r>
              <a:rPr lang="en-US" sz="361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নাসাপথ, গলবিল, স্বরযন্ত্র, শ্বাসনালি, ব্রংঙ্কাস, </a:t>
            </a:r>
            <a:r>
              <a:rPr lang="en-US" sz="3616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ফুসফুস</a:t>
            </a:r>
            <a:r>
              <a:rPr lang="bn-IN" sz="361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ইত্যাদি </a:t>
            </a:r>
            <a:r>
              <a:rPr lang="en-US" sz="361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591" y="1467686"/>
            <a:ext cx="6071712" cy="3740697"/>
          </a:xfrm>
          <a:prstGeom prst="rect">
            <a:avLst/>
          </a:prstGeom>
          <a:ln w="889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841F1E5-EE52-46D0-877C-E1246CAB6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488E7-905D-4FBC-85F3-5888C7725ABD}" type="datetime1">
              <a:rPr lang="en-US" smtClean="0"/>
              <a:t>25-Sep-20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7E618CB-7D12-4AD4-94F6-6F22B44D6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08755"/>
            <a:ext cx="4114800" cy="365125"/>
          </a:xfrm>
        </p:spPr>
        <p:txBody>
          <a:bodyPr/>
          <a:lstStyle/>
          <a:p>
            <a:r>
              <a:rPr lang="en-US" dirty="0"/>
              <a:t>MD ASRAFUL ISLAM (Assistant Teacher Agriculture)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27C9736-AB12-4772-BF0A-05A4D19AF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03100-0631-42A7-B1F3-7057BA1B4C6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994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8A575B-F734-4877-9D01-3DE762CB76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6" t="5937" r="9964" b="457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Slide Number Placeholder 4"/>
          <p:cNvSpPr txBox="1">
            <a:spLocks/>
          </p:cNvSpPr>
          <p:nvPr/>
        </p:nvSpPr>
        <p:spPr>
          <a:xfrm>
            <a:off x="9677401" y="6356351"/>
            <a:ext cx="53339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</a:t>
            </a:r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102" name="Picture 6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1" y="1143000"/>
            <a:ext cx="5534025" cy="481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8001000" y="2286001"/>
            <a:ext cx="129540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নাসারন্ধ্র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153400" y="2971801"/>
            <a:ext cx="99060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স্বরযন্ত্র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648699" y="4343401"/>
            <a:ext cx="129540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বাম ব্রঙ্কাস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734425" y="5105401"/>
            <a:ext cx="129540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বাম ফুসফুস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543801" y="1524001"/>
            <a:ext cx="1190625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নাসাপথ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009900" y="2340430"/>
            <a:ext cx="156210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নাসা গলবিল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362200" y="3359945"/>
            <a:ext cx="129540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শ্বাসনালী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997528" y="4152901"/>
            <a:ext cx="129540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ডান ব্রঙ্কাস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905000" y="4876801"/>
            <a:ext cx="129540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ডান ফুসফুস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905000" y="5455559"/>
            <a:ext cx="129540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মধ্যচ্ছদা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 flipV="1">
            <a:off x="6415088" y="4038600"/>
            <a:ext cx="2043113" cy="89674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8505825" y="3701145"/>
            <a:ext cx="104639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ব্রঙ্কিওল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820061" y="6013590"/>
            <a:ext cx="3136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মানব শ্বসনতন্ত্র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5F20D1-1266-4990-9250-A3711267A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4A034-6F1C-4490-A2C2-7411EA0FF285}" type="datetime1">
              <a:rPr lang="en-US" smtClean="0"/>
              <a:t>25-Sep-20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427324-7D27-475F-8680-1BCFB0EAE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08755"/>
            <a:ext cx="4114800" cy="365125"/>
          </a:xfrm>
        </p:spPr>
        <p:txBody>
          <a:bodyPr/>
          <a:lstStyle/>
          <a:p>
            <a:r>
              <a:rPr lang="en-US" dirty="0"/>
              <a:t>MD ASRAFUL ISLAM (Assistant Teacher Agriculture)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B0EFAB-9677-4EDE-B7FD-842342F4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03100-0631-42A7-B1F3-7057BA1B4C6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346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52" grpId="0" animBg="1"/>
      <p:bldP spid="55" grpId="0" animBg="1"/>
      <p:bldP spid="6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793</Words>
  <Application>Microsoft Office PowerPoint</Application>
  <PresentationFormat>Widescreen</PresentationFormat>
  <Paragraphs>182</Paragraphs>
  <Slides>16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asraful islam</cp:lastModifiedBy>
  <cp:revision>66</cp:revision>
  <dcterms:created xsi:type="dcterms:W3CDTF">2020-08-18T00:39:38Z</dcterms:created>
  <dcterms:modified xsi:type="dcterms:W3CDTF">2020-09-25T05:36:22Z</dcterms:modified>
</cp:coreProperties>
</file>