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8" r:id="rId1"/>
  </p:sldMasterIdLst>
  <p:sldIdLst>
    <p:sldId id="289" r:id="rId2"/>
    <p:sldId id="286" r:id="rId3"/>
    <p:sldId id="287" r:id="rId4"/>
    <p:sldId id="288" r:id="rId5"/>
    <p:sldId id="262" r:id="rId6"/>
    <p:sldId id="263" r:id="rId7"/>
    <p:sldId id="260" r:id="rId8"/>
    <p:sldId id="267" r:id="rId9"/>
    <p:sldId id="270" r:id="rId10"/>
    <p:sldId id="271" r:id="rId11"/>
    <p:sldId id="272" r:id="rId12"/>
    <p:sldId id="273" r:id="rId13"/>
    <p:sldId id="274" r:id="rId14"/>
    <p:sldId id="269" r:id="rId15"/>
    <p:sldId id="275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85" r:id="rId24"/>
    <p:sldId id="290" r:id="rId25"/>
    <p:sldId id="291" r:id="rId26"/>
  </p:sldIdLst>
  <p:sldSz cx="16256000" cy="9144000"/>
  <p:notesSz cx="9144000" cy="6858000"/>
  <p:defaultTextStyle>
    <a:defPPr>
      <a:defRPr lang="en-US"/>
    </a:defPPr>
    <a:lvl1pPr marL="0" algn="l" defTabSz="9142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1" algn="l" defTabSz="9142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3" algn="l" defTabSz="9142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4" algn="l" defTabSz="9142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05" algn="l" defTabSz="9142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07" algn="l" defTabSz="9142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09" algn="l" defTabSz="9142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09" algn="l" defTabSz="9142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11" algn="l" defTabSz="9142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64CC"/>
    <a:srgbClr val="A38772"/>
    <a:srgbClr val="BA1849"/>
    <a:srgbClr val="5F665E"/>
    <a:srgbClr val="87876F"/>
    <a:srgbClr val="9D846E"/>
    <a:srgbClr val="A42C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4" y="78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578" y="0"/>
            <a:ext cx="16308213" cy="9141619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9864" y="2494842"/>
            <a:ext cx="9087559" cy="2020711"/>
          </a:xfrm>
        </p:spPr>
        <p:txBody>
          <a:bodyPr anchor="b">
            <a:noAutofit/>
          </a:bodyPr>
          <a:lstStyle>
            <a:lvl1pPr algn="ctr">
              <a:defRPr sz="72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9864" y="4876796"/>
            <a:ext cx="9087559" cy="1761069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4310" y="6716884"/>
            <a:ext cx="1196623" cy="372533"/>
          </a:xfrm>
        </p:spPr>
        <p:txBody>
          <a:bodyPr/>
          <a:lstStyle/>
          <a:p>
            <a:pPr defTabSz="1219170">
              <a:defRPr/>
            </a:pPr>
            <a:fld id="{41D50D93-0B92-48C6-8A2B-2ED3F2E6B3D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9863" y="6716884"/>
            <a:ext cx="6952847" cy="372533"/>
          </a:xfrm>
        </p:spPr>
        <p:txBody>
          <a:bodyPr/>
          <a:lstStyle/>
          <a:p>
            <a:pPr defTabSz="121917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42534" y="6716884"/>
            <a:ext cx="734889" cy="372533"/>
          </a:xfrm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2D0F2097-4CCD-4B4D-97A7-1411AB1F9695}" type="slidenum">
              <a:rPr lang="pt-BR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mtClean="0"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589865" y="4696175"/>
            <a:ext cx="90875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20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6420553"/>
            <a:ext cx="12812888" cy="755651"/>
          </a:xfrm>
        </p:spPr>
        <p:txBody>
          <a:bodyPr anchor="b">
            <a:norm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88570" y="1388533"/>
            <a:ext cx="13474629" cy="444782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7176204"/>
            <a:ext cx="12812888" cy="658283"/>
          </a:xfrm>
        </p:spPr>
        <p:txBody>
          <a:bodyPr>
            <a:normAutofit/>
          </a:bodyPr>
          <a:lstStyle>
            <a:lvl1pPr marL="0" indent="0" algn="ctr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41D50D93-0B92-48C6-8A2B-2ED3F2E6B3D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2D0F2097-4CCD-4B4D-97A7-1411AB1F9695}" type="slidenum">
              <a:rPr lang="pt-BR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61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491" y="1309509"/>
            <a:ext cx="12790309" cy="3939824"/>
          </a:xfrm>
        </p:spPr>
        <p:txBody>
          <a:bodyPr anchor="ctr">
            <a:normAutofit/>
          </a:bodyPr>
          <a:lstStyle>
            <a:lvl1pPr algn="ctr">
              <a:defRPr sz="426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8491" y="5791200"/>
            <a:ext cx="12790309" cy="20432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41D50D93-0B92-48C6-8A2B-2ED3F2E6B3D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2D0F2097-4CCD-4B4D-97A7-1411AB1F9695}" type="slidenum">
              <a:rPr lang="pt-BR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mtClean="0"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61559" y="5520265"/>
            <a:ext cx="1254306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695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284" y="1309509"/>
            <a:ext cx="12395197" cy="3160891"/>
          </a:xfrm>
        </p:spPr>
        <p:txBody>
          <a:bodyPr anchor="ctr">
            <a:normAutofit/>
          </a:bodyPr>
          <a:lstStyle>
            <a:lvl1pPr algn="ctr">
              <a:defRPr sz="4267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33083" y="4470400"/>
            <a:ext cx="11785603" cy="778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667"/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1" y="5791200"/>
            <a:ext cx="12812888" cy="20432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41D50D93-0B92-48C6-8A2B-2ED3F2E6B3D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2D0F2097-4CCD-4B4D-97A7-1411AB1F9695}" type="slidenum">
              <a:rPr lang="pt-BR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mtClean="0"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9351" y="1173282"/>
            <a:ext cx="812800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33689" y="3770494"/>
            <a:ext cx="812800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 algn="r"/>
            <a:r>
              <a:rPr lang="en-US" sz="10666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861559" y="5520265"/>
            <a:ext cx="1254306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996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3" y="4411441"/>
            <a:ext cx="12812891" cy="1958400"/>
          </a:xfrm>
        </p:spPr>
        <p:txBody>
          <a:bodyPr anchor="b">
            <a:normAutofit/>
          </a:bodyPr>
          <a:lstStyle>
            <a:lvl1pPr algn="l">
              <a:defRPr sz="426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1" y="6369841"/>
            <a:ext cx="12812891" cy="1147200"/>
          </a:xfrm>
        </p:spPr>
        <p:txBody>
          <a:bodyPr anchor="t">
            <a:normAutofit/>
          </a:bodyPr>
          <a:lstStyle>
            <a:lvl1pPr marL="0" indent="0" algn="l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41D50D93-0B92-48C6-8A2B-2ED3F2E6B3D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2D0F2097-4CCD-4B4D-97A7-1411AB1F9695}" type="slidenum">
              <a:rPr lang="pt-BR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986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284" y="1309510"/>
            <a:ext cx="12395197" cy="2991557"/>
          </a:xfrm>
        </p:spPr>
        <p:txBody>
          <a:bodyPr anchor="ctr">
            <a:normAutofit/>
          </a:bodyPr>
          <a:lstStyle>
            <a:lvl1pPr algn="ctr">
              <a:defRPr sz="4267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727201" y="4852416"/>
            <a:ext cx="12812891" cy="118262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1" y="6039556"/>
            <a:ext cx="12812891" cy="1794933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41D50D93-0B92-48C6-8A2B-2ED3F2E6B3D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2D0F2097-4CCD-4B4D-97A7-1411AB1F9695}" type="slidenum">
              <a:rPr lang="pt-BR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mtClean="0"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9351" y="1173282"/>
            <a:ext cx="812800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133689" y="3465682"/>
            <a:ext cx="812800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 algn="r"/>
            <a:r>
              <a:rPr lang="en-US" sz="10666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861559" y="4572000"/>
            <a:ext cx="1254306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582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1309510"/>
            <a:ext cx="12812888" cy="299155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727201" y="4840224"/>
            <a:ext cx="12812891" cy="112166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733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5960533"/>
            <a:ext cx="12812893" cy="1873956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41D50D93-0B92-48C6-8A2B-2ED3F2E6B3D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2D0F2097-4CCD-4B4D-97A7-1411AB1F9695}" type="slidenum">
              <a:rPr lang="pt-BR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mtClean="0"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61559" y="4572000"/>
            <a:ext cx="1254306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892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41D50D93-0B92-48C6-8A2B-2ED3F2E6B3D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2D0F2097-4CCD-4B4D-97A7-1411AB1F9695}" type="slidenum">
              <a:rPr lang="pt-BR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mtClean="0"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861559" y="3228621"/>
            <a:ext cx="1254306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407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99142" y="1309509"/>
            <a:ext cx="2521193" cy="65249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7198" y="1309509"/>
            <a:ext cx="9910700" cy="6524979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41D50D93-0B92-48C6-8A2B-2ED3F2E6B3D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2D0F2097-4CCD-4B4D-97A7-1411AB1F9695}" type="slidenum">
              <a:rPr lang="pt-BR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mtClean="0"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818520" y="1320800"/>
            <a:ext cx="0" cy="65024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67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61559" y="3228621"/>
            <a:ext cx="1254306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41D50D93-0B92-48C6-8A2B-2ED3F2E6B3D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2D0F2097-4CCD-4B4D-97A7-1411AB1F9695}" type="slidenum">
              <a:rPr lang="pt-BR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27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759" y="2336808"/>
            <a:ext cx="10878251" cy="2430019"/>
          </a:xfrm>
        </p:spPr>
        <p:txBody>
          <a:bodyPr anchor="b">
            <a:normAutofit/>
          </a:bodyPr>
          <a:lstStyle>
            <a:lvl1pPr algn="ctr">
              <a:defRPr sz="586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6756" y="5128069"/>
            <a:ext cx="10878253" cy="1272729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41D50D93-0B92-48C6-8A2B-2ED3F2E6B3D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2D0F2097-4CCD-4B4D-97A7-1411AB1F9695}" type="slidenum">
              <a:rPr lang="pt-BR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mtClean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683631" y="4947447"/>
            <a:ext cx="1088450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19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861559" y="3228621"/>
            <a:ext cx="1254306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1264" y="3413760"/>
            <a:ext cx="6291072" cy="44135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1792" y="3413760"/>
            <a:ext cx="6291072" cy="44135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41D50D93-0B92-48C6-8A2B-2ED3F2E6B3D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2D0F2097-4CCD-4B4D-97A7-1411AB1F9695}" type="slidenum">
              <a:rPr lang="pt-BR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39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3544711"/>
            <a:ext cx="6291072" cy="768349"/>
          </a:xfrm>
        </p:spPr>
        <p:txBody>
          <a:bodyPr anchor="b">
            <a:noAutofit/>
          </a:bodyPr>
          <a:lstStyle>
            <a:lvl1pPr marL="0" indent="0">
              <a:spcBef>
                <a:spcPts val="896"/>
              </a:spcBef>
              <a:spcAft>
                <a:spcPts val="800"/>
              </a:spcAft>
              <a:buNone/>
              <a:defRPr sz="3733" b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7200" y="4324350"/>
            <a:ext cx="6291072" cy="351014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893" y="3544711"/>
            <a:ext cx="6291072" cy="768349"/>
          </a:xfrm>
        </p:spPr>
        <p:txBody>
          <a:bodyPr anchor="b">
            <a:noAutofit/>
          </a:bodyPr>
          <a:lstStyle>
            <a:lvl1pPr marL="0" indent="0">
              <a:spcBef>
                <a:spcPts val="896"/>
              </a:spcBef>
              <a:spcAft>
                <a:spcPts val="800"/>
              </a:spcAft>
              <a:buNone/>
              <a:defRPr sz="3733" b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893" y="4324350"/>
            <a:ext cx="6291072" cy="351014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41D50D93-0B92-48C6-8A2B-2ED3F2E6B3D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2D0F2097-4CCD-4B4D-97A7-1411AB1F9695}" type="slidenum">
              <a:rPr lang="pt-BR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mtClean="0"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861559" y="3228621"/>
            <a:ext cx="1254306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91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41D50D93-0B92-48C6-8A2B-2ED3F2E6B3D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2D0F2097-4CCD-4B4D-97A7-1411AB1F9695}" type="slidenum">
              <a:rPr lang="pt-BR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mtClean="0"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861559" y="3228621"/>
            <a:ext cx="1254306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47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41D50D93-0B92-48C6-8A2B-2ED3F2E6B3D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2D0F2097-4CCD-4B4D-97A7-1411AB1F9695}" type="slidenum">
              <a:rPr lang="pt-BR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4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082" y="1851379"/>
            <a:ext cx="4957940" cy="1828800"/>
          </a:xfrm>
        </p:spPr>
        <p:txBody>
          <a:bodyPr anchor="b">
            <a:norm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4891" y="1309509"/>
            <a:ext cx="7292621" cy="652498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5082" y="4041420"/>
            <a:ext cx="4957940" cy="3251205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41D50D93-0B92-48C6-8A2B-2ED3F2E6B3D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2D0F2097-4CCD-4B4D-97A7-1411AB1F9695}" type="slidenum">
              <a:rPr lang="pt-BR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mtClean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861559" y="3883377"/>
            <a:ext cx="468599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02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199" y="2511776"/>
            <a:ext cx="8322421" cy="1828800"/>
          </a:xfrm>
        </p:spPr>
        <p:txBody>
          <a:bodyPr anchor="b">
            <a:normAutofit/>
          </a:bodyPr>
          <a:lstStyle>
            <a:lvl1pPr algn="ctr">
              <a:defRPr sz="3733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93109" y="1388534"/>
            <a:ext cx="4084463" cy="636693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199" y="4340576"/>
            <a:ext cx="8322421" cy="2438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41D50D93-0B92-48C6-8A2B-2ED3F2E6B3D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2D0F2097-4CCD-4B4D-97A7-1411AB1F9695}" type="slidenum">
              <a:rPr lang="pt-BR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01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981" y="0"/>
            <a:ext cx="16306616" cy="9141619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7203" y="1309510"/>
            <a:ext cx="12801595" cy="17384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1" y="3409243"/>
            <a:ext cx="12801595" cy="44252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70001" y="7958667"/>
            <a:ext cx="2133600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03DC28-03CC-4F01-9473-52702CAA03E3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7201" y="7958667"/>
            <a:ext cx="9741200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805202" y="7958667"/>
            <a:ext cx="723596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D7BE20-2E2B-4CBC-B385-07F3234EE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1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  <p:sldLayoutId id="2147484380" r:id="rId12"/>
    <p:sldLayoutId id="2147484381" r:id="rId13"/>
    <p:sldLayoutId id="2147484382" r:id="rId14"/>
    <p:sldLayoutId id="2147484383" r:id="rId15"/>
    <p:sldLayoutId id="2147484384" r:id="rId16"/>
    <p:sldLayoutId id="2147484385" r:id="rId17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0990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3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26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600160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057349" indent="-228594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213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666933" indent="-228594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8772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52" y="824458"/>
            <a:ext cx="14120735" cy="74800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1544321"/>
            <a:ext cx="16399238" cy="5181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</a:p>
          <a:p>
            <a:pPr algn="ctr"/>
            <a:r>
              <a:rPr lang="en-US" sz="6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</a:p>
          <a:p>
            <a:pPr algn="ctr"/>
            <a:endParaRPr lang="en-US" sz="72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7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182" y="1903706"/>
            <a:ext cx="13358284" cy="194112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Rule-2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শুরুতে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Consonant ‘h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 এবং উচ্চারণ যদি ‘হ’ এর মত হয় </a:t>
            </a: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পূর্বে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 ‘a’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243599" y="957134"/>
            <a:ext cx="588053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‘a’ and ‘an’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83" y="3486150"/>
            <a:ext cx="5950857" cy="373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062" y="3486150"/>
            <a:ext cx="5977361" cy="373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309182" y="7240871"/>
            <a:ext cx="595085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horse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4973" y="7296585"/>
            <a:ext cx="597736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55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2" presetClass="entr" presetSubtype="12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3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35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3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85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73777" y="851659"/>
            <a:ext cx="588053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‘a’ and ‘an’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33" y="3798058"/>
            <a:ext cx="4991948" cy="3321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9034134" y="7119973"/>
            <a:ext cx="493771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900" y="3639146"/>
            <a:ext cx="4991948" cy="3321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553433" y="7119972"/>
            <a:ext cx="493771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honest man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53433" y="1774989"/>
            <a:ext cx="14419159" cy="186415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Rule-3.</a:t>
            </a:r>
            <a:r>
              <a:rPr lang="en-US" sz="3600" b="1" dirty="0"/>
              <a:t>  </a:t>
            </a:r>
            <a:r>
              <a:rPr lang="bn-BD" sz="5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bn-BD" sz="5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শুরুতে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Consonant ‘h’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BD" sz="5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 এবং উচ্চারণ</a:t>
            </a:r>
            <a:r>
              <a:rPr lang="en-US" sz="5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5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‘অ/আ/এ’ এর মত হয়</a:t>
            </a:r>
            <a:r>
              <a:rPr lang="en-US" sz="5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তার পূর্বে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 ‘an’ </a:t>
            </a:r>
            <a:r>
              <a:rPr lang="bn-BD" sz="5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2" presetClass="entr" presetSubtype="12" decel="4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6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6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600"/>
                            </p:stCondLst>
                            <p:childTnLst>
                              <p:par>
                                <p:cTn id="3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98719" y="676532"/>
            <a:ext cx="5880537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‘a’ and ‘an’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46266" y="7119972"/>
            <a:ext cx="493771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uropean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2313" y="7119972"/>
            <a:ext cx="493771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007280" y="1592015"/>
            <a:ext cx="14053708" cy="159358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1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Rule-4.</a:t>
            </a:r>
            <a:r>
              <a:rPr lang="en-US" sz="1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n-BD" sz="1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BD" sz="1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12800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bn-BD" sz="1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শুরুতে </a:t>
            </a:r>
            <a:r>
              <a:rPr lang="en-US" sz="1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Vowel</a:t>
            </a:r>
            <a:r>
              <a:rPr lang="en-US" sz="1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BD" sz="1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থাকলেও উচ্চারণ যদি</a:t>
            </a:r>
            <a:r>
              <a:rPr lang="en-US" sz="1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‘ইউ’ বা ‘ওয়া’</a:t>
            </a:r>
            <a:r>
              <a:rPr lang="en-US" sz="1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1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 হয় তাহলে তার পূর্বে </a:t>
            </a:r>
            <a:r>
              <a:rPr lang="en-US" sz="1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 ‘a’</a:t>
            </a:r>
            <a:r>
              <a:rPr lang="en-US" sz="1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BD" sz="1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3" y="3525926"/>
            <a:ext cx="4937714" cy="3321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134" y="3525926"/>
            <a:ext cx="4937714" cy="3322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7248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9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9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900"/>
                            </p:stCondLst>
                            <p:childTnLst>
                              <p:par>
                                <p:cTn id="2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900"/>
                            </p:stCondLst>
                            <p:childTnLst>
                              <p:par>
                                <p:cTn id="2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93788" y="741902"/>
            <a:ext cx="588053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‘a’ and ‘an’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23775" y="7671766"/>
            <a:ext cx="493771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D.C.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1953" y="7671765"/>
            <a:ext cx="493771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M.B.B.S</a:t>
            </a:r>
            <a:r>
              <a:rPr lang="en-US" sz="3600" b="1" dirty="0" smtClean="0">
                <a:solidFill>
                  <a:srgbClr val="0070C0"/>
                </a:solidFill>
              </a:rPr>
              <a:t>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317646" y="1902462"/>
            <a:ext cx="14053708" cy="184402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1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Rule-5. </a:t>
            </a:r>
            <a:r>
              <a:rPr lang="en-US" sz="1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Abbreviation </a:t>
            </a:r>
            <a:r>
              <a:rPr lang="en-US" sz="1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সংক্ষেপ)-এর প্রথম অক্ষর এর উচ্চারণ </a:t>
            </a:r>
            <a:r>
              <a:rPr lang="en-US" sz="1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onsonant</a:t>
            </a:r>
            <a:r>
              <a:rPr lang="en-US" sz="1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BD" sz="1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মত </a:t>
            </a:r>
            <a:r>
              <a:rPr lang="bn-BD" sz="1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1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</a:t>
            </a:r>
            <a:r>
              <a:rPr lang="bn-BD" sz="1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 </a:t>
            </a:r>
            <a:r>
              <a:rPr lang="en-US" sz="1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 ‘a’</a:t>
            </a:r>
            <a:r>
              <a:rPr lang="en-US" sz="1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BD" sz="1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1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vowel</a:t>
            </a:r>
            <a:r>
              <a:rPr lang="en-US" sz="1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1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 </a:t>
            </a:r>
            <a:r>
              <a:rPr lang="bn-BD" sz="1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1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‘</a:t>
            </a:r>
            <a:r>
              <a:rPr lang="bn-BD" sz="1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an’ </a:t>
            </a:r>
            <a:r>
              <a:rPr lang="bn-BD" sz="1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  <a:r>
              <a:rPr lang="bn-BD" sz="1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53" y="4077718"/>
            <a:ext cx="4937714" cy="33223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775" y="4077717"/>
            <a:ext cx="4937714" cy="33223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1394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6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6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6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8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5360" y="203200"/>
            <a:ext cx="91440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rules of using ‘a’ and ‘an’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30829" y="1181100"/>
            <a:ext cx="14525171" cy="6018530"/>
          </a:xfrm>
        </p:spPr>
        <p:txBody>
          <a:bodyPr>
            <a:noAutofit/>
          </a:bodyPr>
          <a:lstStyle/>
          <a:p>
            <a:endParaRPr lang="bn-BD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u="sng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Rule-6.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Dozen, hundred, thousand, million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ইত্যাদির পূর্বে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‘a’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bn-BD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u="sng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Example: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u="sng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dozen of pencils		</a:t>
            </a:r>
            <a:r>
              <a:rPr lang="bn-BD" sz="4000" b="1" u="sng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a</a:t>
            </a:r>
            <a:r>
              <a:rPr lang="bn-BD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hundred students	a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thousand people</a:t>
            </a:r>
            <a:endParaRPr lang="bn-BD" sz="3600" b="1" dirty="0" smtClean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u="sng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Rule-7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. Exclamatory sentence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bn-BD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‘what’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শুরু হয়, তাহলে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bn-BD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-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পরে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bn-BD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b="1" u="sng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u="sng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Rule-8.</a:t>
            </a:r>
            <a:r>
              <a:rPr lang="bn-BD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1. What </a:t>
            </a:r>
            <a:r>
              <a:rPr lang="en-US" sz="3600" b="1" u="sng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nice bird it is!	2. What </a:t>
            </a:r>
            <a:r>
              <a:rPr lang="en-US" sz="3600" b="1" u="sng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an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idea!</a:t>
            </a:r>
            <a:endPara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u="sng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Rule</a:t>
            </a:r>
            <a:r>
              <a:rPr lang="en-US" sz="36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-</a:t>
            </a:r>
            <a:r>
              <a:rPr lang="en-US" sz="3600" b="1" u="sng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9</a:t>
            </a:r>
            <a:r>
              <a:rPr lang="bn-BD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পেশা, ব্যবসা ইত্যাদি বুঝাতে 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a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an</a:t>
            </a:r>
            <a:r>
              <a:rPr lang="bn-BD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  <a:endParaRPr lang="bn-BD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u="sng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Example</a:t>
            </a:r>
            <a:r>
              <a:rPr lang="bn-BD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1. She is </a:t>
            </a:r>
            <a:r>
              <a:rPr lang="en-US" sz="3600" b="1" u="sng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teacher.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	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	2. He is </a:t>
            </a:r>
            <a:r>
              <a:rPr lang="en-US" sz="3600" b="1" u="sng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an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engineer.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5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950"/>
                            </p:stCondLst>
                            <p:childTnLst>
                              <p:par>
                                <p:cTn id="27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400"/>
                            </p:stCondLst>
                            <p:childTnLst>
                              <p:par>
                                <p:cTn id="3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850"/>
                            </p:stCondLst>
                            <p:childTnLst>
                              <p:par>
                                <p:cTn id="37" presetID="2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0681" y="1489296"/>
            <a:ext cx="13358284" cy="1402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</a:t>
            </a:r>
            <a:r>
              <a:rPr lang="en-US" sz="4400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নির্দিষ্ট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Countable/ Uncountable Noun-</a:t>
            </a:r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পূর্বে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‘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8541" y="473633"/>
            <a:ext cx="44704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‘The’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10" y="3182129"/>
            <a:ext cx="5027930" cy="34256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835910" y="6898512"/>
            <a:ext cx="5027930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girl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intelligent.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3182129"/>
            <a:ext cx="5027930" cy="34256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9245600" y="6898513"/>
            <a:ext cx="5027930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boys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playing.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59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2" presetClass="entr" presetSubtype="3" decel="2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5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45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45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45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641" y="1464558"/>
            <a:ext cx="13358284" cy="1402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Rule-2</a:t>
            </a:r>
            <a:r>
              <a:rPr lang="en-US" sz="5400" b="1" u="sng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bn-BD" sz="44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একজাতীয় সকলকে বুঝাতে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ingular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ommon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Noun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পূর্বে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‘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8560" y="182880"/>
            <a:ext cx="44704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‘The’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8680" y="7403948"/>
            <a:ext cx="5559638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cow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useful animal.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04961" y="7388559"/>
            <a:ext cx="5819359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faithful animal.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80" y="3396813"/>
            <a:ext cx="5559640" cy="3716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1" y="3389118"/>
            <a:ext cx="5819360" cy="3716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9493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641" y="1464558"/>
            <a:ext cx="13358284" cy="1402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</a:t>
            </a:r>
            <a:r>
              <a:rPr lang="en-US" sz="4400" b="1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5400" b="1" u="sng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বিশ্বে মাত্র একটি আছে এমন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পূর্বে </a:t>
            </a:r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‘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8560" y="182880"/>
            <a:ext cx="44704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‘The’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8680" y="7403948"/>
            <a:ext cx="5559638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rises in the east.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04961" y="7388559"/>
            <a:ext cx="5819359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moon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beautiful.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80" y="3389118"/>
            <a:ext cx="5559638" cy="3716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1" y="3389117"/>
            <a:ext cx="5819359" cy="3716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971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12" decel="2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5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5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50"/>
                            </p:stCondLst>
                            <p:childTnLst>
                              <p:par>
                                <p:cTn id="3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635" y="2292290"/>
            <a:ext cx="12363450" cy="1402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Rule-4</a:t>
            </a: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ধর্মীয়গ্রন্থ, মহাকাব্য ও সংবাদপত্রের নামের পূর্বে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‘The’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8680" y="7403948"/>
            <a:ext cx="517356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Quran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04961" y="7388559"/>
            <a:ext cx="512063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Prothom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80" y="3132654"/>
            <a:ext cx="5173560" cy="39772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1" y="3132653"/>
            <a:ext cx="5120639" cy="39772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58953" y="982591"/>
            <a:ext cx="44704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‘The’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36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3" decel="2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5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4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054" y="2302188"/>
            <a:ext cx="13358284" cy="1402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Rule-5</a:t>
            </a: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নদী, সাগর, উপসাগর বা মহাসাগরের নামের পূর্বে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‘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The’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8680" y="7403948"/>
            <a:ext cx="5173560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Padma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04961" y="7388559"/>
            <a:ext cx="5120639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of Bengal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80" y="3397609"/>
            <a:ext cx="5173560" cy="39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0" y="3308323"/>
            <a:ext cx="5120639" cy="3822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527040" y="958346"/>
            <a:ext cx="44704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‘The’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3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1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1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1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21626" y="3092165"/>
            <a:ext cx="9505613" cy="49575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333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Aksar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Ali (</a:t>
            </a:r>
            <a:r>
              <a:rPr lang="en-US" sz="5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Emon</a:t>
            </a:r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5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A (Hons.) M. A (English), B</a:t>
            </a:r>
            <a:r>
              <a:rPr lang="en-US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Ed</a:t>
            </a:r>
            <a:r>
              <a:rPr lang="en-US" sz="5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M.Ed. Bangladesh Open University.</a:t>
            </a:r>
          </a:p>
          <a:p>
            <a:r>
              <a:rPr lang="en-US" sz="5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Assistant Teacher (English)</a:t>
            </a:r>
          </a:p>
          <a:p>
            <a:r>
              <a:rPr lang="en-US" sz="5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Magura</a:t>
            </a:r>
            <a:r>
              <a:rPr lang="en-US" sz="5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M.U </a:t>
            </a:r>
            <a:r>
              <a:rPr lang="en-US" sz="5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Alim</a:t>
            </a:r>
            <a:r>
              <a:rPr lang="en-US" sz="5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Madrasah</a:t>
            </a:r>
          </a:p>
          <a:p>
            <a:r>
              <a:rPr lang="en-US" sz="5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Kahaloo</a:t>
            </a:r>
            <a:r>
              <a:rPr lang="en-US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Bogura</a:t>
            </a:r>
            <a:r>
              <a:rPr lang="en-US" sz="5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5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Email:aksarali196@gmail.com</a:t>
            </a:r>
          </a:p>
        </p:txBody>
      </p:sp>
    </p:spTree>
    <p:extLst>
      <p:ext uri="{BB962C8B-B14F-4D97-AF65-F5344CB8AC3E}">
        <p14:creationId xmlns:p14="http://schemas.microsoft.com/office/powerpoint/2010/main" val="174690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651" y="1777345"/>
            <a:ext cx="13358284" cy="1402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Rule-6</a:t>
            </a: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পর্বতমালা বা কয়েকটি পর্বতের সমষ্টি, দ্বীপপুঞ্জের বা দ্বীপের সমষ্টির পূর্বে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‘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The’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8680" y="7403948"/>
            <a:ext cx="517356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Himalayas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04961" y="7388559"/>
            <a:ext cx="5120639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Andamans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80" y="3308322"/>
            <a:ext cx="5173560" cy="3822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0" y="3308321"/>
            <a:ext cx="5120639" cy="3822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823846" y="625091"/>
            <a:ext cx="44704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‘The’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1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640" y="1464558"/>
            <a:ext cx="14114359" cy="622901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en-US" b="1" u="sng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u="sng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Rule-7</a:t>
            </a: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মরুভূমির নামের পূর্বে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‘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The’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Sahara,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Arabian Desert etc.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Rule-8: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ea typeface="Tahoma" panose="020B0604030504040204" pitchFamily="34" charset="0"/>
                <a:cs typeface="NikoshBAN" panose="02000000000000000000" pitchFamily="2" charset="0"/>
              </a:rPr>
              <a:t>দিকের নামের পূর্বে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the’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ea typeface="Tahoma" panose="020B0604030504040204" pitchFamily="34" charset="0"/>
                <a:cs typeface="NikoshBAN" panose="02000000000000000000" pitchFamily="2" charset="0"/>
              </a:rPr>
              <a:t>বসে।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Example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north,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south,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east etc.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Rule-9: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ea typeface="Tahoma" panose="020B0604030504040204" pitchFamily="34" charset="0"/>
                <a:cs typeface="NikoshBAN" panose="02000000000000000000" pitchFamily="2" charset="0"/>
              </a:rPr>
              <a:t>ট্রেন, জাহাজ বা উড়োজাহাজের নামের পূর্বে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‘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the’ </a:t>
            </a:r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ea typeface="Tahoma" panose="020B0604030504040204" pitchFamily="34" charset="0"/>
                <a:cs typeface="NikoshBAN" panose="02000000000000000000" pitchFamily="2" charset="0"/>
              </a:rPr>
              <a:t>বসে।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Example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Subarna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Express,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Bangladesh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Biman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etc.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5636" y="1125844"/>
            <a:ext cx="841075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Rockwell Condensed" panose="02060603050405020104" pitchFamily="18" charset="0"/>
                <a:cs typeface="Times New Roman" panose="02020603050405020304" pitchFamily="18" charset="0"/>
              </a:rPr>
              <a:t>More rules of using ‘The’</a:t>
            </a:r>
            <a:endParaRPr lang="en-US" sz="5400" b="1" dirty="0">
              <a:latin typeface="Rockwell Condensed" panose="020606030504050201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54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6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9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850"/>
                            </p:stCondLst>
                            <p:childTnLst>
                              <p:par>
                                <p:cTn id="34" presetID="2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1558" y="1079034"/>
            <a:ext cx="6163800" cy="1754326"/>
          </a:xfrm>
          <a:prstGeom prst="rect">
            <a:avLst/>
          </a:prstGeom>
          <a:solidFill>
            <a:srgbClr val="E864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ছন্দে ছন্দে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the’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ব্যবহার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0" y="863111"/>
            <a:ext cx="5396459" cy="72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9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130" y="2329927"/>
            <a:ext cx="13358284" cy="4165601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the gaps with appropriate articles:</a:t>
            </a:r>
          </a:p>
          <a:p>
            <a:pPr marL="0" indent="0">
              <a:buNone/>
            </a:pPr>
            <a:endParaRPr lang="en-US" sz="36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___ earth moves round the sun.		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Ans. The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The camel is ___ gentle animal.		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Ans. A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She is ___ M.A.						     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Ans. An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Rahim is ___ university student.		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Ans.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The sun sets in ___ west.				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Ans. The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0005" y="1068167"/>
            <a:ext cx="353147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0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" presetID="2" presetClass="entr" presetSubtype="2" decel="2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450"/>
                            </p:stCondLst>
                            <p:childTnLst>
                              <p:par>
                                <p:cTn id="22" presetID="2" presetClass="entr" presetSubtype="2" decel="2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50"/>
                            </p:stCondLst>
                            <p:childTnLst>
                              <p:par>
                                <p:cTn id="27" presetID="2" presetClass="entr" presetSubtype="2" decel="2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" presetClass="entr" presetSubtype="2" decel="2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200"/>
                            </p:stCondLst>
                            <p:childTnLst>
                              <p:par>
                                <p:cTn id="37" presetID="2" presetClass="entr" presetSubtype="2" decel="2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450" y="2477441"/>
            <a:ext cx="13358284" cy="5262112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appropriate articles in the following sentences:</a:t>
            </a:r>
          </a:p>
          <a:p>
            <a:pPr marL="514350" indent="-514350">
              <a:buNone/>
            </a:pPr>
            <a:r>
              <a:rPr lang="en-US" sz="3600" b="1" dirty="0" smtClean="0">
                <a:solidFill>
                  <a:srgbClr val="A42C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He is ___ one eyed man.</a:t>
            </a:r>
          </a:p>
          <a:p>
            <a:pPr marL="514350" indent="-514350">
              <a:buNone/>
            </a:pPr>
            <a:r>
              <a:rPr lang="en-US" sz="3600" b="1" dirty="0" smtClean="0">
                <a:solidFill>
                  <a:srgbClr val="A42C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 smtClean="0">
                <a:solidFill>
                  <a:srgbClr val="A42C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Nazrul</a:t>
            </a:r>
            <a:r>
              <a:rPr lang="en-US" sz="3600" b="1" dirty="0" smtClean="0">
                <a:solidFill>
                  <a:srgbClr val="A42C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___ Byron of Bangladesh.</a:t>
            </a:r>
          </a:p>
          <a:p>
            <a:pPr marL="514350" indent="-514350">
              <a:buNone/>
            </a:pPr>
            <a:r>
              <a:rPr lang="en-US" sz="3600" b="1" dirty="0" smtClean="0">
                <a:solidFill>
                  <a:srgbClr val="A42C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It is ___ unique idea.</a:t>
            </a:r>
          </a:p>
          <a:p>
            <a:pPr marL="514350" indent="-514350">
              <a:buNone/>
            </a:pPr>
            <a:r>
              <a:rPr lang="en-US" sz="3600" b="1" dirty="0" smtClean="0">
                <a:solidFill>
                  <a:srgbClr val="A42C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He lives in ___ USA.</a:t>
            </a:r>
          </a:p>
          <a:p>
            <a:pPr marL="514350" indent="-514350">
              <a:buNone/>
            </a:pPr>
            <a:r>
              <a:rPr lang="en-US" sz="3600" b="1" dirty="0" smtClean="0">
                <a:solidFill>
                  <a:srgbClr val="A42C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It is ___ beautiful bird.</a:t>
            </a: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284" y="1093869"/>
            <a:ext cx="5503652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47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200"/>
                            </p:stCondLst>
                            <p:childTnLst>
                              <p:par>
                                <p:cTn id="2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6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209221">
            <a:off x="929391" y="3253996"/>
            <a:ext cx="14375566" cy="2646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A42C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To All</a:t>
            </a:r>
            <a:endParaRPr lang="en-US" sz="16600" b="1" dirty="0">
              <a:solidFill>
                <a:srgbClr val="A42C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740353" y="2019300"/>
            <a:ext cx="5597275" cy="114673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English-2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0433" y="2019300"/>
            <a:ext cx="2727960" cy="114055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0434" y="3448050"/>
            <a:ext cx="2727960" cy="1007205"/>
          </a:xfrm>
          <a:prstGeom prst="roundRect">
            <a:avLst/>
          </a:prstGeom>
          <a:solidFill>
            <a:srgbClr val="7FC79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40353" y="3448050"/>
            <a:ext cx="5597275" cy="10133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</a:t>
            </a:r>
            <a:endParaRPr lang="en-US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0433" y="4753877"/>
            <a:ext cx="2727960" cy="1132572"/>
          </a:xfrm>
          <a:prstGeom prst="roundRect">
            <a:avLst/>
          </a:prstGeom>
          <a:solidFill>
            <a:srgbClr val="F19DE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       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40353" y="4753877"/>
            <a:ext cx="5597274" cy="11325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Articles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4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9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716" y="2699407"/>
            <a:ext cx="13358284" cy="4165601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A42C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completing </a:t>
            </a:r>
            <a:r>
              <a:rPr lang="en-US" sz="3600" b="1" dirty="0" smtClean="0">
                <a:solidFill>
                  <a:srgbClr val="A42C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3600" b="1" dirty="0">
                <a:solidFill>
                  <a:srgbClr val="A42C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lesson, </a:t>
            </a:r>
            <a:r>
              <a:rPr lang="en-US" sz="3600" b="1" dirty="0" smtClean="0">
                <a:solidFill>
                  <a:srgbClr val="A42C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</a:t>
            </a:r>
            <a:r>
              <a:rPr lang="en-US" sz="3600" b="1" dirty="0">
                <a:solidFill>
                  <a:srgbClr val="A42C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3600" b="1" dirty="0" smtClean="0">
                <a:solidFill>
                  <a:srgbClr val="A42C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  to</a:t>
            </a:r>
            <a:r>
              <a:rPr lang="en-US" sz="3600" b="1" dirty="0">
                <a:solidFill>
                  <a:srgbClr val="A42C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9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smtClean="0">
                <a:solidFill>
                  <a:srgbClr val="E86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Articles.</a:t>
            </a:r>
            <a:endParaRPr lang="en-US" sz="3900" b="1" dirty="0">
              <a:solidFill>
                <a:srgbClr val="E86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9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>
                <a:solidFill>
                  <a:srgbClr val="E86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Classify </a:t>
            </a:r>
            <a:r>
              <a:rPr lang="en-US" sz="3900" b="1" dirty="0" smtClean="0">
                <a:solidFill>
                  <a:srgbClr val="E86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Articles.</a:t>
            </a:r>
            <a:endParaRPr lang="en-US" sz="3900" b="1" dirty="0">
              <a:solidFill>
                <a:srgbClr val="E86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9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smtClean="0">
                <a:solidFill>
                  <a:srgbClr val="E86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the gaps with appropriate Articles.</a:t>
            </a:r>
            <a:endParaRPr lang="en-US" sz="3900" b="1" dirty="0">
              <a:solidFill>
                <a:srgbClr val="E86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9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smtClean="0">
                <a:solidFill>
                  <a:srgbClr val="E86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articles correctly in making sentences.</a:t>
            </a:r>
            <a:endParaRPr lang="en-US" sz="3900" b="1" dirty="0">
              <a:solidFill>
                <a:srgbClr val="E86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0298" y="378373"/>
            <a:ext cx="6195849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SutonnySushreeGMJ" panose="01010600010101010101" pitchFamily="2" charset="0"/>
                <a:cs typeface="SutonnySushreeGMJ" panose="01010600010101010101" pitchFamily="2" charset="0"/>
              </a:rPr>
              <a:t>Learning Outcomes</a:t>
            </a:r>
            <a:endParaRPr lang="en-US" sz="5400" b="1" dirty="0">
              <a:latin typeface="SutonnySushreeGMJ" panose="01010600010101010101" pitchFamily="2" charset="0"/>
              <a:cs typeface="SutonnySushreeG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4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7" presetID="2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8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100"/>
                            </p:stCondLst>
                            <p:childTnLst>
                              <p:par>
                                <p:cTn id="28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400"/>
                            </p:stCondLst>
                            <p:childTnLst>
                              <p:par>
                                <p:cTn id="3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marL="0" indent="0" eaLnBrk="1" hangingPunct="1">
              <a:buNone/>
            </a:pPr>
            <a:endParaRPr lang="pt-BR" dirty="0" smtClean="0"/>
          </a:p>
        </p:txBody>
      </p:sp>
      <p:pic>
        <p:nvPicPr>
          <p:cNvPr id="2052" name="Picture 2" descr="http://www.job-passport.com/th/html/img/12771018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714" y="2716391"/>
            <a:ext cx="63373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2714" y="582422"/>
            <a:ext cx="6191250" cy="1862048"/>
          </a:xfrm>
          <a:prstGeom prst="rect">
            <a:avLst/>
          </a:prstGeom>
          <a:solidFill>
            <a:srgbClr val="E864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Articles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5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_cOO03f38ts/TpEvrieHhZI/AAAAAAAAAF0/_45dlGKHeFQ/s1600/Arti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513" y="1180964"/>
            <a:ext cx="5255523" cy="37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00904" y="1645810"/>
            <a:ext cx="6366295" cy="11826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C00000"/>
                </a:solidFill>
              </a:rPr>
              <a:t>     </a:t>
            </a:r>
            <a:r>
              <a:rPr lang="bn-BD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Articles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bn-BD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044538" y="2066425"/>
            <a:ext cx="1061865" cy="34137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54992" y="3537680"/>
            <a:ext cx="7622662" cy="39626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bn-BD" sz="6000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Articles </a:t>
            </a:r>
            <a:r>
              <a:rPr lang="bn-BD" sz="5400" b="1" dirty="0" smtClean="0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  <a:cs typeface="NikoshBAN" panose="02000000000000000000" pitchFamily="2" charset="0"/>
              </a:rPr>
              <a:t>দুই প্রকার।</a:t>
            </a:r>
          </a:p>
          <a:p>
            <a:pPr lvl="1"/>
            <a:r>
              <a:rPr lang="bn-BD" sz="5400" b="1" dirty="0" smtClean="0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  <a:cs typeface="NikoshBAN" panose="02000000000000000000" pitchFamily="2" charset="0"/>
              </a:rPr>
              <a:t>যথাঃ </a:t>
            </a:r>
          </a:p>
          <a:p>
            <a:pPr lvl="1"/>
            <a:r>
              <a:rPr lang="bn-BD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bn-BD" sz="4000" b="1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bn-BD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1. Indefinite Article</a:t>
            </a:r>
          </a:p>
          <a:p>
            <a:pPr lvl="1"/>
            <a:r>
              <a:rPr lang="bn-BD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bn-BD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    2. Definite Article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33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15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150"/>
                            </p:stCondLst>
                            <p:childTnLst>
                              <p:par>
                                <p:cTn id="2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800"/>
                            </p:stCondLst>
                            <p:childTnLst>
                              <p:par>
                                <p:cTn id="3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800"/>
                            </p:stCondLst>
                            <p:childTnLst>
                              <p:par>
                                <p:cTn id="3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45" y="0"/>
            <a:ext cx="5431016" cy="155175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Articles</a:t>
            </a:r>
            <a:b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(a, an and the)</a:t>
            </a:r>
            <a:endParaRPr lang="en-US" sz="5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7717801" y="1551754"/>
            <a:ext cx="297905" cy="925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6" name="Minus 5"/>
          <p:cNvSpPr/>
          <p:nvPr/>
        </p:nvSpPr>
        <p:spPr>
          <a:xfrm>
            <a:off x="2365147" y="2285920"/>
            <a:ext cx="11249465" cy="681319"/>
          </a:xfrm>
          <a:prstGeom prst="mathMinus">
            <a:avLst>
              <a:gd name="adj1" fmla="val 29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7" name="Down Arrow 6"/>
          <p:cNvSpPr/>
          <p:nvPr/>
        </p:nvSpPr>
        <p:spPr>
          <a:xfrm>
            <a:off x="11968457" y="2538461"/>
            <a:ext cx="258857" cy="10399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19478" y="3607534"/>
            <a:ext cx="7656841" cy="434796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Indefinite Article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endParaRPr lang="en-US" sz="4000" b="1" dirty="0">
              <a:solidFill>
                <a:srgbClr val="7030A0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BD" sz="2800" b="1" dirty="0" smtClean="0">
                <a:solidFill>
                  <a:srgbClr val="7030A0"/>
                </a:solidFill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Indefinite Article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28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en-US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4" indent="-285754" algn="ctr">
              <a:buFont typeface="Wingdings" panose="05000000000000000000" pitchFamily="2" charset="2"/>
              <a:buChar char="v"/>
            </a:pPr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অনির্দিষ্ট ব্যক্তি, বস্তু বা প্রাণীকে বুঝায়।</a:t>
            </a:r>
            <a:endParaRPr lang="en-US" sz="2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800" b="1" dirty="0" smtClean="0">
              <a:solidFill>
                <a:srgbClr val="00B050"/>
              </a:solidFill>
            </a:endParaRPr>
          </a:p>
          <a:p>
            <a:pPr marL="742855" lvl="1" indent="-285754" algn="ctr">
              <a:buFont typeface="Wingdings" panose="05000000000000000000" pitchFamily="2" charset="2"/>
              <a:buChar char="v"/>
            </a:pPr>
            <a:r>
              <a:rPr lang="bn-BD" sz="28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= any man; a tree = any tree</a:t>
            </a:r>
          </a:p>
        </p:txBody>
      </p:sp>
      <p:sp>
        <p:nvSpPr>
          <p:cNvPr id="9" name="Rectangle 8"/>
          <p:cNvSpPr/>
          <p:nvPr/>
        </p:nvSpPr>
        <p:spPr>
          <a:xfrm>
            <a:off x="8409482" y="3578368"/>
            <a:ext cx="7765236" cy="42315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Definite Article</a:t>
            </a:r>
          </a:p>
          <a:p>
            <a:pPr algn="ctr"/>
            <a:endParaRPr lang="en-US" sz="3200" b="1" dirty="0" smtClean="0">
              <a:solidFill>
                <a:schemeClr val="accent1"/>
              </a:solidFill>
            </a:endParaRP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Definite Article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ü"/>
            </a:pPr>
            <a:endParaRPr lang="bn-BD" sz="3200" b="1" dirty="0" smtClean="0">
              <a:solidFill>
                <a:schemeClr val="accent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bn-BD" sz="32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বা একাধিক ব্যক্তি, বস্তু বা প্রাণীকে বুঝায়।</a:t>
            </a:r>
            <a:endParaRPr lang="en-US" sz="3200" b="1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 smtClean="0">
              <a:solidFill>
                <a:schemeClr val="accent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bn-BD" sz="32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man = a definite man</a:t>
            </a:r>
            <a:endParaRPr lang="en-US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3718471" y="2538461"/>
            <a:ext cx="258857" cy="10399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0736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9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9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9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100"/>
                            </p:stCondLst>
                            <p:childTnLst>
                              <p:par>
                                <p:cTn id="38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650"/>
                            </p:stCondLst>
                            <p:childTnLst>
                              <p:par>
                                <p:cTn id="43" presetID="2" presetClass="entr" presetSubtype="12" decel="2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6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600"/>
                            </p:stCondLst>
                            <p:childTnLst>
                              <p:par>
                                <p:cTn id="52" presetID="2" presetClass="entr" presetSubtype="9" decel="2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800"/>
                            </p:stCondLst>
                            <p:childTnLst>
                              <p:par>
                                <p:cTn id="57" presetID="2" presetClass="entr" presetSubtype="4" decel="2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450"/>
                            </p:stCondLst>
                            <p:childTnLst>
                              <p:par>
                                <p:cTn id="6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850"/>
                            </p:stCondLst>
                            <p:childTnLst>
                              <p:par>
                                <p:cTn id="67" presetID="2" presetClass="entr" presetSubtype="3" decel="2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77373" y="3225704"/>
            <a:ext cx="12128740" cy="257067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SutonnyUniGMJ" panose="01010600010101010101" pitchFamily="2" charset="0"/>
                <a:cs typeface="SutonnyUniGMJ" panose="01010600010101010101" pitchFamily="2" charset="0"/>
              </a:rPr>
              <a:t>Lesson : Use of “a” and “an</a:t>
            </a:r>
            <a:r>
              <a:rPr lang="en-US" sz="72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”</a:t>
            </a:r>
            <a:endParaRPr lang="en-US" sz="7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93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2288" y="-55119"/>
            <a:ext cx="588053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utonnySushreeGMJ" panose="01010600010101010101" pitchFamily="2" charset="0"/>
                <a:cs typeface="SutonnySushreeGMJ" panose="01010600010101010101" pitchFamily="2" charset="0"/>
              </a:rPr>
              <a:t>Use of ‘a’ and ‘an</a:t>
            </a:r>
            <a:r>
              <a:rPr lang="en-US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23" y="3813222"/>
            <a:ext cx="5069436" cy="4030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45605" y="7851494"/>
            <a:ext cx="331075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book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087" y="3870380"/>
            <a:ext cx="4516938" cy="4030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825" y="3870380"/>
            <a:ext cx="4516938" cy="4030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7371199" y="7851494"/>
            <a:ext cx="3815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55566" y="7851494"/>
            <a:ext cx="3815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9123" y="971018"/>
            <a:ext cx="15191698" cy="181761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Rule-1.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সাধারনত 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শুরুতে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Consonant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 তার পূর্বে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 ‘a’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Vowel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a,e,i,o,u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 তার পূর্বে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 ‘an’ 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bn-BD" sz="36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4345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35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3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35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35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1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5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1758</TotalTime>
  <Words>764</Words>
  <Application>Microsoft Office PowerPoint</Application>
  <PresentationFormat>Custom</PresentationFormat>
  <Paragraphs>129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Baskerville Old Face</vt:lpstr>
      <vt:lpstr>Garamond</vt:lpstr>
      <vt:lpstr>NikoshBAN</vt:lpstr>
      <vt:lpstr>Rockwell Condensed</vt:lpstr>
      <vt:lpstr>SutonnySushreeGMJ</vt:lpstr>
      <vt:lpstr>SutonnyUniGMJ</vt:lpstr>
      <vt:lpstr>Tahoma</vt:lpstr>
      <vt:lpstr>Times New Roman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Articles (a, an and the)</vt:lpstr>
      <vt:lpstr>PowerPoint Presentation</vt:lpstr>
      <vt:lpstr>Rule-1. সাধারনত শব্দের শুরুতে Consonant থাকলে তার পূর্বে Article ‘a’ বসে এবং Vowel (a,e,i,o,u) থাকলে তার পূর্বে Article ‘an’ বসে। </vt:lpstr>
      <vt:lpstr>Rule-2. কোন Word- এর শুরুতে Consonant ‘h’ থাকলে এবং উচ্চারণ যদি ‘হ’ এর মত হয় তাহলে তার পূর্বে Article ‘a’ বসে।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Sumon Chandra Nath</dc:creator>
  <cp:lastModifiedBy>ASUS</cp:lastModifiedBy>
  <cp:revision>276</cp:revision>
  <dcterms:created xsi:type="dcterms:W3CDTF">2014-12-31T11:59:58Z</dcterms:created>
  <dcterms:modified xsi:type="dcterms:W3CDTF">2020-09-25T00:17:09Z</dcterms:modified>
</cp:coreProperties>
</file>