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67" r:id="rId4"/>
    <p:sldId id="268" r:id="rId5"/>
    <p:sldId id="269" r:id="rId6"/>
    <p:sldId id="280" r:id="rId7"/>
    <p:sldId id="281" r:id="rId8"/>
    <p:sldId id="270" r:id="rId9"/>
    <p:sldId id="271" r:id="rId10"/>
    <p:sldId id="272" r:id="rId11"/>
    <p:sldId id="278" r:id="rId12"/>
    <p:sldId id="279" r:id="rId13"/>
    <p:sldId id="28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n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39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15565" r="6385" b="27388"/>
          <a:stretch/>
        </p:blipFill>
        <p:spPr bwMode="auto">
          <a:xfrm>
            <a:off x="914400" y="1676400"/>
            <a:ext cx="7391400" cy="6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9822" r="5831" b="28442"/>
          <a:stretch/>
        </p:blipFill>
        <p:spPr bwMode="auto">
          <a:xfrm>
            <a:off x="914400" y="831273"/>
            <a:ext cx="7391400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8900" y="914400"/>
            <a:ext cx="56007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Arabic Typesetting"/>
                <a:cs typeface="Arabic Typesetting"/>
              </a:rPr>
              <a:t>(٥) خبر ان واخواتها نحو : ان الله </a:t>
            </a:r>
            <a:r>
              <a:rPr lang="ar-SA" sz="4400" u="sng" dirty="0" smtClean="0">
                <a:latin typeface="Arabic Typesetting"/>
                <a:cs typeface="Arabic Typesetting"/>
              </a:rPr>
              <a:t>عليمٌ خبيرٌ</a:t>
            </a:r>
            <a:endParaRPr lang="en-US" sz="3600" u="sng" dirty="0">
              <a:latin typeface="SutonnyMJ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76500" y="2354759"/>
            <a:ext cx="57531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Arabic Typesetting"/>
                <a:cs typeface="Arabic Typesetting"/>
              </a:rPr>
              <a:t>(٦) اسم كان واخوتها نحو : كان </a:t>
            </a:r>
            <a:r>
              <a:rPr lang="ar-SA" sz="4400" u="sng" dirty="0" smtClean="0">
                <a:latin typeface="Arabic Typesetting"/>
                <a:cs typeface="Arabic Typesetting"/>
              </a:rPr>
              <a:t>اللهُ</a:t>
            </a:r>
            <a:r>
              <a:rPr lang="ar-SA" sz="4400" dirty="0" smtClean="0">
                <a:latin typeface="Arabic Typesetting"/>
                <a:cs typeface="Arabic Typesetting"/>
              </a:rPr>
              <a:t> عليماً حكيماً</a:t>
            </a:r>
            <a:endParaRPr lang="en-US" sz="3600" u="sng" dirty="0">
              <a:latin typeface="SutonnyMJ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4500" y="3573959"/>
            <a:ext cx="65151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Arabic Typesetting"/>
                <a:cs typeface="Arabic Typesetting"/>
              </a:rPr>
              <a:t>(٧) اسم ما ولا مشبهتين ب ليس نحو : ما</a:t>
            </a:r>
            <a:r>
              <a:rPr lang="ar-SA" sz="4400" u="sng" dirty="0" smtClean="0">
                <a:latin typeface="Arabic Typesetting"/>
                <a:cs typeface="Arabic Typesetting"/>
              </a:rPr>
              <a:t> هذا</a:t>
            </a:r>
            <a:r>
              <a:rPr lang="ar-SA" sz="4400" dirty="0" smtClean="0">
                <a:latin typeface="Arabic Typesetting"/>
                <a:cs typeface="Arabic Typesetting"/>
              </a:rPr>
              <a:t> بشراً</a:t>
            </a:r>
            <a:endParaRPr lang="en-US" sz="3600" u="sng" dirty="0">
              <a:latin typeface="SutonnyMJ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5105400"/>
            <a:ext cx="73152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Arabic Typesetting"/>
                <a:cs typeface="Arabic Typesetting"/>
              </a:rPr>
              <a:t>(٨) خبر لا التى لنفى الجنس  نحو : لا صاحب خير </a:t>
            </a:r>
            <a:r>
              <a:rPr lang="ar-SA" sz="4400" u="sng" dirty="0" smtClean="0">
                <a:latin typeface="Arabic Typesetting"/>
                <a:cs typeface="Arabic Typesetting"/>
              </a:rPr>
              <a:t>مذمومٌ</a:t>
            </a:r>
            <a:endParaRPr lang="en-US" sz="3600" u="sng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11236" y="2667000"/>
            <a:ext cx="4918363" cy="3276600"/>
            <a:chOff x="914400" y="1241947"/>
            <a:chExt cx="3989697" cy="477785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4" t="8079" r="5943" b="6297"/>
            <a:stretch/>
          </p:blipFill>
          <p:spPr bwMode="auto">
            <a:xfrm>
              <a:off x="914400" y="1774208"/>
              <a:ext cx="3989696" cy="4245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6" t="12418" r="5766" b="20246"/>
            <a:stretch/>
          </p:blipFill>
          <p:spPr bwMode="auto">
            <a:xfrm>
              <a:off x="914401" y="1241947"/>
              <a:ext cx="3989696" cy="586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11018" r="4107" b="23220"/>
          <a:stretch/>
        </p:blipFill>
        <p:spPr bwMode="auto">
          <a:xfrm>
            <a:off x="2604654" y="1752600"/>
            <a:ext cx="5624946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10070" r="14860" b="19487"/>
          <a:stretch/>
        </p:blipFill>
        <p:spPr bwMode="auto">
          <a:xfrm>
            <a:off x="3311236" y="838200"/>
            <a:ext cx="2313710" cy="8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4982" y="2438400"/>
            <a:ext cx="5029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كم قسما للاسم باعتبار الاعراب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4742" r="15551" b="27186"/>
          <a:stretch/>
        </p:blipFill>
        <p:spPr bwMode="auto">
          <a:xfrm>
            <a:off x="3775363" y="838200"/>
            <a:ext cx="1593273" cy="96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8418" y="3657600"/>
            <a:ext cx="3200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ما هو المرفوعات ؟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55818" y="4971366"/>
            <a:ext cx="5029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كم قسماللمرفوعات ؟ وما هى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0" y="889337"/>
            <a:ext cx="3276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6000" dirty="0" smtClean="0">
                <a:latin typeface="SutonnyMJ" pitchFamily="2" charset="0"/>
              </a:rPr>
              <a:t>عمل المنزلى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86200" y="1981200"/>
            <a:ext cx="4343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اكتب الفاعل من الفقرة التالى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2729" r="2198" b="2203"/>
          <a:stretch/>
        </p:blipFill>
        <p:spPr bwMode="auto">
          <a:xfrm>
            <a:off x="914400" y="2779931"/>
            <a:ext cx="7315200" cy="33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9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t="17890" r="8724" b="30548"/>
          <a:stretch/>
        </p:blipFill>
        <p:spPr bwMode="auto">
          <a:xfrm>
            <a:off x="2667000" y="858981"/>
            <a:ext cx="3574472" cy="11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5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معرفة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9" y="642321"/>
            <a:ext cx="2057400" cy="1948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52600" y="2590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المعلم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r="10680" b="9760"/>
          <a:stretch/>
        </p:blipFill>
        <p:spPr bwMode="auto">
          <a:xfrm>
            <a:off x="877528" y="3224214"/>
            <a:ext cx="3465871" cy="27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24" y="838200"/>
            <a:ext cx="419476" cy="516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800600" y="152400"/>
            <a:ext cx="3505201" cy="5760720"/>
            <a:chOff x="4800600" y="152400"/>
            <a:chExt cx="3505201" cy="5760720"/>
          </a:xfrm>
        </p:grpSpPr>
        <p:sp>
          <p:nvSpPr>
            <p:cNvPr id="7" name="TextBox 6"/>
            <p:cNvSpPr txBox="1"/>
            <p:nvPr/>
          </p:nvSpPr>
          <p:spPr>
            <a:xfrm>
              <a:off x="5867400" y="152400"/>
              <a:ext cx="1295400" cy="646331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الدرس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960120"/>
              <a:ext cx="3505200" cy="4953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237131"/>
              <a:ext cx="3505199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4122525"/>
              <a:ext cx="35052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05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413" y="20782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29400" y="1752600"/>
            <a:ext cx="990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ar-SA" sz="3600" dirty="0" smtClean="0">
                <a:latin typeface="SutonnyMJ" pitchFamily="2" charset="0"/>
              </a:rPr>
              <a:t>الف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1715869"/>
            <a:ext cx="990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ar-SA" sz="3600" dirty="0">
                <a:latin typeface="SutonnyMJ" pitchFamily="2" charset="0"/>
              </a:rPr>
              <a:t>ب</a:t>
            </a:r>
            <a:r>
              <a:rPr lang="ar-SA" sz="3600" dirty="0" smtClean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990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ar-SA" sz="3600" dirty="0">
                <a:latin typeface="SutonnyMJ" pitchFamily="2" charset="0"/>
              </a:rPr>
              <a:t>ج</a:t>
            </a:r>
            <a:r>
              <a:rPr lang="ar-SA" sz="3600" dirty="0" smtClean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0227" r="9545" b="24018"/>
          <a:stretch/>
        </p:blipFill>
        <p:spPr bwMode="auto">
          <a:xfrm>
            <a:off x="5715000" y="5291148"/>
            <a:ext cx="2571388" cy="66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11088" r="10561" b="24519"/>
          <a:stretch/>
        </p:blipFill>
        <p:spPr bwMode="auto">
          <a:xfrm>
            <a:off x="3581400" y="5292437"/>
            <a:ext cx="1981200" cy="6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9"/>
          <a:stretch/>
        </p:blipFill>
        <p:spPr bwMode="auto">
          <a:xfrm>
            <a:off x="914400" y="5291147"/>
            <a:ext cx="2514600" cy="66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9768" r="8366" b="26338"/>
          <a:stretch/>
        </p:blipFill>
        <p:spPr bwMode="auto">
          <a:xfrm>
            <a:off x="5715000" y="4146910"/>
            <a:ext cx="2597727" cy="64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54487"/>
            <a:ext cx="1981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46910"/>
            <a:ext cx="251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67013"/>
            <a:ext cx="25908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4087" r="11746" b="26462"/>
          <a:stretch/>
        </p:blipFill>
        <p:spPr bwMode="auto">
          <a:xfrm>
            <a:off x="3581401" y="2827810"/>
            <a:ext cx="1981200" cy="60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514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10261" r="7496" b="23976"/>
          <a:stretch/>
        </p:blipFill>
        <p:spPr bwMode="auto">
          <a:xfrm>
            <a:off x="2576945" y="914400"/>
            <a:ext cx="3616037" cy="66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5815" r="2504" b="6965"/>
          <a:stretch/>
        </p:blipFill>
        <p:spPr bwMode="auto">
          <a:xfrm>
            <a:off x="914400" y="1295400"/>
            <a:ext cx="7315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4640" r="2891" b="7559"/>
          <a:stretch/>
        </p:blipFill>
        <p:spPr bwMode="auto">
          <a:xfrm>
            <a:off x="914400" y="3672840"/>
            <a:ext cx="7315200" cy="23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10630" r="17028" b="30316"/>
          <a:stretch/>
        </p:blipFill>
        <p:spPr bwMode="auto">
          <a:xfrm>
            <a:off x="3581400" y="381000"/>
            <a:ext cx="1752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4010" r="2806" b="8109"/>
          <a:stretch/>
        </p:blipFill>
        <p:spPr bwMode="auto">
          <a:xfrm>
            <a:off x="838200" y="951271"/>
            <a:ext cx="7406147" cy="24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4126" r="2282" b="6267"/>
          <a:stretch/>
        </p:blipFill>
        <p:spPr bwMode="auto">
          <a:xfrm>
            <a:off x="838199" y="3583858"/>
            <a:ext cx="7406147" cy="228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1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3222" r="10502" b="23968"/>
          <a:stretch/>
        </p:blipFill>
        <p:spPr bwMode="auto">
          <a:xfrm>
            <a:off x="2351809" y="914400"/>
            <a:ext cx="4440382" cy="10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9766" r="5075" b="24446"/>
          <a:stretch/>
        </p:blipFill>
        <p:spPr bwMode="auto">
          <a:xfrm>
            <a:off x="1032163" y="2237509"/>
            <a:ext cx="7079674" cy="88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2133600"/>
            <a:ext cx="5867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يمكن ان تقول نوع الاسم مثل الاعراب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914400"/>
            <a:ext cx="72882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3087469"/>
            <a:ext cx="5181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يمكن ان تقول تعريف المرفوعات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041338"/>
            <a:ext cx="4953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يمكن ان تقول انواع  المرفوعات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4840069"/>
            <a:ext cx="5029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يمكن ان تعين انواع  المرفوعات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81800" y="914400"/>
            <a:ext cx="1447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ar-SA" sz="3600" dirty="0" smtClean="0">
                <a:latin typeface="SutonnyMJ" pitchFamily="2" charset="0"/>
              </a:rPr>
              <a:t>القاعدة: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62400" y="4154269"/>
            <a:ext cx="4267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ar-SA" sz="3600" dirty="0" smtClean="0">
                <a:latin typeface="SutonnyMJ" pitchFamily="2" charset="0"/>
              </a:rPr>
              <a:t>تعريف الاسماء المرفوعات: 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5067" r="2653" b="12990"/>
          <a:stretch/>
        </p:blipFill>
        <p:spPr bwMode="auto">
          <a:xfrm>
            <a:off x="838199" y="1724891"/>
            <a:ext cx="7391401" cy="1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2331" r="2654" b="24647"/>
          <a:stretch/>
        </p:blipFill>
        <p:spPr bwMode="auto">
          <a:xfrm>
            <a:off x="914399" y="5001491"/>
            <a:ext cx="7391401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1563469"/>
            <a:ext cx="59055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3600" dirty="0" smtClean="0">
                <a:latin typeface="SutonnyMJ" pitchFamily="2" charset="0"/>
              </a:rPr>
              <a:t>اقسام المرفوعة الى ثمانية اقسام  وهى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877669"/>
            <a:ext cx="27432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ar-SA" sz="3600" dirty="0" smtClean="0">
                <a:latin typeface="SutonnyMJ" pitchFamily="2" charset="0"/>
              </a:rPr>
              <a:t>اقسام المرفوعة: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00300" y="2286000"/>
            <a:ext cx="58293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SutonnyMJ" pitchFamily="2" charset="0"/>
              </a:rPr>
              <a:t>(</a:t>
            </a:r>
            <a:r>
              <a:rPr lang="ar-SA" sz="4400" dirty="0" smtClean="0">
                <a:latin typeface="Arabic Typesetting"/>
                <a:cs typeface="Arabic Typesetting"/>
              </a:rPr>
              <a:t>١) الفاعل نحو : ختم </a:t>
            </a:r>
            <a:r>
              <a:rPr lang="ar-SA" sz="4400" u="sng" dirty="0" smtClean="0">
                <a:latin typeface="Arabic Typesetting"/>
                <a:cs typeface="Arabic Typesetting"/>
              </a:rPr>
              <a:t> الله</a:t>
            </a:r>
            <a:r>
              <a:rPr lang="ar-SA" sz="4400" dirty="0" smtClean="0">
                <a:latin typeface="Arabic Typesetting"/>
                <a:cs typeface="Arabic Typesetting"/>
              </a:rPr>
              <a:t> على قلوبهم  </a:t>
            </a:r>
            <a:r>
              <a:rPr lang="ar-SA" sz="3600" dirty="0" smtClean="0">
                <a:latin typeface="Arabic Typesetting"/>
                <a:cs typeface="Arabic Typesetting"/>
              </a:rPr>
              <a:t>      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52700" y="3124200"/>
            <a:ext cx="56769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Arabic Typesetting"/>
                <a:cs typeface="Arabic Typesetting"/>
              </a:rPr>
              <a:t>(٢) نائب الفاعل نحو : قتل </a:t>
            </a:r>
            <a:r>
              <a:rPr lang="ar-SA" sz="4400" u="sng" dirty="0" smtClean="0">
                <a:latin typeface="Arabic Typesetting"/>
                <a:cs typeface="Arabic Typesetting"/>
              </a:rPr>
              <a:t>اصحاب</a:t>
            </a:r>
            <a:r>
              <a:rPr lang="ar-SA" sz="4400" dirty="0" smtClean="0">
                <a:latin typeface="Arabic Typesetting"/>
                <a:cs typeface="Arabic Typesetting"/>
              </a:rPr>
              <a:t> الاخدود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3962400"/>
            <a:ext cx="49911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Arabic Typesetting"/>
                <a:cs typeface="Arabic Typesetting"/>
              </a:rPr>
              <a:t>(٣)  المبتدأ نحو :</a:t>
            </a:r>
            <a:r>
              <a:rPr lang="ar-SA" sz="4400" u="sng" dirty="0" smtClean="0">
                <a:latin typeface="Arabic Typesetting"/>
                <a:cs typeface="Arabic Typesetting"/>
              </a:rPr>
              <a:t> الحمد</a:t>
            </a:r>
            <a:r>
              <a:rPr lang="ar-SA" sz="4400" dirty="0" smtClean="0">
                <a:latin typeface="Arabic Typesetting"/>
                <a:cs typeface="Arabic Typesetting"/>
              </a:rPr>
              <a:t> لله رب العلمين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5105400"/>
            <a:ext cx="551221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ar-SA" sz="4400" dirty="0" smtClean="0">
                <a:latin typeface="Arabic Typesetting"/>
                <a:cs typeface="Arabic Typesetting"/>
              </a:rPr>
              <a:t>(٤) الخبر نحو : الله </a:t>
            </a:r>
            <a:r>
              <a:rPr lang="ar-SA" sz="4400" u="sng" dirty="0" smtClean="0">
                <a:latin typeface="Arabic Typesetting"/>
                <a:cs typeface="Arabic Typesetting"/>
              </a:rPr>
              <a:t>نور السموات والارض</a:t>
            </a:r>
            <a:endParaRPr lang="en-US" sz="3600" u="sng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156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Rahman</dc:creator>
  <cp:lastModifiedBy>Tech Point</cp:lastModifiedBy>
  <cp:revision>157</cp:revision>
  <dcterms:created xsi:type="dcterms:W3CDTF">2006-08-16T00:00:00Z</dcterms:created>
  <dcterms:modified xsi:type="dcterms:W3CDTF">2020-09-26T14:44:05Z</dcterms:modified>
</cp:coreProperties>
</file>