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0"/>
  </p:notesMasterIdLst>
  <p:sldIdLst>
    <p:sldId id="280" r:id="rId2"/>
    <p:sldId id="259" r:id="rId3"/>
    <p:sldId id="292" r:id="rId4"/>
    <p:sldId id="288" r:id="rId5"/>
    <p:sldId id="287" r:id="rId6"/>
    <p:sldId id="290" r:id="rId7"/>
    <p:sldId id="291" r:id="rId8"/>
    <p:sldId id="261" r:id="rId9"/>
    <p:sldId id="289" r:id="rId10"/>
    <p:sldId id="263" r:id="rId11"/>
    <p:sldId id="284" r:id="rId12"/>
    <p:sldId id="282" r:id="rId13"/>
    <p:sldId id="265" r:id="rId14"/>
    <p:sldId id="286" r:id="rId15"/>
    <p:sldId id="274" r:id="rId16"/>
    <p:sldId id="268" r:id="rId17"/>
    <p:sldId id="275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FF3300"/>
    <a:srgbClr val="0033CC"/>
    <a:srgbClr val="F8F5BA"/>
    <a:srgbClr val="00CC99"/>
    <a:srgbClr val="E2F7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350" autoAdjust="0"/>
  </p:normalViewPr>
  <p:slideViewPr>
    <p:cSldViewPr>
      <p:cViewPr varScale="1">
        <p:scale>
          <a:sx n="87" d="100"/>
          <a:sy n="87" d="100"/>
        </p:scale>
        <p:origin x="68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2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81955-1D5C-4D81-ABFB-AE1917761426}" type="datetimeFigureOut">
              <a:rPr lang="en-US" smtClean="0"/>
              <a:t>9/26/2020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0B8E6-2B9F-492C-8A43-4680CDA45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000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0B8E6-2B9F-492C-8A43-4680CDA456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6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0B8E6-2B9F-492C-8A43-4680CDA4561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968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Ø"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0B8E6-2B9F-492C-8A43-4680CDA4561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83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0B8E6-2B9F-492C-8A43-4680CDA4561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472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0B8E6-2B9F-492C-8A43-4680CDA456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385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0B8E6-2B9F-492C-8A43-4680CDA456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385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29050" marR="0" lvl="8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0B8E6-2B9F-492C-8A43-4680CDA456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51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0B8E6-2B9F-492C-8A43-4680CDA456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774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0B8E6-2B9F-492C-8A43-4680CDA4561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909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0B8E6-2B9F-492C-8A43-4680CDA4561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398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0B8E6-2B9F-492C-8A43-4680CDA4561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909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0B8E6-2B9F-492C-8A43-4680CDA4561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218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r>
              <a:rPr lang="en-US"/>
              <a:t>10/4/2014</a:t>
            </a: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10/4/2014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10/4/2014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r>
              <a:rPr lang="en-US"/>
              <a:t>10/4/2014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r>
              <a:rPr lang="en-US"/>
              <a:t>10/4/2014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r>
              <a:rPr lang="en-US"/>
              <a:t>10/4/2014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r>
              <a:rPr lang="en-US"/>
              <a:t>10/4/2014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10/4/2014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r>
              <a:rPr lang="bn-BD"/>
              <a:t>০৪-১০-২০১৪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r>
              <a:rPr lang="bn-BD"/>
              <a:t>আফরোজা,রংপুর।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r>
              <a:rPr lang="bn-BD"/>
              <a:t>১ 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10/4/2014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10/4/2014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r>
              <a:rPr lang="bn-BD"/>
              <a:t>আফরোজা,রংপুর।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10/4/2014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r>
              <a:rPr lang="bn-BD"/>
              <a:t>আফরোজা,রংপুর। 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r>
              <a:rPr lang="bn-BD"/>
              <a:t>১ 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0" cmpd="tri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C:\Users\User\Desktop\Quit.png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6477000"/>
            <a:ext cx="274637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bn-BD" dirty="0"/>
              <a:t>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" y="76200"/>
            <a:ext cx="9076267" cy="67056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736592" y="2572513"/>
            <a:ext cx="411948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600" b="1" dirty="0">
                <a:ln w="11430"/>
                <a:solidFill>
                  <a:srgbClr val="FF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 w="11430"/>
              <a:solidFill>
                <a:srgbClr val="FF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Flowchart: Punched Tape 14"/>
          <p:cNvSpPr/>
          <p:nvPr/>
        </p:nvSpPr>
        <p:spPr>
          <a:xfrm>
            <a:off x="4462272" y="76200"/>
            <a:ext cx="4605528" cy="1828800"/>
          </a:xfrm>
          <a:prstGeom prst="flowChartPunchedTap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ln w="11430">
                  <a:noFill/>
                </a:ln>
                <a:solidFill>
                  <a:srgbClr val="FF33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dirty="0">
              <a:solidFill>
                <a:srgbClr val="FF3300"/>
              </a:solidFill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80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38200" y="5211767"/>
            <a:ext cx="807719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খাদ্য সঞ্চয়ের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ফলে অস্থানিক মূলের রূপান্তর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1" name="Picture 2" descr="C:\Users\User\Desktop\Cell\young-pla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05000"/>
            <a:ext cx="3105150" cy="26036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rapezoid 21"/>
          <p:cNvSpPr/>
          <p:nvPr/>
        </p:nvSpPr>
        <p:spPr>
          <a:xfrm rot="2909723">
            <a:off x="5469262" y="1425346"/>
            <a:ext cx="762000" cy="1267828"/>
          </a:xfrm>
          <a:prstGeom prst="trapezoid">
            <a:avLst/>
          </a:prstGeom>
          <a:solidFill>
            <a:srgbClr val="F8F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un 33"/>
          <p:cNvSpPr/>
          <p:nvPr/>
        </p:nvSpPr>
        <p:spPr>
          <a:xfrm>
            <a:off x="6016622" y="1117756"/>
            <a:ext cx="914400" cy="914400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46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79427" y="6387302"/>
            <a:ext cx="685800" cy="365125"/>
          </a:xfrm>
        </p:spPr>
        <p:txBody>
          <a:bodyPr>
            <a:normAutofit/>
          </a:bodyPr>
          <a:lstStyle/>
          <a:p>
            <a:r>
              <a:rPr lang="en-US" dirty="0"/>
              <a:t>8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84166" y="262560"/>
            <a:ext cx="84582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খাদ্য সঞ্চয়ের উপর ভিত্তি করে অস্থানিক রূপান্তরিত মূলের প্রকার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64712" y="5847703"/>
            <a:ext cx="8458199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কন্দাল মূল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7221" y="6015705"/>
            <a:ext cx="842532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গুচ্ছিত কন্দমূল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57221" y="6015705"/>
            <a:ext cx="849009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নডুলুজ মূল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9" name="Picture 7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47" y="912753"/>
            <a:ext cx="8365237" cy="49122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" name="Picture 8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10" y="944265"/>
            <a:ext cx="8383523" cy="5071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1" name="TextBox 40"/>
          <p:cNvSpPr txBox="1"/>
          <p:nvPr/>
        </p:nvSpPr>
        <p:spPr>
          <a:xfrm>
            <a:off x="422723" y="6015705"/>
            <a:ext cx="8458198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মালা আকৃতির  মূল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28" y="944265"/>
            <a:ext cx="8453985" cy="490284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12" y="878756"/>
            <a:ext cx="8383524" cy="495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90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6" grpId="0" animBg="1"/>
      <p:bldP spid="37" grpId="0" animBg="1"/>
      <p:bldP spid="38" grpId="0" animBg="1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1" y="5562600"/>
            <a:ext cx="83820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latin typeface="NikoshBAN" pitchFamily="2" charset="0"/>
                <a:cs typeface="NikoshBAN" pitchFamily="2" charset="0"/>
              </a:rPr>
              <a:t>উদ্ভিদকে অতিরিক্ত </a:t>
            </a:r>
            <a:r>
              <a:rPr lang="bn-BD" sz="2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দৃঢ়তা/যান্ত্রিক ভারসাম্য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রক্ষার্থে অস্থানিক মূলের রূপান্তর   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28800" y="4834888"/>
            <a:ext cx="1155381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ক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7" name="Picture 5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95" y="1371600"/>
            <a:ext cx="3277605" cy="333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096000" y="4871886"/>
            <a:ext cx="1155381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খ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11657" y="533400"/>
            <a:ext cx="7427493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latin typeface="NikoshBAN" pitchFamily="2" charset="0"/>
                <a:cs typeface="NikoshBAN" pitchFamily="2" charset="0"/>
              </a:rPr>
              <a:t>ক চিত্রে লোকটি লাঠির উপর ভর দিয়েছে দাড়ানোর জন্য 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9" name="Picture 7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932" y="1371601"/>
            <a:ext cx="3512218" cy="333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38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4547" y="79027"/>
            <a:ext cx="8647327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যান্ত্রিক ভারসাম্য রক্ষার্থে অস্থানিক মূলের রূপান্তর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pic>
        <p:nvPicPr>
          <p:cNvPr id="8" name="Picture 2" descr="C:\Users\User\Desktop\Root\25 Banyan tr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870309"/>
            <a:ext cx="4114800" cy="33874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16960" y="5993490"/>
            <a:ext cx="8490872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কান্ড বা শাখা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, খাড়াভাবে নিচের দিকে নেমে </a:t>
            </a:r>
            <a:r>
              <a:rPr lang="bn-BD" sz="32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স্তম্ভের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আকার ধারণ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4546" y="786913"/>
            <a:ext cx="8647327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স্তম্ভমূল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437306" y="3559412"/>
            <a:ext cx="4265513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এ মূল কোথা থেকে উৎপন্ন হয়?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7770" y="6088816"/>
            <a:ext cx="8554104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প্রধান কান্ড </a:t>
            </a:r>
            <a:r>
              <a:rPr lang="bn-BD" sz="28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দূর্বল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,কান্ডের গোড়ার অস্থানিক মূল </a:t>
            </a:r>
            <a:r>
              <a:rPr lang="bn-BD" sz="28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তীর্যক ভাবে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মাটিতে প্রবেশ করে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5" name="Picture 3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1904453"/>
            <a:ext cx="4076700" cy="33874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228600" y="789544"/>
            <a:ext cx="8584096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আরোহী মূল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9298" y="6019800"/>
            <a:ext cx="8500149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এ মূল </a:t>
            </a:r>
            <a:r>
              <a:rPr lang="bn-BD" sz="32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দূর্বল কান্ডের পর্ব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থেকে উৎপন্ন,অন্য উদ্ভিদকে </a:t>
            </a:r>
            <a:r>
              <a:rPr lang="bn-BD" sz="32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আঁকড়ে ধরে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উপরে উঠে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9" name="Picture 3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651" y="1900620"/>
            <a:ext cx="4114800" cy="33571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228600" y="784979"/>
            <a:ext cx="8579232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ঠেস মূল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31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3" grpId="0" animBg="1"/>
      <p:bldP spid="12" grpId="0" animBg="1"/>
      <p:bldP spid="15" grpId="0" animBg="1"/>
      <p:bldP spid="16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vlc record 2014 10 04 11h44m19s Respiration 3D Medical Animation[1]wmv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76400"/>
            <a:ext cx="4572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84584" y="457271"/>
            <a:ext cx="71628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চিত্রে কার্যক্রম কী বাহির থেকে দেখা যায়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563" y="1524001"/>
            <a:ext cx="565484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38400" y="2442592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53200" y="207326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0" y="195565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19600" y="1763221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727" y="5791200"/>
            <a:ext cx="6986673" cy="40011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10000"/>
                  <a:satMod val="300000"/>
                </a:schemeClr>
              </a:gs>
              <a:gs pos="34000">
                <a:schemeClr val="accent5">
                  <a:tint val="13500"/>
                  <a:satMod val="250000"/>
                </a:schemeClr>
              </a:gs>
              <a:gs pos="100000">
                <a:schemeClr val="accent5">
                  <a:tint val="60000"/>
                  <a:satMod val="20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শরীরবৃত্তীয় কার্য সাধনের জন্য অস্থানিক মূলের  রূপান্তর 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5" name="Picture 3" descr="C:\Users\User\Desktop\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65262" r="13686"/>
          <a:stretch/>
        </p:blipFill>
        <p:spPr bwMode="auto">
          <a:xfrm>
            <a:off x="2286000" y="4159679"/>
            <a:ext cx="4572000" cy="14029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57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38728E-6 L 0.2 0.3627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1812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6.35838E-7 L -0.26406 0.3343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12" y="16717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69942E-6 L -0.08334 0.4097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2048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78035E-7 L -0.05834 0.4154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207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3" grpId="0"/>
      <p:bldP spid="3" grpId="1"/>
      <p:bldP spid="11" grpId="0"/>
      <p:bldP spid="11" grpId="1"/>
      <p:bldP spid="12" grpId="0"/>
      <p:bldP spid="12" grpId="1"/>
      <p:bldP spid="13" grpId="0"/>
      <p:bldP spid="13" grpId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0" y="287423"/>
            <a:ext cx="7267745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শরীরবৃত্তীয় কার্য সাধনের জন্য অস্থানিক মূলের  রূপান্তর 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42855" y="5586228"/>
            <a:ext cx="6523782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 বাতাস থেকে </a:t>
            </a:r>
            <a:r>
              <a:rPr lang="bn-BD" sz="2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জলীয় বাষ্প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শোষণ,খাদ্য তৈরীর জন্য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43733" y="1054348"/>
            <a:ext cx="17526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বায়বীয় মূল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732" y="1966827"/>
            <a:ext cx="5029201" cy="3222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733" y="1816805"/>
            <a:ext cx="5029200" cy="3289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348059" y="1049661"/>
            <a:ext cx="2895601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শোষক / পরজীবী মূল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01804" y="5647784"/>
            <a:ext cx="6036458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latin typeface="NikoshBAN" pitchFamily="2" charset="0"/>
                <a:cs typeface="NikoshBAN" pitchFamily="2" charset="0"/>
              </a:rPr>
              <a:t>ক্লোরোফিল না থাকায় পোষকের  দেহ থেকে </a:t>
            </a:r>
            <a:r>
              <a:rPr lang="bn-BD" sz="2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খাদ্য শোষণ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করে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3" name="Picture 5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545" y="1851441"/>
            <a:ext cx="4981576" cy="3289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2" name="Straight Arrow Connector 11"/>
          <p:cNvCxnSpPr/>
          <p:nvPr/>
        </p:nvCxnSpPr>
        <p:spPr>
          <a:xfrm flipH="1">
            <a:off x="5765133" y="3832641"/>
            <a:ext cx="1295400" cy="0"/>
          </a:xfrm>
          <a:prstGeom prst="straightConnector1">
            <a:avLst/>
          </a:prstGeom>
          <a:ln w="381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62040" y="931238"/>
            <a:ext cx="1260764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শ্বাসমূল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71600" y="5417403"/>
            <a:ext cx="6507011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latin typeface="NikoshBAN" pitchFamily="2" charset="0"/>
                <a:cs typeface="NikoshBAN" pitchFamily="2" charset="0"/>
              </a:rPr>
              <a:t>লবনাক্ত মাটিতে প্রধানমূল থেকে </a:t>
            </a:r>
            <a:r>
              <a:rPr lang="bn-BD" sz="2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শাখা মূল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 উৎপন্ন হয়ে </a:t>
            </a:r>
            <a:r>
              <a:rPr lang="bn-BD" sz="2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মাটির উপরে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উঠে আসে </a:t>
            </a:r>
            <a:r>
              <a:rPr lang="bn-BD" sz="2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শ্বসনের জন্য    </a:t>
            </a:r>
            <a:endParaRPr lang="en-US" sz="20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1157383"/>
            <a:ext cx="6482219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বাতাস থেকে মূলটি কী শোষণ করে ? কেন শোষণ করে ?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90647" y="1115903"/>
            <a:ext cx="3458771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চিত্রের উদ্ভিদের রঙ কেমন  ?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7031" y="1068531"/>
            <a:ext cx="793428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dirty="0">
                <a:latin typeface="NikoshBAN" pitchFamily="2" charset="0"/>
                <a:cs typeface="NikoshBAN" pitchFamily="2" charset="0"/>
              </a:rPr>
              <a:t>চিত্রের উদ্ভিদের কী ক্লোরোফিল আছে ?কোথা থেকে খাদ্য সংগ্রহ করে?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39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  <p:bldP spid="9" grpId="0" animBg="1"/>
      <p:bldP spid="9" grpId="1" animBg="1"/>
      <p:bldP spid="8" grpId="0" animBg="1"/>
      <p:bldP spid="8" grpId="1" animBg="1"/>
      <p:bldP spid="10" grpId="0" animBg="1"/>
      <p:bldP spid="10" grpId="1" animBg="1"/>
      <p:bldP spid="13" grpId="0" animBg="1"/>
      <p:bldP spid="14" grpId="0" animBg="1"/>
      <p:bldP spid="6" grpId="0" animBg="1"/>
      <p:bldP spid="6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0"/>
            <a:ext cx="8991600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475453"/>
              </p:ext>
            </p:extLst>
          </p:nvPr>
        </p:nvGraphicFramePr>
        <p:xfrm>
          <a:off x="150936" y="1051560"/>
          <a:ext cx="8993064" cy="451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0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3939">
                <a:tc rowSpan="2"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effectLst>
                            <a:glow rad="101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দল ১</a:t>
                      </a:r>
                      <a:endParaRPr lang="en-US" sz="3200" dirty="0">
                        <a:effectLst>
                          <a:glow rad="101600">
                            <a:schemeClr val="accent2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effectLst>
                            <a:glow rad="101600">
                              <a:schemeClr val="accent1">
                                <a:satMod val="175000"/>
                                <a:alpha val="40000"/>
                              </a:schemeClr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দল ২</a:t>
                      </a:r>
                      <a:endParaRPr lang="en-US" sz="3200" dirty="0">
                        <a:effectLst>
                          <a:glow rad="101600">
                            <a:schemeClr val="accent1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588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bn-IN" sz="2000" dirty="0">
                          <a:latin typeface="NikoshBAN" pitchFamily="2" charset="0"/>
                          <a:cs typeface="NikoshBAN" pitchFamily="2" charset="0"/>
                        </a:rPr>
                        <a:t>মূলের নাম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253">
                <a:tc>
                  <a:txBody>
                    <a:bodyPr/>
                    <a:lstStyle/>
                    <a:p>
                      <a:r>
                        <a:rPr lang="bn-IN" sz="2000" dirty="0">
                          <a:latin typeface="NikoshBAN" pitchFamily="2" charset="0"/>
                          <a:cs typeface="NikoshBAN" pitchFamily="2" charset="0"/>
                        </a:rPr>
                        <a:t>কেন রূপান্তর?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bn-IN" sz="2000" dirty="0">
                          <a:latin typeface="NikoshBAN" pitchFamily="2" charset="0"/>
                          <a:cs typeface="NikoshBAN" pitchFamily="2" charset="0"/>
                        </a:rPr>
                        <a:t>মূলটির কাজ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bn-IN" sz="2000" dirty="0">
                          <a:latin typeface="NikoshBAN" pitchFamily="2" charset="0"/>
                          <a:cs typeface="NikoshBAN" pitchFamily="2" charset="0"/>
                        </a:rPr>
                        <a:t>উদাহরণ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8" name="Picture 3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136" y="1676400"/>
            <a:ext cx="3659064" cy="1238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3" descr="C:\Users\User\Desktop\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56355" y="1676400"/>
            <a:ext cx="3271381" cy="12381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1987354" y="3059668"/>
            <a:ext cx="2552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b="1" dirty="0">
                <a:latin typeface="NikoshBAN" pitchFamily="2" charset="0"/>
                <a:cs typeface="NikoshBAN" pitchFamily="2" charset="0"/>
              </a:rPr>
              <a:t>পরাশ্রয়ী বায়বীয় মূল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87354" y="3608956"/>
            <a:ext cx="2432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b="1" dirty="0">
                <a:latin typeface="NikoshBAN" pitchFamily="2" charset="0"/>
                <a:cs typeface="NikoshBAN" pitchFamily="2" charset="0"/>
              </a:rPr>
              <a:t>শরীরবৃত্তীয়  কার্য সাধনের  জন্য 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032339" y="4305357"/>
            <a:ext cx="2507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b="1" dirty="0">
                <a:latin typeface="NikoshBAN" pitchFamily="2" charset="0"/>
                <a:cs typeface="NikoshBAN" pitchFamily="2" charset="0"/>
              </a:rPr>
              <a:t>অন্য উদ্ভিদ থেকে খাদ্য শোষণ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30815" y="5102305"/>
            <a:ext cx="770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>
                <a:latin typeface="NikoshBAN" pitchFamily="2" charset="0"/>
                <a:cs typeface="NikoshBAN" pitchFamily="2" charset="0"/>
              </a:rPr>
              <a:t>রাস্না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228647" y="2963734"/>
            <a:ext cx="1608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bn-BD" b="1" dirty="0">
                <a:latin typeface="NikoshBAN" pitchFamily="2" charset="0"/>
                <a:cs typeface="NikoshBAN" pitchFamily="2" charset="0"/>
              </a:rPr>
              <a:t>ঠেস মূল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299828" y="376383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b="1" dirty="0">
                <a:latin typeface="NikoshBAN" pitchFamily="2" charset="0"/>
                <a:cs typeface="NikoshBAN" pitchFamily="2" charset="0"/>
              </a:rPr>
              <a:t>যান্ত্রিক ভারসাম্য রক্ষার্থে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5243180" y="4255287"/>
            <a:ext cx="3367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bn-BD" b="1" dirty="0">
                <a:latin typeface="NikoshBAN" pitchFamily="2" charset="0"/>
                <a:cs typeface="NikoshBAN" pitchFamily="2" charset="0"/>
              </a:rPr>
              <a:t>কান্ডের  ভার বহন ও গাছকে সোজা দাঁড়াতে সাহায্য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943600" y="5009972"/>
            <a:ext cx="1608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b="1" dirty="0">
                <a:latin typeface="NikoshBAN" pitchFamily="2" charset="0"/>
                <a:cs typeface="NikoshBAN" pitchFamily="2" charset="0"/>
              </a:rPr>
              <a:t>কেয়া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63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844" y="1676400"/>
            <a:ext cx="3695700" cy="3581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05690" y="533400"/>
            <a:ext cx="2085109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15351" y="5533413"/>
            <a:ext cx="590944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চিত্রের মূল কোন মূলের রূপান্তর?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01" name="Picture 5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844" y="1676400"/>
            <a:ext cx="3795193" cy="366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5533412"/>
            <a:ext cx="7620000" cy="4770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500" dirty="0">
                <a:latin typeface="NikoshBAN" pitchFamily="2" charset="0"/>
                <a:cs typeface="NikoshBAN" pitchFamily="2" charset="0"/>
              </a:rPr>
              <a:t>চিত্রের মত দেখতে মূলের গঠন ও উদাহরণ বল ? 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8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844" y="1697735"/>
            <a:ext cx="3795193" cy="3697859"/>
          </a:xfrm>
          <a:prstGeom prst="rect">
            <a:avLst/>
          </a:prstGeom>
          <a:solidFill>
            <a:srgbClr val="00B050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914400" y="5533412"/>
            <a:ext cx="7696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চিত্রের মূল কীভাবে শ্বাস কার্যে সাহায্য করে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37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5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Root\animated_flower.gif_480_480_0_64000_0_1_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14400"/>
            <a:ext cx="4343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95800" y="4175760"/>
            <a:ext cx="3124200" cy="167640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010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n-BD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০৪-১০-২০১৪ 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>
                <a:solidFill>
                  <a:schemeClr val="accent1">
                    <a:lumMod val="40000"/>
                    <a:lumOff val="60000"/>
                  </a:schemeClr>
                </a:solidFill>
              </a:rPr>
              <a:t>আফরোজা,রংপুর। 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3</a:t>
            </a:r>
            <a:r>
              <a:rPr lang="bn-BD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28599" y="285858"/>
            <a:ext cx="8839201" cy="1442357"/>
          </a:xfrm>
          <a:prstGeom prst="rect">
            <a:avLst/>
          </a:prstGeom>
          <a:solidFill>
            <a:srgbClr val="89804D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FF0000"/>
                </a:solidFill>
              </a:rPr>
              <a:t>  </a:t>
            </a:r>
            <a:r>
              <a:rPr lang="bn-IN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Snip Same Side Corner Rectangle 12"/>
          <p:cNvSpPr/>
          <p:nvPr/>
        </p:nvSpPr>
        <p:spPr>
          <a:xfrm>
            <a:off x="228599" y="1981200"/>
            <a:ext cx="4876801" cy="4419600"/>
          </a:xfrm>
          <a:prstGeom prst="snip2Same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5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মোঃ গোলাম মোস্তফা</a:t>
            </a:r>
          </a:p>
          <a:p>
            <a:pPr algn="ctr"/>
            <a:r>
              <a:rPr lang="bn-BD" sz="35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BD" sz="35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ঝিটকা আনন্দ মোহন উচ্চ বিদ্যালয়</a:t>
            </a:r>
          </a:p>
          <a:p>
            <a:pPr algn="ctr"/>
            <a:r>
              <a:rPr lang="bn-BD" sz="35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হরিরামপুর, মানিকগঞ্জ।</a:t>
            </a:r>
            <a:endParaRPr lang="en-US" sz="35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500" dirty="0"/>
          </a:p>
        </p:txBody>
      </p:sp>
      <p:pic>
        <p:nvPicPr>
          <p:cNvPr id="14" name="Content Placeholder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981200"/>
            <a:ext cx="3733800" cy="4419600"/>
          </a:xfrm>
          <a:prstGeom prst="rect">
            <a:avLst/>
          </a:prstGeom>
          <a:effectLst>
            <a:softEdge rad="112500"/>
          </a:effectLst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</p:pic>
    </p:spTree>
    <p:extLst>
      <p:ext uri="{BB962C8B-B14F-4D97-AF65-F5344CB8AC3E}">
        <p14:creationId xmlns:p14="http://schemas.microsoft.com/office/powerpoint/2010/main" val="37509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228599" y="285858"/>
            <a:ext cx="8839201" cy="1442357"/>
          </a:xfrm>
          <a:prstGeom prst="rect">
            <a:avLst/>
          </a:prstGeom>
          <a:solidFill>
            <a:srgbClr val="89804D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FF0000"/>
                </a:solidFill>
              </a:rPr>
              <a:t>  </a:t>
            </a:r>
            <a:r>
              <a:rPr lang="bn-BD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Snip Same Side Corner Rectangle 12"/>
          <p:cNvSpPr/>
          <p:nvPr/>
        </p:nvSpPr>
        <p:spPr>
          <a:xfrm>
            <a:off x="228600" y="1981200"/>
            <a:ext cx="4419600" cy="4419600"/>
          </a:xfrm>
          <a:prstGeom prst="snip2Same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৭ম শ্রেনী </a:t>
            </a:r>
          </a:p>
          <a:p>
            <a:pPr algn="ctr"/>
            <a:r>
              <a:rPr lang="bn-BD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৩য় অধ্যায়</a:t>
            </a:r>
          </a:p>
          <a:p>
            <a:pPr algn="ctr"/>
            <a:r>
              <a:rPr lang="bn-BD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বিজ্ঞান </a:t>
            </a:r>
          </a:p>
          <a:p>
            <a:pPr algn="ctr"/>
            <a:endParaRPr lang="en-US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981200"/>
            <a:ext cx="38862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16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371600" y="1986064"/>
            <a:ext cx="6553200" cy="3048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কয়েকটি চিত্র </a:t>
            </a:r>
            <a:r>
              <a:rPr lang="en-US" sz="4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bn-BD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17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bn-BD"/>
              <a:t>১ </a:t>
            </a:r>
            <a:endParaRPr lang="en-US" dirty="0"/>
          </a:p>
        </p:txBody>
      </p:sp>
      <p:pic>
        <p:nvPicPr>
          <p:cNvPr id="5" name="Picture 3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"/>
            <a:ext cx="3886200" cy="3512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Root\Clip ART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940" y="35052"/>
            <a:ext cx="4192524" cy="381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" y="3857244"/>
            <a:ext cx="4005072" cy="30007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604" y="3857244"/>
            <a:ext cx="4192524" cy="305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39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4267200" y="2526872"/>
            <a:ext cx="143978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5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রূপান্তর</a:t>
            </a:r>
            <a:r>
              <a:rPr lang="bn-BD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C:\Users\User\Desktop\ro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244" y="973930"/>
            <a:ext cx="3276600" cy="417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4495800" y="3061336"/>
            <a:ext cx="914401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24000" y="5830669"/>
            <a:ext cx="2057400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চিত্র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87127" y="5830669"/>
            <a:ext cx="1427546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চিত্র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খ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28600" y="930585"/>
            <a:ext cx="4190999" cy="4555815"/>
            <a:chOff x="228600" y="930585"/>
            <a:chExt cx="4190999" cy="4174813"/>
          </a:xfrm>
        </p:grpSpPr>
        <p:pic>
          <p:nvPicPr>
            <p:cNvPr id="6" name="Picture 2" descr="C:\Users\User\Desktop\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894" y="2717930"/>
              <a:ext cx="2174105" cy="2006470"/>
            </a:xfrm>
            <a:prstGeom prst="rect">
              <a:avLst/>
            </a:prstGeom>
            <a:ln>
              <a:solidFill>
                <a:srgbClr val="00CC99"/>
              </a:solidFill>
            </a:ln>
            <a:effectLst>
              <a:softEdge rad="112500"/>
            </a:effectLst>
          </p:spPr>
        </p:pic>
        <p:pic>
          <p:nvPicPr>
            <p:cNvPr id="1026" name="Picture 2" descr="C:\Users\User\Desktop\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1" y="1081560"/>
              <a:ext cx="1905000" cy="3795240"/>
            </a:xfrm>
            <a:prstGeom prst="ellipse">
              <a:avLst/>
            </a:prstGeom>
            <a:ln>
              <a:solidFill>
                <a:srgbClr val="00CC99"/>
              </a:solidFill>
            </a:ln>
            <a:effectLst>
              <a:softEdge rad="112500"/>
            </a:effectLst>
          </p:spPr>
        </p:pic>
        <p:pic>
          <p:nvPicPr>
            <p:cNvPr id="32" name="Picture 4" descr="C:\Users\User\Desktop\1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930586"/>
              <a:ext cx="2438744" cy="2136204"/>
            </a:xfrm>
            <a:prstGeom prst="ellipse">
              <a:avLst/>
            </a:prstGeom>
            <a:ln>
              <a:solidFill>
                <a:srgbClr val="00CC99"/>
              </a:solidFill>
            </a:ln>
            <a:effectLst>
              <a:softEdge rad="112500"/>
            </a:effectLst>
          </p:spPr>
        </p:pic>
        <p:sp>
          <p:nvSpPr>
            <p:cNvPr id="11" name="Oval 10"/>
            <p:cNvSpPr/>
            <p:nvPr/>
          </p:nvSpPr>
          <p:spPr>
            <a:xfrm>
              <a:off x="228600" y="930585"/>
              <a:ext cx="4190999" cy="4174813"/>
            </a:xfrm>
            <a:prstGeom prst="ellipse">
              <a:avLst/>
            </a:prstGeom>
            <a:noFill/>
            <a:ln>
              <a:solidFill>
                <a:srgbClr val="00CC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5743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9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371600" y="1986064"/>
            <a:ext cx="6553200" cy="3048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অস্থানিক মূলের রুপান্তর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21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16872" y="2070448"/>
            <a:ext cx="5579128" cy="47705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500" dirty="0">
                <a:solidFill>
                  <a:srgbClr val="990033"/>
                </a:solidFill>
                <a:latin typeface="NikoshBAN" panose="02000000000000000000" pitchFamily="2" charset="0"/>
                <a:cs typeface="NikoshBAN" pitchFamily="2" charset="0"/>
              </a:rPr>
              <a:t>এই পাঠ শেষে শিক্ষার্থীরা---</a:t>
            </a:r>
          </a:p>
        </p:txBody>
      </p:sp>
      <p:sp>
        <p:nvSpPr>
          <p:cNvPr id="9" name="Rectangle 8"/>
          <p:cNvSpPr/>
          <p:nvPr/>
        </p:nvSpPr>
        <p:spPr>
          <a:xfrm>
            <a:off x="500829" y="3130550"/>
            <a:ext cx="8101889" cy="47705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5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1.</a:t>
            </a:r>
            <a:r>
              <a:rPr lang="bn-BD" sz="25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 অস্থানিক মূলের</a:t>
            </a:r>
            <a:r>
              <a:rPr lang="en-US" sz="25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5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রূপান্তরের প্রকারভেদ করতে পারবে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2808" y="4035436"/>
            <a:ext cx="8109910" cy="47705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effectLst>
            <a:outerShdw blurRad="40000" dist="20000" dir="5400000" rotWithShape="0">
              <a:srgbClr val="E2F7FA">
                <a:alpha val="37647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5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2.</a:t>
            </a:r>
            <a:r>
              <a:rPr lang="bn-BD" sz="25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রূপান্তরিত অস্থানিক মূলের গঠন </a:t>
            </a:r>
            <a:r>
              <a:rPr lang="en-US" sz="2500" dirty="0" err="1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bn-BD" sz="25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 করতে পারবে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0830" y="5024518"/>
            <a:ext cx="8210092" cy="47705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5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3.</a:t>
            </a:r>
            <a:r>
              <a:rPr lang="bn-BD" sz="2500" dirty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রূপান্তরিত অস্থানিক মূলের কাজ ব্যাখ্যা করতে পারবে </a:t>
            </a:r>
            <a:r>
              <a:rPr lang="bn-BD" sz="2500" dirty="0">
                <a:latin typeface="NikoshBAN" pitchFamily="2" charset="0"/>
                <a:cs typeface="NikoshBAN" pitchFamily="2" charset="0"/>
              </a:rPr>
              <a:t>।  </a:t>
            </a:r>
            <a:endParaRPr lang="en-US" sz="25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52400" y="391025"/>
            <a:ext cx="8762999" cy="950495"/>
            <a:chOff x="5943600" y="649705"/>
            <a:chExt cx="2659118" cy="950495"/>
          </a:xfrm>
        </p:grpSpPr>
        <p:sp>
          <p:nvSpPr>
            <p:cNvPr id="13" name="Rectangle 12"/>
            <p:cNvSpPr/>
            <p:nvPr/>
          </p:nvSpPr>
          <p:spPr>
            <a:xfrm>
              <a:off x="5943600" y="649705"/>
              <a:ext cx="2659118" cy="950495"/>
            </a:xfrm>
            <a:prstGeom prst="rect">
              <a:avLst/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227449" y="866273"/>
              <a:ext cx="2091420" cy="517357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BD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শিখনফল </a:t>
              </a:r>
              <a:endPara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5878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21786" y="5850027"/>
            <a:ext cx="5257801" cy="100797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>
                <a:lumMod val="50000"/>
              </a:schemeClr>
            </a:solidFill>
          </a:ln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1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রূপান্তরিত অস্থানিক মূল </a:t>
            </a:r>
            <a:endParaRPr lang="en-US" sz="1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22173"/>
            <a:ext cx="8991600" cy="562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0967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5121335</TotalTime>
  <Words>370</Words>
  <Application>Microsoft Office PowerPoint</Application>
  <PresentationFormat>On-screen Show (4:3)</PresentationFormat>
  <Paragraphs>96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Calibri</vt:lpstr>
      <vt:lpstr>Century Gothic</vt:lpstr>
      <vt:lpstr>NikoshBAN</vt:lpstr>
      <vt:lpstr>Verdana</vt:lpstr>
      <vt:lpstr>Wingdings</vt:lpstr>
      <vt:lpstr>Wingdings 2</vt:lpstr>
      <vt:lpstr>Verve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Science 7</dc:subject>
  <dc:creator>Afroza nasreen sultana</dc:creator>
  <cp:lastModifiedBy>AM</cp:lastModifiedBy>
  <cp:revision>192</cp:revision>
  <dcterms:created xsi:type="dcterms:W3CDTF">2006-08-16T00:00:00Z</dcterms:created>
  <dcterms:modified xsi:type="dcterms:W3CDTF">2020-09-26T07:50:20Z</dcterms:modified>
</cp:coreProperties>
</file>