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449" r:id="rId2"/>
    <p:sldId id="258" r:id="rId3"/>
    <p:sldId id="257" r:id="rId4"/>
    <p:sldId id="259" r:id="rId5"/>
    <p:sldId id="261" r:id="rId6"/>
    <p:sldId id="451" r:id="rId7"/>
    <p:sldId id="459" r:id="rId8"/>
    <p:sldId id="460" r:id="rId9"/>
    <p:sldId id="433" r:id="rId10"/>
    <p:sldId id="434" r:id="rId11"/>
    <p:sldId id="461" r:id="rId12"/>
    <p:sldId id="436" r:id="rId13"/>
    <p:sldId id="450" r:id="rId14"/>
    <p:sldId id="439" r:id="rId15"/>
    <p:sldId id="455" r:id="rId16"/>
    <p:sldId id="294" r:id="rId17"/>
    <p:sldId id="298" r:id="rId18"/>
    <p:sldId id="462" r:id="rId19"/>
    <p:sldId id="463" r:id="rId20"/>
    <p:sldId id="465" r:id="rId21"/>
    <p:sldId id="466" r:id="rId22"/>
    <p:sldId id="464" r:id="rId23"/>
    <p:sldId id="432" r:id="rId24"/>
    <p:sldId id="300" r:id="rId25"/>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364" autoAdjust="0"/>
  </p:normalViewPr>
  <p:slideViewPr>
    <p:cSldViewPr snapToGrid="0">
      <p:cViewPr>
        <p:scale>
          <a:sx n="71" d="100"/>
          <a:sy n="71" d="100"/>
        </p:scale>
        <p:origin x="942" y="0"/>
      </p:cViewPr>
      <p:guideLst>
        <p:guide orient="horz" pos="2160"/>
        <p:guide pos="36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9D778-2AD6-46BC-8700-48917D0E8D60}" type="datetimeFigureOut">
              <a:rPr lang="en-US" smtClean="0"/>
              <a:t>9/24/2020</a:t>
            </a:fld>
            <a:endParaRPr lang="en-US"/>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D0347-2BE8-4C0B-A00F-77263F129B54}" type="slidenum">
              <a:rPr lang="en-US" smtClean="0"/>
              <a:t>‹#›</a:t>
            </a:fld>
            <a:endParaRPr lang="en-US"/>
          </a:p>
        </p:txBody>
      </p:sp>
    </p:spTree>
    <p:extLst>
      <p:ext uri="{BB962C8B-B14F-4D97-AF65-F5344CB8AC3E}">
        <p14:creationId xmlns:p14="http://schemas.microsoft.com/office/powerpoint/2010/main" val="407176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smtClean="0">
              <a:effectLst>
                <a:outerShdw blurRad="38100" dist="38100" dir="2700000" algn="tl">
                  <a:srgbClr val="000000">
                    <a:alpha val="43137"/>
                  </a:srgbClr>
                </a:outerShdw>
              </a:effectLst>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3</a:t>
            </a:fld>
            <a:endParaRPr lang="en-US"/>
          </a:p>
        </p:txBody>
      </p:sp>
    </p:spTree>
    <p:extLst>
      <p:ext uri="{BB962C8B-B14F-4D97-AF65-F5344CB8AC3E}">
        <p14:creationId xmlns:p14="http://schemas.microsoft.com/office/powerpoint/2010/main" val="54480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16</a:t>
            </a:fld>
            <a:endParaRPr lang="en-US"/>
          </a:p>
        </p:txBody>
      </p:sp>
    </p:spTree>
    <p:extLst>
      <p:ext uri="{BB962C8B-B14F-4D97-AF65-F5344CB8AC3E}">
        <p14:creationId xmlns:p14="http://schemas.microsoft.com/office/powerpoint/2010/main" val="1610732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17</a:t>
            </a:fld>
            <a:endParaRPr lang="en-US"/>
          </a:p>
        </p:txBody>
      </p:sp>
    </p:spTree>
    <p:extLst>
      <p:ext uri="{BB962C8B-B14F-4D97-AF65-F5344CB8AC3E}">
        <p14:creationId xmlns:p14="http://schemas.microsoft.com/office/powerpoint/2010/main" val="1954986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23</a:t>
            </a:fld>
            <a:endParaRPr lang="en-US"/>
          </a:p>
        </p:txBody>
      </p:sp>
    </p:spTree>
    <p:extLst>
      <p:ext uri="{BB962C8B-B14F-4D97-AF65-F5344CB8AC3E}">
        <p14:creationId xmlns:p14="http://schemas.microsoft.com/office/powerpoint/2010/main" val="648821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a:t>
            </a:r>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24</a:t>
            </a:fld>
            <a:endParaRPr lang="en-US"/>
          </a:p>
        </p:txBody>
      </p:sp>
    </p:spTree>
    <p:extLst>
      <p:ext uri="{BB962C8B-B14F-4D97-AF65-F5344CB8AC3E}">
        <p14:creationId xmlns:p14="http://schemas.microsoft.com/office/powerpoint/2010/main" val="125028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4</a:t>
            </a:fld>
            <a:endParaRPr lang="en-US"/>
          </a:p>
        </p:txBody>
      </p:sp>
    </p:spTree>
    <p:extLst>
      <p:ext uri="{BB962C8B-B14F-4D97-AF65-F5344CB8AC3E}">
        <p14:creationId xmlns:p14="http://schemas.microsoft.com/office/powerpoint/2010/main" val="148827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3200" dirty="0" smtClean="0">
                <a:latin typeface="NikoshBAN" panose="02000000000000000000" pitchFamily="2" charset="0"/>
                <a:cs typeface="NikoshBAN" panose="02000000000000000000" pitchFamily="2" charset="0"/>
              </a:rPr>
              <a:t>মাইন্ড</a:t>
            </a:r>
            <a:r>
              <a:rPr lang="bn-IN" sz="3200" baseline="0" dirty="0" smtClean="0">
                <a:latin typeface="NikoshBAN" panose="02000000000000000000" pitchFamily="2" charset="0"/>
                <a:cs typeface="NikoshBAN" panose="02000000000000000000" pitchFamily="2" charset="0"/>
              </a:rPr>
              <a:t> ম্যাপের মাধ্যমে শিক্ষক ও শিক্ষার্থীরা কবি পরিচিতি বের করবেন।</a:t>
            </a:r>
            <a:endParaRPr lang="en-US" sz="32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6</a:t>
            </a:fld>
            <a:endParaRPr lang="en-US"/>
          </a:p>
        </p:txBody>
      </p:sp>
    </p:spTree>
    <p:extLst>
      <p:ext uri="{BB962C8B-B14F-4D97-AF65-F5344CB8AC3E}">
        <p14:creationId xmlns:p14="http://schemas.microsoft.com/office/powerpoint/2010/main" val="3528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9</a:t>
            </a:fld>
            <a:endParaRPr lang="en-US"/>
          </a:p>
        </p:txBody>
      </p:sp>
    </p:spTree>
    <p:extLst>
      <p:ext uri="{BB962C8B-B14F-4D97-AF65-F5344CB8AC3E}">
        <p14:creationId xmlns:p14="http://schemas.microsoft.com/office/powerpoint/2010/main" val="263523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E5D0347-2BE8-4C0B-A00F-77263F129B54}" type="slidenum">
              <a:rPr lang="en-US" smtClean="0"/>
              <a:t>10</a:t>
            </a:fld>
            <a:endParaRPr lang="en-US"/>
          </a:p>
        </p:txBody>
      </p:sp>
    </p:spTree>
    <p:extLst>
      <p:ext uri="{BB962C8B-B14F-4D97-AF65-F5344CB8AC3E}">
        <p14:creationId xmlns:p14="http://schemas.microsoft.com/office/powerpoint/2010/main" val="413912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12</a:t>
            </a:fld>
            <a:endParaRPr lang="en-US"/>
          </a:p>
        </p:txBody>
      </p:sp>
    </p:spTree>
    <p:extLst>
      <p:ext uri="{BB962C8B-B14F-4D97-AF65-F5344CB8AC3E}">
        <p14:creationId xmlns:p14="http://schemas.microsoft.com/office/powerpoint/2010/main" val="408716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anose="02000000000000000000" pitchFamily="2" charset="0"/>
                <a:cs typeface="NikoshBAN" panose="02000000000000000000" pitchFamily="2" charset="0"/>
              </a:rPr>
              <a:t>।</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13</a:t>
            </a:fld>
            <a:endParaRPr lang="en-US"/>
          </a:p>
        </p:txBody>
      </p:sp>
    </p:spTree>
    <p:extLst>
      <p:ext uri="{BB962C8B-B14F-4D97-AF65-F5344CB8AC3E}">
        <p14:creationId xmlns:p14="http://schemas.microsoft.com/office/powerpoint/2010/main" val="3816377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14</a:t>
            </a:fld>
            <a:endParaRPr lang="en-US"/>
          </a:p>
        </p:txBody>
      </p:sp>
    </p:spTree>
    <p:extLst>
      <p:ext uri="{BB962C8B-B14F-4D97-AF65-F5344CB8AC3E}">
        <p14:creationId xmlns:p14="http://schemas.microsoft.com/office/powerpoint/2010/main" val="281199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D0347-2BE8-4C0B-A00F-77263F129B54}" type="slidenum">
              <a:rPr lang="en-US" smtClean="0"/>
              <a:t>15</a:t>
            </a:fld>
            <a:endParaRPr lang="en-US"/>
          </a:p>
        </p:txBody>
      </p:sp>
    </p:spTree>
    <p:extLst>
      <p:ext uri="{BB962C8B-B14F-4D97-AF65-F5344CB8AC3E}">
        <p14:creationId xmlns:p14="http://schemas.microsoft.com/office/powerpoint/2010/main" val="246269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4929811" y="621526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1043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85813" y="1825625"/>
            <a:ext cx="9858375"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9/24/2020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63765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9594" y="365125"/>
            <a:ext cx="2464594"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85813" y="365125"/>
            <a:ext cx="7250906"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9/24/2020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399994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785813" y="1825625"/>
            <a:ext cx="9858375"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9/24/2020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382456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859" y="1709739"/>
            <a:ext cx="9858375" cy="2852737"/>
          </a:xfrm>
          <a:prstGeom prst="rect">
            <a:avLst/>
          </a:prstGeom>
        </p:spPr>
        <p:txBody>
          <a:bodyPr anchor="b"/>
          <a:lstStyle>
            <a:lvl1pPr>
              <a:defRPr sz="5625"/>
            </a:lvl1pPr>
          </a:lstStyle>
          <a:p>
            <a:r>
              <a:rPr lang="en-US" smtClean="0"/>
              <a:t>Click to edit Master title style</a:t>
            </a:r>
            <a:endParaRPr lang="en-US" dirty="0"/>
          </a:p>
        </p:txBody>
      </p:sp>
      <p:sp>
        <p:nvSpPr>
          <p:cNvPr id="3" name="Text Placeholder 2"/>
          <p:cNvSpPr>
            <a:spLocks noGrp="1"/>
          </p:cNvSpPr>
          <p:nvPr>
            <p:ph type="body" idx="1"/>
          </p:nvPr>
        </p:nvSpPr>
        <p:spPr>
          <a:xfrm>
            <a:off x="779859" y="4589464"/>
            <a:ext cx="9858375" cy="1500187"/>
          </a:xfrm>
          <a:prstGeom prst="rect">
            <a:avLst/>
          </a:prstGeom>
        </p:spPr>
        <p:txBody>
          <a:bodyPr/>
          <a:lstStyle>
            <a:lvl1pPr marL="0" indent="0">
              <a:buNone/>
              <a:defRPr sz="2250">
                <a:solidFill>
                  <a:schemeClr val="tx1">
                    <a:tint val="75000"/>
                  </a:schemeClr>
                </a:solidFill>
              </a:defRPr>
            </a:lvl1pPr>
            <a:lvl2pPr marL="428625" indent="0">
              <a:buNone/>
              <a:defRPr sz="1875">
                <a:solidFill>
                  <a:schemeClr val="tx1">
                    <a:tint val="75000"/>
                  </a:schemeClr>
                </a:solidFill>
              </a:defRPr>
            </a:lvl2pPr>
            <a:lvl3pPr marL="857250" indent="0">
              <a:buNone/>
              <a:defRPr sz="1688">
                <a:solidFill>
                  <a:schemeClr val="tx1">
                    <a:tint val="75000"/>
                  </a:schemeClr>
                </a:solidFill>
              </a:defRPr>
            </a:lvl3pPr>
            <a:lvl4pPr marL="1285875" indent="0">
              <a:buNone/>
              <a:defRPr sz="1500">
                <a:solidFill>
                  <a:schemeClr val="tx1">
                    <a:tint val="75000"/>
                  </a:schemeClr>
                </a:solidFill>
              </a:defRPr>
            </a:lvl4pPr>
            <a:lvl5pPr marL="1714500" indent="0">
              <a:buNone/>
              <a:defRPr sz="1500">
                <a:solidFill>
                  <a:schemeClr val="tx1">
                    <a:tint val="75000"/>
                  </a:schemeClr>
                </a:solidFill>
              </a:defRPr>
            </a:lvl5pPr>
            <a:lvl6pPr marL="2143125" indent="0">
              <a:buNone/>
              <a:defRPr sz="1500">
                <a:solidFill>
                  <a:schemeClr val="tx1">
                    <a:tint val="75000"/>
                  </a:schemeClr>
                </a:solidFill>
              </a:defRPr>
            </a:lvl6pPr>
            <a:lvl7pPr marL="2571750" indent="0">
              <a:buNone/>
              <a:defRPr sz="1500">
                <a:solidFill>
                  <a:schemeClr val="tx1">
                    <a:tint val="75000"/>
                  </a:schemeClr>
                </a:solidFill>
              </a:defRPr>
            </a:lvl7pPr>
            <a:lvl8pPr marL="3000375" indent="0">
              <a:buNone/>
              <a:defRPr sz="1500">
                <a:solidFill>
                  <a:schemeClr val="tx1">
                    <a:tint val="75000"/>
                  </a:schemeClr>
                </a:solidFill>
              </a:defRPr>
            </a:lvl8pPr>
            <a:lvl9pPr marL="34290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9/24/2020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257630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85813" y="1825625"/>
            <a:ext cx="48577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86438" y="1825625"/>
            <a:ext cx="48577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9/24/2020</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275770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7301" y="365126"/>
            <a:ext cx="9858375"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87302" y="1681163"/>
            <a:ext cx="4835425"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787302" y="2505075"/>
            <a:ext cx="4835425"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786437" y="1681163"/>
            <a:ext cx="4859239" cy="823912"/>
          </a:xfrm>
          <a:prstGeom prst="rect">
            <a:avLst/>
          </a:prstGeo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786437" y="2505075"/>
            <a:ext cx="4859239"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9/24/2020</a:t>
            </a:fld>
            <a:endParaRPr lang="en-US"/>
          </a:p>
        </p:txBody>
      </p:sp>
      <p:sp>
        <p:nvSpPr>
          <p:cNvPr id="8" name="Footer Placeholder 7"/>
          <p:cNvSpPr>
            <a:spLocks noGrp="1"/>
          </p:cNvSpPr>
          <p:nvPr>
            <p:ph type="ftr" sz="quarter" idx="11"/>
          </p:nvPr>
        </p:nvSpPr>
        <p:spPr>
          <a:xfrm>
            <a:off x="3786188" y="6356351"/>
            <a:ext cx="385762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282863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85813" y="365126"/>
            <a:ext cx="9858375"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9/24/2020</a:t>
            </a:fld>
            <a:endParaRPr lang="en-US"/>
          </a:p>
        </p:txBody>
      </p:sp>
      <p:sp>
        <p:nvSpPr>
          <p:cNvPr id="4" name="Footer Placeholder 3"/>
          <p:cNvSpPr>
            <a:spLocks noGrp="1"/>
          </p:cNvSpPr>
          <p:nvPr>
            <p:ph type="ftr" sz="quarter" idx="11"/>
          </p:nvPr>
        </p:nvSpPr>
        <p:spPr>
          <a:xfrm>
            <a:off x="3786188" y="6356351"/>
            <a:ext cx="385762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423967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9/24/2020</a:t>
            </a:fld>
            <a:endParaRPr lang="en-US"/>
          </a:p>
        </p:txBody>
      </p:sp>
      <p:sp>
        <p:nvSpPr>
          <p:cNvPr id="3" name="Footer Placeholder 2"/>
          <p:cNvSpPr>
            <a:spLocks noGrp="1"/>
          </p:cNvSpPr>
          <p:nvPr>
            <p:ph type="ftr" sz="quarter" idx="11"/>
          </p:nvPr>
        </p:nvSpPr>
        <p:spPr>
          <a:xfrm>
            <a:off x="3786188" y="6356351"/>
            <a:ext cx="3857625" cy="365125"/>
          </a:xfrm>
          <a:prstGeom prst="rect">
            <a:avLst/>
          </a:prstGeom>
        </p:spPr>
        <p:txBody>
          <a:bodyPr/>
          <a:lstStyle>
            <a:lvl1pPr algn="ctr">
              <a:defRPr>
                <a:latin typeface="Times New Roman" panose="02020603050405020304" pitchFamily="18" charset="0"/>
                <a:cs typeface="Times New Roman" panose="02020603050405020304" pitchFamily="18" charset="0"/>
              </a:defRPr>
            </a:lvl1pPr>
          </a:lstStyle>
          <a:p>
            <a:r>
              <a:rPr lang="en-US" smtClean="0"/>
              <a:t>isratmimmu1974@gmail.com</a:t>
            </a:r>
            <a:endParaRPr lang="en-US" dirty="0"/>
          </a:p>
        </p:txBody>
      </p:sp>
    </p:spTree>
    <p:extLst>
      <p:ext uri="{BB962C8B-B14F-4D97-AF65-F5344CB8AC3E}">
        <p14:creationId xmlns:p14="http://schemas.microsoft.com/office/powerpoint/2010/main" val="243708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a:prstGeom prst="rect">
            <a:avLst/>
          </a:prstGeom>
        </p:spPr>
        <p:txBody>
          <a:bodyPr anchor="b"/>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4859238" y="987426"/>
            <a:ext cx="5786438" cy="4873625"/>
          </a:xfrm>
          <a:prstGeom prst="rect">
            <a:avLst/>
          </a:prstGeo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9/24/2020</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17288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a:prstGeom prst="rect">
            <a:avLst/>
          </a:prstGeom>
        </p:spPr>
        <p:txBody>
          <a:bodyPr anchor="b"/>
          <a:lstStyle>
            <a:lvl1pPr>
              <a:defRPr sz="3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59238" y="987426"/>
            <a:ext cx="5786438" cy="4873625"/>
          </a:xfrm>
          <a:prstGeom prst="rect">
            <a:avLst/>
          </a:prstGeom>
        </p:spPr>
        <p:txBody>
          <a:bodyPr anchor="t"/>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r>
              <a:rPr lang="en-US" smtClean="0"/>
              <a:t>Click icon to add picture</a:t>
            </a:r>
            <a:endParaRPr lang="en-US" dirty="0"/>
          </a:p>
        </p:txBody>
      </p:sp>
      <p:sp>
        <p:nvSpPr>
          <p:cNvPr id="4" name="Text Placeholder 3"/>
          <p:cNvSpPr>
            <a:spLocks noGrp="1"/>
          </p:cNvSpPr>
          <p:nvPr>
            <p:ph type="body" sz="half" idx="2"/>
          </p:nvPr>
        </p:nvSpPr>
        <p:spPr>
          <a:xfrm>
            <a:off x="787302" y="2057400"/>
            <a:ext cx="3686472" cy="3811588"/>
          </a:xfrm>
          <a:prstGeom prst="rect">
            <a:avLst/>
          </a:prstGeo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F8865ABD-2BBC-4D14-9CD4-33A33DDDC382}" type="datetimeFigureOut">
              <a:rPr lang="en-US" smtClean="0"/>
              <a:t>9/24/2020</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D3D3B91D-BB6C-49E8-900D-0A7077F9D06F}" type="slidenum">
              <a:rPr lang="en-US" smtClean="0"/>
              <a:t>‹#›</a:t>
            </a:fld>
            <a:endParaRPr lang="en-US"/>
          </a:p>
        </p:txBody>
      </p:sp>
    </p:spTree>
    <p:extLst>
      <p:ext uri="{BB962C8B-B14F-4D97-AF65-F5344CB8AC3E}">
        <p14:creationId xmlns:p14="http://schemas.microsoft.com/office/powerpoint/2010/main" val="292700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1"/>
            <a:ext cx="11430000" cy="6858001"/>
            <a:chOff x="1" y="0"/>
            <a:chExt cx="11430000" cy="6400801"/>
          </a:xfrm>
        </p:grpSpPr>
        <p:sp>
          <p:nvSpPr>
            <p:cNvPr id="8" name="Frame 7"/>
            <p:cNvSpPr/>
            <p:nvPr userDrawn="1"/>
          </p:nvSpPr>
          <p:spPr>
            <a:xfrm>
              <a:off x="1" y="0"/>
              <a:ext cx="11430000" cy="6400800"/>
            </a:xfrm>
            <a:prstGeom prst="frame">
              <a:avLst>
                <a:gd name="adj1" fmla="val 367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sp>
          <p:nvSpPr>
            <p:cNvPr id="9" name="Half Frame 8"/>
            <p:cNvSpPr/>
            <p:nvPr userDrawn="1"/>
          </p:nvSpPr>
          <p:spPr>
            <a:xfrm>
              <a:off x="1" y="1"/>
              <a:ext cx="990063" cy="709196"/>
            </a:xfrm>
            <a:prstGeom prst="half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sp>
          <p:nvSpPr>
            <p:cNvPr id="10" name="Half Frame 9"/>
            <p:cNvSpPr/>
            <p:nvPr userDrawn="1"/>
          </p:nvSpPr>
          <p:spPr>
            <a:xfrm rot="16200000">
              <a:off x="-58517" y="5629919"/>
              <a:ext cx="829400" cy="712363"/>
            </a:xfrm>
            <a:prstGeom prst="half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sp>
          <p:nvSpPr>
            <p:cNvPr id="11" name="Half Frame 10"/>
            <p:cNvSpPr/>
            <p:nvPr userDrawn="1"/>
          </p:nvSpPr>
          <p:spPr>
            <a:xfrm rot="10800000">
              <a:off x="10439938" y="5691604"/>
              <a:ext cx="990063" cy="709196"/>
            </a:xfrm>
            <a:prstGeom prst="half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sp>
          <p:nvSpPr>
            <p:cNvPr id="12" name="Half Frame 11"/>
            <p:cNvSpPr/>
            <p:nvPr userDrawn="1"/>
          </p:nvSpPr>
          <p:spPr>
            <a:xfrm rot="5400000">
              <a:off x="10659120" y="58520"/>
              <a:ext cx="829400" cy="712363"/>
            </a:xfrm>
            <a:prstGeom prst="half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062" tIns="41031" rIns="82062" bIns="41031" numCol="1" spcCol="0" rtlCol="0" fromWordArt="0" anchor="ctr" anchorCtr="0" forceAA="0" compatLnSpc="1">
              <a:prstTxWarp prst="textNoShape">
                <a:avLst/>
              </a:prstTxWarp>
              <a:noAutofit/>
            </a:bodyPr>
            <a:lstStyle/>
            <a:p>
              <a:pPr algn="ctr"/>
              <a:endParaRPr lang="en-US" sz="1454">
                <a:solidFill>
                  <a:schemeClr val="tx1"/>
                </a:solidFill>
              </a:endParaRPr>
            </a:p>
          </p:txBody>
        </p:sp>
      </p:grpSp>
    </p:spTree>
    <p:extLst>
      <p:ext uri="{BB962C8B-B14F-4D97-AF65-F5344CB8AC3E}">
        <p14:creationId xmlns:p14="http://schemas.microsoft.com/office/powerpoint/2010/main" val="2575837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0.xml"/><Relationship Id="rId7" Type="http://schemas.openxmlformats.org/officeDocument/2006/relationships/image" Target="../media/image19.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073" y="471488"/>
            <a:ext cx="10737272" cy="1200329"/>
          </a:xfrm>
          <a:prstGeom prst="rect">
            <a:avLst/>
          </a:prstGeom>
          <a:no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7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মাল্টিমিডিয়া </a:t>
            </a:r>
            <a:r>
              <a:rPr lang="bn-IN" sz="7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7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স্বাগত</a:t>
            </a:r>
          </a:p>
        </p:txBody>
      </p:sp>
      <p:pic>
        <p:nvPicPr>
          <p:cNvPr id="3" name="Picture 2" descr="একটি ভূগোল ক্লাসে একটি পৃথিবী দেখতে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45" y="1784716"/>
            <a:ext cx="8053677" cy="371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ame 4"/>
          <p:cNvSpPr/>
          <p:nvPr/>
        </p:nvSpPr>
        <p:spPr>
          <a:xfrm>
            <a:off x="15240" y="0"/>
            <a:ext cx="11414760" cy="6858000"/>
          </a:xfrm>
          <a:prstGeom prst="frame">
            <a:avLst>
              <a:gd name="adj1" fmla="val 3605"/>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dirty="0">
              <a:solidFill>
                <a:schemeClr val="tx1"/>
              </a:solidFill>
              <a:sym typeface="Arial" charset="0"/>
            </a:endParaRPr>
          </a:p>
        </p:txBody>
      </p:sp>
      <p:sp>
        <p:nvSpPr>
          <p:cNvPr id="2" name="Rectangle 1"/>
          <p:cNvSpPr/>
          <p:nvPr/>
        </p:nvSpPr>
        <p:spPr>
          <a:xfrm>
            <a:off x="6082146" y="5943600"/>
            <a:ext cx="5029200" cy="623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84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15240" y="0"/>
            <a:ext cx="11414760" cy="6858000"/>
          </a:xfrm>
          <a:prstGeom prst="frame">
            <a:avLst>
              <a:gd name="adj1" fmla="val 3403"/>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
        <p:nvSpPr>
          <p:cNvPr id="5" name="Oval 4"/>
          <p:cNvSpPr/>
          <p:nvPr/>
        </p:nvSpPr>
        <p:spPr>
          <a:xfrm>
            <a:off x="2583872" y="581615"/>
            <a:ext cx="5638800" cy="11502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latin typeface="NikoshBAN" pitchFamily="2" charset="0"/>
                <a:cs typeface="NikoshBAN" pitchFamily="2" charset="0"/>
              </a:rPr>
              <a:t>একক</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কাজ</a:t>
            </a:r>
            <a:endParaRPr lang="en-US" sz="4800" b="1" dirty="0">
              <a:solidFill>
                <a:schemeClr val="tx1"/>
              </a:solidFill>
              <a:latin typeface="NikoshBAN" pitchFamily="2" charset="0"/>
              <a:cs typeface="NikoshBAN" pitchFamily="2" charset="0"/>
            </a:endParaRPr>
          </a:p>
        </p:txBody>
      </p:sp>
      <p:sp>
        <p:nvSpPr>
          <p:cNvPr id="6" name="TextBox 5"/>
          <p:cNvSpPr txBox="1"/>
          <p:nvPr/>
        </p:nvSpPr>
        <p:spPr>
          <a:xfrm>
            <a:off x="1326572" y="3172691"/>
            <a:ext cx="8153400" cy="830997"/>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ওয়ার্ড প্রসেসর</a:t>
            </a:r>
            <a:r>
              <a:rPr lang="en-US" sz="4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কাকে বলে?</a:t>
            </a:r>
            <a:endParaRPr lang="en-US" sz="4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05705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15240" y="0"/>
            <a:ext cx="11414760" cy="6858000"/>
          </a:xfrm>
          <a:prstGeom prst="frame">
            <a:avLst>
              <a:gd name="adj1" fmla="val 3403"/>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
        <p:nvSpPr>
          <p:cNvPr id="8" name="TextBox 7"/>
          <p:cNvSpPr txBox="1"/>
          <p:nvPr/>
        </p:nvSpPr>
        <p:spPr>
          <a:xfrm>
            <a:off x="2223655" y="838200"/>
            <a:ext cx="7391400" cy="769441"/>
          </a:xfrm>
          <a:prstGeom prst="rect">
            <a:avLst/>
          </a:prstGeom>
          <a:noFill/>
        </p:spPr>
        <p:txBody>
          <a:bodyPr wrap="square" rtlCol="0">
            <a:spAutoFit/>
          </a:bodyPr>
          <a:lstStyle/>
          <a:p>
            <a:pPr algn="ctr"/>
            <a:r>
              <a:rPr lang="bn-BD" sz="4400" b="1" dirty="0" smtClean="0">
                <a:effectLst>
                  <a:outerShdw blurRad="38100" dist="38100" dir="2700000" algn="tl">
                    <a:srgbClr val="000000">
                      <a:alpha val="43137"/>
                    </a:srgbClr>
                  </a:outerShdw>
                </a:effectLst>
                <a:latin typeface="NikoshBAN" pitchFamily="2" charset="0"/>
                <a:cs typeface="NikoshBAN" pitchFamily="2" charset="0"/>
              </a:rPr>
              <a:t>ওয়ার্ড</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bn-BD" sz="4400" b="1" dirty="0" smtClean="0">
                <a:effectLst>
                  <a:outerShdw blurRad="38100" dist="38100" dir="2700000" algn="tl">
                    <a:srgbClr val="000000">
                      <a:alpha val="43137"/>
                    </a:srgbClr>
                  </a:outerShdw>
                </a:effectLst>
                <a:latin typeface="NikoshBAN" pitchFamily="2" charset="0"/>
                <a:cs typeface="NikoshBAN" pitchFamily="2" charset="0"/>
              </a:rPr>
              <a:t>প্রসেসরে লেখা</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একটা</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ডকুমেন্ট</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9" name="Group 8"/>
          <p:cNvGrpSpPr/>
          <p:nvPr/>
        </p:nvGrpSpPr>
        <p:grpSpPr>
          <a:xfrm>
            <a:off x="2223655" y="2175164"/>
            <a:ext cx="7700342" cy="3505200"/>
            <a:chOff x="307109" y="2362200"/>
            <a:chExt cx="3733499" cy="2819400"/>
          </a:xfrm>
        </p:grpSpPr>
        <p:sp>
          <p:nvSpPr>
            <p:cNvPr id="10" name="Rectangle 9"/>
            <p:cNvSpPr/>
            <p:nvPr/>
          </p:nvSpPr>
          <p:spPr>
            <a:xfrm>
              <a:off x="307109" y="2362200"/>
              <a:ext cx="3657600" cy="28194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2"/>
            <p:cNvPicPr>
              <a:picLocks noChangeAspect="1" noChangeArrowheads="1"/>
            </p:cNvPicPr>
            <p:nvPr/>
          </p:nvPicPr>
          <p:blipFill>
            <a:blip r:embed="rId3" cstate="email"/>
            <a:srcRect/>
            <a:stretch>
              <a:fillRect/>
            </a:stretch>
          </p:blipFill>
          <p:spPr bwMode="auto">
            <a:xfrm>
              <a:off x="491836" y="2362200"/>
              <a:ext cx="3548772" cy="2498717"/>
            </a:xfrm>
            <a:prstGeom prst="rect">
              <a:avLst/>
            </a:prstGeom>
            <a:noFill/>
            <a:ln w="9525">
              <a:noFill/>
              <a:miter lim="800000"/>
              <a:headEnd/>
              <a:tailEnd/>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560" y="2981600"/>
              <a:ext cx="3251027" cy="2008704"/>
            </a:xfrm>
            <a:prstGeom prst="rect">
              <a:avLst/>
            </a:prstGeom>
          </p:spPr>
        </p:pic>
      </p:grpSp>
    </p:spTree>
    <p:extLst>
      <p:ext uri="{BB962C8B-B14F-4D97-AF65-F5344CB8AC3E}">
        <p14:creationId xmlns:p14="http://schemas.microsoft.com/office/powerpoint/2010/main" val="269424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5240" y="0"/>
            <a:ext cx="11414760" cy="6858000"/>
          </a:xfrm>
          <a:prstGeom prst="frame">
            <a:avLst>
              <a:gd name="adj1" fmla="val 3403"/>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pic>
        <p:nvPicPr>
          <p:cNvPr id="5" name="Picture 4" descr="113.gif"/>
          <p:cNvPicPr>
            <a:picLocks noChangeAspect="1"/>
          </p:cNvPicPr>
          <p:nvPr/>
        </p:nvPicPr>
        <p:blipFill>
          <a:blip r:embed="rId4" cstate="email"/>
          <a:stretch>
            <a:fillRect/>
          </a:stretch>
        </p:blipFill>
        <p:spPr>
          <a:xfrm>
            <a:off x="1836420" y="1828800"/>
            <a:ext cx="7772400" cy="411480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3257437" y="637309"/>
            <a:ext cx="4527201" cy="830997"/>
          </a:xfrm>
          <a:prstGeom prst="rect">
            <a:avLst/>
          </a:prstGeom>
        </p:spPr>
        <p:txBody>
          <a:bodyPr wrap="none">
            <a:spAutoFit/>
          </a:bodyPr>
          <a:lstStyle/>
          <a:p>
            <a:pPr algn="ctr"/>
            <a:r>
              <a:rPr lang="bn-BD" sz="4800" b="1" dirty="0">
                <a:effectLst>
                  <a:outerShdw blurRad="38100" dist="38100" dir="2700000" algn="tl">
                    <a:srgbClr val="000000">
                      <a:alpha val="43137"/>
                    </a:srgbClr>
                  </a:outerShdw>
                </a:effectLst>
                <a:latin typeface="NikoshBAN" pitchFamily="2" charset="0"/>
                <a:cs typeface="NikoshBAN" pitchFamily="2" charset="0"/>
              </a:rPr>
              <a:t>টাইপরাইটারের মেশিন </a:t>
            </a:r>
            <a:endParaRPr lang="en-US" sz="48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128511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5240" y="0"/>
            <a:ext cx="11414760" cy="6858000"/>
          </a:xfrm>
          <a:prstGeom prst="frame">
            <a:avLst>
              <a:gd name="adj1" fmla="val 3403"/>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
        <p:nvSpPr>
          <p:cNvPr id="6" name="Oval 5"/>
          <p:cNvSpPr/>
          <p:nvPr/>
        </p:nvSpPr>
        <p:spPr>
          <a:xfrm>
            <a:off x="2521527" y="304800"/>
            <a:ext cx="5562600" cy="16791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latin typeface="NikoshBAN" pitchFamily="2" charset="0"/>
                <a:cs typeface="NikoshBAN" pitchFamily="2" charset="0"/>
              </a:rPr>
              <a:t>কম্পিউটার</a:t>
            </a:r>
            <a:r>
              <a:rPr lang="en-US" sz="4800" b="1" dirty="0" smtClean="0">
                <a:solidFill>
                  <a:schemeClr val="tx1"/>
                </a:solidFill>
                <a:latin typeface="NikoshBAN" pitchFamily="2" charset="0"/>
                <a:cs typeface="NikoshBAN" pitchFamily="2" charset="0"/>
              </a:rPr>
              <a:t> এ </a:t>
            </a:r>
            <a:r>
              <a:rPr lang="en-US" sz="4800" b="1" dirty="0" err="1" smtClean="0">
                <a:solidFill>
                  <a:schemeClr val="tx1"/>
                </a:solidFill>
                <a:latin typeface="NikoshBAN" pitchFamily="2" charset="0"/>
                <a:cs typeface="NikoshBAN" pitchFamily="2" charset="0"/>
              </a:rPr>
              <a:t>লেখা</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ডকুমেন্ট</a:t>
            </a:r>
            <a:endParaRPr lang="en-US" sz="4800" b="1" dirty="0">
              <a:solidFill>
                <a:schemeClr val="tx1"/>
              </a:solidFill>
              <a:latin typeface="NikoshBAN" pitchFamily="2" charset="0"/>
              <a:cs typeface="NikoshBAN" pitchFamily="2" charset="0"/>
            </a:endParaRPr>
          </a:p>
        </p:txBody>
      </p:sp>
      <p:sp>
        <p:nvSpPr>
          <p:cNvPr id="7" name="TextBox 6"/>
          <p:cNvSpPr txBox="1"/>
          <p:nvPr/>
        </p:nvSpPr>
        <p:spPr>
          <a:xfrm>
            <a:off x="533400" y="2743200"/>
            <a:ext cx="10536382" cy="2585323"/>
          </a:xfrm>
          <a:prstGeom prst="rect">
            <a:avLst/>
          </a:prstGeom>
          <a:noFill/>
          <a:ln w="38100"/>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bn-BD" sz="3600" b="1" dirty="0" smtClean="0">
                <a:effectLst>
                  <a:outerShdw blurRad="38100" dist="38100" dir="2700000" algn="tl">
                    <a:srgbClr val="000000">
                      <a:alpha val="43137"/>
                    </a:srgbClr>
                  </a:outerShdw>
                </a:effectLst>
                <a:latin typeface="NikoshBAN" pitchFamily="2" charset="0"/>
                <a:cs typeface="NikoshBAN" pitchFamily="2" charset="0"/>
              </a:rPr>
              <a:t>কম্পিউটার তৈরি করা হয়েছে আমাদের দৈনন্দিন কাজে সাহায্য করার জন্যে, এটা যে ভাবেই ব্যাবহার উচিত কিন্ত আমরা যদি এটাকে নিয়ে বাড়াবাড়ি করতে শুরু করি, তাহলে সেটা বিপদের কারন হতে পারে।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448061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কলার পুষ্ঠিগুণ - স্বাস্থ্য তথ্য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ame 6"/>
          <p:cNvSpPr/>
          <p:nvPr/>
        </p:nvSpPr>
        <p:spPr>
          <a:xfrm>
            <a:off x="15240" y="0"/>
            <a:ext cx="11414760" cy="6858000"/>
          </a:xfrm>
          <a:prstGeom prst="frame">
            <a:avLst>
              <a:gd name="adj1" fmla="val 3403"/>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pic>
        <p:nvPicPr>
          <p:cNvPr id="6" name="Picture 5" descr="DSC04708.JPG"/>
          <p:cNvPicPr>
            <a:picLocks noChangeAspect="1"/>
          </p:cNvPicPr>
          <p:nvPr/>
        </p:nvPicPr>
        <p:blipFill>
          <a:blip r:embed="rId4" cstate="email">
            <a:lum bright="10000" contrast="20000"/>
          </a:blip>
          <a:srcRect/>
          <a:stretch>
            <a:fillRect/>
          </a:stretch>
        </p:blipFill>
        <p:spPr>
          <a:xfrm>
            <a:off x="914400" y="2286000"/>
            <a:ext cx="73914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1447800" y="838200"/>
            <a:ext cx="6248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NikoshBAN" pitchFamily="2" charset="0"/>
                <a:cs typeface="NikoshBAN" pitchFamily="2" charset="0"/>
              </a:rPr>
              <a:t>হাতে</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লেখা</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ডকুমেন্ট</a:t>
            </a:r>
            <a:endParaRPr lang="en-US" sz="44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833798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15240" y="0"/>
            <a:ext cx="11414760" cy="6858000"/>
          </a:xfrm>
          <a:prstGeom prst="frame">
            <a:avLst>
              <a:gd name="adj1" fmla="val 3403"/>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grpSp>
        <p:nvGrpSpPr>
          <p:cNvPr id="5" name="Group 4"/>
          <p:cNvGrpSpPr/>
          <p:nvPr/>
        </p:nvGrpSpPr>
        <p:grpSpPr>
          <a:xfrm>
            <a:off x="762000" y="1638300"/>
            <a:ext cx="3657600" cy="2743200"/>
            <a:chOff x="533400" y="1752600"/>
            <a:chExt cx="3657600" cy="2743200"/>
          </a:xfrm>
        </p:grpSpPr>
        <p:pic>
          <p:nvPicPr>
            <p:cNvPr id="6" name="Picture 5" descr="vlcsnap-2015-03-21-12h47m51s291.png"/>
            <p:cNvPicPr>
              <a:picLocks noChangeAspect="1"/>
            </p:cNvPicPr>
            <p:nvPr/>
          </p:nvPicPr>
          <p:blipFill>
            <a:blip r:embed="rId4" cstate="print"/>
            <a:stretch>
              <a:fillRect/>
            </a:stretch>
          </p:blipFill>
          <p:spPr>
            <a:xfrm>
              <a:off x="533400" y="1752600"/>
              <a:ext cx="3657600" cy="2743200"/>
            </a:xfrm>
            <a:prstGeom prst="rect">
              <a:avLst/>
            </a:prstGeom>
          </p:spPr>
        </p:pic>
        <p:cxnSp>
          <p:nvCxnSpPr>
            <p:cNvPr id="7" name="Straight Connector 6"/>
            <p:cNvCxnSpPr/>
            <p:nvPr/>
          </p:nvCxnSpPr>
          <p:spPr>
            <a:xfrm>
              <a:off x="3505200" y="2438400"/>
              <a:ext cx="533400" cy="0"/>
            </a:xfrm>
            <a:prstGeom prst="line">
              <a:avLst/>
            </a:prstGeom>
          </p:spPr>
          <p:style>
            <a:lnRef idx="1">
              <a:schemeClr val="dk1"/>
            </a:lnRef>
            <a:fillRef idx="0">
              <a:schemeClr val="dk1"/>
            </a:fillRef>
            <a:effectRef idx="0">
              <a:schemeClr val="dk1"/>
            </a:effectRef>
            <a:fontRef idx="minor">
              <a:schemeClr val="tx1"/>
            </a:fontRef>
          </p:style>
        </p:cxnSp>
      </p:gr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06491" y="1838279"/>
            <a:ext cx="3429000" cy="2771153"/>
          </a:xfrm>
          <a:prstGeom prst="rect">
            <a:avLst/>
          </a:prstGeom>
        </p:spPr>
      </p:pic>
      <p:sp>
        <p:nvSpPr>
          <p:cNvPr id="9" name="TextBox 8"/>
          <p:cNvSpPr txBox="1"/>
          <p:nvPr/>
        </p:nvSpPr>
        <p:spPr>
          <a:xfrm>
            <a:off x="1295400" y="587514"/>
            <a:ext cx="7315200" cy="830997"/>
          </a:xfrm>
          <a:prstGeom prst="rect">
            <a:avLst/>
          </a:prstGeom>
          <a:noFill/>
        </p:spPr>
        <p:txBody>
          <a:bodyPr wrap="square" rtlCol="0">
            <a:spAutoFit/>
          </a:bodyPr>
          <a:lstStyle/>
          <a:p>
            <a:pPr algn="ctr"/>
            <a:r>
              <a:rPr lang="bn-BD" sz="4800" b="1" dirty="0" smtClean="0">
                <a:effectLst>
                  <a:outerShdw blurRad="38100" dist="38100" dir="2700000" algn="tl">
                    <a:srgbClr val="000000">
                      <a:alpha val="43137"/>
                    </a:srgbClr>
                  </a:outerShdw>
                </a:effectLst>
                <a:latin typeface="NikoshBAN" pitchFamily="2" charset="0"/>
                <a:cs typeface="NikoshBAN" pitchFamily="2" charset="0"/>
              </a:rPr>
              <a:t>আমরা কী দেখতে পাচ্ছি?</a:t>
            </a:r>
            <a:endParaRPr lang="en-US" sz="4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6906491" y="4967644"/>
            <a:ext cx="3886200" cy="1200329"/>
          </a:xfrm>
          <a:prstGeom prst="rect">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600" b="1" dirty="0" smtClean="0">
                <a:solidFill>
                  <a:srgbClr val="002060"/>
                </a:solidFill>
                <a:latin typeface="NikoshBAN" pitchFamily="2" charset="0"/>
                <a:cs typeface="NikoshBAN" pitchFamily="2" charset="0"/>
              </a:rPr>
              <a:t>কম্পিউটারে  ভুল সংশোধন করা য়ায়।</a:t>
            </a:r>
            <a:endParaRPr lang="en-US" sz="3600" b="1" dirty="0" smtClean="0">
              <a:solidFill>
                <a:srgbClr val="002060"/>
              </a:solidFill>
              <a:latin typeface="NikoshBAN" pitchFamily="2" charset="0"/>
              <a:cs typeface="NikoshBAN" pitchFamily="2" charset="0"/>
            </a:endParaRPr>
          </a:p>
        </p:txBody>
      </p:sp>
      <p:sp>
        <p:nvSpPr>
          <p:cNvPr id="14" name="TextBox 13"/>
          <p:cNvSpPr txBox="1"/>
          <p:nvPr/>
        </p:nvSpPr>
        <p:spPr>
          <a:xfrm>
            <a:off x="381000" y="5029200"/>
            <a:ext cx="4038600" cy="1200329"/>
          </a:xfrm>
          <a:prstGeom prst="rect">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600" b="1" dirty="0" smtClean="0">
                <a:solidFill>
                  <a:srgbClr val="002060"/>
                </a:solidFill>
                <a:latin typeface="NikoshBAN" pitchFamily="2" charset="0"/>
                <a:cs typeface="NikoshBAN" pitchFamily="2" charset="0"/>
              </a:rPr>
              <a:t>টাইপ রাইটারে ভুল সংশোধন করা যায় না।</a:t>
            </a:r>
            <a:endParaRPr lang="en-US" sz="3600" b="1" dirty="0" smtClean="0">
              <a:solidFill>
                <a:srgbClr val="002060"/>
              </a:solidFill>
              <a:latin typeface="NikoshBAN" pitchFamily="2" charset="0"/>
              <a:cs typeface="NikoshBAN" pitchFamily="2" charset="0"/>
            </a:endParaRPr>
          </a:p>
        </p:txBody>
      </p:sp>
      <p:pic>
        <p:nvPicPr>
          <p:cNvPr id="15" name="Picture 14" descr="InkGesturesInWord5.gif"/>
          <p:cNvPicPr>
            <a:picLocks noChangeAspect="1"/>
          </p:cNvPicPr>
          <p:nvPr/>
        </p:nvPicPr>
        <p:blipFill>
          <a:blip r:embed="rId6" cstate="email"/>
          <a:stretch>
            <a:fillRect/>
          </a:stretch>
        </p:blipFill>
        <p:spPr>
          <a:xfrm>
            <a:off x="7058891" y="1981200"/>
            <a:ext cx="3200400" cy="1905000"/>
          </a:xfrm>
          <a:prstGeom prst="rect">
            <a:avLst/>
          </a:prstGeom>
        </p:spPr>
      </p:pic>
      <p:sp>
        <p:nvSpPr>
          <p:cNvPr id="17" name="Oval 16"/>
          <p:cNvSpPr/>
          <p:nvPr/>
        </p:nvSpPr>
        <p:spPr>
          <a:xfrm>
            <a:off x="6906491" y="1981200"/>
            <a:ext cx="3352800" cy="20574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086100" y="2066211"/>
            <a:ext cx="990600" cy="7620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8663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Bottom)">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500"/>
                                        <p:tgtEl>
                                          <p:spTgt spid="14"/>
                                        </p:tgtEl>
                                      </p:cBhvr>
                                    </p:animEffect>
                                  </p:childTnLst>
                                </p:cTn>
                              </p:par>
                              <p:par>
                                <p:cTn id="31" presetID="2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1"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mph" presetSubtype="0" repeatCount="indefinite" fill="hold" grpId="0" nodeType="clickEffect">
                                  <p:stCondLst>
                                    <p:cond delay="0"/>
                                  </p:stCondLst>
                                  <p:childTnLst>
                                    <p:animEffect transition="out" filter="fade">
                                      <p:cBhvr>
                                        <p:cTn id="44" dur="2000" tmFilter="0, 0; .2, .5; .8, .5; 1, 0"/>
                                        <p:tgtEl>
                                          <p:spTgt spid="17"/>
                                        </p:tgtEl>
                                      </p:cBhvr>
                                    </p:animEffect>
                                    <p:animScale>
                                      <p:cBhvr>
                                        <p:cTn id="45" dur="1000" autoRev="1" fill="hold"/>
                                        <p:tgtEl>
                                          <p:spTgt spid="17"/>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1"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mph" presetSubtype="0" repeatCount="indefinite" fill="hold" grpId="0" nodeType="clickEffect">
                                  <p:stCondLst>
                                    <p:cond delay="0"/>
                                  </p:stCondLst>
                                  <p:childTnLst>
                                    <p:animEffect transition="out" filter="fade">
                                      <p:cBhvr>
                                        <p:cTn id="55" dur="2000" tmFilter="0, 0; .2, .5; .8, .5; 1, 0"/>
                                        <p:tgtEl>
                                          <p:spTgt spid="18"/>
                                        </p:tgtEl>
                                      </p:cBhvr>
                                    </p:animEffect>
                                    <p:animScale>
                                      <p:cBhvr>
                                        <p:cTn id="56"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7" grpId="0" animBg="1"/>
      <p:bldP spid="17" grpId="1"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5240" y="0"/>
            <a:ext cx="11414760" cy="6858000"/>
          </a:xfrm>
          <a:prstGeom prst="frame">
            <a:avLst>
              <a:gd name="adj1" fmla="val 3403"/>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07560306"/>
              </p:ext>
            </p:extLst>
          </p:nvPr>
        </p:nvGraphicFramePr>
        <p:xfrm>
          <a:off x="98425" y="98425"/>
          <a:ext cx="822325" cy="438150"/>
        </p:xfrm>
        <a:graphic>
          <a:graphicData uri="http://schemas.openxmlformats.org/presentationml/2006/ole">
            <mc:AlternateContent xmlns:mc="http://schemas.openxmlformats.org/markup-compatibility/2006">
              <mc:Choice xmlns:v="urn:schemas-microsoft-com:vml" Requires="v">
                <p:oleObj spid="_x0000_s2164" name="Packager Shell Object" showAsIcon="1" r:id="rId5" imgW="822600" imgH="437760" progId="Package">
                  <p:embed/>
                </p:oleObj>
              </mc:Choice>
              <mc:Fallback>
                <p:oleObj name="Packager Shell Object" showAsIcon="1" r:id="rId5" imgW="822600" imgH="437760" progId="Package">
                  <p:embed/>
                  <p:pic>
                    <p:nvPicPr>
                      <p:cNvPr id="0" name=""/>
                      <p:cNvPicPr/>
                      <p:nvPr/>
                    </p:nvPicPr>
                    <p:blipFill>
                      <a:blip r:embed="rId6"/>
                      <a:stretch>
                        <a:fillRect/>
                      </a:stretch>
                    </p:blipFill>
                    <p:spPr>
                      <a:xfrm>
                        <a:off x="98425" y="98425"/>
                        <a:ext cx="822325" cy="438150"/>
                      </a:xfrm>
                      <a:prstGeom prst="rect">
                        <a:avLst/>
                      </a:prstGeom>
                    </p:spPr>
                  </p:pic>
                </p:oleObj>
              </mc:Fallback>
            </mc:AlternateContent>
          </a:graphicData>
        </a:graphic>
      </p:graphicFrame>
      <p:grpSp>
        <p:nvGrpSpPr>
          <p:cNvPr id="6" name="Group 5"/>
          <p:cNvGrpSpPr/>
          <p:nvPr/>
        </p:nvGrpSpPr>
        <p:grpSpPr>
          <a:xfrm>
            <a:off x="1836419" y="2012162"/>
            <a:ext cx="7772400" cy="3962400"/>
            <a:chOff x="685800" y="2057400"/>
            <a:chExt cx="7772400" cy="3962400"/>
          </a:xfrm>
        </p:grpSpPr>
        <p:pic>
          <p:nvPicPr>
            <p:cNvPr id="7" name="Picture 6" descr="katakati.gif"/>
            <p:cNvPicPr>
              <a:picLocks noChangeAspect="1"/>
            </p:cNvPicPr>
            <p:nvPr/>
          </p:nvPicPr>
          <p:blipFill>
            <a:blip r:embed="rId7" cstate="print"/>
            <a:srcRect t="9697" b="57980"/>
            <a:stretch>
              <a:fillRect/>
            </a:stretch>
          </p:blipFill>
          <p:spPr>
            <a:xfrm>
              <a:off x="685800" y="2057400"/>
              <a:ext cx="7772400" cy="1832919"/>
            </a:xfrm>
            <a:prstGeom prst="rect">
              <a:avLst/>
            </a:prstGeom>
            <a:ln>
              <a:noFill/>
            </a:ln>
            <a:effectLst>
              <a:outerShdw blurRad="292100" dist="139700" dir="2700000" algn="tl" rotWithShape="0">
                <a:srgbClr val="333333">
                  <a:alpha val="65000"/>
                </a:srgbClr>
              </a:outerShdw>
            </a:effectLst>
          </p:spPr>
        </p:pic>
        <p:pic>
          <p:nvPicPr>
            <p:cNvPr id="8" name="Picture 7" descr="typeing.jpg"/>
            <p:cNvPicPr>
              <a:picLocks noChangeAspect="1"/>
            </p:cNvPicPr>
            <p:nvPr/>
          </p:nvPicPr>
          <p:blipFill>
            <a:blip r:embed="rId8" cstate="print"/>
            <a:srcRect l="3938" t="24324"/>
            <a:stretch>
              <a:fillRect/>
            </a:stretch>
          </p:blipFill>
          <p:spPr>
            <a:xfrm>
              <a:off x="685800" y="3886200"/>
              <a:ext cx="7696200" cy="2133600"/>
            </a:xfrm>
            <a:prstGeom prst="rect">
              <a:avLst/>
            </a:prstGeom>
            <a:ln>
              <a:noFill/>
            </a:ln>
            <a:effectLst>
              <a:outerShdw blurRad="292100" dist="139700" dir="2700000" algn="tl" rotWithShape="0">
                <a:srgbClr val="333333">
                  <a:alpha val="65000"/>
                </a:srgbClr>
              </a:outerShdw>
            </a:effectLst>
          </p:spPr>
        </p:pic>
      </p:grpSp>
      <p:sp>
        <p:nvSpPr>
          <p:cNvPr id="9" name="Rectangle 8"/>
          <p:cNvSpPr/>
          <p:nvPr/>
        </p:nvSpPr>
        <p:spPr>
          <a:xfrm>
            <a:off x="1836420" y="848380"/>
            <a:ext cx="7772399" cy="830997"/>
          </a:xfrm>
          <a:prstGeom prst="rect">
            <a:avLst/>
          </a:prstGeom>
          <a:noFill/>
        </p:spPr>
        <p:style>
          <a:lnRef idx="0">
            <a:schemeClr val="dk1"/>
          </a:lnRef>
          <a:fillRef idx="3">
            <a:schemeClr val="dk1"/>
          </a:fillRef>
          <a:effectRef idx="3">
            <a:schemeClr val="dk1"/>
          </a:effectRef>
          <a:fontRef idx="minor">
            <a:schemeClr val="lt1"/>
          </a:fontRef>
        </p:style>
        <p:txBody>
          <a:bodyPr wrap="square">
            <a:spAutoFit/>
          </a:bodyPr>
          <a:lstStyle/>
          <a:p>
            <a:pPr algn="ctr"/>
            <a:r>
              <a:rPr lang="bn-BD" sz="4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টাইপ রাইটারে লেখা একটা ডকুমেন্ট </a:t>
            </a:r>
            <a:endParaRPr lang="en-US" sz="4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39490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15240" y="0"/>
            <a:ext cx="11414760" cy="6858000"/>
          </a:xfrm>
          <a:prstGeom prst="frame">
            <a:avLst>
              <a:gd name="adj1" fmla="val 3403"/>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grpSp>
        <p:nvGrpSpPr>
          <p:cNvPr id="6" name="Group 5"/>
          <p:cNvGrpSpPr/>
          <p:nvPr/>
        </p:nvGrpSpPr>
        <p:grpSpPr>
          <a:xfrm>
            <a:off x="2576569" y="1558636"/>
            <a:ext cx="6248400" cy="4330602"/>
            <a:chOff x="1447800" y="1752600"/>
            <a:chExt cx="6248400" cy="4330602"/>
          </a:xfrm>
          <a:solidFill>
            <a:schemeClr val="accent5">
              <a:lumMod val="60000"/>
              <a:lumOff val="40000"/>
            </a:schemeClr>
          </a:solidFill>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1752600"/>
              <a:ext cx="6248400" cy="4330602"/>
            </a:xfrm>
            <a:prstGeom prst="rect">
              <a:avLst/>
            </a:prstGeom>
            <a:grpFill/>
          </p:spPr>
        </p:pic>
        <p:pic>
          <p:nvPicPr>
            <p:cNvPr id="9" name="Picture 2"/>
            <p:cNvPicPr>
              <a:picLocks noChangeAspect="1" noChangeArrowheads="1"/>
            </p:cNvPicPr>
            <p:nvPr/>
          </p:nvPicPr>
          <p:blipFill>
            <a:blip r:embed="rId5" cstate="email"/>
            <a:srcRect/>
            <a:stretch>
              <a:fillRect/>
            </a:stretch>
          </p:blipFill>
          <p:spPr bwMode="auto">
            <a:xfrm>
              <a:off x="1828800" y="2057401"/>
              <a:ext cx="5486400" cy="2895599"/>
            </a:xfrm>
            <a:prstGeom prst="rect">
              <a:avLst/>
            </a:prstGeom>
            <a:grpFill/>
            <a:ln w="9525">
              <a:noFill/>
              <a:miter lim="800000"/>
              <a:headEnd/>
              <a:tailEnd/>
            </a:ln>
          </p:spPr>
        </p:pic>
      </p:grpSp>
      <p:pic>
        <p:nvPicPr>
          <p:cNvPr id="10" name="Picture 9" descr="copy  animated.gif"/>
          <p:cNvPicPr>
            <a:picLocks noChangeAspect="1"/>
          </p:cNvPicPr>
          <p:nvPr/>
        </p:nvPicPr>
        <p:blipFill>
          <a:blip r:embed="rId6" cstate="print"/>
          <a:stretch>
            <a:fillRect/>
          </a:stretch>
        </p:blipFill>
        <p:spPr>
          <a:xfrm>
            <a:off x="3672449" y="3429000"/>
            <a:ext cx="4056641" cy="1188990"/>
          </a:xfrm>
          <a:prstGeom prst="rect">
            <a:avLst/>
          </a:prstGeom>
        </p:spPr>
      </p:pic>
    </p:spTree>
    <p:extLst>
      <p:ext uri="{BB962C8B-B14F-4D97-AF65-F5344CB8AC3E}">
        <p14:creationId xmlns:p14="http://schemas.microsoft.com/office/powerpoint/2010/main" val="951628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1109" y="831273"/>
            <a:ext cx="10536382" cy="4862945"/>
          </a:xfrm>
          <a:prstGeom prst="rect">
            <a:avLst/>
          </a:prstGeom>
        </p:spPr>
        <p:txBody>
          <a:bodyPr/>
          <a:lstStyle>
            <a:lvl1pPr algn="l" defTabSz="857250" rtl="0" eaLnBrk="1" latinLnBrk="0" hangingPunct="1">
              <a:lnSpc>
                <a:spcPct val="90000"/>
              </a:lnSpc>
              <a:spcBef>
                <a:spcPct val="0"/>
              </a:spcBef>
              <a:buNone/>
              <a:defRPr sz="4125" kern="1200">
                <a:solidFill>
                  <a:schemeClr val="tx1"/>
                </a:solidFill>
                <a:latin typeface="+mj-lt"/>
                <a:ea typeface="+mj-ea"/>
                <a:cs typeface="+mj-cs"/>
              </a:defRPr>
            </a:lvl1pPr>
          </a:lstStyle>
          <a:p>
            <a:pPr marL="514350" indent="-514350"/>
            <a:r>
              <a:rPr lang="en-US" sz="4400" b="1" dirty="0" err="1" smtClean="0">
                <a:latin typeface="NikoshBAN" panose="02000000000000000000" pitchFamily="2" charset="0"/>
                <a:cs typeface="NikoshBAN" panose="02000000000000000000" pitchFamily="2" charset="0"/>
              </a:rPr>
              <a:t>এম</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এস</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ওয়ার্ড</a:t>
            </a:r>
            <a:r>
              <a:rPr lang="en-US" sz="4400" b="1" dirty="0" smtClean="0">
                <a:latin typeface="NikoshBAN" panose="02000000000000000000" pitchFamily="2" charset="0"/>
                <a:cs typeface="NikoshBAN" panose="02000000000000000000" pitchFamily="2" charset="0"/>
              </a:rPr>
              <a:t> এ </a:t>
            </a:r>
            <a:r>
              <a:rPr lang="en-US" sz="4400" b="1" dirty="0" err="1" smtClean="0">
                <a:latin typeface="NikoshBAN" panose="02000000000000000000" pitchFamily="2" charset="0"/>
                <a:cs typeface="NikoshBAN" panose="02000000000000000000" pitchFamily="2" charset="0"/>
              </a:rPr>
              <a:t>কাজের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সুবিধা</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সমূহ</a:t>
            </a:r>
            <a:r>
              <a:rPr lang="en-US" sz="4400" b="1" dirty="0" smtClean="0">
                <a:latin typeface="NikoshBAN" panose="02000000000000000000" pitchFamily="2" charset="0"/>
                <a:cs typeface="NikoshBAN" panose="02000000000000000000" pitchFamily="2" charset="0"/>
              </a:rPr>
              <a:t>:-</a:t>
            </a:r>
          </a:p>
          <a:p>
            <a:pPr marL="514350" indent="-514350"/>
            <a:endParaRPr lang="en-US" sz="4400" b="1" dirty="0" smtClean="0">
              <a:latin typeface="NikoshBAN" panose="02000000000000000000" pitchFamily="2" charset="0"/>
              <a:cs typeface="NikoshBAN" panose="02000000000000000000" pitchFamily="2" charset="0"/>
            </a:endParaRPr>
          </a:p>
          <a:p>
            <a:pPr marL="514350" indent="-514350"/>
            <a:endParaRPr lang="en-US" sz="4400" b="1" dirty="0">
              <a:latin typeface="NikoshBAN" panose="02000000000000000000" pitchFamily="2" charset="0"/>
              <a:cs typeface="NikoshBAN" panose="02000000000000000000" pitchFamily="2" charset="0"/>
            </a:endParaRPr>
          </a:p>
          <a:p>
            <a:pPr marL="514350" indent="-514350"/>
            <a:endParaRPr lang="en-US" sz="4400" b="1" dirty="0" smtClean="0">
              <a:latin typeface="NikoshBAN" panose="02000000000000000000" pitchFamily="2" charset="0"/>
              <a:cs typeface="NikoshBAN" panose="02000000000000000000" pitchFamily="2" charset="0"/>
            </a:endParaRPr>
          </a:p>
          <a:p>
            <a:pPr marL="514350" indent="-514350"/>
            <a:r>
              <a:rPr lang="en-US" sz="4400" b="1" dirty="0" smtClean="0">
                <a:latin typeface="NikoshBAN" panose="02000000000000000000" pitchFamily="2" charset="0"/>
                <a:cs typeface="NikoshBAN" panose="02000000000000000000" pitchFamily="2" charset="0"/>
              </a:rPr>
              <a:t>১)</a:t>
            </a:r>
            <a:r>
              <a:rPr lang="en-US" sz="4400" b="1" dirty="0" err="1" smtClean="0">
                <a:latin typeface="NikoshBAN" panose="02000000000000000000" pitchFamily="2" charset="0"/>
                <a:cs typeface="NikoshBAN" panose="02000000000000000000" pitchFamily="2" charset="0"/>
              </a:rPr>
              <a:t>নতুন</a:t>
            </a:r>
            <a:r>
              <a:rPr lang="en-US" sz="4400" b="1" dirty="0" smtClean="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ফাইল</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তৈরী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যায়</a:t>
            </a:r>
            <a:r>
              <a:rPr lang="en-US" sz="4400" b="1" dirty="0">
                <a:latin typeface="NikoshBAN" panose="02000000000000000000" pitchFamily="2" charset="0"/>
                <a:cs typeface="NikoshBAN" panose="02000000000000000000" pitchFamily="2" charset="0"/>
              </a:rPr>
              <a:t> </a:t>
            </a:r>
          </a:p>
          <a:p>
            <a:pPr marL="514350" indent="-514350"/>
            <a:r>
              <a:rPr lang="en-US" sz="4400" b="1" dirty="0">
                <a:latin typeface="NikoshBAN" panose="02000000000000000000" pitchFamily="2" charset="0"/>
                <a:cs typeface="NikoshBAN" panose="02000000000000000000" pitchFamily="2" charset="0"/>
              </a:rPr>
              <a:t>২)</a:t>
            </a:r>
            <a:r>
              <a:rPr lang="en-US" sz="4400" b="1" dirty="0" err="1">
                <a:latin typeface="NikoshBAN" panose="02000000000000000000" pitchFamily="2" charset="0"/>
                <a:cs typeface="NikoshBAN" panose="02000000000000000000" pitchFamily="2" charset="0"/>
              </a:rPr>
              <a:t>এডিটিং</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বা</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পরিবর্তন</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যায়</a:t>
            </a:r>
            <a:r>
              <a:rPr lang="en-US" sz="4400" b="1" dirty="0">
                <a:latin typeface="NikoshBAN" panose="02000000000000000000" pitchFamily="2" charset="0"/>
                <a:cs typeface="NikoshBAN" panose="02000000000000000000" pitchFamily="2" charset="0"/>
              </a:rPr>
              <a:t>।</a:t>
            </a:r>
          </a:p>
          <a:p>
            <a:pPr marL="514350" indent="-514350"/>
            <a:r>
              <a:rPr lang="en-US" sz="4400" b="1" dirty="0">
                <a:latin typeface="NikoshBAN" panose="02000000000000000000" pitchFamily="2" charset="0"/>
                <a:cs typeface="NikoshBAN" panose="02000000000000000000" pitchFamily="2" charset="0"/>
              </a:rPr>
              <a:t>৩)</a:t>
            </a:r>
            <a:r>
              <a:rPr lang="en-US" sz="4400" b="1" dirty="0" err="1">
                <a:latin typeface="NikoshBAN" panose="02000000000000000000" pitchFamily="2" charset="0"/>
                <a:cs typeface="NikoshBAN" panose="02000000000000000000" pitchFamily="2" charset="0"/>
              </a:rPr>
              <a:t>ভুল</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শুদ্ধ</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যায়</a:t>
            </a:r>
            <a:r>
              <a:rPr lang="en-US" sz="4400" b="1" dirty="0">
                <a:latin typeface="NikoshBAN" panose="02000000000000000000" pitchFamily="2" charset="0"/>
                <a:cs typeface="NikoshBAN" panose="02000000000000000000" pitchFamily="2" charset="0"/>
              </a:rPr>
              <a:t>।</a:t>
            </a:r>
          </a:p>
          <a:p>
            <a:pPr marL="514350" indent="-514350"/>
            <a:r>
              <a:rPr lang="en-US" sz="4400" b="1" dirty="0">
                <a:latin typeface="NikoshBAN" panose="02000000000000000000" pitchFamily="2" charset="0"/>
                <a:cs typeface="NikoshBAN" panose="02000000000000000000" pitchFamily="2" charset="0"/>
              </a:rPr>
              <a:t>৪)</a:t>
            </a:r>
            <a:r>
              <a:rPr lang="en-US" sz="4400" b="1" dirty="0" err="1">
                <a:latin typeface="NikoshBAN" panose="02000000000000000000" pitchFamily="2" charset="0"/>
                <a:cs typeface="NikoshBAN" panose="02000000000000000000" pitchFamily="2" charset="0"/>
              </a:rPr>
              <a:t>কপি</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যায়</a:t>
            </a:r>
            <a:endParaRPr lang="en-US" sz="4400" b="1" dirty="0">
              <a:latin typeface="NikoshBAN" panose="02000000000000000000" pitchFamily="2" charset="0"/>
              <a:cs typeface="NikoshBAN" panose="02000000000000000000" pitchFamily="2" charset="0"/>
            </a:endParaRPr>
          </a:p>
          <a:p>
            <a:pPr marL="514350" indent="-514350"/>
            <a:r>
              <a:rPr lang="en-US" sz="4400" b="1" dirty="0">
                <a:latin typeface="NikoshBAN" panose="02000000000000000000" pitchFamily="2" charset="0"/>
                <a:cs typeface="NikoshBAN" panose="02000000000000000000" pitchFamily="2" charset="0"/>
              </a:rPr>
              <a:t>৫)</a:t>
            </a:r>
            <a:r>
              <a:rPr lang="en-US" sz="4400" b="1" dirty="0" err="1">
                <a:latin typeface="NikoshBAN" panose="02000000000000000000" pitchFamily="2" charset="0"/>
                <a:cs typeface="NikoshBAN" panose="02000000000000000000" pitchFamily="2" charset="0"/>
              </a:rPr>
              <a:t>লেখা</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সংরক্ষন</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রাখা</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যায়</a:t>
            </a:r>
            <a:r>
              <a:rPr lang="en-US" sz="4400" b="1" dirty="0">
                <a:latin typeface="NikoshBAN" panose="02000000000000000000" pitchFamily="2" charset="0"/>
                <a:cs typeface="NikoshBAN" panose="02000000000000000000" pitchFamily="2" charset="0"/>
              </a:rPr>
              <a:t>।</a:t>
            </a:r>
          </a:p>
        </p:txBody>
      </p:sp>
      <p:sp>
        <p:nvSpPr>
          <p:cNvPr id="3" name="Frame 2"/>
          <p:cNvSpPr/>
          <p:nvPr/>
        </p:nvSpPr>
        <p:spPr>
          <a:xfrm>
            <a:off x="15240" y="0"/>
            <a:ext cx="11414760" cy="6858000"/>
          </a:xfrm>
          <a:prstGeom prst="frame">
            <a:avLst>
              <a:gd name="adj1" fmla="val 3403"/>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Tree>
    <p:extLst>
      <p:ext uri="{BB962C8B-B14F-4D97-AF65-F5344CB8AC3E}">
        <p14:creationId xmlns:p14="http://schemas.microsoft.com/office/powerpoint/2010/main" val="1073329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0999" y="540327"/>
            <a:ext cx="10564091" cy="10529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u="sng" dirty="0" smtClean="0">
                <a:solidFill>
                  <a:schemeClr val="tx1"/>
                </a:solidFill>
                <a:latin typeface="NikoshBAN" pitchFamily="2" charset="0"/>
                <a:cs typeface="NikoshBAN" pitchFamily="2" charset="0"/>
              </a:rPr>
              <a:t>  </a:t>
            </a:r>
            <a:r>
              <a:rPr lang="en-US" sz="4800" b="1" u="sng" dirty="0" err="1" smtClean="0">
                <a:solidFill>
                  <a:schemeClr val="tx1"/>
                </a:solidFill>
                <a:latin typeface="NikoshBAN" pitchFamily="2" charset="0"/>
                <a:cs typeface="NikoshBAN" pitchFamily="2" charset="0"/>
              </a:rPr>
              <a:t>জোড়ায়</a:t>
            </a:r>
            <a:r>
              <a:rPr lang="en-US" sz="4800" b="1" u="sng" dirty="0" smtClean="0">
                <a:solidFill>
                  <a:schemeClr val="tx1"/>
                </a:solidFill>
                <a:latin typeface="NikoshBAN" pitchFamily="2" charset="0"/>
                <a:cs typeface="NikoshBAN" pitchFamily="2" charset="0"/>
              </a:rPr>
              <a:t> </a:t>
            </a:r>
            <a:r>
              <a:rPr lang="en-US" sz="4800" b="1" u="sng" dirty="0" err="1" smtClean="0">
                <a:solidFill>
                  <a:schemeClr val="tx1"/>
                </a:solidFill>
                <a:latin typeface="NikoshBAN" pitchFamily="2" charset="0"/>
                <a:cs typeface="NikoshBAN" pitchFamily="2" charset="0"/>
              </a:rPr>
              <a:t>কাজ</a:t>
            </a:r>
            <a:endParaRPr lang="en-US" sz="4800" b="1" u="sng" dirty="0">
              <a:solidFill>
                <a:schemeClr val="tx1"/>
              </a:solidFill>
              <a:latin typeface="NikoshBAN" pitchFamily="2" charset="0"/>
              <a:cs typeface="NikoshBAN" pitchFamily="2" charset="0"/>
            </a:endParaRPr>
          </a:p>
        </p:txBody>
      </p:sp>
      <p:sp>
        <p:nvSpPr>
          <p:cNvPr id="3" name="Rectangle 2"/>
          <p:cNvSpPr/>
          <p:nvPr/>
        </p:nvSpPr>
        <p:spPr>
          <a:xfrm>
            <a:off x="380999" y="3099578"/>
            <a:ext cx="10758055" cy="584775"/>
          </a:xfrm>
          <a:prstGeom prst="rect">
            <a:avLst/>
          </a:prstGeom>
          <a:noFill/>
        </p:spPr>
        <p:style>
          <a:lnRef idx="1">
            <a:schemeClr val="accent5"/>
          </a:lnRef>
          <a:fillRef idx="2">
            <a:schemeClr val="accent5"/>
          </a:fillRef>
          <a:effectRef idx="1">
            <a:schemeClr val="accent5"/>
          </a:effectRef>
          <a:fontRef idx="minor">
            <a:schemeClr val="dk1"/>
          </a:fontRef>
        </p:style>
        <p:txBody>
          <a:bodyPr wrap="square" anchor="ctr">
            <a:spAutoFit/>
          </a:bodyPr>
          <a:lstStyle/>
          <a:p>
            <a:pPr>
              <a:lnSpc>
                <a:spcPct val="80000"/>
              </a:lnSpc>
              <a:buNone/>
            </a:pPr>
            <a:r>
              <a:rPr lang="bn-BD" sz="4000" b="1" dirty="0" smtClean="0">
                <a:effectLst>
                  <a:outerShdw blurRad="38100" dist="38100" dir="2700000" algn="tl">
                    <a:srgbClr val="000000">
                      <a:alpha val="43137"/>
                    </a:srgbClr>
                  </a:outerShdw>
                </a:effectLst>
                <a:latin typeface="NikoshBAN" pitchFamily="2" charset="0"/>
                <a:cs typeface="NikoshBAN" pitchFamily="2" charset="0"/>
              </a:rPr>
              <a:t>১।ওয়ার্ড প্রসেসর ও </a:t>
            </a:r>
            <a:r>
              <a:rPr lang="bn-BD" sz="4000" b="1" dirty="0" smtClean="0">
                <a:effectLst>
                  <a:outerShdw blurRad="38100" dist="38100" dir="2700000" algn="tl">
                    <a:srgbClr val="000000">
                      <a:alpha val="43137"/>
                    </a:srgbClr>
                  </a:outerShdw>
                </a:effectLst>
                <a:latin typeface="NikoshBAN" pitchFamily="2" charset="0"/>
                <a:cs typeface="NikoshBAN" pitchFamily="2" charset="0"/>
              </a:rPr>
              <a:t>টাইপ</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bn-BD" sz="4000" b="1" dirty="0" smtClean="0">
                <a:effectLst>
                  <a:outerShdw blurRad="38100" dist="38100" dir="2700000" algn="tl">
                    <a:srgbClr val="000000">
                      <a:alpha val="43137"/>
                    </a:srgbClr>
                  </a:outerShdw>
                </a:effectLst>
                <a:latin typeface="NikoshBAN" pitchFamily="2" charset="0"/>
                <a:cs typeface="NikoshBAN" pitchFamily="2" charset="0"/>
              </a:rPr>
              <a:t>রাইটারের </a:t>
            </a:r>
            <a:r>
              <a:rPr lang="bn-BD" sz="4000" b="1" dirty="0" smtClean="0">
                <a:effectLst>
                  <a:outerShdw blurRad="38100" dist="38100" dir="2700000" algn="tl">
                    <a:srgbClr val="000000">
                      <a:alpha val="43137"/>
                    </a:srgbClr>
                  </a:outerShdw>
                </a:effectLst>
                <a:latin typeface="NikoshBAN" pitchFamily="2" charset="0"/>
                <a:cs typeface="NikoshBAN" pitchFamily="2" charset="0"/>
              </a:rPr>
              <a:t>মধ্যে পার্থক্য লিখ।</a:t>
            </a:r>
          </a:p>
        </p:txBody>
      </p:sp>
      <p:sp>
        <p:nvSpPr>
          <p:cNvPr id="4" name="Frame 3"/>
          <p:cNvSpPr/>
          <p:nvPr/>
        </p:nvSpPr>
        <p:spPr>
          <a:xfrm>
            <a:off x="15240" y="0"/>
            <a:ext cx="11414760" cy="6858000"/>
          </a:xfrm>
          <a:prstGeom prst="frame">
            <a:avLst>
              <a:gd name="adj1" fmla="val 3403"/>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Tree>
    <p:extLst>
      <p:ext uri="{BB962C8B-B14F-4D97-AF65-F5344CB8AC3E}">
        <p14:creationId xmlns:p14="http://schemas.microsoft.com/office/powerpoint/2010/main" val="4050618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82291" y="290162"/>
            <a:ext cx="4419600" cy="871457"/>
          </a:xfrm>
          <a:prstGeom prst="rect">
            <a:avLst/>
          </a:prstGeom>
          <a:noFill/>
          <a:ln w="57150">
            <a:noFill/>
          </a:ln>
        </p:spPr>
        <p:txBody>
          <a:bodyPr wrap="square" rtlCol="0">
            <a:spAutoFit/>
          </a:bodyPr>
          <a:lstStyle/>
          <a:p>
            <a:pPr algn="ctr"/>
            <a:r>
              <a:rPr lang="bn-IN"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5063"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descr="C:\Users\user\Desktop\shobnom.jpg"/>
          <p:cNvPicPr>
            <a:picLocks noGrp="1" noChangeAspect="1" noChangeArrowheads="1"/>
          </p:cNvPicPr>
          <p:nvPr/>
        </p:nvPicPr>
        <p:blipFill>
          <a:blip r:embed="rId2"/>
          <a:srcRect/>
          <a:stretch>
            <a:fillRect/>
          </a:stretch>
        </p:blipFill>
        <p:spPr bwMode="auto">
          <a:xfrm>
            <a:off x="335358" y="538257"/>
            <a:ext cx="2213878" cy="2461969"/>
          </a:xfrm>
          <a:prstGeom prst="rect">
            <a:avLst/>
          </a:prstGeom>
          <a:noFill/>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5358" y="3817203"/>
            <a:ext cx="4244122" cy="3231654"/>
          </a:xfrm>
          <a:prstGeom prst="rect">
            <a:avLst/>
          </a:prstGeom>
        </p:spPr>
        <p:txBody>
          <a:bodyPr wrap="square">
            <a:spAutoFit/>
          </a:bodyPr>
          <a:lstStyle/>
          <a:p>
            <a:pPr fontAlgn="t"/>
            <a:r>
              <a:rPr lang="en-US" altLang="en-US" sz="2400" b="1" dirty="0" err="1">
                <a:latin typeface="NikoshBAN" panose="02000000000000000000" pitchFamily="2" charset="0"/>
                <a:cs typeface="NikoshBAN" panose="02000000000000000000" pitchFamily="2" charset="0"/>
              </a:rPr>
              <a:t>শবনম</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মোস্তারী</a:t>
            </a:r>
            <a:endParaRPr lang="en-US" altLang="en-US" sz="2400" b="1" dirty="0">
              <a:latin typeface="NikoshBAN" panose="02000000000000000000" pitchFamily="2" charset="0"/>
              <a:cs typeface="NikoshBAN" panose="02000000000000000000" pitchFamily="2" charset="0"/>
            </a:endParaRPr>
          </a:p>
          <a:p>
            <a:pPr fontAlgn="t"/>
            <a:r>
              <a:rPr lang="en-US" altLang="en-US" sz="2400" b="1" dirty="0" err="1">
                <a:latin typeface="NikoshBAN" panose="02000000000000000000" pitchFamily="2" charset="0"/>
                <a:cs typeface="NikoshBAN" panose="02000000000000000000" pitchFamily="2" charset="0"/>
              </a:rPr>
              <a:t>সহকারি</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শিক্ষক</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আই</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সি</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টি</a:t>
            </a:r>
            <a:r>
              <a:rPr lang="en-US" altLang="en-US" sz="2400" b="1" dirty="0">
                <a:latin typeface="NikoshBAN" panose="02000000000000000000" pitchFamily="2" charset="0"/>
                <a:cs typeface="NikoshBAN" panose="02000000000000000000" pitchFamily="2" charset="0"/>
              </a:rPr>
              <a:t>)</a:t>
            </a:r>
            <a:endParaRPr lang="en-US" altLang="en-US" sz="2400" dirty="0">
              <a:latin typeface="NikoshBAN" panose="02000000000000000000" pitchFamily="2" charset="0"/>
              <a:cs typeface="NikoshBAN" panose="02000000000000000000" pitchFamily="2" charset="0"/>
            </a:endParaRPr>
          </a:p>
          <a:p>
            <a:pPr fontAlgn="t"/>
            <a:r>
              <a:rPr lang="en-US" altLang="en-US" sz="2400" b="1" dirty="0" err="1">
                <a:latin typeface="NikoshBAN" panose="02000000000000000000" pitchFamily="2" charset="0"/>
                <a:cs typeface="NikoshBAN" panose="02000000000000000000" pitchFamily="2" charset="0"/>
              </a:rPr>
              <a:t>শের</a:t>
            </a:r>
            <a:r>
              <a:rPr lang="en-US" altLang="en-US" sz="2400" b="1" dirty="0">
                <a:latin typeface="NikoshBAN" panose="02000000000000000000" pitchFamily="2" charset="0"/>
                <a:cs typeface="NikoshBAN" panose="02000000000000000000" pitchFamily="2" charset="0"/>
              </a:rPr>
              <a:t>-ই-</a:t>
            </a:r>
            <a:r>
              <a:rPr lang="en-US" altLang="en-US" sz="2400" b="1" dirty="0" err="1">
                <a:latin typeface="NikoshBAN" panose="02000000000000000000" pitchFamily="2" charset="0"/>
                <a:cs typeface="NikoshBAN" panose="02000000000000000000" pitchFamily="2" charset="0"/>
              </a:rPr>
              <a:t>বাংলা</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বালিকা</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মাধ্যমিক</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বিদ্যালয়</a:t>
            </a:r>
            <a:endParaRPr lang="en-US" altLang="en-US" sz="2400" b="1" dirty="0">
              <a:latin typeface="NikoshBAN" panose="02000000000000000000" pitchFamily="2" charset="0"/>
              <a:cs typeface="NikoshBAN" panose="02000000000000000000" pitchFamily="2" charset="0"/>
            </a:endParaRPr>
          </a:p>
          <a:p>
            <a:pPr fontAlgn="t"/>
            <a:r>
              <a:rPr lang="en-US" altLang="en-US" sz="2400" b="1" dirty="0" err="1">
                <a:latin typeface="NikoshBAN" panose="02000000000000000000" pitchFamily="2" charset="0"/>
                <a:cs typeface="NikoshBAN" panose="02000000000000000000" pitchFamily="2" charset="0"/>
              </a:rPr>
              <a:t>কলেজ</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রোড</a:t>
            </a:r>
            <a:r>
              <a:rPr lang="en-US" altLang="en-US" sz="2400" b="1" dirty="0">
                <a:latin typeface="NikoshBAN" panose="02000000000000000000" pitchFamily="2" charset="0"/>
                <a:cs typeface="NikoshBAN" panose="02000000000000000000" pitchFamily="2" charset="0"/>
              </a:rPr>
              <a:t>, </a:t>
            </a:r>
            <a:r>
              <a:rPr lang="en-US" altLang="en-US" sz="2400" b="1" dirty="0" err="1">
                <a:latin typeface="NikoshBAN" panose="02000000000000000000" pitchFamily="2" charset="0"/>
                <a:cs typeface="NikoshBAN" panose="02000000000000000000" pitchFamily="2" charset="0"/>
              </a:rPr>
              <a:t>বরিশাল</a:t>
            </a:r>
            <a:r>
              <a:rPr lang="en-US" altLang="en-US" sz="2400" b="1" dirty="0">
                <a:latin typeface="NikoshBAN" panose="02000000000000000000" pitchFamily="2" charset="0"/>
                <a:cs typeface="NikoshBAN" panose="02000000000000000000" pitchFamily="2" charset="0"/>
              </a:rPr>
              <a:t>।</a:t>
            </a:r>
          </a:p>
          <a:p>
            <a:pPr fontAlgn="t"/>
            <a:r>
              <a:rPr lang="en-US" altLang="en-US" sz="2400" b="1" dirty="0" err="1">
                <a:latin typeface="NikoshBAN" panose="02000000000000000000" pitchFamily="2" charset="0"/>
                <a:cs typeface="NikoshBAN" panose="02000000000000000000" pitchFamily="2" charset="0"/>
              </a:rPr>
              <a:t>মোবাইল</a:t>
            </a:r>
            <a:r>
              <a:rPr lang="en-US" altLang="en-US" sz="2400" b="1" dirty="0">
                <a:latin typeface="NikoshBAN" panose="02000000000000000000" pitchFamily="2" charset="0"/>
                <a:cs typeface="NikoshBAN" panose="02000000000000000000" pitchFamily="2" charset="0"/>
              </a:rPr>
              <a:t>-   ০১৭১৮৫৬০৪০১ </a:t>
            </a:r>
          </a:p>
          <a:p>
            <a:pPr fontAlgn="t"/>
            <a:r>
              <a:rPr lang="en-US" altLang="en-US" sz="2400" b="1" dirty="0">
                <a:latin typeface="NikoshBAN" panose="02000000000000000000" pitchFamily="2" charset="0"/>
                <a:cs typeface="NikoshBAN" panose="02000000000000000000" pitchFamily="2" charset="0"/>
              </a:rPr>
              <a:t>E-Mail – shobnoma৩৯১@gmail.com</a:t>
            </a:r>
            <a:r>
              <a:rPr lang="en-US" altLang="en-US" b="1" dirty="0">
                <a:latin typeface="NikoshBAN" panose="02000000000000000000" pitchFamily="2" charset="0"/>
                <a:cs typeface="NikoshBAN" panose="02000000000000000000" pitchFamily="2" charset="0"/>
              </a:rPr>
              <a:t>	</a:t>
            </a:r>
            <a:endParaRPr lang="en-US" altLang="en-US" dirty="0">
              <a:latin typeface="NikoshBAN" panose="02000000000000000000" pitchFamily="2" charset="0"/>
              <a:cs typeface="NikoshBAN" panose="02000000000000000000" pitchFamily="2" charset="0"/>
            </a:endParaRPr>
          </a:p>
          <a:p>
            <a:pPr fontAlgn="t"/>
            <a:endParaRPr lang="en-US" altLang="en-US" b="1" dirty="0">
              <a:latin typeface="NikoshBAN" panose="02000000000000000000" pitchFamily="2" charset="0"/>
              <a:cs typeface="NikoshBAN" panose="02000000000000000000" pitchFamily="2" charset="0"/>
            </a:endParaRPr>
          </a:p>
        </p:txBody>
      </p:sp>
      <p:sp>
        <p:nvSpPr>
          <p:cNvPr id="9" name="Frame 8"/>
          <p:cNvSpPr/>
          <p:nvPr/>
        </p:nvSpPr>
        <p:spPr>
          <a:xfrm>
            <a:off x="15240" y="0"/>
            <a:ext cx="11414760" cy="6858000"/>
          </a:xfrm>
          <a:prstGeom prst="frame">
            <a:avLst>
              <a:gd name="adj1" fmla="val 3403"/>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
        <p:nvSpPr>
          <p:cNvPr id="4" name="Rectangle 3"/>
          <p:cNvSpPr/>
          <p:nvPr/>
        </p:nvSpPr>
        <p:spPr>
          <a:xfrm>
            <a:off x="6958733" y="3958908"/>
            <a:ext cx="3930939" cy="1938992"/>
          </a:xfrm>
          <a:prstGeom prst="rect">
            <a:avLst/>
          </a:prstGeom>
        </p:spPr>
        <p:txBody>
          <a:bodyPr wrap="square">
            <a:spAutoFit/>
          </a:bodyPr>
          <a:lstStyle/>
          <a:p>
            <a:r>
              <a:rPr lang="bn-BD" sz="2400" b="1" dirty="0">
                <a:latin typeface="NikoshBAN" pitchFamily="2" charset="0"/>
                <a:cs typeface="NikoshBAN" pitchFamily="2" charset="0"/>
              </a:rPr>
              <a:t>বিষয়: তথ্য ও যোগাযোগ প্রযুক্তি</a:t>
            </a:r>
          </a:p>
          <a:p>
            <a:r>
              <a:rPr lang="bn-BD" sz="2400" b="1" dirty="0">
                <a:latin typeface="NikoshBAN" pitchFamily="2" charset="0"/>
                <a:cs typeface="NikoshBAN" pitchFamily="2" charset="0"/>
              </a:rPr>
              <a:t>শ্রেণি  : </a:t>
            </a:r>
            <a:r>
              <a:rPr lang="en-US" sz="2400" b="1" dirty="0">
                <a:latin typeface="NikoshBAN" pitchFamily="2" charset="0"/>
                <a:cs typeface="NikoshBAN" pitchFamily="2" charset="0"/>
              </a:rPr>
              <a:t>7ম</a:t>
            </a:r>
            <a:r>
              <a:rPr lang="bn-BD" sz="2400" b="1" dirty="0">
                <a:latin typeface="NikoshBAN" pitchFamily="2" charset="0"/>
                <a:cs typeface="NikoshBAN" pitchFamily="2" charset="0"/>
              </a:rPr>
              <a:t> </a:t>
            </a:r>
          </a:p>
          <a:p>
            <a:r>
              <a:rPr lang="bn-BD" sz="2400" b="1" dirty="0">
                <a:latin typeface="NikoshBAN" pitchFamily="2" charset="0"/>
                <a:cs typeface="NikoshBAN" pitchFamily="2" charset="0"/>
              </a:rPr>
              <a:t>অধ্যায় : চতুর্থ</a:t>
            </a:r>
          </a:p>
          <a:p>
            <a:r>
              <a:rPr lang="bn-BD" sz="2400" b="1" dirty="0">
                <a:latin typeface="NikoshBAN" pitchFamily="2" charset="0"/>
                <a:cs typeface="NikoshBAN" pitchFamily="2" charset="0"/>
              </a:rPr>
              <a:t>পাঠ    : ১ </a:t>
            </a:r>
            <a:r>
              <a:rPr lang="en-US" sz="2400" b="1" dirty="0">
                <a:latin typeface="NikoshBAN" pitchFamily="2" charset="0"/>
                <a:cs typeface="NikoshBAN" pitchFamily="2" charset="0"/>
              </a:rPr>
              <a:t>(</a:t>
            </a:r>
            <a:r>
              <a:rPr lang="bn-BD" sz="2400" b="1" dirty="0">
                <a:latin typeface="NikoshBAN" pitchFamily="2" charset="0"/>
                <a:cs typeface="NikoshBAN" pitchFamily="2" charset="0"/>
              </a:rPr>
              <a:t>ওয়ার্ড প্রসেসর)</a:t>
            </a:r>
          </a:p>
          <a:p>
            <a:r>
              <a:rPr lang="bn-BD" sz="2400" b="1" dirty="0">
                <a:latin typeface="NikoshBAN" pitchFamily="2" charset="0"/>
                <a:cs typeface="NikoshBAN" pitchFamily="2" charset="0"/>
              </a:rPr>
              <a:t>সময়   : ৫০ মিনিট</a:t>
            </a:r>
            <a:endParaRPr lang="en-US" sz="2400" b="1" dirty="0">
              <a:latin typeface="NikoshBAN" pitchFamily="2" charset="0"/>
              <a:cs typeface="NikoshBAN" pitchFamily="2" charset="0"/>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8148" t="4296" r="3904" b="7474"/>
          <a:stretch/>
        </p:blipFill>
        <p:spPr>
          <a:xfrm rot="16200000">
            <a:off x="8870372" y="728757"/>
            <a:ext cx="2209800" cy="1828800"/>
          </a:xfrm>
          <a:prstGeom prst="rect">
            <a:avLst/>
          </a:prstGeom>
        </p:spPr>
      </p:pic>
    </p:spTree>
    <p:extLst>
      <p:ext uri="{BB962C8B-B14F-4D97-AF65-F5344CB8AC3E}">
        <p14:creationId xmlns:p14="http://schemas.microsoft.com/office/powerpoint/2010/main" val="2778772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9" y="573283"/>
            <a:ext cx="10931236" cy="6752618"/>
          </a:xfrm>
          <a:prstGeom prst="rect">
            <a:avLst/>
          </a:prstGeom>
        </p:spPr>
        <p:txBody>
          <a:bodyPr wrap="square">
            <a:spAutoFit/>
          </a:bodyPr>
          <a:lstStyle/>
          <a:p>
            <a:pPr>
              <a:buNone/>
            </a:pPr>
            <a:r>
              <a:rPr lang="en-US" sz="4800" b="1" dirty="0" smtClean="0">
                <a:effectLst>
                  <a:outerShdw blurRad="38100" dist="38100" dir="2700000" algn="tl">
                    <a:srgbClr val="000000">
                      <a:alpha val="43137"/>
                    </a:srgbClr>
                  </a:outerShdw>
                </a:effectLst>
                <a:latin typeface="NikoshBAN" pitchFamily="2" charset="0"/>
                <a:cs typeface="NikoshBAN" pitchFamily="2" charset="0"/>
              </a:rPr>
              <a:t>                        </a:t>
            </a:r>
            <a:r>
              <a:rPr lang="en-US" sz="4800" b="1" dirty="0" err="1" smtClean="0">
                <a:effectLst>
                  <a:outerShdw blurRad="38100" dist="38100" dir="2700000" algn="tl">
                    <a:srgbClr val="000000">
                      <a:alpha val="43137"/>
                    </a:srgbClr>
                  </a:outerShdw>
                </a:effectLst>
                <a:latin typeface="NikoshBAN" pitchFamily="2" charset="0"/>
                <a:cs typeface="NikoshBAN" pitchFamily="2" charset="0"/>
              </a:rPr>
              <a:t>মূল্যায়ন</a:t>
            </a:r>
            <a:endParaRPr lang="en-US" sz="4800" b="1" dirty="0" smtClean="0">
              <a:effectLst>
                <a:outerShdw blurRad="38100" dist="38100" dir="2700000" algn="tl">
                  <a:srgbClr val="000000">
                    <a:alpha val="43137"/>
                  </a:srgbClr>
                </a:outerShdw>
              </a:effectLst>
              <a:latin typeface="NikoshBAN" pitchFamily="2" charset="0"/>
              <a:cs typeface="NikoshBAN" pitchFamily="2" charset="0"/>
            </a:endParaRPr>
          </a:p>
          <a:p>
            <a:endParaRPr lang="en-US" sz="4400" b="1" dirty="0" smtClean="0">
              <a:effectLst>
                <a:outerShdw blurRad="38100" dist="38100" dir="2700000" algn="tl">
                  <a:srgbClr val="000000">
                    <a:alpha val="43137"/>
                  </a:srgbClr>
                </a:outerShdw>
              </a:effectLst>
              <a:latin typeface="NikoshBAN" pitchFamily="2" charset="0"/>
              <a:cs typeface="NikoshBAN" pitchFamily="2" charset="0"/>
            </a:endParaRPr>
          </a:p>
          <a:p>
            <a:r>
              <a:rPr lang="en-US" sz="3600" b="1" dirty="0" smtClean="0">
                <a:effectLst>
                  <a:outerShdw blurRad="38100" dist="38100" dir="2700000" algn="tl">
                    <a:srgbClr val="000000">
                      <a:alpha val="43137"/>
                    </a:srgbClr>
                  </a:outerShdw>
                </a:effectLst>
                <a:latin typeface="NikoshBAN" pitchFamily="2" charset="0"/>
                <a:cs typeface="NikoshBAN" pitchFamily="2" charset="0"/>
              </a:rPr>
              <a:t>১)</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বাংলা</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কী</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বোর্ডের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কত</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সালে</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তৈরী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হয়</a:t>
            </a:r>
            <a:r>
              <a:rPr lang="en-US" sz="3600" b="1" dirty="0" smtClean="0">
                <a:effectLst>
                  <a:outerShdw blurRad="38100" dist="38100" dir="2700000" algn="tl">
                    <a:srgbClr val="000000">
                      <a:alpha val="43137"/>
                    </a:srgbClr>
                  </a:outerShdw>
                </a:effectLst>
                <a:latin typeface="NikoshBAN" pitchFamily="2" charset="0"/>
                <a:cs typeface="NikoshBAN" pitchFamily="2" charset="0"/>
              </a:rPr>
              <a:t>?</a:t>
            </a:r>
          </a:p>
          <a:p>
            <a:pPr marL="342900" indent="-342900">
              <a:spcBef>
                <a:spcPct val="20000"/>
              </a:spcBef>
            </a:pPr>
            <a:r>
              <a:rPr lang="en-US" sz="3600" b="1" dirty="0" smtClean="0">
                <a:effectLst>
                  <a:outerShdw blurRad="38100" dist="38100" dir="2700000" algn="tl">
                    <a:srgbClr val="000000">
                      <a:alpha val="43137"/>
                    </a:srgbClr>
                  </a:outerShdw>
                </a:effectLst>
                <a:latin typeface="NikoshBAN" pitchFamily="2" charset="0"/>
                <a:cs typeface="NikoshBAN" pitchFamily="2" charset="0"/>
              </a:rPr>
              <a:t>ক)</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smtClean="0">
                <a:effectLst>
                  <a:outerShdw blurRad="38100" dist="38100" dir="2700000" algn="tl">
                    <a:srgbClr val="000000">
                      <a:alpha val="43137"/>
                    </a:srgbClr>
                  </a:outerShdw>
                </a:effectLst>
                <a:latin typeface="NikoshBAN" pitchFamily="2" charset="0"/>
                <a:cs typeface="NikoshBAN" pitchFamily="2" charset="0"/>
              </a:rPr>
              <a:t>১৯৬৫</a:t>
            </a:r>
          </a:p>
          <a:p>
            <a:pPr marL="342900" indent="-342900">
              <a:spcBef>
                <a:spcPct val="20000"/>
              </a:spcBef>
            </a:pPr>
            <a:r>
              <a:rPr lang="bn-BD" sz="3600" b="1" dirty="0" smtClean="0">
                <a:latin typeface="NikoshBAN" pitchFamily="2" charset="0"/>
                <a:cs typeface="NikoshBAN" pitchFamily="2" charset="0"/>
              </a:rPr>
              <a:t>২</a:t>
            </a:r>
            <a:r>
              <a:rPr lang="bn-BD" sz="3600" b="1" dirty="0">
                <a:latin typeface="NikoshBAN" pitchFamily="2" charset="0"/>
                <a:cs typeface="NikoshBAN" pitchFamily="2" charset="0"/>
              </a:rPr>
              <a:t>।ওয়ার্ডপ্রসেসিং  অর্থ কী?</a:t>
            </a:r>
            <a:endParaRPr lang="en-US" sz="3600" b="1" dirty="0">
              <a:latin typeface="NikoshBAN" pitchFamily="2" charset="0"/>
              <a:cs typeface="NikoshBAN" pitchFamily="2" charset="0"/>
            </a:endParaRPr>
          </a:p>
          <a:p>
            <a:pPr marL="342900" indent="-342900">
              <a:spcBef>
                <a:spcPct val="20000"/>
              </a:spcBef>
            </a:pPr>
            <a:r>
              <a:rPr lang="bn-BD" sz="3600" dirty="0">
                <a:latin typeface="NikoshBAN" pitchFamily="2" charset="0"/>
                <a:cs typeface="NikoshBAN" pitchFamily="2" charset="0"/>
              </a:rPr>
              <a:t> </a:t>
            </a:r>
            <a:r>
              <a:rPr lang="en-US" sz="3600" dirty="0">
                <a:latin typeface="NikoshBAN" pitchFamily="2" charset="0"/>
                <a:cs typeface="NikoshBAN" pitchFamily="2" charset="0"/>
              </a:rPr>
              <a:t>ক)</a:t>
            </a:r>
            <a:r>
              <a:rPr lang="bn-BD" sz="3600" dirty="0">
                <a:latin typeface="NikoshBAN" pitchFamily="2" charset="0"/>
                <a:cs typeface="NikoshBAN" pitchFamily="2" charset="0"/>
              </a:rPr>
              <a:t>লিখা</a:t>
            </a:r>
            <a:r>
              <a:rPr lang="en-US" sz="3600" dirty="0">
                <a:latin typeface="NikoshBAN" pitchFamily="2" charset="0"/>
                <a:cs typeface="NikoshBAN" pitchFamily="2" charset="0"/>
              </a:rPr>
              <a:t> </a:t>
            </a:r>
            <a:r>
              <a:rPr lang="bn-BD" sz="3600" dirty="0">
                <a:latin typeface="NikoshBAN" pitchFamily="2" charset="0"/>
                <a:cs typeface="NikoshBAN" pitchFamily="2" charset="0"/>
              </a:rPr>
              <a:t>প্রক্রিয়াকরন</a:t>
            </a:r>
            <a:r>
              <a:rPr lang="en-US" sz="3600" dirty="0">
                <a:latin typeface="NikoshBAN" pitchFamily="2" charset="0"/>
                <a:cs typeface="NikoshBAN" pitchFamily="2" charset="0"/>
              </a:rPr>
              <a:t>   খ)  </a:t>
            </a:r>
            <a:r>
              <a:rPr lang="bn-BD" sz="3600" dirty="0">
                <a:latin typeface="NikoshBAN" pitchFamily="2" charset="0"/>
                <a:cs typeface="NikoshBAN" pitchFamily="2" charset="0"/>
              </a:rPr>
              <a:t>শব্দ প্রক্রিয়াকরণ</a:t>
            </a:r>
            <a:r>
              <a:rPr lang="en-US" sz="3600" dirty="0">
                <a:latin typeface="NikoshBAN" pitchFamily="2" charset="0"/>
                <a:cs typeface="NikoshBAN" pitchFamily="2" charset="0"/>
              </a:rPr>
              <a:t> </a:t>
            </a:r>
          </a:p>
          <a:p>
            <a:pPr marL="342900" indent="-342900">
              <a:spcBef>
                <a:spcPct val="20000"/>
              </a:spcBef>
            </a:pPr>
            <a:r>
              <a:rPr lang="en-US" sz="3600" dirty="0">
                <a:latin typeface="NikoshBAN" pitchFamily="2" charset="0"/>
                <a:cs typeface="NikoshBAN" pitchFamily="2" charset="0"/>
              </a:rPr>
              <a:t> গ)</a:t>
            </a:r>
            <a:r>
              <a:rPr lang="bn-BD" sz="3600" dirty="0">
                <a:latin typeface="NikoshBAN" pitchFamily="2" charset="0"/>
                <a:cs typeface="NikoshBAN" pitchFamily="2" charset="0"/>
              </a:rPr>
              <a:t>বাক্য প্রক্রিয়াকর</a:t>
            </a:r>
            <a:r>
              <a:rPr lang="en-US" sz="3600" dirty="0">
                <a:latin typeface="NikoshBAN" pitchFamily="2" charset="0"/>
                <a:cs typeface="NikoshBAN" pitchFamily="2" charset="0"/>
              </a:rPr>
              <a:t>ন   ঘ)</a:t>
            </a:r>
            <a:r>
              <a:rPr lang="bn-BD" sz="3600" dirty="0">
                <a:latin typeface="NikoshBAN" pitchFamily="2" charset="0"/>
                <a:cs typeface="NikoshBAN" pitchFamily="2" charset="0"/>
              </a:rPr>
              <a:t>বর্ণ প্রক্রিয়াকর</a:t>
            </a:r>
            <a:r>
              <a:rPr lang="en-US" sz="3600" dirty="0">
                <a:latin typeface="NikoshBAN" pitchFamily="2" charset="0"/>
                <a:cs typeface="NikoshBAN" pitchFamily="2" charset="0"/>
              </a:rPr>
              <a:t>ন</a:t>
            </a:r>
          </a:p>
          <a:p>
            <a:endParaRPr lang="en-US" sz="4400" b="1" dirty="0">
              <a:effectLst>
                <a:outerShdw blurRad="38100" dist="38100" dir="2700000" algn="tl">
                  <a:srgbClr val="000000">
                    <a:alpha val="43137"/>
                  </a:srgbClr>
                </a:outerShdw>
              </a:effectLst>
              <a:latin typeface="NikoshBAN" pitchFamily="2" charset="0"/>
              <a:cs typeface="NikoshBAN" pitchFamily="2" charset="0"/>
            </a:endParaRPr>
          </a:p>
          <a:p>
            <a:endParaRPr lang="en-US" sz="4400" b="1" dirty="0" smtClean="0">
              <a:effectLst>
                <a:outerShdw blurRad="38100" dist="38100" dir="2700000" algn="tl">
                  <a:srgbClr val="000000">
                    <a:alpha val="43137"/>
                  </a:srgbClr>
                </a:outerShdw>
              </a:effectLst>
              <a:latin typeface="NikoshBAN" pitchFamily="2" charset="0"/>
              <a:cs typeface="NikoshBAN" pitchFamily="2" charset="0"/>
            </a:endParaRPr>
          </a:p>
          <a:p>
            <a:pPr marL="342900" indent="-342900">
              <a:buAutoNum type="arabicParenR"/>
            </a:pP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Frame 4"/>
          <p:cNvSpPr/>
          <p:nvPr/>
        </p:nvSpPr>
        <p:spPr>
          <a:xfrm>
            <a:off x="15240" y="0"/>
            <a:ext cx="11414760" cy="6858000"/>
          </a:xfrm>
          <a:prstGeom prst="frame">
            <a:avLst>
              <a:gd name="adj1" fmla="val 3403"/>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Tree>
    <p:extLst>
      <p:ext uri="{BB962C8B-B14F-4D97-AF65-F5344CB8AC3E}">
        <p14:creationId xmlns:p14="http://schemas.microsoft.com/office/powerpoint/2010/main" val="653068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0"/>
            <a:ext cx="7924800" cy="1200329"/>
          </a:xfrm>
          <a:prstGeom prst="rect">
            <a:avLst/>
          </a:prstGeom>
          <a:no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bn-BD" sz="7200" b="1" dirty="0" smtClean="0">
                <a:effectLst>
                  <a:outerShdw blurRad="38100" dist="38100" dir="2700000" algn="tl">
                    <a:srgbClr val="000000">
                      <a:alpha val="43137"/>
                    </a:srgbClr>
                  </a:outerShdw>
                </a:effectLst>
                <a:latin typeface="NikoshBAN" pitchFamily="2" charset="0"/>
                <a:cs typeface="NikoshBAN" pitchFamily="2" charset="0"/>
              </a:rPr>
              <a:t>দলগত কাজ</a:t>
            </a:r>
            <a:endParaRPr lang="en-US" sz="7200" b="1" dirty="0">
              <a:effectLst>
                <a:outerShdw blurRad="38100" dist="38100" dir="2700000" algn="tl">
                  <a:srgbClr val="000000">
                    <a:alpha val="43137"/>
                  </a:srgbClr>
                </a:outerShdw>
              </a:effectLst>
            </a:endParaRPr>
          </a:p>
        </p:txBody>
      </p:sp>
      <p:sp>
        <p:nvSpPr>
          <p:cNvPr id="3" name="TextBox 2"/>
          <p:cNvSpPr txBox="1"/>
          <p:nvPr/>
        </p:nvSpPr>
        <p:spPr>
          <a:xfrm>
            <a:off x="381000" y="3200400"/>
            <a:ext cx="10647218" cy="1200329"/>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bn-BD" sz="3600" b="1" dirty="0" smtClean="0">
                <a:effectLst>
                  <a:outerShdw blurRad="38100" dist="38100" dir="2700000" algn="tl">
                    <a:srgbClr val="000000">
                      <a:alpha val="43137"/>
                    </a:srgbClr>
                  </a:outerShdw>
                </a:effectLst>
                <a:latin typeface="NikoshBAN" pitchFamily="2" charset="0"/>
                <a:cs typeface="NikoshBAN" pitchFamily="2" charset="0"/>
              </a:rPr>
              <a:t>ওয়ার্ড</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প্রসেসর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এবং টাইপ</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রাইটারের মধ্যে কোনটিতে</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লেখা অধিকতর সুবিধাজনক</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ব্যাখ্যা</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Frame 3"/>
          <p:cNvSpPr/>
          <p:nvPr/>
        </p:nvSpPr>
        <p:spPr>
          <a:xfrm>
            <a:off x="15240" y="0"/>
            <a:ext cx="11414760" cy="6858000"/>
          </a:xfrm>
          <a:prstGeom prst="frame">
            <a:avLst>
              <a:gd name="adj1" fmla="val 3403"/>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Tree>
    <p:extLst>
      <p:ext uri="{BB962C8B-B14F-4D97-AF65-F5344CB8AC3E}">
        <p14:creationId xmlns:p14="http://schemas.microsoft.com/office/powerpoint/2010/main" val="2156520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ROSE\RED TO.jpeg"/>
          <p:cNvPicPr>
            <a:picLocks noChangeAspect="1" noChangeArrowheads="1"/>
          </p:cNvPicPr>
          <p:nvPr/>
        </p:nvPicPr>
        <p:blipFill>
          <a:blip r:embed="rId2"/>
          <a:srcRect/>
          <a:stretch>
            <a:fillRect/>
          </a:stretch>
        </p:blipFill>
        <p:spPr bwMode="auto">
          <a:xfrm>
            <a:off x="3061855" y="2717539"/>
            <a:ext cx="5867400" cy="3810000"/>
          </a:xfrm>
          <a:prstGeom prst="rect">
            <a:avLst/>
          </a:prstGeom>
          <a:noFill/>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482" y="360218"/>
            <a:ext cx="10446328" cy="1925782"/>
          </a:xfrm>
          <a:prstGeom prst="rect">
            <a:avLst/>
          </a:prstGeom>
          <a:noFill/>
          <a:ln>
            <a:solidFill>
              <a:schemeClr val="bg2"/>
            </a:solidFill>
          </a:ln>
          <a:scene3d>
            <a:camera prst="orthographicFront"/>
            <a:lightRig rig="threePt" dir="t"/>
          </a:scene3d>
          <a:sp3d>
            <a:bevelT prst="angle"/>
          </a:sp3d>
        </p:spPr>
      </p:pic>
      <p:sp>
        <p:nvSpPr>
          <p:cNvPr id="6" name="Frame 5"/>
          <p:cNvSpPr/>
          <p:nvPr/>
        </p:nvSpPr>
        <p:spPr>
          <a:xfrm>
            <a:off x="15240" y="0"/>
            <a:ext cx="11414760" cy="6858000"/>
          </a:xfrm>
          <a:prstGeom prst="frame">
            <a:avLst>
              <a:gd name="adj1" fmla="val 3403"/>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Tree>
    <p:extLst>
      <p:ext uri="{BB962C8B-B14F-4D97-AF65-F5344CB8AC3E}">
        <p14:creationId xmlns:p14="http://schemas.microsoft.com/office/powerpoint/2010/main" val="4062004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5240" y="0"/>
            <a:ext cx="11414760" cy="6858000"/>
          </a:xfrm>
          <a:prstGeom prst="frame">
            <a:avLst>
              <a:gd name="adj1" fmla="val 3403"/>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
        <p:nvSpPr>
          <p:cNvPr id="7" name="TextBox 6"/>
          <p:cNvSpPr txBox="1"/>
          <p:nvPr/>
        </p:nvSpPr>
        <p:spPr>
          <a:xfrm>
            <a:off x="1524000" y="458450"/>
            <a:ext cx="7010400" cy="1015663"/>
          </a:xfrm>
          <a:prstGeom prst="rect">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6000" b="1" dirty="0" smtClean="0">
                <a:effectLst>
                  <a:outerShdw blurRad="38100" dist="38100" dir="2700000" algn="tl">
                    <a:srgbClr val="000000">
                      <a:alpha val="43137"/>
                    </a:srgbClr>
                  </a:outerShdw>
                </a:effectLst>
                <a:latin typeface="NikoshBAN" pitchFamily="2" charset="0"/>
                <a:cs typeface="NikoshBAN" pitchFamily="2" charset="0"/>
              </a:rPr>
              <a:t>ওয়ার্ড প্রসেসর</a:t>
            </a:r>
            <a:endParaRPr lang="en-US" sz="60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749680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15240" y="0"/>
            <a:ext cx="11414760" cy="6858000"/>
          </a:xfrm>
          <a:prstGeom prst="frame">
            <a:avLst>
              <a:gd name="adj1" fmla="val 3403"/>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Tree>
    <p:extLst>
      <p:ext uri="{BB962C8B-B14F-4D97-AF65-F5344CB8AC3E}">
        <p14:creationId xmlns:p14="http://schemas.microsoft.com/office/powerpoint/2010/main" val="4270229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0600" y="4965700"/>
            <a:ext cx="63500" cy="369332"/>
          </a:xfrm>
          <a:prstGeom prst="rect">
            <a:avLst/>
          </a:prstGeom>
          <a:noFill/>
        </p:spPr>
        <p:txBody>
          <a:bodyPr wrap="square" rtlCol="0">
            <a:spAutoFit/>
          </a:bodyPr>
          <a:lstStyle/>
          <a:p>
            <a:endParaRPr lang="en-US" dirty="0"/>
          </a:p>
        </p:txBody>
      </p:sp>
      <p:sp>
        <p:nvSpPr>
          <p:cNvPr id="5" name="TextBox 4"/>
          <p:cNvSpPr txBox="1"/>
          <p:nvPr/>
        </p:nvSpPr>
        <p:spPr>
          <a:xfrm>
            <a:off x="443345" y="389951"/>
            <a:ext cx="1069571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এসো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ভিডিও</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টি</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মনোযোগ</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দিয়ে</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bn-IN"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দেখি</a:t>
            </a:r>
            <a:r>
              <a:rPr lang="en-US" sz="44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a:t>
            </a:r>
            <a:endParaRPr lang="en-US" sz="4400" b="1" spc="-150" dirty="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1084190" y="5517606"/>
            <a:ext cx="875253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4400" b="1" dirty="0" smtClean="0">
                <a:latin typeface="NikoshBAN" pitchFamily="2" charset="0"/>
                <a:cs typeface="NikoshBAN" pitchFamily="2" charset="0"/>
              </a:rPr>
              <a:t>ভিডিওতে ক</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দেখানো</a:t>
            </a:r>
            <a:r>
              <a:rPr lang="bn-IN" sz="4400" b="1" dirty="0" smtClean="0">
                <a:latin typeface="NikoshBAN" pitchFamily="2" charset="0"/>
                <a:cs typeface="NikoshBAN" pitchFamily="2" charset="0"/>
              </a:rPr>
              <a:t> হ</a:t>
            </a:r>
            <a:r>
              <a:rPr lang="en-US" sz="4400" b="1" dirty="0" err="1" smtClean="0">
                <a:latin typeface="NikoshBAN" pitchFamily="2" charset="0"/>
                <a:cs typeface="NikoshBAN" pitchFamily="2" charset="0"/>
              </a:rPr>
              <a:t>লো</a:t>
            </a:r>
            <a:r>
              <a:rPr lang="bn-IN" sz="4400" b="1" dirty="0" smtClean="0">
                <a:latin typeface="NikoshBAN" pitchFamily="2" charset="0"/>
                <a:cs typeface="NikoshBAN" pitchFamily="2" charset="0"/>
              </a:rPr>
              <a:t>?</a:t>
            </a:r>
            <a:endParaRPr lang="en-US" sz="4400" b="1" dirty="0">
              <a:latin typeface="NikoshBAN" pitchFamily="2" charset="0"/>
              <a:cs typeface="NikoshBAN" pitchFamily="2" charset="0"/>
            </a:endParaRPr>
          </a:p>
        </p:txBody>
      </p:sp>
      <p:sp>
        <p:nvSpPr>
          <p:cNvPr id="7" name="Frame 6"/>
          <p:cNvSpPr/>
          <p:nvPr/>
        </p:nvSpPr>
        <p:spPr>
          <a:xfrm>
            <a:off x="0" y="0"/>
            <a:ext cx="11430000" cy="6858000"/>
          </a:xfrm>
          <a:prstGeom prst="frame">
            <a:avLst>
              <a:gd name="adj1" fmla="val 3605"/>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pic>
        <p:nvPicPr>
          <p:cNvPr id="8" name="Picture 2" descr="C:\Users\user\Desktop\CONTENT DOWN\leyboard 1.jpeg"/>
          <p:cNvPicPr>
            <a:picLocks noChangeAspect="1" noChangeArrowheads="1"/>
          </p:cNvPicPr>
          <p:nvPr/>
        </p:nvPicPr>
        <p:blipFill>
          <a:blip r:embed="rId4"/>
          <a:srcRect/>
          <a:stretch>
            <a:fillRect/>
          </a:stretch>
        </p:blipFill>
        <p:spPr bwMode="auto">
          <a:xfrm>
            <a:off x="2190782" y="1461464"/>
            <a:ext cx="6539346" cy="3754069"/>
          </a:xfrm>
          <a:prstGeom prst="rect">
            <a:avLst/>
          </a:prstGeom>
          <a:noFill/>
        </p:spPr>
      </p:pic>
    </p:spTree>
    <p:extLst>
      <p:ext uri="{BB962C8B-B14F-4D97-AF65-F5344CB8AC3E}">
        <p14:creationId xmlns:p14="http://schemas.microsoft.com/office/powerpoint/2010/main" val="1841912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1" y="390297"/>
            <a:ext cx="10515600" cy="923330"/>
          </a:xfrm>
          <a:prstGeom prst="rect">
            <a:avLst/>
          </a:prstGeom>
        </p:spPr>
        <p:txBody>
          <a:bodyPr wrap="square">
            <a:spAutoFit/>
          </a:bodyPr>
          <a:lstStyle/>
          <a:p>
            <a:r>
              <a:rPr lang="en-US" altLang="en-US" sz="5400" b="1" dirty="0" smtClean="0">
                <a:solidFill>
                  <a:srgbClr val="000000"/>
                </a:solidFill>
                <a:latin typeface="NikoshBAN" panose="02000000000000000000" pitchFamily="2" charset="0"/>
                <a:cs typeface="NikoshBAN" panose="02000000000000000000" pitchFamily="2" charset="0"/>
              </a:rPr>
              <a:t>  </a:t>
            </a:r>
            <a:r>
              <a:rPr lang="en-US" altLang="en-US" sz="4800" b="1" dirty="0" err="1" smtClean="0">
                <a:solidFill>
                  <a:srgbClr val="000000"/>
                </a:solidFill>
                <a:latin typeface="NikoshBAN" panose="02000000000000000000" pitchFamily="2" charset="0"/>
                <a:cs typeface="NikoshBAN" panose="02000000000000000000" pitchFamily="2" charset="0"/>
              </a:rPr>
              <a:t>আজকের</a:t>
            </a:r>
            <a:r>
              <a:rPr lang="en-US" altLang="en-US" sz="4800" b="1" dirty="0" smtClean="0">
                <a:solidFill>
                  <a:srgbClr val="000000"/>
                </a:solidFill>
                <a:latin typeface="NikoshBAN" panose="02000000000000000000" pitchFamily="2" charset="0"/>
                <a:cs typeface="NikoshBAN" panose="02000000000000000000" pitchFamily="2" charset="0"/>
              </a:rPr>
              <a:t> </a:t>
            </a:r>
            <a:r>
              <a:rPr lang="bn-BD" altLang="en-US" sz="4800" b="1" dirty="0">
                <a:solidFill>
                  <a:srgbClr val="000000"/>
                </a:solidFill>
                <a:latin typeface="NikoshBAN" panose="02000000000000000000" pitchFamily="2" charset="0"/>
                <a:cs typeface="NikoshBAN" panose="02000000000000000000" pitchFamily="2" charset="0"/>
              </a:rPr>
              <a:t>পাঠ </a:t>
            </a:r>
            <a:endParaRPr lang="en-US" sz="4800" b="1" dirty="0"/>
          </a:p>
        </p:txBody>
      </p:sp>
      <p:sp>
        <p:nvSpPr>
          <p:cNvPr id="6" name="Frame 5"/>
          <p:cNvSpPr/>
          <p:nvPr/>
        </p:nvSpPr>
        <p:spPr>
          <a:xfrm>
            <a:off x="15240" y="0"/>
            <a:ext cx="11414760" cy="6858000"/>
          </a:xfrm>
          <a:prstGeom prst="frame">
            <a:avLst>
              <a:gd name="adj1" fmla="val 3403"/>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968837" y="2326925"/>
            <a:ext cx="3435927" cy="3415599"/>
          </a:xfrm>
          <a:prstGeom prst="rect">
            <a:avLst/>
          </a:prstGeom>
          <a:effectLst>
            <a:outerShdw blurRad="50800" dist="38100" dir="2700000" algn="tl" rotWithShape="0">
              <a:prstClr val="black">
                <a:alpha val="40000"/>
              </a:prstClr>
            </a:outerShdw>
          </a:effectLst>
        </p:spPr>
      </p:pic>
      <p:pic>
        <p:nvPicPr>
          <p:cNvPr id="5" name="Picture 4" descr="word_Icon.png"/>
          <p:cNvPicPr>
            <a:picLocks noChangeAspect="1"/>
          </p:cNvPicPr>
          <p:nvPr/>
        </p:nvPicPr>
        <p:blipFill>
          <a:blip r:embed="rId5" cstate="email"/>
          <a:stretch>
            <a:fillRect/>
          </a:stretch>
        </p:blipFill>
        <p:spPr>
          <a:xfrm>
            <a:off x="1281547" y="2326925"/>
            <a:ext cx="3789218" cy="3517777"/>
          </a:xfrm>
          <a:prstGeom prst="rect">
            <a:avLst/>
          </a:prstGeom>
        </p:spPr>
      </p:pic>
    </p:spTree>
    <p:extLst>
      <p:ext uri="{BB962C8B-B14F-4D97-AF65-F5344CB8AC3E}">
        <p14:creationId xmlns:p14="http://schemas.microsoft.com/office/powerpoint/2010/main" val="3041900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15240" y="0"/>
            <a:ext cx="11414760" cy="6858000"/>
          </a:xfrm>
          <a:prstGeom prst="frame">
            <a:avLst>
              <a:gd name="adj1" fmla="val 3403"/>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
        <p:nvSpPr>
          <p:cNvPr id="7" name="Rectangle 6"/>
          <p:cNvSpPr/>
          <p:nvPr/>
        </p:nvSpPr>
        <p:spPr>
          <a:xfrm>
            <a:off x="319346" y="1556173"/>
            <a:ext cx="10363201" cy="4425827"/>
          </a:xfrm>
          <a:prstGeom prst="rect">
            <a:avLst/>
          </a:prstGeom>
        </p:spPr>
        <p:txBody>
          <a:bodyPr wrap="square">
            <a:spAutoFit/>
          </a:bodyPr>
          <a:lstStyle/>
          <a:p>
            <a:pPr>
              <a:lnSpc>
                <a:spcPct val="80000"/>
              </a:lnSpc>
              <a:buNone/>
            </a:pPr>
            <a:r>
              <a:rPr lang="bn-BD" sz="4400" b="1" dirty="0">
                <a:effectLst>
                  <a:outerShdw blurRad="38100" dist="38100" dir="2700000" algn="tl">
                    <a:srgbClr val="000000">
                      <a:alpha val="43137"/>
                    </a:srgbClr>
                  </a:outerShdw>
                </a:effectLst>
                <a:latin typeface="NikoshBAN" pitchFamily="2" charset="0"/>
                <a:cs typeface="NikoshBAN" pitchFamily="2" charset="0"/>
              </a:rPr>
              <a:t>এ পাঠ শেষে শিক্ষার্থীরা...</a:t>
            </a:r>
          </a:p>
          <a:p>
            <a:pPr>
              <a:lnSpc>
                <a:spcPct val="80000"/>
              </a:lnSpc>
              <a:buNone/>
            </a:pPr>
            <a:endParaRPr lang="bn-BD" sz="4400" b="1" dirty="0">
              <a:effectLst>
                <a:outerShdw blurRad="38100" dist="38100" dir="2700000" algn="tl">
                  <a:srgbClr val="000000">
                    <a:alpha val="43137"/>
                  </a:srgbClr>
                </a:outerShdw>
              </a:effectLst>
              <a:latin typeface="NikoshBAN" pitchFamily="2" charset="0"/>
              <a:cs typeface="NikoshBAN" pitchFamily="2" charset="0"/>
            </a:endParaRPr>
          </a:p>
          <a:p>
            <a:pPr>
              <a:lnSpc>
                <a:spcPct val="80000"/>
              </a:lnSpc>
              <a:buNone/>
            </a:pPr>
            <a:endParaRPr lang="bn-BD" sz="4400" b="1" dirty="0">
              <a:effectLst>
                <a:outerShdw blurRad="38100" dist="38100" dir="2700000" algn="tl">
                  <a:srgbClr val="000000">
                    <a:alpha val="43137"/>
                  </a:srgbClr>
                </a:outerShdw>
              </a:effectLst>
              <a:latin typeface="NikoshBAN" pitchFamily="2" charset="0"/>
              <a:cs typeface="NikoshBAN" pitchFamily="2" charset="0"/>
            </a:endParaRPr>
          </a:p>
          <a:p>
            <a:pPr>
              <a:lnSpc>
                <a:spcPct val="80000"/>
              </a:lnSpc>
              <a:buNone/>
            </a:pPr>
            <a:r>
              <a:rPr lang="bn-BD" sz="4400" b="1" dirty="0">
                <a:effectLst>
                  <a:outerShdw blurRad="38100" dist="38100" dir="2700000" algn="tl">
                    <a:srgbClr val="000000">
                      <a:alpha val="43137"/>
                    </a:srgbClr>
                  </a:outerShdw>
                </a:effectLst>
                <a:latin typeface="NikoshBAN" pitchFamily="2" charset="0"/>
                <a:cs typeface="NikoshBAN" pitchFamily="2" charset="0"/>
              </a:rPr>
              <a:t>১।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বাংলা</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কীবোর্ড</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ব্যবহারের</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কৌশল</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বর্ননা</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4400" b="1" dirty="0" smtClean="0">
                <a:effectLst>
                  <a:outerShdw blurRad="38100" dist="38100" dir="2700000" algn="tl">
                    <a:srgbClr val="000000">
                      <a:alpha val="43137"/>
                    </a:srgbClr>
                  </a:outerShdw>
                </a:effectLst>
                <a:latin typeface="NikoshBAN" pitchFamily="2" charset="0"/>
                <a:cs typeface="NikoshBAN" pitchFamily="2" charset="0"/>
              </a:rPr>
              <a:t>।</a:t>
            </a:r>
          </a:p>
          <a:p>
            <a:pPr>
              <a:lnSpc>
                <a:spcPct val="80000"/>
              </a:lnSpc>
              <a:buNone/>
            </a:pPr>
            <a:r>
              <a:rPr lang="bn-BD" sz="4400" b="1" dirty="0" smtClean="0">
                <a:effectLst>
                  <a:outerShdw blurRad="38100" dist="38100" dir="2700000" algn="tl">
                    <a:srgbClr val="000000">
                      <a:alpha val="43137"/>
                    </a:srgbClr>
                  </a:outerShdw>
                </a:effectLst>
                <a:latin typeface="NikoshBAN" pitchFamily="2" charset="0"/>
                <a:cs typeface="NikoshBAN" pitchFamily="2" charset="0"/>
              </a:rPr>
              <a:t>২</a:t>
            </a:r>
            <a:r>
              <a:rPr lang="bn-BD" sz="4400" b="1" dirty="0">
                <a:effectLst>
                  <a:outerShdw blurRad="38100" dist="38100" dir="2700000" algn="tl">
                    <a:srgbClr val="000000">
                      <a:alpha val="43137"/>
                    </a:srgbClr>
                  </a:outerShdw>
                </a:effectLst>
                <a:latin typeface="NikoshBAN" pitchFamily="2" charset="0"/>
                <a:cs typeface="NikoshBAN" pitchFamily="2" charset="0"/>
              </a:rPr>
              <a:t>। ওয়ার্ড প্রসেসর  ও টাইপরাইটারের মধ্যে পার্থক্য উল্লেখ করতে পারবে। </a:t>
            </a:r>
          </a:p>
          <a:p>
            <a:pPr>
              <a:lnSpc>
                <a:spcPct val="80000"/>
              </a:lnSpc>
              <a:buNone/>
            </a:pPr>
            <a:r>
              <a:rPr lang="bn-BD" sz="4400" b="1" dirty="0">
                <a:effectLst>
                  <a:outerShdw blurRad="38100" dist="38100" dir="2700000" algn="tl">
                    <a:srgbClr val="000000">
                      <a:alpha val="43137"/>
                    </a:srgbClr>
                  </a:outerShdw>
                </a:effectLst>
                <a:latin typeface="NikoshBAN" pitchFamily="2" charset="0"/>
                <a:cs typeface="NikoshBAN" pitchFamily="2" charset="0"/>
              </a:rPr>
              <a:t>৩। ওয়ার্ড প্রসেসর</a:t>
            </a:r>
            <a:r>
              <a:rPr lang="en-US" sz="4400" b="1" dirty="0">
                <a:effectLst>
                  <a:outerShdw blurRad="38100" dist="38100" dir="2700000" algn="tl">
                    <a:srgbClr val="000000">
                      <a:alpha val="43137"/>
                    </a:srgbClr>
                  </a:outerShdw>
                </a:effectLst>
                <a:latin typeface="NikoshBAN" pitchFamily="2" charset="0"/>
                <a:cs typeface="NikoshBAN" pitchFamily="2" charset="0"/>
              </a:rPr>
              <a:t> </a:t>
            </a:r>
            <a:r>
              <a:rPr lang="en-US" sz="4400" b="1" dirty="0" err="1">
                <a:effectLst>
                  <a:outerShdw blurRad="38100" dist="38100" dir="2700000" algn="tl">
                    <a:srgbClr val="000000">
                      <a:alpha val="43137"/>
                    </a:srgbClr>
                  </a:outerShdw>
                </a:effectLst>
                <a:latin typeface="NikoshBAN" pitchFamily="2" charset="0"/>
                <a:cs typeface="NikoshBAN" pitchFamily="2" charset="0"/>
              </a:rPr>
              <a:t>সুবিধা</a:t>
            </a:r>
            <a:r>
              <a:rPr lang="en-US" sz="4400" b="1" dirty="0">
                <a:effectLst>
                  <a:outerShdw blurRad="38100" dist="38100" dir="2700000" algn="tl">
                    <a:srgbClr val="000000">
                      <a:alpha val="43137"/>
                    </a:srgbClr>
                  </a:outerShdw>
                </a:effectLst>
                <a:latin typeface="NikoshBAN" pitchFamily="2" charset="0"/>
                <a:cs typeface="NikoshBAN" pitchFamily="2" charset="0"/>
              </a:rPr>
              <a:t> </a:t>
            </a:r>
            <a:r>
              <a:rPr lang="en-US" sz="4400" b="1" dirty="0" err="1">
                <a:effectLst>
                  <a:outerShdw blurRad="38100" dist="38100" dir="2700000" algn="tl">
                    <a:srgbClr val="000000">
                      <a:alpha val="43137"/>
                    </a:srgbClr>
                  </a:outerShdw>
                </a:effectLst>
                <a:latin typeface="NikoshBAN" pitchFamily="2" charset="0"/>
                <a:cs typeface="NikoshBAN" pitchFamily="2" charset="0"/>
              </a:rPr>
              <a:t>সমূহ</a:t>
            </a:r>
            <a:r>
              <a:rPr lang="en-US" sz="4400" b="1" dirty="0">
                <a:effectLst>
                  <a:outerShdw blurRad="38100" dist="38100" dir="2700000" algn="tl">
                    <a:srgbClr val="000000">
                      <a:alpha val="43137"/>
                    </a:srgbClr>
                  </a:outerShdw>
                </a:effectLst>
                <a:latin typeface="NikoshBAN" pitchFamily="2" charset="0"/>
                <a:cs typeface="NikoshBAN" pitchFamily="2" charset="0"/>
              </a:rPr>
              <a:t> </a:t>
            </a:r>
            <a:r>
              <a:rPr lang="bn-BD" sz="4400" b="1" dirty="0">
                <a:effectLst>
                  <a:outerShdw blurRad="38100" dist="38100" dir="2700000" algn="tl">
                    <a:srgbClr val="000000">
                      <a:alpha val="43137"/>
                    </a:srgbClr>
                  </a:outerShdw>
                </a:effectLst>
                <a:latin typeface="NikoshBAN" pitchFamily="2" charset="0"/>
                <a:cs typeface="NikoshBAN" pitchFamily="2" charset="0"/>
              </a:rPr>
              <a:t>উল্লেখ করতে পারবে।</a:t>
            </a:r>
          </a:p>
          <a:p>
            <a:pPr>
              <a:lnSpc>
                <a:spcPct val="80000"/>
              </a:lnSpc>
              <a:buNone/>
            </a:pPr>
            <a:endParaRPr lang="en-US" sz="4400" dirty="0">
              <a:solidFill>
                <a:srgbClr val="00B050"/>
              </a:solidFill>
              <a:latin typeface="NikoshBAN" pitchFamily="2" charset="0"/>
              <a:cs typeface="NikoshBAN" pitchFamily="2" charset="0"/>
            </a:endParaRPr>
          </a:p>
        </p:txBody>
      </p:sp>
      <p:sp>
        <p:nvSpPr>
          <p:cNvPr id="8" name="Rectangle 7"/>
          <p:cNvSpPr/>
          <p:nvPr/>
        </p:nvSpPr>
        <p:spPr>
          <a:xfrm>
            <a:off x="2050474" y="362588"/>
            <a:ext cx="7495308" cy="830997"/>
          </a:xfrm>
          <a:prstGeom prst="rect">
            <a:avLst/>
          </a:prstGeom>
        </p:spPr>
        <p:txBody>
          <a:bodyPr wrap="square">
            <a:spAutoFit/>
          </a:bodyPr>
          <a:lstStyle/>
          <a:p>
            <a:pPr algn="ctr"/>
            <a:r>
              <a:rPr lang="en-US" sz="4800" b="1" dirty="0" err="1" smtClean="0">
                <a:latin typeface="NikoshBAN" pitchFamily="2" charset="0"/>
                <a:cs typeface="NikoshBAN" pitchFamily="2" charset="0"/>
              </a:rPr>
              <a:t>শিখনফল</a:t>
            </a:r>
            <a:endParaRPr lang="en-US" sz="4800" b="1" dirty="0">
              <a:latin typeface="NikoshBAN" pitchFamily="2" charset="0"/>
              <a:cs typeface="NikoshBAN" pitchFamily="2" charset="0"/>
            </a:endParaRPr>
          </a:p>
        </p:txBody>
      </p:sp>
    </p:spTree>
    <p:extLst>
      <p:ext uri="{BB962C8B-B14F-4D97-AF65-F5344CB8AC3E}">
        <p14:creationId xmlns:p14="http://schemas.microsoft.com/office/powerpoint/2010/main" val="23793790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513" y="3244334"/>
            <a:ext cx="10655852" cy="523220"/>
          </a:xfrm>
          <a:prstGeom prst="rect">
            <a:avLst/>
          </a:prstGeom>
        </p:spPr>
        <p:txBody>
          <a:bodyPr wrap="square">
            <a:spAutoFit/>
          </a:bodyPr>
          <a:lstStyle/>
          <a:p>
            <a:r>
              <a:rPr lang="en-US" altLang="en-US" sz="2800" b="1" dirty="0" smtClean="0">
                <a:latin typeface="NikoshBAN" panose="02000000000000000000" pitchFamily="2" charset="0"/>
                <a:cs typeface="NikoshBAN" panose="02000000000000000000" pitchFamily="2" charset="0"/>
              </a:rPr>
              <a:t>  </a:t>
            </a:r>
            <a:endParaRPr lang="en-US" sz="2800" dirty="0"/>
          </a:p>
        </p:txBody>
      </p:sp>
      <p:sp>
        <p:nvSpPr>
          <p:cNvPr id="6" name="Frame 5"/>
          <p:cNvSpPr/>
          <p:nvPr/>
        </p:nvSpPr>
        <p:spPr>
          <a:xfrm>
            <a:off x="0" y="0"/>
            <a:ext cx="11430000" cy="6858000"/>
          </a:xfrm>
          <a:prstGeom prst="frame">
            <a:avLst>
              <a:gd name="adj1" fmla="val 3807"/>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pic>
        <p:nvPicPr>
          <p:cNvPr id="7" name="Picture 2" descr="C:\Users\user\Desktop\CONTENT DOWN\bijoy keyboard  2.jpeg"/>
          <p:cNvPicPr>
            <a:picLocks noChangeAspect="1" noChangeArrowheads="1"/>
          </p:cNvPicPr>
          <p:nvPr/>
        </p:nvPicPr>
        <p:blipFill>
          <a:blip r:embed="rId4"/>
          <a:srcRect/>
          <a:stretch>
            <a:fillRect/>
          </a:stretch>
        </p:blipFill>
        <p:spPr bwMode="auto">
          <a:xfrm>
            <a:off x="1537244" y="1770814"/>
            <a:ext cx="7772400" cy="3186112"/>
          </a:xfrm>
          <a:prstGeom prst="rect">
            <a:avLst/>
          </a:prstGeom>
          <a:noFill/>
        </p:spPr>
      </p:pic>
      <p:sp>
        <p:nvSpPr>
          <p:cNvPr id="8" name="Rounded Rectangle 7"/>
          <p:cNvSpPr/>
          <p:nvPr/>
        </p:nvSpPr>
        <p:spPr>
          <a:xfrm>
            <a:off x="914400" y="609600"/>
            <a:ext cx="75438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latin typeface="NikoshBAN" pitchFamily="2" charset="0"/>
                <a:cs typeface="NikoshBAN" pitchFamily="2" charset="0"/>
              </a:rPr>
              <a:t>বাংলা</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কী</a:t>
            </a:r>
            <a:r>
              <a:rPr lang="en-US" sz="4800" b="1"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বোর্ড</a:t>
            </a:r>
            <a:endParaRPr lang="en-US" sz="4800" b="1" dirty="0">
              <a:solidFill>
                <a:schemeClr val="tx1"/>
              </a:solidFill>
              <a:latin typeface="NikoshBAN" pitchFamily="2" charset="0"/>
              <a:cs typeface="NikoshBAN" pitchFamily="2" charset="0"/>
            </a:endParaRPr>
          </a:p>
        </p:txBody>
      </p:sp>
      <p:sp>
        <p:nvSpPr>
          <p:cNvPr id="2" name="Rounded Rectangle 1"/>
          <p:cNvSpPr/>
          <p:nvPr/>
        </p:nvSpPr>
        <p:spPr>
          <a:xfrm>
            <a:off x="1089212" y="5378824"/>
            <a:ext cx="9399494" cy="6992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anose="02000000000000000000" pitchFamily="2" charset="0"/>
                <a:cs typeface="NikoshBAN" panose="02000000000000000000" pitchFamily="2" charset="0"/>
              </a:rPr>
              <a:t>কীবোর্ড</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হল</a:t>
            </a:r>
            <a:r>
              <a:rPr lang="bn-BD"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ওয়ার্ড </a:t>
            </a:r>
            <a:r>
              <a:rPr lang="bn-BD"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প্রসেসর</a:t>
            </a:r>
            <a:r>
              <a:rPr lang="en-US"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প্রধান</a:t>
            </a:r>
            <a:r>
              <a:rPr lang="en-US"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ইনপুট</a:t>
            </a:r>
            <a:r>
              <a:rPr lang="en-US"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ডিভাইস</a:t>
            </a:r>
            <a:r>
              <a:rPr lang="en-US" sz="3200" b="1"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77006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1430000" cy="6858000"/>
          </a:xfrm>
          <a:prstGeom prst="frame">
            <a:avLst>
              <a:gd name="adj1" fmla="val 3807"/>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pic>
        <p:nvPicPr>
          <p:cNvPr id="8" name="Picture 2" descr="C:\Users\user\Desktop\CONTENT DOWN\bijoy key.jpeg"/>
          <p:cNvPicPr>
            <a:picLocks noChangeAspect="1" noChangeArrowheads="1"/>
          </p:cNvPicPr>
          <p:nvPr/>
        </p:nvPicPr>
        <p:blipFill>
          <a:blip r:embed="rId3"/>
          <a:srcRect/>
          <a:stretch>
            <a:fillRect/>
          </a:stretch>
        </p:blipFill>
        <p:spPr bwMode="auto">
          <a:xfrm>
            <a:off x="1638300" y="1266825"/>
            <a:ext cx="8153400" cy="3076575"/>
          </a:xfrm>
          <a:prstGeom prst="rect">
            <a:avLst/>
          </a:prstGeom>
          <a:noFill/>
        </p:spPr>
      </p:pic>
      <p:sp>
        <p:nvSpPr>
          <p:cNvPr id="9" name="Rectangle 8"/>
          <p:cNvSpPr/>
          <p:nvPr/>
        </p:nvSpPr>
        <p:spPr>
          <a:xfrm>
            <a:off x="332509" y="435828"/>
            <a:ext cx="10460182" cy="830997"/>
          </a:xfrm>
          <a:prstGeom prst="rect">
            <a:avLst/>
          </a:prstGeom>
        </p:spPr>
        <p:txBody>
          <a:bodyPr wrap="square">
            <a:spAutoFit/>
          </a:bodyPr>
          <a:lstStyle/>
          <a:p>
            <a:pPr algn="ctr"/>
            <a:r>
              <a:rPr lang="en-US" sz="4800" b="1" dirty="0" err="1">
                <a:latin typeface="NikoshBAN" pitchFamily="2" charset="0"/>
                <a:cs typeface="NikoshBAN" pitchFamily="2" charset="0"/>
              </a:rPr>
              <a:t>বিজয়</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কী</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বোর্ড</a:t>
            </a:r>
            <a:endParaRPr lang="en-US" sz="4800" b="1" dirty="0">
              <a:latin typeface="NikoshBAN" pitchFamily="2" charset="0"/>
              <a:cs typeface="NikoshBAN" pitchFamily="2" charset="0"/>
            </a:endParaRPr>
          </a:p>
        </p:txBody>
      </p:sp>
      <p:sp>
        <p:nvSpPr>
          <p:cNvPr id="2" name="Rectangle 1"/>
          <p:cNvSpPr/>
          <p:nvPr/>
        </p:nvSpPr>
        <p:spPr>
          <a:xfrm>
            <a:off x="443753" y="4679576"/>
            <a:ext cx="10542494" cy="15867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solidFill>
                <a:latin typeface="NikoshBAN" panose="02000000000000000000" pitchFamily="2" charset="0"/>
                <a:cs typeface="NikoshBAN" panose="02000000000000000000" pitchFamily="2" charset="0"/>
              </a:rPr>
              <a:t>ইংরেজী</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কী</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বোর্ডের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উপর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ভিওি</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করে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ঢাকা</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বিশ্ববিদ্যালয়ের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ইংরেজী</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বিভাগের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অধ্যাপক</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শহীদ</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বুদ্ধিঝীবী</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মুনীর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চৌধূরী</a:t>
            </a:r>
            <a:r>
              <a:rPr lang="en-US" sz="2400" b="1" dirty="0" smtClean="0">
                <a:solidFill>
                  <a:schemeClr val="tx1"/>
                </a:solidFill>
                <a:latin typeface="NikoshBAN" panose="02000000000000000000" pitchFamily="2" charset="0"/>
                <a:cs typeface="NikoshBAN" panose="02000000000000000000" pitchFamily="2" charset="0"/>
              </a:rPr>
              <a:t> ১৯৬৫ </a:t>
            </a:r>
            <a:r>
              <a:rPr lang="en-US" sz="2400" b="1" dirty="0" err="1" smtClean="0">
                <a:solidFill>
                  <a:schemeClr val="tx1"/>
                </a:solidFill>
                <a:latin typeface="NikoshBAN" panose="02000000000000000000" pitchFamily="2" charset="0"/>
                <a:cs typeface="NikoshBAN" panose="02000000000000000000" pitchFamily="2" charset="0"/>
              </a:rPr>
              <a:t>সালে</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সর্বপ্রথম</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বাংলা</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টাইপ</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রাইটার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এর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জন্য</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বিজ্ঞান</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সম্মত</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কী-বোর্ড</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লে-আউট</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তৈরি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করেন</a:t>
            </a:r>
            <a:r>
              <a:rPr lang="en-US" sz="2400" b="1" dirty="0" smtClean="0">
                <a:solidFill>
                  <a:schemeClr val="tx1"/>
                </a:solidFill>
                <a:latin typeface="NikoshBAN" panose="02000000000000000000" pitchFamily="2" charset="0"/>
                <a:cs typeface="NikoshBAN" panose="02000000000000000000" pitchFamily="2" charset="0"/>
              </a:rPr>
              <a:t>। </a:t>
            </a: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943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0" y="0"/>
            <a:ext cx="11430000" cy="6858000"/>
          </a:xfrm>
          <a:prstGeom prst="frame">
            <a:avLst>
              <a:gd name="adj1" fmla="val 3807"/>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
        <p:nvSpPr>
          <p:cNvPr id="10" name="Rectangle 9"/>
          <p:cNvSpPr/>
          <p:nvPr/>
        </p:nvSpPr>
        <p:spPr>
          <a:xfrm>
            <a:off x="519545" y="547926"/>
            <a:ext cx="10390909" cy="838200"/>
          </a:xfrm>
          <a:prstGeom prst="rect">
            <a:avLst/>
          </a:prstGeom>
          <a:noFill/>
          <a:ln>
            <a:solidFill>
              <a:srgbClr val="C00000"/>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লিখিত ডকুমেন্ট</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1" name="Group 10"/>
          <p:cNvGrpSpPr/>
          <p:nvPr/>
        </p:nvGrpSpPr>
        <p:grpSpPr>
          <a:xfrm>
            <a:off x="2666999" y="2147791"/>
            <a:ext cx="6096000" cy="3352800"/>
            <a:chOff x="1079937" y="4441608"/>
            <a:chExt cx="4309256" cy="2422774"/>
          </a:xfrm>
        </p:grpSpPr>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9937" y="4441608"/>
              <a:ext cx="4309256" cy="2422774"/>
            </a:xfrm>
            <a:prstGeom prst="rect">
              <a:avLst/>
            </a:prstGeom>
            <a:ln w="88900" cap="sq" cmpd="thickThin">
              <a:solidFill>
                <a:srgbClr val="000000"/>
              </a:solidFill>
              <a:prstDash val="solid"/>
              <a:miter lim="800000"/>
            </a:ln>
            <a:effectLst>
              <a:innerShdw blurRad="76200">
                <a:srgbClr val="000000"/>
              </a:innerShdw>
            </a:effectLst>
          </p:spPr>
        </p:pic>
        <p:sp>
          <p:nvSpPr>
            <p:cNvPr id="13" name="Rectangle 12"/>
            <p:cNvSpPr/>
            <p:nvPr/>
          </p:nvSpPr>
          <p:spPr>
            <a:xfrm>
              <a:off x="1405765" y="4872343"/>
              <a:ext cx="36576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1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কোন ডকুমেন্টকে সংরক্ষন করে রাখা য়ায়, সংরক্ষিত ডকুমেন্টকে সিডি বা পেনড্রাইভে রাখা যায়।এ সকল সুবিধার কথা চিন্তা করে মাইক্রোসফট কোম্পানী এই সফটওয়্যারটি তৈরি করেছে। তবে কেউ যদি বিনা মূল্যে এই সফটওয়্যার সংগ্রহ করতে চাই তবে তাকে ওপেন অফিস সফটওয়্যার ব্যবহার করতে হবে। </a:t>
              </a:r>
              <a:endParaRPr lang="en-US" sz="1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34244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15240" y="0"/>
            <a:ext cx="11414760" cy="6858000"/>
          </a:xfrm>
          <a:prstGeom prst="frame">
            <a:avLst>
              <a:gd name="adj1" fmla="val 3403"/>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5511" tIns="47755" rIns="95511" bIns="47755" anchor="ctr"/>
          <a:lstStyle>
            <a:defPPr>
              <a:defRPr lang="en-US"/>
            </a:defPPr>
            <a:lvl1pPr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1pPr>
            <a:lvl2pPr marL="4572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2pPr>
            <a:lvl3pPr marL="9144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3pPr>
            <a:lvl4pPr marL="13716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4pPr>
            <a:lvl5pPr marL="1828800" algn="l" rtl="0" eaLnBrk="0" fontAlgn="base" hangingPunct="0">
              <a:spcBef>
                <a:spcPct val="0"/>
              </a:spcBef>
              <a:spcAft>
                <a:spcPct val="0"/>
              </a:spcAft>
              <a:defRPr sz="1400" kern="1200">
                <a:solidFill>
                  <a:schemeClr val="lt1"/>
                </a:solidFill>
                <a:latin typeface="+mn-lt"/>
                <a:ea typeface="+mn-ea"/>
                <a:cs typeface="+mn-cs"/>
                <a:sym typeface="Arial" panose="020B0604020202020204" pitchFamily="34" charset="0"/>
              </a:defRPr>
            </a:lvl5pPr>
            <a:lvl6pPr marL="2286000" algn="l" defTabSz="914400" rtl="0" eaLnBrk="1" latinLnBrk="0" hangingPunct="1">
              <a:defRPr sz="1400" kern="1200">
                <a:solidFill>
                  <a:schemeClr val="lt1"/>
                </a:solidFill>
                <a:latin typeface="+mn-lt"/>
                <a:ea typeface="+mn-ea"/>
                <a:cs typeface="+mn-cs"/>
                <a:sym typeface="Arial" panose="020B0604020202020204" pitchFamily="34" charset="0"/>
              </a:defRPr>
            </a:lvl6pPr>
            <a:lvl7pPr marL="2743200" algn="l" defTabSz="914400" rtl="0" eaLnBrk="1" latinLnBrk="0" hangingPunct="1">
              <a:defRPr sz="1400" kern="1200">
                <a:solidFill>
                  <a:schemeClr val="lt1"/>
                </a:solidFill>
                <a:latin typeface="+mn-lt"/>
                <a:ea typeface="+mn-ea"/>
                <a:cs typeface="+mn-cs"/>
                <a:sym typeface="Arial" panose="020B0604020202020204" pitchFamily="34" charset="0"/>
              </a:defRPr>
            </a:lvl7pPr>
            <a:lvl8pPr marL="3200400" algn="l" defTabSz="914400" rtl="0" eaLnBrk="1" latinLnBrk="0" hangingPunct="1">
              <a:defRPr sz="1400" kern="1200">
                <a:solidFill>
                  <a:schemeClr val="lt1"/>
                </a:solidFill>
                <a:latin typeface="+mn-lt"/>
                <a:ea typeface="+mn-ea"/>
                <a:cs typeface="+mn-cs"/>
                <a:sym typeface="Arial" panose="020B0604020202020204" pitchFamily="34" charset="0"/>
              </a:defRPr>
            </a:lvl8pPr>
            <a:lvl9pPr marL="3657600" algn="l" defTabSz="914400" rtl="0" eaLnBrk="1" latinLnBrk="0" hangingPunct="1">
              <a:defRPr sz="1400" kern="1200">
                <a:solidFill>
                  <a:schemeClr val="lt1"/>
                </a:solidFill>
                <a:latin typeface="+mn-lt"/>
                <a:ea typeface="+mn-ea"/>
                <a:cs typeface="+mn-cs"/>
                <a:sym typeface="Arial" panose="020B0604020202020204" pitchFamily="34" charset="0"/>
              </a:defRPr>
            </a:lvl9pPr>
          </a:lstStyle>
          <a:p>
            <a:pPr algn="ctr" defTabSz="499293">
              <a:defRPr/>
            </a:pPr>
            <a:endParaRPr lang="en-US">
              <a:solidFill>
                <a:schemeClr val="tx1"/>
              </a:solidFill>
              <a:sym typeface="Arial" charset="0"/>
            </a:endParaRPr>
          </a:p>
        </p:txBody>
      </p:sp>
      <p:sp>
        <p:nvSpPr>
          <p:cNvPr id="5" name="TextBox 2"/>
          <p:cNvSpPr txBox="1">
            <a:spLocks noChangeArrowheads="1"/>
          </p:cNvSpPr>
          <p:nvPr/>
        </p:nvSpPr>
        <p:spPr bwMode="auto">
          <a:xfrm>
            <a:off x="609601" y="450871"/>
            <a:ext cx="9975272" cy="1200329"/>
          </a:xfrm>
          <a:prstGeom prst="rect">
            <a:avLst/>
          </a:prstGeom>
          <a:noFill/>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r>
              <a:rPr lang="bn-BD" sz="7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ওয়ার্ড প্রসেসর</a:t>
            </a:r>
            <a:r>
              <a:rPr lang="en-US" sz="7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itle 1"/>
          <p:cNvSpPr txBox="1">
            <a:spLocks/>
          </p:cNvSpPr>
          <p:nvPr/>
        </p:nvSpPr>
        <p:spPr>
          <a:xfrm>
            <a:off x="290945" y="4394775"/>
            <a:ext cx="10861964" cy="1600200"/>
          </a:xfrm>
          <a:prstGeom prst="rect">
            <a:avLst/>
          </a:prstGeom>
          <a:noFill/>
        </p:spPr>
        <p:style>
          <a:lnRef idx="1">
            <a:schemeClr val="accent5"/>
          </a:lnRef>
          <a:fillRef idx="2">
            <a:schemeClr val="accent5"/>
          </a:fillRef>
          <a:effectRef idx="1">
            <a:schemeClr val="accent5"/>
          </a:effectRef>
          <a:fontRef idx="minor">
            <a:schemeClr val="dk1"/>
          </a:fontRef>
        </p:style>
        <p:txBody>
          <a:bodyPr>
            <a:noAutofit/>
          </a:bodyPr>
          <a:lstStyle>
            <a:lvl1pPr algn="l" defTabSz="857250" rtl="0" eaLnBrk="1" latinLnBrk="0" hangingPunct="1">
              <a:lnSpc>
                <a:spcPct val="90000"/>
              </a:lnSpc>
              <a:spcBef>
                <a:spcPct val="0"/>
              </a:spcBef>
              <a:buNone/>
              <a:defRPr sz="4125"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ওয়ার্ড</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এবং</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প্রসেসর</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শব্দ দুটি মিলে হয় ওয়ার্ড প্রসেসিং।</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r>
            <a:b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br>
            <a:r>
              <a:rPr lang="bn-BD"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এর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বাংলা</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অর্থ</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হচ্ছে</a:t>
            </a:r>
            <a:r>
              <a:rPr lang="bn-BD"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শব্দ</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প্রক্রিয়াকর</a:t>
            </a:r>
            <a:r>
              <a:rPr lang="bn-BD"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ণ</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আর যে সফটওয়্যার </a:t>
            </a:r>
            <a:r>
              <a:rPr lang="bn-BD"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ওয়ার্ড প্রসেসিং</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এর কাজ করে তাকে </a:t>
            </a:r>
            <a:r>
              <a:rPr lang="bn-BD"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ওয়ার্ড প্রসেস</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র বলে। </a:t>
            </a:r>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Rectangle 6"/>
          <p:cNvSpPr/>
          <p:nvPr/>
        </p:nvSpPr>
        <p:spPr>
          <a:xfrm>
            <a:off x="401782" y="1905000"/>
            <a:ext cx="5320145" cy="584775"/>
          </a:xfrm>
          <a:prstGeom prst="rect">
            <a:avLst/>
          </a:prstGeom>
        </p:spPr>
        <p:txBody>
          <a:bodyPr wrap="square">
            <a:spAutoFit/>
          </a:bodyPr>
          <a:lstStyle/>
          <a:p>
            <a:pPr algn="ctr"/>
            <a:r>
              <a:rPr lang="en-US" sz="3200" b="1" dirty="0" smtClean="0">
                <a:latin typeface="NikoshBAN" pitchFamily="2" charset="0"/>
                <a:cs typeface="NikoshBAN" pitchFamily="2" charset="0"/>
              </a:rPr>
              <a:t>Word</a:t>
            </a:r>
            <a:r>
              <a:rPr lang="bn-BD" sz="3200" b="1" dirty="0" smtClean="0">
                <a:latin typeface="NikoshBAN" pitchFamily="2" charset="0"/>
                <a:cs typeface="NikoshBAN" pitchFamily="2" charset="0"/>
              </a:rPr>
              <a:t> অর্থ...........</a:t>
            </a:r>
            <a:r>
              <a:rPr lang="en-US" sz="3200" b="1" dirty="0" err="1" smtClean="0">
                <a:latin typeface="NikoshBAN" pitchFamily="2" charset="0"/>
                <a:cs typeface="NikoshBAN" pitchFamily="2" charset="0"/>
              </a:rPr>
              <a:t>শব্দ</a:t>
            </a:r>
            <a:endParaRPr lang="en-US" sz="3200" b="1" dirty="0">
              <a:latin typeface="NikoshBAN" pitchFamily="2" charset="0"/>
              <a:cs typeface="NikoshBAN" pitchFamily="2" charset="0"/>
            </a:endParaRPr>
          </a:p>
        </p:txBody>
      </p:sp>
      <p:sp>
        <p:nvSpPr>
          <p:cNvPr id="8" name="Rectangle 7"/>
          <p:cNvSpPr/>
          <p:nvPr/>
        </p:nvSpPr>
        <p:spPr>
          <a:xfrm>
            <a:off x="401782" y="2477869"/>
            <a:ext cx="10764982" cy="646331"/>
          </a:xfrm>
          <a:prstGeom prst="rect">
            <a:avLst/>
          </a:prstGeom>
        </p:spPr>
        <p:txBody>
          <a:bodyPr wrap="square">
            <a:spAutoFit/>
          </a:bodyPr>
          <a:lstStyle/>
          <a:p>
            <a:r>
              <a:rPr lang="en-US" sz="3600" b="1" dirty="0" smtClean="0">
                <a:effectLst>
                  <a:outerShdw blurRad="38100" dist="38100" dir="2700000" algn="tl">
                    <a:srgbClr val="000000">
                      <a:alpha val="43137"/>
                    </a:srgbClr>
                  </a:outerShdw>
                </a:effectLst>
                <a:latin typeface="NikoshBAN" pitchFamily="2" charset="0"/>
                <a:cs typeface="NikoshBAN" pitchFamily="2" charset="0"/>
              </a:rPr>
              <a:t>Process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অর্থ...............</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2" name="Rectangle 1"/>
          <p:cNvSpPr/>
          <p:nvPr/>
        </p:nvSpPr>
        <p:spPr>
          <a:xfrm>
            <a:off x="4811954" y="2519267"/>
            <a:ext cx="1821332" cy="646331"/>
          </a:xfrm>
          <a:prstGeom prst="rect">
            <a:avLst/>
          </a:prstGeom>
        </p:spPr>
        <p:txBody>
          <a:bodyPr wrap="none">
            <a:spAutoFit/>
          </a:bodyPr>
          <a:lstStyle/>
          <a:p>
            <a:r>
              <a:rPr lang="en-US" sz="3600" b="1" dirty="0" err="1">
                <a:effectLst>
                  <a:outerShdw blurRad="38100" dist="38100" dir="2700000" algn="tl">
                    <a:srgbClr val="000000">
                      <a:alpha val="43137"/>
                    </a:srgbClr>
                  </a:outerShdw>
                </a:effectLst>
                <a:latin typeface="NikoshBAN" pitchFamily="2" charset="0"/>
                <a:cs typeface="NikoshBAN" pitchFamily="2" charset="0"/>
              </a:rPr>
              <a:t>প্রক্রিয়াকর</a:t>
            </a:r>
            <a:r>
              <a:rPr lang="bn-BD" sz="3600" b="1" dirty="0">
                <a:effectLst>
                  <a:outerShdw blurRad="38100" dist="38100" dir="2700000" algn="tl">
                    <a:srgbClr val="000000">
                      <a:alpha val="43137"/>
                    </a:srgbClr>
                  </a:outerShdw>
                </a:effectLst>
                <a:latin typeface="NikoshBAN" pitchFamily="2" charset="0"/>
                <a:cs typeface="NikoshBAN" pitchFamily="2" charset="0"/>
              </a:rPr>
              <a:t>ণ</a:t>
            </a:r>
            <a:endParaRPr lang="en-US" sz="3600" dirty="0"/>
          </a:p>
        </p:txBody>
      </p:sp>
    </p:spTree>
    <p:extLst>
      <p:ext uri="{BB962C8B-B14F-4D97-AF65-F5344CB8AC3E}">
        <p14:creationId xmlns:p14="http://schemas.microsoft.com/office/powerpoint/2010/main" val="30586124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13890</TotalTime>
  <Words>427</Words>
  <Application>Microsoft Office PowerPoint</Application>
  <PresentationFormat>Custom</PresentationFormat>
  <Paragraphs>85</Paragraphs>
  <Slides>24</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Calibri Light</vt:lpstr>
      <vt:lpstr>NikoshBAN</vt:lpstr>
      <vt:lpstr>Times New Roman</vt:lpstr>
      <vt:lpstr>Vrinda</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2131</cp:revision>
  <dcterms:created xsi:type="dcterms:W3CDTF">2020-05-12T16:44:20Z</dcterms:created>
  <dcterms:modified xsi:type="dcterms:W3CDTF">2020-09-24T10:32:58Z</dcterms:modified>
</cp:coreProperties>
</file>