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639B8-1299-4C77-8A4A-4E292C7EF53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41564-4239-4B95-9861-12B356751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2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9159-55A3-442E-B63F-A4D3F01D76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9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E7F-00E4-4A2F-B719-2BF1D470A6A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0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E7F-00E4-4A2F-B719-2BF1D470A6A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8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E7F-00E4-4A2F-B719-2BF1D470A6A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6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E7F-00E4-4A2F-B719-2BF1D470A6A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3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E7F-00E4-4A2F-B719-2BF1D470A6A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E7F-00E4-4A2F-B719-2BF1D470A6A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3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E7F-00E4-4A2F-B719-2BF1D470A6A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4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E7F-00E4-4A2F-B719-2BF1D470A6A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0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E7F-00E4-4A2F-B719-2BF1D470A6A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5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E7F-00E4-4A2F-B719-2BF1D470A6A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8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E7F-00E4-4A2F-B719-2BF1D470A6A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0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EE7F-00E4-4A2F-B719-2BF1D470A6A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B7416-C5F3-49D8-AD95-E14807BC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1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474898"/>
            <a:ext cx="12192000" cy="5383102"/>
          </a:xfrm>
          <a:prstGeom prst="rect">
            <a:avLst/>
          </a:prstGeom>
          <a:gradFill flip="none" rotWithShape="1">
            <a:gsLst>
              <a:gs pos="38950">
                <a:srgbClr val="FFFF00"/>
              </a:gs>
              <a:gs pos="63725">
                <a:srgbClr val="FFC000"/>
              </a:gs>
              <a:gs pos="0">
                <a:srgbClr val="FFFF00"/>
              </a:gs>
              <a:gs pos="25000">
                <a:srgbClr val="FF0000"/>
              </a:gs>
              <a:gs pos="75000">
                <a:srgbClr val="00FF00"/>
              </a:gs>
              <a:gs pos="50000">
                <a:schemeClr val="bg1"/>
              </a:gs>
              <a:gs pos="100000">
                <a:srgbClr val="FFFF0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10000">
                    <a:srgbClr val="FFFF00"/>
                  </a:gs>
                  <a:gs pos="34000">
                    <a:srgbClr val="FF0000"/>
                  </a:gs>
                  <a:gs pos="75000">
                    <a:srgbClr val="00FF00"/>
                  </a:gs>
                  <a:gs pos="50000">
                    <a:schemeClr val="bg1"/>
                  </a:gs>
                  <a:gs pos="100000">
                    <a:srgbClr val="FFFF00"/>
                  </a:gs>
                </a:gsLst>
                <a:lin ang="8100000" scaled="1"/>
                <a:tileRect/>
              </a:gra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" y="-1"/>
            <a:ext cx="12191998" cy="1474899"/>
            <a:chOff x="2" y="-1"/>
            <a:chExt cx="12191998" cy="1474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10359024" cy="1474898"/>
            </a:xfrm>
            <a:prstGeom prst="rect">
              <a:avLst/>
            </a:prstGeom>
          </p:spPr>
        </p:pic>
        <p:pic>
          <p:nvPicPr>
            <p:cNvPr id="6" name="Picture 5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614" y="-1"/>
              <a:ext cx="2271386" cy="147489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728" y="1534577"/>
            <a:ext cx="3559556" cy="282769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64443" y="2815546"/>
            <a:ext cx="6859853" cy="1698335"/>
            <a:chOff x="1337663" y="1042738"/>
            <a:chExt cx="6859853" cy="16983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/>
            <a:srcRect b="42821"/>
            <a:stretch/>
          </p:blipFill>
          <p:spPr>
            <a:xfrm>
              <a:off x="1337663" y="1042738"/>
              <a:ext cx="6859853" cy="96252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/>
            <a:srcRect t="56289"/>
            <a:stretch/>
          </p:blipFill>
          <p:spPr>
            <a:xfrm>
              <a:off x="1337663" y="2005264"/>
              <a:ext cx="6859853" cy="73580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754035" y="4740598"/>
            <a:ext cx="6303810" cy="1638244"/>
            <a:chOff x="4127255" y="2967790"/>
            <a:chExt cx="6303810" cy="163824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b="52784"/>
            <a:stretch/>
          </p:blipFill>
          <p:spPr>
            <a:xfrm>
              <a:off x="4127255" y="2967790"/>
              <a:ext cx="6303810" cy="78008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48058"/>
            <a:stretch/>
          </p:blipFill>
          <p:spPr>
            <a:xfrm>
              <a:off x="4127255" y="3747871"/>
              <a:ext cx="6303810" cy="858163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b="42821"/>
          <a:stretch/>
        </p:blipFill>
        <p:spPr>
          <a:xfrm>
            <a:off x="964443" y="2815546"/>
            <a:ext cx="6859853" cy="9625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t="56289"/>
          <a:stretch/>
        </p:blipFill>
        <p:spPr>
          <a:xfrm>
            <a:off x="964443" y="3766361"/>
            <a:ext cx="6859853" cy="735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b="52784"/>
          <a:stretch/>
        </p:blipFill>
        <p:spPr>
          <a:xfrm>
            <a:off x="3772696" y="4752309"/>
            <a:ext cx="6303810" cy="7800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t="48058"/>
          <a:stretch/>
        </p:blipFill>
        <p:spPr>
          <a:xfrm>
            <a:off x="3772696" y="5532013"/>
            <a:ext cx="6303810" cy="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4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520778" y="2977979"/>
            <a:ext cx="6561438" cy="46654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অপাদান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কাকে বলে?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41854" y="2057088"/>
            <a:ext cx="9786551" cy="2308324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BD" sz="3600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অপাদান কারকঃ </a:t>
            </a:r>
            <a:r>
              <a:rPr lang="bn-BD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থেকে কোনো কিছু সংঘটিত অর্থাৎ উৎপন্ন, গৃহীত, বিচ্যুত, জাত, নির্গত, নিঃসৃত, বিরত, আরম্ভ, দূরীভূত, রক্ষিত, ভীত হওয়া প্রভৃতি বোঝায় তাকে অপাদান কারক বলে। যেমনঃ তিল থেকে তৈল হয়; দুধ থেকে দই হয়; মেঘ থেকে বৃষ্টি পড়ে।</a:t>
            </a:r>
            <a:endParaRPr lang="en-US" sz="36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5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9385" y="810886"/>
            <a:ext cx="7512908" cy="430938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01247" y="5120271"/>
            <a:ext cx="345863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spc="50" dirty="0" err="1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আরম্ভ</a:t>
            </a:r>
            <a:endParaRPr lang="en-US" sz="32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3326" y="5058715"/>
            <a:ext cx="645685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সোমবার থেকে পরীক্ষা আরম্ভ।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865296" y="1618237"/>
            <a:ext cx="2346385" cy="5578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9" name="Rectangle 8"/>
          <p:cNvSpPr/>
          <p:nvPr/>
        </p:nvSpPr>
        <p:spPr>
          <a:xfrm>
            <a:off x="2191108" y="3016596"/>
            <a:ext cx="7694763" cy="68342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000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000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অপাদান </a:t>
            </a:r>
            <a:r>
              <a:rPr lang="bn-BD" sz="2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কারকের </a:t>
            </a:r>
            <a:r>
              <a:rPr lang="bn-BD" sz="2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সংজ্ঞাসহ </a:t>
            </a:r>
            <a:r>
              <a:rPr lang="bn-BD" sz="2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দু’টি উদাহরণ দাও। </a:t>
            </a:r>
            <a:endParaRPr lang="en-US" sz="2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588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59"/>
          <a:stretch/>
        </p:blipFill>
        <p:spPr>
          <a:xfrm>
            <a:off x="6096001" y="2053088"/>
            <a:ext cx="4911305" cy="3261188"/>
          </a:xfrm>
          <a:prstGeom prst="rect">
            <a:avLst/>
          </a:prstGeom>
        </p:spPr>
      </p:pic>
      <p:pic>
        <p:nvPicPr>
          <p:cNvPr id="4" name="Picture 2" descr="Food trick milk GIF - Find on GIF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732" y="550984"/>
            <a:ext cx="4587484" cy="330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68771" y="3860131"/>
            <a:ext cx="345863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b="1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গৃহীত</a:t>
            </a:r>
            <a:endParaRPr lang="en-US" sz="32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9016" y="5314274"/>
            <a:ext cx="499845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দুধ থেকে দই হয়।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3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1569" y="4739164"/>
            <a:ext cx="345863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b="1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জাত</a:t>
            </a:r>
            <a:endParaRPr lang="en-US" sz="32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569" y="707368"/>
            <a:ext cx="4057355" cy="4159176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Rectangle 5"/>
          <p:cNvSpPr/>
          <p:nvPr/>
        </p:nvSpPr>
        <p:spPr>
          <a:xfrm>
            <a:off x="2622964" y="5118665"/>
            <a:ext cx="682321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খেজুর রস থেকে গুড় হয়।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53087" y="707368"/>
            <a:ext cx="3790108" cy="4159176"/>
            <a:chOff x="620058" y="420424"/>
            <a:chExt cx="3849140" cy="4408436"/>
          </a:xfrm>
        </p:grpSpPr>
        <p:sp>
          <p:nvSpPr>
            <p:cNvPr id="5" name="Flowchart: Alternate Process 4"/>
            <p:cNvSpPr/>
            <p:nvPr/>
          </p:nvSpPr>
          <p:spPr>
            <a:xfrm flipH="1">
              <a:off x="620058" y="420424"/>
              <a:ext cx="3849140" cy="4408436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dirty="0"/>
            </a:p>
            <a:p>
              <a:pPr algn="ctr"/>
              <a:endParaRPr lang="en-US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544628" y="3674698"/>
              <a:ext cx="1564073" cy="1154162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136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4168" y="415742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2800" b="1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endParaRPr lang="en-US" sz="28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97299" y="914400"/>
            <a:ext cx="4195939" cy="32269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4596" y="415742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2800" b="1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বিপদ</a:t>
            </a:r>
            <a:endParaRPr lang="en-US" sz="28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5584" y="4438588"/>
            <a:ext cx="780216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বিপদ থেকে রক্ষা কর।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9748" y="930433"/>
            <a:ext cx="4500424" cy="32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3527" y="4294777"/>
            <a:ext cx="23622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b="1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ভয়</a:t>
            </a:r>
            <a:endParaRPr lang="en-US" sz="32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2000" y="4608687"/>
            <a:ext cx="39729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বাঘকে ভয় পায় না কে?</a:t>
            </a:r>
            <a:endParaRPr lang="en-US" sz="32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496" y="1007037"/>
            <a:ext cx="4809807" cy="32733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7" name="Rectangle 6"/>
          <p:cNvSpPr/>
          <p:nvPr/>
        </p:nvSpPr>
        <p:spPr>
          <a:xfrm>
            <a:off x="7512065" y="4276914"/>
            <a:ext cx="22860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b="1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নিক্ষেপ</a:t>
            </a:r>
            <a:endParaRPr lang="en-US" sz="32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0122" y="4708590"/>
            <a:ext cx="459542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বিমান থেকে বোমা ফেলা হলো।</a:t>
            </a:r>
            <a:endParaRPr lang="en-US" sz="32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31" y="1052427"/>
            <a:ext cx="4635469" cy="327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5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88262" y="4856518"/>
            <a:ext cx="235142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দূরীভূত</a:t>
            </a:r>
            <a:endParaRPr lang="en-US" sz="28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94927" y="5154953"/>
            <a:ext cx="565165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 থেকে পঙ্গপাল দূরীভূত হলো।</a:t>
            </a:r>
            <a:endParaRPr lang="en-US" sz="36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66760" y="597793"/>
            <a:ext cx="7194430" cy="4252666"/>
            <a:chOff x="1601127" y="0"/>
            <a:chExt cx="5181600" cy="47615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1127" y="2053165"/>
              <a:ext cx="5181600" cy="27083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127" y="0"/>
              <a:ext cx="5181600" cy="222701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801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275834" y="1704565"/>
            <a:ext cx="2014146" cy="534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9167915" y="2239348"/>
            <a:ext cx="1500087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97812" y="3051111"/>
            <a:ext cx="8770190" cy="7868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4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অপাদান কারকের বিভিন্ন বিভক্তির প্রয়োগ দেখাও।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52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2415" y="1567104"/>
            <a:ext cx="8353028" cy="374871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kern="0" dirty="0">
                <a:latin typeface="NikoshBAN" pitchFamily="2" charset="0"/>
                <a:cs typeface="NikoshBAN" pitchFamily="2" charset="0"/>
              </a:rPr>
              <a:t>অপাদান কারক বলতে </a:t>
            </a:r>
            <a:r>
              <a:rPr lang="bn-BD" sz="3600" kern="0" dirty="0">
                <a:latin typeface="NikoshBAN" pitchFamily="2" charset="0"/>
                <a:cs typeface="NikoshBAN" pitchFamily="2" charset="0"/>
              </a:rPr>
              <a:t>কি বোঝ?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600" kern="0" dirty="0">
                <a:latin typeface="NikoshBAN" pitchFamily="2" charset="0"/>
                <a:cs typeface="NikoshBAN" pitchFamily="2" charset="0"/>
              </a:rPr>
              <a:t>অপাদান কারক চেনার </a:t>
            </a:r>
            <a:r>
              <a:rPr lang="bn-BD" sz="3600" kern="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kern="0" dirty="0">
                <a:latin typeface="NikoshBAN" pitchFamily="2" charset="0"/>
                <a:cs typeface="NikoshBAN" pitchFamily="2" charset="0"/>
              </a:rPr>
              <a:t>টি উপায় বল?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42938">
              <a:spcBef>
                <a:spcPct val="20000"/>
              </a:spcBef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3600" kern="0" dirty="0">
                <a:latin typeface="NikoshBAN" pitchFamily="2" charset="0"/>
                <a:cs typeface="NikoshBAN" pitchFamily="2" charset="0"/>
              </a:rPr>
              <a:t>কোনটি অপাদান কারক ?</a:t>
            </a:r>
          </a:p>
          <a:p>
            <a:pPr defTabSz="642938">
              <a:spcBef>
                <a:spcPct val="20000"/>
              </a:spcBef>
              <a:defRPr/>
            </a:pPr>
            <a:r>
              <a:rPr lang="bn-IN" sz="3600" kern="0" dirty="0">
                <a:latin typeface="NikoshBAN" pitchFamily="2" charset="0"/>
                <a:cs typeface="NikoshBAN" pitchFamily="2" charset="0"/>
              </a:rPr>
              <a:t>    (ক) টাকায় টাকা হয়   (খ) তিলে তৈল আছে      </a:t>
            </a:r>
          </a:p>
          <a:p>
            <a:pPr defTabSz="642938">
              <a:spcBef>
                <a:spcPct val="20000"/>
              </a:spcBef>
              <a:defRPr/>
            </a:pPr>
            <a:r>
              <a:rPr lang="bn-IN" sz="3600" kern="0" dirty="0">
                <a:latin typeface="NikoshBAN" pitchFamily="2" charset="0"/>
                <a:cs typeface="NikoshBAN" pitchFamily="2" charset="0"/>
              </a:rPr>
              <a:t>    (গ) চেষ্টায় সব হয় (ঘ) ফুলে ফুলে ঘর ভরেছে</a:t>
            </a:r>
          </a:p>
        </p:txBody>
      </p:sp>
      <p:sp>
        <p:nvSpPr>
          <p:cNvPr id="4" name="Rectangle 3"/>
          <p:cNvSpPr/>
          <p:nvPr/>
        </p:nvSpPr>
        <p:spPr>
          <a:xfrm>
            <a:off x="4865298" y="793630"/>
            <a:ext cx="1799714" cy="6457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 rot="20068005">
            <a:off x="6990683" y="1154038"/>
            <a:ext cx="3552608" cy="4372503"/>
          </a:xfrm>
          <a:prstGeom prst="frame">
            <a:avLst>
              <a:gd name="adj1" fmla="val 4187"/>
            </a:avLst>
          </a:prstGeom>
          <a:solidFill>
            <a:srgbClr val="00CC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 rot="20068005">
            <a:off x="1457699" y="1295482"/>
            <a:ext cx="3552608" cy="4372503"/>
          </a:xfrm>
          <a:prstGeom prst="frame">
            <a:avLst>
              <a:gd name="adj1" fmla="val 4187"/>
            </a:avLst>
          </a:prstGeom>
          <a:solidFill>
            <a:srgbClr val="00CC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90798" y="379224"/>
            <a:ext cx="3732756" cy="779330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55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9600" b="1" dirty="0">
                <a:ln/>
                <a:solidFill>
                  <a:srgbClr val="0000FF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lang="bn-BD" sz="4400" b="1" dirty="0">
                <a:ln/>
                <a:solidFill>
                  <a:srgbClr val="0000FF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rgbClr val="0000FF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3502" y="1535625"/>
            <a:ext cx="457200" cy="417716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7196455" y="1969567"/>
            <a:ext cx="3012257" cy="3276600"/>
            <a:chOff x="4895088" y="2697480"/>
            <a:chExt cx="2705756" cy="3276600"/>
          </a:xfrm>
        </p:grpSpPr>
        <p:sp>
          <p:nvSpPr>
            <p:cNvPr id="21" name="Rectangle 20"/>
            <p:cNvSpPr/>
            <p:nvPr/>
          </p:nvSpPr>
          <p:spPr>
            <a:xfrm>
              <a:off x="4962732" y="2785332"/>
              <a:ext cx="2573286" cy="31242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-দশম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as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as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</a:p>
            <a:p>
              <a:pPr>
                <a:defRPr/>
              </a:pP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অপাদান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কারক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95088" y="2697480"/>
              <a:ext cx="2705756" cy="3276600"/>
            </a:xfrm>
            <a:prstGeom prst="rect">
              <a:avLst/>
            </a:pr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98523" y="1969567"/>
            <a:ext cx="3049434" cy="3276600"/>
            <a:chOff x="1065366" y="2697480"/>
            <a:chExt cx="3049434" cy="3276600"/>
          </a:xfrm>
        </p:grpSpPr>
        <p:sp>
          <p:nvSpPr>
            <p:cNvPr id="24" name="Rectangle 23"/>
            <p:cNvSpPr/>
            <p:nvPr/>
          </p:nvSpPr>
          <p:spPr>
            <a:xfrm>
              <a:off x="1144985" y="2773680"/>
              <a:ext cx="2890196" cy="31242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মিজানুর</a:t>
              </a:r>
              <a:r>
                <a: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মিজান</a:t>
              </a:r>
              <a:r>
                <a:rPr lang="bn-IN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1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ICT</a:t>
              </a:r>
              <a:r>
                <a:rPr lang="ar-SA" sz="1400" dirty="0">
                  <a:solidFill>
                    <a:schemeClr val="tx1"/>
                  </a:solidFill>
                  <a:latin typeface="NikoshBAN" panose="02000000000000000000" pitchFamily="2" charset="0"/>
                </a:rPr>
                <a:t>4</a:t>
              </a:r>
              <a:r>
                <a:rPr lang="en-US" sz="1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অ্যাম্বাসেডর দিনাজপুর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ও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সিনিয়র </a:t>
              </a:r>
              <a:r>
                <a:rPr lang="bn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bn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</a:t>
              </a:r>
              <a: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টার) 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মির্জাপুর </a:t>
              </a:r>
              <a:r>
                <a:rPr lang="bn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 বিদ্যালয়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বিরামপুর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bn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দিনাজপুর।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মোবাঃ </a:t>
              </a:r>
              <a:r>
                <a:rPr lang="bn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০১৭৪০৯৭৯৩৯৭ </a:t>
              </a:r>
              <a:endPara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ই-মেইলঃmizan.birampur@gmail.com</a:t>
              </a:r>
              <a:endParaRPr lang="en-US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GB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65366" y="2697480"/>
              <a:ext cx="3049434" cy="3276600"/>
            </a:xfrm>
            <a:prstGeom prst="rect">
              <a:avLst/>
            </a:pr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Oval 17"/>
          <p:cNvSpPr/>
          <p:nvPr/>
        </p:nvSpPr>
        <p:spPr>
          <a:xfrm>
            <a:off x="5446590" y="2793305"/>
            <a:ext cx="1151023" cy="132914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1703539" y="1753644"/>
            <a:ext cx="3446243" cy="3695178"/>
          </a:xfrm>
          <a:prstGeom prst="frame">
            <a:avLst>
              <a:gd name="adj1" fmla="val 4214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6976996" y="1741118"/>
            <a:ext cx="3446243" cy="3695178"/>
          </a:xfrm>
          <a:prstGeom prst="frame">
            <a:avLst>
              <a:gd name="adj1" fmla="val 4214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67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5410" y="2829811"/>
            <a:ext cx="9369367" cy="1569660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অপাদান কারক নির্ণয়ের উপায়গুলো লিখে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3390" y="1723218"/>
            <a:ext cx="1973815" cy="6435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6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9346" y="1843316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12304" y="2894480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798950" y="1843316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gradFill flip="none" rotWithShape="1">
                <a:gsLst>
                  <a:gs pos="50000">
                    <a:srgbClr val="00CC00"/>
                  </a:gs>
                  <a:gs pos="50000">
                    <a:srgbClr val="FF0000"/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2304" y="2894480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r="6378"/>
          <a:stretch/>
        </p:blipFill>
        <p:spPr>
          <a:xfrm>
            <a:off x="0" y="1843316"/>
            <a:ext cx="12192000" cy="52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56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23" y="1014609"/>
            <a:ext cx="7402882" cy="442168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364496" y="5431504"/>
            <a:ext cx="345863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b="1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বিচ্যুত</a:t>
            </a:r>
            <a:endParaRPr lang="en-US" sz="36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2942" y="5369948"/>
            <a:ext cx="699558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মেঘ</a:t>
            </a:r>
            <a:r>
              <a:rPr lang="bn-IN" sz="4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থেকে বৃষ্টি পড়ে।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0995" y="373071"/>
            <a:ext cx="2962095" cy="540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চিত্রটি লক্ষ্য কর</a:t>
            </a:r>
            <a:endParaRPr lang="en-US" sz="4400" b="1" dirty="0">
              <a:ln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65549" y="1330035"/>
            <a:ext cx="2202872" cy="53063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4468" y="2481908"/>
            <a:ext cx="6570480" cy="1314877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অপাদান কা</a:t>
            </a:r>
            <a:r>
              <a:rPr lang="en-US" sz="5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1745" y="2481908"/>
            <a:ext cx="6570480" cy="1314877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>
                <a:ln w="6600">
                  <a:solidFill>
                    <a:srgbClr val="FF0000"/>
                  </a:solidFill>
                  <a:prstDash val="solid"/>
                </a:ln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অপাদান কা</a:t>
            </a:r>
            <a:r>
              <a:rPr lang="en-US" sz="5400" b="1" dirty="0" err="1">
                <a:ln w="6600">
                  <a:solidFill>
                    <a:srgbClr val="FF0000"/>
                  </a:solidFill>
                  <a:prstDash val="solid"/>
                </a:ln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gradFill>
                <a:gsLst>
                  <a:gs pos="50000">
                    <a:srgbClr val="FF0000"/>
                  </a:gs>
                  <a:gs pos="50000">
                    <a:srgbClr val="00CC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63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481854" y="2327564"/>
            <a:ext cx="7345337" cy="2493817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অপাদান কারক কাকে বলে </a:t>
            </a:r>
            <a:r>
              <a:rPr lang="en-US" sz="3600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বিভক্তিসহ </a:t>
            </a:r>
            <a:r>
              <a:rPr lang="bn-IN" sz="36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অপাদান কারক</a:t>
            </a:r>
            <a:r>
              <a:rPr lang="bn-BD" sz="36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12327" y="1413164"/>
            <a:ext cx="1870363" cy="58874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78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" t="1550" r="4675" b="1602"/>
          <a:stretch/>
        </p:blipFill>
        <p:spPr bwMode="auto">
          <a:xfrm>
            <a:off x="2946943" y="391888"/>
            <a:ext cx="5891348" cy="34160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58611" y="3755732"/>
            <a:ext cx="3665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Down Arrow 4"/>
          <p:cNvSpPr/>
          <p:nvPr/>
        </p:nvSpPr>
        <p:spPr>
          <a:xfrm>
            <a:off x="4872309" y="4196468"/>
            <a:ext cx="609600" cy="653196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56154" y="4824044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63166" y="5326655"/>
            <a:ext cx="10358845" cy="707886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0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কারক [</a:t>
            </a:r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কৃ+ণক(অক)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] শব্দের অর্থ যা ক্রিয়া সম্পাদন করে।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অন্তর্গত ক্রিয়াপদের সঙ্গে অন্যান্য পদের যে সম্পর্ক থাকে তাকে কারক বলে। </a:t>
            </a:r>
            <a:r>
              <a:rPr lang="bn-BD" sz="2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অন্যভাবে বলা যায়,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সঙ্গে নামপদের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Down Arrow 9"/>
          <p:cNvSpPr/>
          <p:nvPr/>
        </p:nvSpPr>
        <p:spPr>
          <a:xfrm>
            <a:off x="6676650" y="4197730"/>
            <a:ext cx="609600" cy="653196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44817" y="4820869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নামপদ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34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  <p:bldP spid="11" grpId="0" animBg="1"/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57400" y="1722219"/>
            <a:ext cx="8077200" cy="1599165"/>
            <a:chOff x="457200" y="1262835"/>
            <a:chExt cx="8077200" cy="1599614"/>
          </a:xfrm>
          <a:solidFill>
            <a:srgbClr val="7030A0"/>
          </a:solidFill>
        </p:grpSpPr>
        <p:sp>
          <p:nvSpPr>
            <p:cNvPr id="6" name="Down Arrow 5"/>
            <p:cNvSpPr/>
            <p:nvPr/>
          </p:nvSpPr>
          <p:spPr>
            <a:xfrm>
              <a:off x="3962400" y="12628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457200" y="2100449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6317340" y="20859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1883226" y="2100449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7924800" y="20859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572000" y="20859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3222168" y="2100449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2070598"/>
              <a:ext cx="7772400" cy="26942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33415" y="4416196"/>
            <a:ext cx="1403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08190" y="4430483"/>
            <a:ext cx="1373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32166" y="4430483"/>
            <a:ext cx="1527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773324" y="4416196"/>
            <a:ext cx="1820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283679" y="4430484"/>
            <a:ext cx="193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756312" y="4432966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 descr="cow eatin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54" y="3414480"/>
            <a:ext cx="1250271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rising_su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365" y="3389081"/>
            <a:ext cx="1320800" cy="844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sleep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65" y="3389080"/>
            <a:ext cx="1219200" cy="844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" descr="cutting mango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79" y="3401780"/>
            <a:ext cx="1293812" cy="8318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blaind man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36" y="3414480"/>
            <a:ext cx="1314450" cy="8191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31" y="3389081"/>
            <a:ext cx="1400175" cy="844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093026" y="849729"/>
            <a:ext cx="3939988" cy="54579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54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ছয় প্রকার।যথাঃ</a:t>
            </a:r>
            <a:endParaRPr lang="en-US" sz="54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033704" y="1915298"/>
            <a:ext cx="1983113" cy="5167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10461" y="2928552"/>
            <a:ext cx="8229600" cy="685110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40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/>
                <a:latin typeface="NikoshBAN" pitchFamily="2" charset="0"/>
                <a:cs typeface="NikoshBAN" pitchFamily="2" charset="0"/>
              </a:rPr>
              <a:t>কারক কাকে বলে? কারক কত </a:t>
            </a:r>
            <a:r>
              <a:rPr lang="bn-BD" sz="2400" dirty="0" smtClean="0">
                <a:ln/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BD" sz="2400" dirty="0">
                <a:ln/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12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9702" y="1089764"/>
            <a:ext cx="6176554" cy="628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400" b="1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অপাদান কারক </a:t>
            </a:r>
            <a:r>
              <a:rPr lang="bn-BD" sz="4400" b="1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চিনিবার</a:t>
            </a:r>
            <a:r>
              <a:rPr lang="bn-IN" sz="4400" b="1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উপায়সমুহ </a:t>
            </a:r>
            <a:endParaRPr lang="en-US" sz="4400" b="1" dirty="0">
              <a:ln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1912198"/>
            <a:ext cx="3283804" cy="21798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13282" y="4052846"/>
            <a:ext cx="345863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2800" b="1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বিচ্যুত</a:t>
            </a:r>
            <a:endParaRPr lang="en-US" sz="28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98127" y="4424038"/>
            <a:ext cx="370985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টিন</a:t>
            </a:r>
            <a:r>
              <a:rPr lang="bn-IN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থেকে বৃষ্টি পড়ে।</a:t>
            </a:r>
            <a:endParaRPr lang="en-US" sz="28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80479" y="1912197"/>
            <a:ext cx="3249296" cy="21798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45006" y="4039783"/>
            <a:ext cx="345863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2800" b="1" spc="50" dirty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স্থান ত্যাগ</a:t>
            </a:r>
            <a:endParaRPr lang="en-US" sz="28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3133" y="4433905"/>
            <a:ext cx="380370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ট্রেন </a:t>
            </a:r>
            <a:r>
              <a:rPr lang="bn-BD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ষ্টেশন ছাড়ল।</a:t>
            </a:r>
            <a:endParaRPr lang="en-US" sz="28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403</Words>
  <Application>Microsoft Office PowerPoint</Application>
  <PresentationFormat>Widescreen</PresentationFormat>
  <Paragraphs>78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26</cp:revision>
  <dcterms:created xsi:type="dcterms:W3CDTF">2020-09-18T17:16:49Z</dcterms:created>
  <dcterms:modified xsi:type="dcterms:W3CDTF">2020-09-25T20:15:20Z</dcterms:modified>
</cp:coreProperties>
</file>