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8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C651-17A3-4D32-8946-C32B088B0E35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99A43-944A-4284-B7AD-222C7751A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DA05-2E35-4ABF-B514-096A352A103D}" type="datetimeFigureOut">
              <a:rPr lang="en-US" smtClean="0"/>
              <a:pPr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5760-E8E1-4C2E-BB20-96AD44FD2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32137"/>
            <a:ext cx="312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flower-shop-fields-of-romance-148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6934200" cy="5203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1981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(v)</a:t>
            </a:r>
            <a:r>
              <a:rPr lang="en-US" dirty="0" err="1" smtClean="0"/>
              <a:t>শূন্য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72200" y="6096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172200" y="25146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1457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. . . . . . . . .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381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667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200" y="2667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9144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বিন্দুসমূহ</a:t>
            </a:r>
            <a:r>
              <a:rPr lang="en-US" dirty="0" smtClean="0"/>
              <a:t> </a:t>
            </a:r>
            <a:r>
              <a:rPr lang="en-US" dirty="0" err="1" smtClean="0"/>
              <a:t>এমন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যেন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পরিবর্তনের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অপর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 </a:t>
            </a:r>
            <a:r>
              <a:rPr lang="en-US" dirty="0" err="1" smtClean="0"/>
              <a:t>নিদিষ্ট</a:t>
            </a:r>
            <a:r>
              <a:rPr lang="en-US" dirty="0" smtClean="0"/>
              <a:t> </a:t>
            </a:r>
            <a:r>
              <a:rPr lang="en-US" dirty="0" err="1" smtClean="0"/>
              <a:t>দিক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না,তবে</a:t>
            </a:r>
            <a:r>
              <a:rPr lang="en-US" dirty="0" smtClean="0"/>
              <a:t> </a:t>
            </a:r>
            <a:r>
              <a:rPr lang="en-US" dirty="0" err="1" smtClean="0"/>
              <a:t>চলকদ্বয়ের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শূন্য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r=0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124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সংশ্লেষাংকের</a:t>
            </a:r>
            <a:r>
              <a:rPr lang="en-US" dirty="0" smtClean="0"/>
              <a:t> </a:t>
            </a:r>
            <a:r>
              <a:rPr lang="en-US" dirty="0" err="1" smtClean="0"/>
              <a:t>ধর্মাবলীঃ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১. </a:t>
            </a:r>
            <a:r>
              <a:rPr lang="en-US" dirty="0" err="1" smtClean="0"/>
              <a:t>সংশ্লেষাঙ্ক</a:t>
            </a:r>
            <a:r>
              <a:rPr lang="en-US" dirty="0" smtClean="0"/>
              <a:t>  </a:t>
            </a:r>
            <a:r>
              <a:rPr lang="en-US" dirty="0" err="1" smtClean="0"/>
              <a:t>মূল</a:t>
            </a:r>
            <a:r>
              <a:rPr lang="en-US" dirty="0" smtClean="0"/>
              <a:t> ও </a:t>
            </a:r>
            <a:r>
              <a:rPr lang="en-US" dirty="0" err="1" smtClean="0"/>
              <a:t>মাপনীর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নির্ভরশীল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114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২.সংশ্লেষাংক -1 </a:t>
            </a:r>
            <a:r>
              <a:rPr lang="en-US" dirty="0" err="1" smtClean="0"/>
              <a:t>হতে</a:t>
            </a:r>
            <a:r>
              <a:rPr lang="en-US" dirty="0" smtClean="0"/>
              <a:t> +1 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791200" y="4114800"/>
          <a:ext cx="1066800" cy="304800"/>
        </p:xfrm>
        <a:graphic>
          <a:graphicData uri="http://schemas.openxmlformats.org/presentationml/2006/ole">
            <p:oleObj spid="_x0000_s15362" name="Equation" r:id="rId3" imgW="622080" imgH="16488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800" y="45836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৩.নির্ভরাঙ্কদ্বয়ের </a:t>
            </a:r>
            <a:r>
              <a:rPr lang="en-US" dirty="0" err="1" smtClean="0"/>
              <a:t>জ্যামিতিক</a:t>
            </a:r>
            <a:r>
              <a:rPr lang="en-US" dirty="0" smtClean="0"/>
              <a:t> </a:t>
            </a:r>
            <a:r>
              <a:rPr lang="en-US" dirty="0" err="1" smtClean="0"/>
              <a:t>গড়</a:t>
            </a:r>
            <a:r>
              <a:rPr lang="en-US" dirty="0" smtClean="0"/>
              <a:t> </a:t>
            </a:r>
            <a:r>
              <a:rPr lang="en-US" dirty="0" err="1" smtClean="0"/>
              <a:t>সংশ্লেষাঙ্কের</a:t>
            </a:r>
            <a:r>
              <a:rPr lang="en-US" dirty="0" smtClean="0"/>
              <a:t> </a:t>
            </a:r>
            <a:r>
              <a:rPr lang="en-US" dirty="0" err="1" smtClean="0"/>
              <a:t>সমান।অর্থা</a:t>
            </a:r>
            <a:r>
              <a:rPr lang="en-US" dirty="0" smtClean="0"/>
              <a:t>ৎ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953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৪.সংশ্লেষাংকের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</a:t>
            </a:r>
            <a:r>
              <a:rPr lang="en-US" dirty="0" err="1" smtClean="0"/>
              <a:t>নিরপেক্ষ।অর্থা</a:t>
            </a:r>
            <a:r>
              <a:rPr lang="en-US" dirty="0" smtClean="0"/>
              <a:t>ৎ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33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৫.দুইটি </a:t>
            </a:r>
            <a:r>
              <a:rPr lang="en-US" dirty="0" err="1" smtClean="0"/>
              <a:t>পরপর</a:t>
            </a:r>
            <a:r>
              <a:rPr lang="en-US" dirty="0" smtClean="0"/>
              <a:t> </a:t>
            </a:r>
            <a:r>
              <a:rPr lang="en-US" dirty="0" err="1" smtClean="0"/>
              <a:t>স্বাধীন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সংশ্লেষাংকের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শূন্য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5715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৬.নির্ভরাঙ্কদ্বয়ের </a:t>
            </a:r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গড়</a:t>
            </a:r>
            <a:r>
              <a:rPr lang="en-US" dirty="0" smtClean="0"/>
              <a:t> </a:t>
            </a:r>
            <a:r>
              <a:rPr lang="en-US" dirty="0" err="1" smtClean="0"/>
              <a:t>সংশ্লেষাঙ্ক</a:t>
            </a:r>
            <a:r>
              <a:rPr lang="en-US" dirty="0" smtClean="0"/>
              <a:t>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না।অর্থা</a:t>
            </a:r>
            <a:r>
              <a:rPr lang="en-US" dirty="0" smtClean="0"/>
              <a:t>ৎ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572000" y="4953000"/>
          <a:ext cx="1295400" cy="381000"/>
        </p:xfrm>
        <a:graphic>
          <a:graphicData uri="http://schemas.openxmlformats.org/presentationml/2006/ole">
            <p:oleObj spid="_x0000_s15364" name="Equation" r:id="rId4" imgW="482400" imgH="241200" progId="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943600" y="4572000"/>
          <a:ext cx="1447800" cy="381000"/>
        </p:xfrm>
        <a:graphic>
          <a:graphicData uri="http://schemas.openxmlformats.org/presentationml/2006/ole">
            <p:oleObj spid="_x0000_s15365" name="Equation" r:id="rId5" imgW="749160" imgH="27936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371600" y="6096000"/>
          <a:ext cx="1524000" cy="533400"/>
        </p:xfrm>
        <a:graphic>
          <a:graphicData uri="http://schemas.openxmlformats.org/presentationml/2006/ole">
            <p:oleObj spid="_x0000_s15366" name="Equation" r:id="rId6" imgW="77436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/>
              <a:t>বাড়ীর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কাজ</a:t>
            </a:r>
            <a:endParaRPr lang="en-US" sz="40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১.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133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২.কার্ল </a:t>
            </a:r>
            <a:r>
              <a:rPr lang="en-US" dirty="0" err="1" smtClean="0"/>
              <a:t>পিয়ারসনের</a:t>
            </a:r>
            <a:r>
              <a:rPr lang="en-US" dirty="0" smtClean="0"/>
              <a:t> </a:t>
            </a:r>
            <a:r>
              <a:rPr lang="en-US" dirty="0" err="1" smtClean="0"/>
              <a:t>সংশ্লেষাংক</a:t>
            </a:r>
            <a:r>
              <a:rPr lang="en-US" dirty="0" smtClean="0"/>
              <a:t>  </a:t>
            </a:r>
            <a:r>
              <a:rPr lang="en-US" dirty="0" err="1" smtClean="0"/>
              <a:t>সু্ত্রটি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667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৩.সংশ্লেষের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ও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চিত্রসহ</a:t>
            </a:r>
            <a:r>
              <a:rPr lang="en-US" dirty="0" smtClean="0"/>
              <a:t>  </a:t>
            </a:r>
            <a:r>
              <a:rPr lang="en-US" dirty="0" err="1" smtClean="0"/>
              <a:t>সংশ্লেষের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124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৪.সংশ্লেষাংকের ৩টি  </a:t>
            </a:r>
            <a:r>
              <a:rPr lang="en-US" dirty="0" err="1" smtClean="0"/>
              <a:t>ধর্মাবলী</a:t>
            </a:r>
            <a:r>
              <a:rPr lang="en-US" dirty="0" smtClean="0"/>
              <a:t> 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2766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327_112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3500" y="977900"/>
            <a:ext cx="41656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2209800"/>
            <a:ext cx="48768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পরিচিতি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মো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আরিফুল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ইসলাম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প্রভাষক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পরিসংখ্যান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আবিদপুর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হাইস্কুল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এন্ড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কলেজ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বুড়িচং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কুমিল্লা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219200"/>
            <a:ext cx="15240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শিক্ষণফলঃ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167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১. </a:t>
            </a:r>
            <a:r>
              <a:rPr lang="en-US" dirty="0" err="1" smtClean="0"/>
              <a:t>সংশ্লেষের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133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২.কার্ল </a:t>
            </a:r>
            <a:r>
              <a:rPr lang="en-US" dirty="0" err="1" smtClean="0"/>
              <a:t>পিয়ারসনের</a:t>
            </a:r>
            <a:r>
              <a:rPr lang="en-US" dirty="0" smtClean="0"/>
              <a:t> </a:t>
            </a:r>
            <a:r>
              <a:rPr lang="en-US" dirty="0" err="1" smtClean="0"/>
              <a:t>সংশ্লেষাংক</a:t>
            </a:r>
            <a:r>
              <a:rPr lang="en-US" dirty="0" smtClean="0"/>
              <a:t>  </a:t>
            </a:r>
            <a:r>
              <a:rPr lang="en-US" dirty="0" err="1" smtClean="0"/>
              <a:t>সু্ত্রটি</a:t>
            </a:r>
            <a:r>
              <a:rPr lang="en-US" dirty="0" smtClean="0"/>
              <a:t>   </a:t>
            </a:r>
            <a:r>
              <a:rPr lang="en-US" dirty="0" err="1" smtClean="0"/>
              <a:t>লিখতে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819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৩.সংশ্লেষের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ও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চিত্রসহ</a:t>
            </a:r>
            <a:r>
              <a:rPr lang="en-US" dirty="0" smtClean="0"/>
              <a:t>      </a:t>
            </a:r>
            <a:r>
              <a:rPr lang="en-US" dirty="0" err="1" smtClean="0"/>
              <a:t>সংশ্লেষের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3505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৪.সংশ্লেষাংকের </a:t>
            </a:r>
            <a:r>
              <a:rPr lang="en-US" dirty="0" err="1" smtClean="0"/>
              <a:t>ধর্মাবলী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71600"/>
            <a:ext cx="320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বিষয়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b="1" dirty="0" err="1" smtClean="0"/>
              <a:t>পরিসংখ্যান</a:t>
            </a:r>
            <a:r>
              <a:rPr lang="en-US" b="1" dirty="0" smtClean="0"/>
              <a:t> ১ম </a:t>
            </a:r>
            <a:r>
              <a:rPr lang="en-US" b="1" dirty="0" err="1" smtClean="0"/>
              <a:t>পত্র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  অধ্যায়-০৬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609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/>
              <a:t>একাদশ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3276600" cy="6771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r>
              <a:rPr lang="en-US" b="1" dirty="0" err="1" smtClean="0"/>
              <a:t>সংশ্লেষণ</a:t>
            </a:r>
            <a:r>
              <a:rPr lang="en-US" b="1" dirty="0" smtClean="0"/>
              <a:t> ও </a:t>
            </a:r>
            <a:r>
              <a:rPr lang="en-US" b="1" dirty="0" err="1" smtClean="0"/>
              <a:t>নির্ভরণ</a:t>
            </a:r>
            <a:r>
              <a:rPr lang="en-US" b="1" dirty="0" smtClean="0"/>
              <a:t>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(Correlation ‍and Regression)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752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সংশ্লেষের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ধারণা</a:t>
            </a:r>
            <a:r>
              <a:rPr lang="en-US" b="1" u="sng" dirty="0" smtClean="0"/>
              <a:t>( Concepts of Correlation):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752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শব্দটির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পরস্পর</a:t>
            </a:r>
            <a:r>
              <a:rPr lang="en-US" dirty="0" smtClean="0"/>
              <a:t> </a:t>
            </a:r>
            <a:r>
              <a:rPr lang="en-US" dirty="0" err="1" smtClean="0"/>
              <a:t>সম্পর্কযুক্ত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দুই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ততোধিক</a:t>
            </a:r>
            <a:r>
              <a:rPr lang="en-US" dirty="0" smtClean="0"/>
              <a:t> </a:t>
            </a:r>
            <a:r>
              <a:rPr lang="en-US" dirty="0" err="1" smtClean="0"/>
              <a:t>তথ্যসারি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পারস্পরিক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r>
              <a:rPr lang="en-US" dirty="0" smtClean="0"/>
              <a:t> </a:t>
            </a:r>
            <a:r>
              <a:rPr lang="en-US" dirty="0" err="1" smtClean="0"/>
              <a:t>পরিলক্ষিত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তাহাই</a:t>
            </a:r>
            <a:r>
              <a:rPr lang="en-US" dirty="0" smtClean="0"/>
              <a:t> </a:t>
            </a:r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দুই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ততোধিক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সমমূখী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বিপরীতমূখী</a:t>
            </a:r>
            <a:r>
              <a:rPr lang="en-US" dirty="0" smtClean="0"/>
              <a:t> </a:t>
            </a:r>
            <a:r>
              <a:rPr lang="en-US" dirty="0" err="1" smtClean="0"/>
              <a:t>পরিবর্তিত</a:t>
            </a:r>
            <a:r>
              <a:rPr lang="en-US" dirty="0" smtClean="0"/>
              <a:t> </a:t>
            </a:r>
            <a:r>
              <a:rPr lang="en-US" dirty="0" err="1" smtClean="0"/>
              <a:t>হওয়ার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প্রবণতা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সহ-সম্বন্ধ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352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সংশ্লেষাংক</a:t>
            </a:r>
            <a:r>
              <a:rPr lang="en-US" b="1" dirty="0" smtClean="0"/>
              <a:t> ( Coefficient of  Correlation):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657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মধ্যকার</a:t>
            </a:r>
            <a:r>
              <a:rPr lang="en-US" dirty="0" smtClean="0"/>
              <a:t> </a:t>
            </a:r>
            <a:r>
              <a:rPr lang="en-US" dirty="0" err="1" smtClean="0"/>
              <a:t>সরল</a:t>
            </a:r>
            <a:r>
              <a:rPr lang="en-US" dirty="0" smtClean="0"/>
              <a:t> </a:t>
            </a:r>
            <a:r>
              <a:rPr lang="en-US" dirty="0" err="1" smtClean="0"/>
              <a:t>রৈখিক</a:t>
            </a:r>
            <a:r>
              <a:rPr lang="en-US" dirty="0" smtClean="0"/>
              <a:t> </a:t>
            </a:r>
            <a:r>
              <a:rPr lang="en-US" dirty="0" err="1" smtClean="0"/>
              <a:t>সম্পর্কের</a:t>
            </a:r>
            <a:r>
              <a:rPr lang="en-US" dirty="0" smtClean="0"/>
              <a:t> </a:t>
            </a:r>
            <a:r>
              <a:rPr lang="en-US" dirty="0" err="1" smtClean="0"/>
              <a:t>মাত্রা</a:t>
            </a:r>
            <a:r>
              <a:rPr lang="en-US" dirty="0" smtClean="0"/>
              <a:t> ও </a:t>
            </a:r>
            <a:r>
              <a:rPr lang="en-US" dirty="0" err="1" smtClean="0"/>
              <a:t>প্রকৃতি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সংশ্লেষাংক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267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সংশ্লেষাংক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আপেক্ষিক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এককবিহীন</a:t>
            </a:r>
            <a:r>
              <a:rPr lang="en-US" dirty="0" smtClean="0"/>
              <a:t> </a:t>
            </a:r>
            <a:r>
              <a:rPr lang="en-US" dirty="0" err="1" smtClean="0"/>
              <a:t>বিশুদ্ধ</a:t>
            </a:r>
            <a:r>
              <a:rPr lang="en-US" dirty="0" smtClean="0"/>
              <a:t> </a:t>
            </a:r>
            <a:r>
              <a:rPr lang="en-US" dirty="0" err="1" smtClean="0"/>
              <a:t>সংখ্যা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00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কার্ল</a:t>
            </a:r>
            <a:r>
              <a:rPr lang="en-US" b="1" dirty="0" smtClean="0"/>
              <a:t> </a:t>
            </a:r>
            <a:r>
              <a:rPr lang="en-US" b="1" dirty="0" err="1" smtClean="0"/>
              <a:t>পিয়ারসনের</a:t>
            </a:r>
            <a:r>
              <a:rPr lang="en-US" b="1" dirty="0" smtClean="0"/>
              <a:t> </a:t>
            </a:r>
            <a:r>
              <a:rPr lang="en-US" b="1" dirty="0" err="1" smtClean="0"/>
              <a:t>সূত্রানুসারে</a:t>
            </a:r>
            <a:r>
              <a:rPr lang="en-US" b="1" dirty="0" smtClean="0"/>
              <a:t> </a:t>
            </a:r>
            <a:r>
              <a:rPr lang="en-US" b="1" dirty="0" err="1" smtClean="0"/>
              <a:t>সংশ্লোষাংক</a:t>
            </a:r>
            <a:r>
              <a:rPr lang="en-US" b="1" dirty="0" smtClean="0"/>
              <a:t>,</a:t>
            </a:r>
            <a:endParaRPr lang="en-US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19600" y="4572000"/>
          <a:ext cx="3276600" cy="762000"/>
        </p:xfrm>
        <a:graphic>
          <a:graphicData uri="http://schemas.openxmlformats.org/presentationml/2006/ole">
            <p:oleObj spid="_x0000_s1027" name="Equation" r:id="rId3" imgW="1892160" imgH="533160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56504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সংশ্লেষাংক</a:t>
            </a:r>
            <a:r>
              <a:rPr lang="en-US" b="1" dirty="0" smtClean="0"/>
              <a:t> -1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মান</a:t>
            </a:r>
            <a:r>
              <a:rPr lang="en-US" b="1" dirty="0" smtClean="0"/>
              <a:t> 1  </a:t>
            </a:r>
            <a:r>
              <a:rPr lang="en-US" b="1" dirty="0" err="1" smtClean="0"/>
              <a:t>হতে</a:t>
            </a:r>
            <a:r>
              <a:rPr lang="en-US" b="1" dirty="0" smtClean="0"/>
              <a:t>  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মধ্যে</a:t>
            </a:r>
            <a:r>
              <a:rPr lang="en-US" b="1" dirty="0" smtClean="0"/>
              <a:t> </a:t>
            </a:r>
            <a:r>
              <a:rPr lang="en-US" b="1" dirty="0" err="1" smtClean="0"/>
              <a:t>অবস্থান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</a:t>
            </a:r>
            <a:endParaRPr 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324600" y="5638800"/>
          <a:ext cx="1066800" cy="304800"/>
        </p:xfrm>
        <a:graphic>
          <a:graphicData uri="http://schemas.openxmlformats.org/presentationml/2006/ole">
            <p:oleObj spid="_x0000_s1029" name="Equation" r:id="rId4" imgW="622080" imgH="164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0400" y="3048000"/>
          <a:ext cx="1828800" cy="609600"/>
        </p:xfrm>
        <a:graphic>
          <a:graphicData uri="http://schemas.openxmlformats.org/presentationml/2006/ole">
            <p:oleObj spid="_x0000_s2050" name="Equation" r:id="rId3" imgW="952200" imgH="44424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114800" y="685800"/>
          <a:ext cx="3276600" cy="762000"/>
        </p:xfrm>
        <a:graphic>
          <a:graphicData uri="http://schemas.openxmlformats.org/presentationml/2006/ole">
            <p:oleObj spid="_x0000_s2051" name="Equation" r:id="rId4" imgW="1892160" imgH="5331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09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কার্ল</a:t>
            </a:r>
            <a:r>
              <a:rPr lang="en-US" b="1" dirty="0" smtClean="0"/>
              <a:t> </a:t>
            </a:r>
            <a:r>
              <a:rPr lang="en-US" b="1" dirty="0" err="1" smtClean="0"/>
              <a:t>পিয়ারসনের</a:t>
            </a:r>
            <a:r>
              <a:rPr lang="en-US" b="1" dirty="0" smtClean="0"/>
              <a:t> </a:t>
            </a:r>
            <a:r>
              <a:rPr lang="en-US" b="1" dirty="0" err="1" smtClean="0"/>
              <a:t>সূত্রানুসারে</a:t>
            </a:r>
            <a:r>
              <a:rPr lang="en-US" b="1" dirty="0" smtClean="0"/>
              <a:t>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b="1" dirty="0" err="1" smtClean="0"/>
              <a:t>সংশ্লোষাংক</a:t>
            </a:r>
            <a:r>
              <a:rPr lang="en-US" b="1" dirty="0" smtClean="0"/>
              <a:t>,</a:t>
            </a:r>
            <a:endParaRPr lang="en-US" b="1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433763" y="1530350"/>
          <a:ext cx="4487862" cy="1289050"/>
        </p:xfrm>
        <a:graphic>
          <a:graphicData uri="http://schemas.openxmlformats.org/presentationml/2006/ole">
            <p:oleObj spid="_x0000_s2052" name="Equation" r:id="rId5" imgW="2590560" imgH="90144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96200" y="76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তাত্ত্বিক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1992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ব্যবহারিক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3124200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(ii) </a:t>
            </a:r>
            <a:r>
              <a:rPr lang="en-US" b="1" dirty="0" err="1" smtClean="0"/>
              <a:t>অন্যভাবে</a:t>
            </a:r>
            <a:r>
              <a:rPr lang="en-US" b="1" dirty="0" smtClean="0"/>
              <a:t> </a:t>
            </a:r>
            <a:r>
              <a:rPr lang="en-US" b="1" dirty="0" err="1" smtClean="0"/>
              <a:t>সংশ্লোষাংক</a:t>
            </a:r>
            <a:r>
              <a:rPr lang="en-US" b="1" dirty="0" smtClean="0"/>
              <a:t>,</a:t>
            </a:r>
            <a:endParaRPr lang="en-US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133600" y="3657600"/>
          <a:ext cx="3276600" cy="685800"/>
        </p:xfrm>
        <a:graphic>
          <a:graphicData uri="http://schemas.openxmlformats.org/presentationml/2006/ole">
            <p:oleObj spid="_x0000_s2054" name="Equation" r:id="rId6" imgW="1879560" imgH="431640" progId="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676400" y="4495800"/>
          <a:ext cx="1841500" cy="609600"/>
        </p:xfrm>
        <a:graphic>
          <a:graphicData uri="http://schemas.openxmlformats.org/presentationml/2006/ole">
            <p:oleObj spid="_x0000_s2055" name="Equation" r:id="rId7" imgW="1155600" imgH="482400" progId="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810000" y="4419600"/>
          <a:ext cx="1828800" cy="635000"/>
        </p:xfrm>
        <a:graphic>
          <a:graphicData uri="http://schemas.openxmlformats.org/presentationml/2006/ole">
            <p:oleObj spid="_x0000_s2056" name="Equation" r:id="rId8" imgW="1180800" imgH="482400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200" y="3821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সহভেদাংক</a:t>
            </a:r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57200"/>
            <a:ext cx="990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078468"/>
            <a:ext cx="1447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বহুধা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066800"/>
            <a:ext cx="1524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সহজ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>
            <a:stCxn id="2" idx="2"/>
            <a:endCxn id="3" idx="0"/>
          </p:cNvCxnSpPr>
          <p:nvPr/>
        </p:nvCxnSpPr>
        <p:spPr>
          <a:xfrm rot="16200000" flipH="1">
            <a:off x="4788932" y="419100"/>
            <a:ext cx="251936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2" idx="2"/>
            <a:endCxn id="4" idx="0"/>
          </p:cNvCxnSpPr>
          <p:nvPr/>
        </p:nvCxnSpPr>
        <p:spPr>
          <a:xfrm rot="5400000">
            <a:off x="3632716" y="318016"/>
            <a:ext cx="240268" cy="1257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676400"/>
            <a:ext cx="25146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সহজ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সরল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সংশ্লেষঃ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অপর</a:t>
            </a:r>
            <a:r>
              <a:rPr lang="en-US" dirty="0" smtClean="0"/>
              <a:t> 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চলকের</a:t>
            </a:r>
            <a:r>
              <a:rPr lang="en-US" dirty="0" smtClean="0"/>
              <a:t> </a:t>
            </a:r>
            <a:r>
              <a:rPr lang="en-US" dirty="0" err="1" smtClean="0"/>
              <a:t>একই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মধ্যকার</a:t>
            </a:r>
            <a:r>
              <a:rPr lang="en-US" dirty="0" smtClean="0"/>
              <a:t> </a:t>
            </a:r>
            <a:r>
              <a:rPr lang="en-US" dirty="0" err="1" smtClean="0"/>
              <a:t>সম্পর্ককে</a:t>
            </a:r>
            <a:r>
              <a:rPr lang="en-US" dirty="0" smtClean="0"/>
              <a:t> </a:t>
            </a:r>
            <a:r>
              <a:rPr lang="en-US" dirty="0" err="1" smtClean="0"/>
              <a:t>সহজ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819400"/>
            <a:ext cx="182880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সহজ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সংশ্লেষ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3516868"/>
            <a:ext cx="2362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en-US" dirty="0" err="1" smtClean="0"/>
              <a:t>পূর্ণ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4648200"/>
            <a:ext cx="28194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(iii)</a:t>
            </a:r>
            <a:r>
              <a:rPr lang="en-US" dirty="0" err="1" smtClean="0"/>
              <a:t>পূর্ণ</a:t>
            </a:r>
            <a:r>
              <a:rPr lang="en-US" dirty="0" smtClean="0"/>
              <a:t> 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4114800"/>
            <a:ext cx="29718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(ii)</a:t>
            </a:r>
            <a:r>
              <a:rPr lang="en-US" dirty="0" err="1" smtClean="0"/>
              <a:t>আংশিক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5193268"/>
            <a:ext cx="3048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(iv)</a:t>
            </a:r>
            <a:r>
              <a:rPr lang="en-US" dirty="0" err="1" smtClean="0"/>
              <a:t>আংশিক</a:t>
            </a:r>
            <a:r>
              <a:rPr lang="en-US" dirty="0" smtClean="0"/>
              <a:t> 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5791200"/>
            <a:ext cx="1981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(v)</a:t>
            </a:r>
            <a:r>
              <a:rPr lang="en-US" dirty="0" err="1" smtClean="0"/>
              <a:t>শূন্য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Elbow Connector 20"/>
          <p:cNvCxnSpPr>
            <a:stCxn id="9" idx="1"/>
            <a:endCxn id="11" idx="1"/>
          </p:cNvCxnSpPr>
          <p:nvPr/>
        </p:nvCxnSpPr>
        <p:spPr>
          <a:xfrm rot="10800000" flipV="1">
            <a:off x="1371600" y="3019454"/>
            <a:ext cx="381000" cy="682079"/>
          </a:xfrm>
          <a:prstGeom prst="bentConnector3">
            <a:avLst>
              <a:gd name="adj1" fmla="val 1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1"/>
            <a:endCxn id="17" idx="1"/>
          </p:cNvCxnSpPr>
          <p:nvPr/>
        </p:nvCxnSpPr>
        <p:spPr>
          <a:xfrm rot="10800000" flipV="1">
            <a:off x="1371600" y="3019454"/>
            <a:ext cx="381000" cy="1280011"/>
          </a:xfrm>
          <a:prstGeom prst="bentConnector3">
            <a:avLst>
              <a:gd name="adj1" fmla="val 1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1"/>
            <a:endCxn id="16" idx="1"/>
          </p:cNvCxnSpPr>
          <p:nvPr/>
        </p:nvCxnSpPr>
        <p:spPr>
          <a:xfrm rot="10800000" flipV="1">
            <a:off x="1371600" y="3019454"/>
            <a:ext cx="381000" cy="1813411"/>
          </a:xfrm>
          <a:prstGeom prst="bentConnector3">
            <a:avLst>
              <a:gd name="adj1" fmla="val 1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1"/>
            <a:endCxn id="18" idx="1"/>
          </p:cNvCxnSpPr>
          <p:nvPr/>
        </p:nvCxnSpPr>
        <p:spPr>
          <a:xfrm rot="10800000" flipV="1">
            <a:off x="1371600" y="3019454"/>
            <a:ext cx="381000" cy="2358479"/>
          </a:xfrm>
          <a:prstGeom prst="bentConnector3">
            <a:avLst>
              <a:gd name="adj1" fmla="val 1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9" idx="1"/>
            <a:endCxn id="19" idx="1"/>
          </p:cNvCxnSpPr>
          <p:nvPr/>
        </p:nvCxnSpPr>
        <p:spPr>
          <a:xfrm rot="10800000" flipV="1">
            <a:off x="1371600" y="3019454"/>
            <a:ext cx="381000" cy="2956411"/>
          </a:xfrm>
          <a:prstGeom prst="bentConnector3">
            <a:avLst>
              <a:gd name="adj1" fmla="val 1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6468"/>
            <a:ext cx="2362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en-US" dirty="0" err="1" smtClean="0"/>
              <a:t>পূর্ণ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77000" y="6858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77000" y="2438400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1800" y="1066800"/>
            <a:ext cx="11430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8916923">
            <a:off x="6427034" y="12088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. . . . . . .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72000" y="4282181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2000" y="6019800"/>
            <a:ext cx="2362200" cy="91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57800" y="4572000"/>
            <a:ext cx="11430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916923">
            <a:off x="4995442" y="4311404"/>
            <a:ext cx="1526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. . . . . . 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. . . . . .  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. . . . . . .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3364468"/>
            <a:ext cx="29718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(ii)</a:t>
            </a:r>
            <a:r>
              <a:rPr lang="en-US" dirty="0" err="1" smtClean="0"/>
              <a:t>আংশিক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105400" y="47432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. . 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. . 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. . . </a:t>
            </a:r>
            <a:r>
              <a:rPr lang="en-US" dirty="0" smtClean="0"/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0" y="41910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. . . 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. . . 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. . . 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. .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06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457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2450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934200" y="579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43400" y="3886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267200" y="601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866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r=1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914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বিন্দুসমূহ</a:t>
            </a:r>
            <a:r>
              <a:rPr lang="en-US" dirty="0" smtClean="0"/>
              <a:t>  </a:t>
            </a:r>
            <a:r>
              <a:rPr lang="en-US" dirty="0" err="1" smtClean="0"/>
              <a:t>সম্পূর্ণভাবে</a:t>
            </a:r>
            <a:r>
              <a:rPr lang="en-US" dirty="0" smtClean="0"/>
              <a:t> </a:t>
            </a:r>
            <a:r>
              <a:rPr lang="en-US" dirty="0" err="1" smtClean="0"/>
              <a:t>সরলরেখায়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</a:t>
            </a:r>
            <a:r>
              <a:rPr lang="en-US" dirty="0" smtClean="0"/>
              <a:t> </a:t>
            </a:r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dirty="0" smtClean="0"/>
              <a:t> </a:t>
            </a:r>
            <a:r>
              <a:rPr lang="en-US" dirty="0" err="1" smtClean="0"/>
              <a:t>নিম্নপ্রান্ত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ডানদিকে</a:t>
            </a:r>
            <a:r>
              <a:rPr lang="en-US" dirty="0" smtClean="0"/>
              <a:t> </a:t>
            </a:r>
            <a:r>
              <a:rPr lang="en-US" dirty="0" err="1" smtClean="0"/>
              <a:t>উর্ধ্বগামী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,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</a:t>
            </a:r>
            <a:r>
              <a:rPr lang="en-US" dirty="0" err="1" smtClean="0"/>
              <a:t>দুইটির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পূর্ণ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438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চলক</a:t>
            </a:r>
            <a:r>
              <a:rPr lang="en-US" dirty="0" smtClean="0"/>
              <a:t> X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মানের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হ্রাসের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 Y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সমহারে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হ্রাস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1000" y="3810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বিন্দুসমূহ</a:t>
            </a:r>
            <a:r>
              <a:rPr lang="en-US" dirty="0" smtClean="0"/>
              <a:t>  </a:t>
            </a:r>
            <a:r>
              <a:rPr lang="en-US" dirty="0" err="1" smtClean="0"/>
              <a:t>সম্পূর্ণভাবে</a:t>
            </a:r>
            <a:r>
              <a:rPr lang="en-US" dirty="0" smtClean="0"/>
              <a:t> </a:t>
            </a:r>
            <a:r>
              <a:rPr lang="en-US" dirty="0" err="1" smtClean="0"/>
              <a:t>সরলরেখায়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</a:t>
            </a:r>
            <a:r>
              <a:rPr lang="en-US" dirty="0" smtClean="0"/>
              <a:t> </a:t>
            </a:r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dirty="0" smtClean="0"/>
              <a:t> </a:t>
            </a:r>
            <a:r>
              <a:rPr lang="en-US" dirty="0" err="1" smtClean="0"/>
              <a:t>নিম্নপ্রান্ত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ডানদিকে</a:t>
            </a:r>
            <a:r>
              <a:rPr lang="en-US" dirty="0" smtClean="0"/>
              <a:t> </a:t>
            </a:r>
            <a:r>
              <a:rPr lang="en-US" dirty="0" err="1" smtClean="0"/>
              <a:t>উর্ধ্বগামী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,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</a:t>
            </a:r>
            <a:r>
              <a:rPr lang="en-US" dirty="0" err="1" smtClean="0"/>
              <a:t>দুইটির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আংশিক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5715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চলক</a:t>
            </a:r>
            <a:r>
              <a:rPr lang="en-US" dirty="0" smtClean="0"/>
              <a:t> X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মানের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হ্রাসের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 Y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সমহারে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হ্রাস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181600" y="609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0&lt;r&lt;1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4" grpId="0"/>
      <p:bldP spid="38" grpId="0" animBg="1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629400" y="866295"/>
            <a:ext cx="11430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400800" y="561495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400800" y="2314095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736431">
            <a:off x="6444659" y="106248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. . . . . . .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53000" y="36576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0" y="5867400"/>
            <a:ext cx="2667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912260" flipV="1">
            <a:off x="5463658" y="4334413"/>
            <a:ext cx="11430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678622">
            <a:off x="5362496" y="4290562"/>
            <a:ext cx="1516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. . . . . . 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. . . . . .  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. . . . . . .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81000"/>
            <a:ext cx="28194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(iii)</a:t>
            </a:r>
            <a:r>
              <a:rPr lang="en-US" dirty="0" err="1" smtClean="0"/>
              <a:t>পূর্ণ</a:t>
            </a:r>
            <a:r>
              <a:rPr lang="en-US" dirty="0" smtClean="0"/>
              <a:t> 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505200"/>
            <a:ext cx="3048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(iv)</a:t>
            </a:r>
            <a:r>
              <a:rPr lang="en-US" dirty="0" err="1" smtClean="0"/>
              <a:t>আংশিক</a:t>
            </a:r>
            <a:r>
              <a:rPr lang="en-US" dirty="0" smtClean="0"/>
              <a:t> 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381000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. . . . 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. . . . 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. . . . 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. . . . 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28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10600" y="2362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5955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914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বিন্দুসমূহ</a:t>
            </a:r>
            <a:r>
              <a:rPr lang="en-US" dirty="0" smtClean="0"/>
              <a:t>  </a:t>
            </a:r>
            <a:r>
              <a:rPr lang="en-US" dirty="0" err="1" smtClean="0"/>
              <a:t>সম্পূর্ণভাবে</a:t>
            </a:r>
            <a:r>
              <a:rPr lang="en-US" dirty="0" smtClean="0"/>
              <a:t> </a:t>
            </a:r>
            <a:r>
              <a:rPr lang="en-US" dirty="0" err="1" smtClean="0"/>
              <a:t>সরলরেখায়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</a:t>
            </a:r>
            <a:r>
              <a:rPr lang="en-US" dirty="0" smtClean="0"/>
              <a:t> </a:t>
            </a:r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dirty="0" smtClean="0"/>
              <a:t> </a:t>
            </a:r>
            <a:r>
              <a:rPr lang="en-US" dirty="0" err="1" smtClean="0"/>
              <a:t>উচ্চপ্রান্ত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বামদিকে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নিম্নগামী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,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</a:t>
            </a:r>
            <a:r>
              <a:rPr lang="en-US" dirty="0" err="1" smtClean="0"/>
              <a:t>দুইটির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পূর্ণ</a:t>
            </a:r>
            <a:r>
              <a:rPr lang="en-US" dirty="0" smtClean="0"/>
              <a:t>  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438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চলক</a:t>
            </a:r>
            <a:r>
              <a:rPr lang="en-US" dirty="0" smtClean="0"/>
              <a:t> X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মানের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হ্রাসের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 Y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সমহারে</a:t>
            </a:r>
            <a:r>
              <a:rPr lang="en-US" dirty="0" smtClean="0"/>
              <a:t> </a:t>
            </a:r>
            <a:r>
              <a:rPr lang="en-US" dirty="0" err="1" smtClean="0"/>
              <a:t>বিপরীতমূখী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39624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বিক্ষেপ</a:t>
            </a:r>
            <a:r>
              <a:rPr lang="en-US" dirty="0" smtClean="0"/>
              <a:t>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বিন্দুসমূহ</a:t>
            </a:r>
            <a:r>
              <a:rPr lang="en-US" dirty="0" smtClean="0"/>
              <a:t>  </a:t>
            </a:r>
            <a:r>
              <a:rPr lang="en-US" dirty="0" err="1" smtClean="0"/>
              <a:t>সম্পূর্ণভাবে</a:t>
            </a:r>
            <a:r>
              <a:rPr lang="en-US" dirty="0" smtClean="0"/>
              <a:t> </a:t>
            </a:r>
            <a:r>
              <a:rPr lang="en-US" dirty="0" err="1" smtClean="0"/>
              <a:t>সরলরেখায়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রেখাটি</a:t>
            </a:r>
            <a:r>
              <a:rPr lang="en-US" dirty="0" smtClean="0"/>
              <a:t> </a:t>
            </a:r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dirty="0" smtClean="0"/>
              <a:t> </a:t>
            </a:r>
            <a:r>
              <a:rPr lang="en-US" dirty="0" err="1" smtClean="0"/>
              <a:t>উচ্চপ্রান্ত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বামদিকে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নিম্নগামী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,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</a:t>
            </a:r>
            <a:r>
              <a:rPr lang="en-US" dirty="0" err="1" smtClean="0"/>
              <a:t>দুইটির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আংশিক</a:t>
            </a:r>
            <a:r>
              <a:rPr lang="en-US" dirty="0" smtClean="0"/>
              <a:t>  </a:t>
            </a:r>
            <a:r>
              <a:rPr lang="en-US" dirty="0" err="1" smtClean="0"/>
              <a:t>ঋনাত্মক</a:t>
            </a:r>
            <a:r>
              <a:rPr lang="en-US" dirty="0" smtClean="0"/>
              <a:t> </a:t>
            </a:r>
            <a:r>
              <a:rPr lang="en-US" dirty="0" err="1" smtClean="0"/>
              <a:t>সংশ্লেষ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602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চলক</a:t>
            </a:r>
            <a:r>
              <a:rPr lang="en-US" dirty="0" smtClean="0"/>
              <a:t> X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মানের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হ্রাসের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চলক</a:t>
            </a:r>
            <a:r>
              <a:rPr lang="en-US" dirty="0" smtClean="0"/>
              <a:t>  Y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 </a:t>
            </a:r>
            <a:r>
              <a:rPr lang="en-US" dirty="0" err="1" smtClean="0"/>
              <a:t>অসমহারে</a:t>
            </a:r>
            <a:r>
              <a:rPr lang="en-US" dirty="0" smtClean="0"/>
              <a:t> </a:t>
            </a:r>
            <a:r>
              <a:rPr lang="en-US" dirty="0" err="1" smtClean="0"/>
              <a:t>বিপরীতমূখী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 = -1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0" y="6019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-1&lt;r&lt;1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710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106</cp:revision>
  <dcterms:created xsi:type="dcterms:W3CDTF">2020-09-07T02:29:29Z</dcterms:created>
  <dcterms:modified xsi:type="dcterms:W3CDTF">2020-09-26T17:04:44Z</dcterms:modified>
</cp:coreProperties>
</file>