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3" r:id="rId6"/>
    <p:sldId id="265" r:id="rId7"/>
    <p:sldId id="266" r:id="rId8"/>
    <p:sldId id="267" r:id="rId9"/>
    <p:sldId id="268" r:id="rId10"/>
    <p:sldId id="269" r:id="rId11"/>
    <p:sldId id="271" r:id="rId12"/>
    <p:sldId id="272" r:id="rId13"/>
    <p:sldId id="275" r:id="rId14"/>
    <p:sldId id="274" r:id="rId15"/>
    <p:sldId id="270" r:id="rId16"/>
    <p:sldId id="261" r:id="rId17"/>
    <p:sldId id="262" r:id="rId18"/>
    <p:sldId id="263" r:id="rId19"/>
    <p:sldId id="264"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61FDF2-7882-465E-9E17-E429E89AAC0A}" type="datetimeFigureOut">
              <a:rPr lang="en-US" smtClean="0"/>
              <a:t>26-Sep-20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281727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1FDF2-7882-465E-9E17-E429E89AAC0A}" type="datetimeFigureOut">
              <a:rPr lang="en-US" smtClean="0"/>
              <a:t>26-Sep-20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92895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1FDF2-7882-465E-9E17-E429E89AAC0A}" type="datetimeFigureOut">
              <a:rPr lang="en-US" smtClean="0"/>
              <a:t>26-Sep-20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78447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1FDF2-7882-465E-9E17-E429E89AAC0A}" type="datetimeFigureOut">
              <a:rPr lang="en-US" smtClean="0"/>
              <a:t>26-Sep-20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122824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1FDF2-7882-465E-9E17-E429E89AAC0A}" type="datetimeFigureOut">
              <a:rPr lang="en-US" smtClean="0"/>
              <a:t>26-Sep-20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420244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61FDF2-7882-465E-9E17-E429E89AAC0A}" type="datetimeFigureOut">
              <a:rPr lang="en-US" smtClean="0"/>
              <a:t>26-Sep-20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183468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61FDF2-7882-465E-9E17-E429E89AAC0A}" type="datetimeFigureOut">
              <a:rPr lang="en-US" smtClean="0"/>
              <a:t>26-Sep-20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99999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61FDF2-7882-465E-9E17-E429E89AAC0A}" type="datetimeFigureOut">
              <a:rPr lang="en-US" smtClean="0"/>
              <a:t>26-Sep-20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350184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1FDF2-7882-465E-9E17-E429E89AAC0A}" type="datetimeFigureOut">
              <a:rPr lang="en-US" smtClean="0"/>
              <a:t>26-Sep-20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351937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1FDF2-7882-465E-9E17-E429E89AAC0A}" type="datetimeFigureOut">
              <a:rPr lang="en-US" smtClean="0"/>
              <a:t>26-Sep-20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193329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1FDF2-7882-465E-9E17-E429E89AAC0A}" type="datetimeFigureOut">
              <a:rPr lang="en-US" smtClean="0"/>
              <a:t>26-Sep-20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404C3-AA31-4DC2-B296-26F21B969B5B}" type="slidenum">
              <a:rPr lang="en-US" smtClean="0"/>
              <a:t>‹#›</a:t>
            </a:fld>
            <a:endParaRPr lang="en-US"/>
          </a:p>
        </p:txBody>
      </p:sp>
    </p:spTree>
    <p:extLst>
      <p:ext uri="{BB962C8B-B14F-4D97-AF65-F5344CB8AC3E}">
        <p14:creationId xmlns:p14="http://schemas.microsoft.com/office/powerpoint/2010/main" val="381917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1FDF2-7882-465E-9E17-E429E89AAC0A}" type="datetimeFigureOut">
              <a:rPr lang="en-US" smtClean="0"/>
              <a:t>26-Sep-20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404C3-AA31-4DC2-B296-26F21B969B5B}" type="slidenum">
              <a:rPr lang="en-US" smtClean="0"/>
              <a:t>‹#›</a:t>
            </a:fld>
            <a:endParaRPr lang="en-US"/>
          </a:p>
        </p:txBody>
      </p:sp>
    </p:spTree>
    <p:extLst>
      <p:ext uri="{BB962C8B-B14F-4D97-AF65-F5344CB8AC3E}">
        <p14:creationId xmlns:p14="http://schemas.microsoft.com/office/powerpoint/2010/main" val="386217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26.tmp"/></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gif"/><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3024"/>
          </a:xfrm>
          <a:prstGeom prst="rect">
            <a:avLst/>
          </a:prstGeom>
          <a:ln>
            <a:noFill/>
          </a:ln>
          <a:effectLst>
            <a:outerShdw blurRad="44450" dist="27940" dir="5400000" algn="ctr">
              <a:srgbClr val="000000">
                <a:alpha val="32000"/>
              </a:srgbClr>
            </a:outerShdw>
          </a:effectLst>
        </p:spPr>
      </p:pic>
      <p:sp>
        <p:nvSpPr>
          <p:cNvPr id="5" name="TextBox 4"/>
          <p:cNvSpPr txBox="1"/>
          <p:nvPr/>
        </p:nvSpPr>
        <p:spPr>
          <a:xfrm>
            <a:off x="5456254" y="2331217"/>
            <a:ext cx="4863402" cy="1788606"/>
          </a:xfrm>
          <a:prstGeom prst="rect">
            <a:avLst/>
          </a:prstGeom>
          <a:noFill/>
        </p:spPr>
        <p:txBody>
          <a:bodyPr wrap="square" rtlCol="0">
            <a:prstTxWarp prst="textPlain">
              <a:avLst/>
            </a:prstTxWarp>
            <a:spAutoFit/>
            <a:scene3d>
              <a:camera prst="perspectiveFront"/>
              <a:lightRig rig="threePt" dir="t"/>
            </a:scene3d>
            <a:sp3d extrusionH="57150">
              <a:bevelT w="38100" h="38100" prst="slope"/>
            </a:sp3d>
          </a:bodyPr>
          <a:lstStyle/>
          <a:p>
            <a:pPr algn="ctr"/>
            <a:r>
              <a:rPr lang="en-US" sz="5400" dirty="0" err="1" smtClean="0">
                <a:solidFill>
                  <a:schemeClr val="bg1"/>
                </a:solidFill>
                <a:effectLst>
                  <a:innerShdw blurRad="63500" dist="50800">
                    <a:prstClr val="black">
                      <a:alpha val="50000"/>
                    </a:prstClr>
                  </a:innerShdw>
                </a:effectLst>
                <a:latin typeface="NikoshBAN" panose="02000000000000000000" pitchFamily="2" charset="0"/>
                <a:cs typeface="NikoshBAN" panose="02000000000000000000" pitchFamily="2" charset="0"/>
              </a:rPr>
              <a:t>স্বাগতম</a:t>
            </a:r>
            <a:endParaRPr lang="en-US" sz="5400" dirty="0">
              <a:solidFill>
                <a:schemeClr val="bg1"/>
              </a:solidFill>
              <a:effectLst>
                <a:innerShdw blurRad="63500" dist="508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566887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717512"/>
            <a:ext cx="11483591" cy="839036"/>
          </a:xfrm>
          <a:prstGeom prst="rect">
            <a:avLst/>
          </a:prstGeom>
        </p:spPr>
      </p:pic>
      <p:sp>
        <p:nvSpPr>
          <p:cNvPr id="4" name="Rounded Rectangle 3"/>
          <p:cNvSpPr/>
          <p:nvPr/>
        </p:nvSpPr>
        <p:spPr>
          <a:xfrm>
            <a:off x="512466" y="440709"/>
            <a:ext cx="2180492" cy="55336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সাপে কাটা</a:t>
            </a:r>
            <a:endParaRPr lang="en-US" sz="3200" dirty="0">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360" y="2208344"/>
            <a:ext cx="4039438" cy="2949067"/>
          </a:xfrm>
          <a:prstGeom prst="rect">
            <a:avLst/>
          </a:prstGeom>
          <a:ln w="28575">
            <a:solidFill>
              <a:schemeClr val="tx1"/>
            </a:solidFill>
          </a:ln>
        </p:spPr>
      </p:pic>
      <p:sp>
        <p:nvSpPr>
          <p:cNvPr id="6" name="TextBox 5"/>
          <p:cNvSpPr txBox="1"/>
          <p:nvPr/>
        </p:nvSpPr>
        <p:spPr>
          <a:xfrm>
            <a:off x="512466" y="1043610"/>
            <a:ext cx="9927771" cy="1384995"/>
          </a:xfrm>
          <a:prstGeom prst="rect">
            <a:avLst/>
          </a:prstGeom>
          <a:noFill/>
        </p:spPr>
        <p:txBody>
          <a:bodyPr wrap="square" rtlCol="0">
            <a:spAutoFit/>
          </a:bodyPr>
          <a:lstStyle/>
          <a:p>
            <a:r>
              <a:rPr lang="bn-IN" sz="2800" dirty="0" smtClean="0">
                <a:solidFill>
                  <a:srgbClr val="002060"/>
                </a:solidFill>
                <a:latin typeface="NikoshBAN" panose="02000000000000000000" pitchFamily="2" charset="0"/>
                <a:cs typeface="NikoshBAN" panose="02000000000000000000" pitchFamily="2" charset="0"/>
              </a:rPr>
              <a:t>আমাদের দেশে সাধারণত গ্রামাঞ্চলের মানুষ বেশি সাপে কাটার শিকার হয়। সাপ বন জঙ্গল ছাড়াও বাড়িঘরের আশেপাশে থাকে। আমরা বিভিন্ন উপায়ে সাপে কাটা প্রতিরোধ করতে পারি। যেমন: </a:t>
            </a:r>
            <a:endParaRPr lang="en-US" sz="2800" dirty="0">
              <a:solidFill>
                <a:srgbClr val="002060"/>
              </a:solidFill>
              <a:latin typeface="NikoshBAN" panose="02000000000000000000" pitchFamily="2" charset="0"/>
              <a:cs typeface="NikoshBAN" panose="02000000000000000000" pitchFamily="2" charset="0"/>
            </a:endParaRPr>
          </a:p>
        </p:txBody>
      </p:sp>
      <p:sp>
        <p:nvSpPr>
          <p:cNvPr id="7" name="TextBox 6"/>
          <p:cNvSpPr txBox="1"/>
          <p:nvPr/>
        </p:nvSpPr>
        <p:spPr>
          <a:xfrm>
            <a:off x="333269" y="2257277"/>
            <a:ext cx="7223091" cy="3970318"/>
          </a:xfrm>
          <a:prstGeom prst="rect">
            <a:avLst/>
          </a:prstGeom>
          <a:noFill/>
        </p:spPr>
        <p:txBody>
          <a:bodyPr wrap="square" rtlCol="0">
            <a:spAutoFit/>
          </a:bodyPr>
          <a:lstStyle/>
          <a:p>
            <a:pPr marL="342900" indent="-342900">
              <a:buFont typeface="Arial" panose="020B0604020202020204" pitchFamily="34" charset="0"/>
              <a:buChar char="•"/>
            </a:pPr>
            <a:r>
              <a:rPr lang="bn-IN" sz="2800" dirty="0" smtClean="0">
                <a:solidFill>
                  <a:srgbClr val="0070C0"/>
                </a:solidFill>
                <a:latin typeface="NikoshBAN" panose="02000000000000000000" pitchFamily="2" charset="0"/>
                <a:cs typeface="NikoshBAN" panose="02000000000000000000" pitchFamily="2" charset="0"/>
              </a:rPr>
              <a:t>সাপ নিয়ে নড়াচড়া বা খেলাধুলা করব না।</a:t>
            </a:r>
          </a:p>
          <a:p>
            <a:pPr marL="342900" indent="-342900">
              <a:buFont typeface="Arial" panose="020B0604020202020204" pitchFamily="34" charset="0"/>
              <a:buChar char="•"/>
            </a:pPr>
            <a:r>
              <a:rPr lang="bn-IN" sz="2800" dirty="0" smtClean="0">
                <a:solidFill>
                  <a:srgbClr val="0070C0"/>
                </a:solidFill>
                <a:latin typeface="NikoshBAN" panose="02000000000000000000" pitchFamily="2" charset="0"/>
                <a:cs typeface="NikoshBAN" panose="02000000000000000000" pitchFamily="2" charset="0"/>
              </a:rPr>
              <a:t>সাপ থাকতে পারে এমন জায়গা যেমন- ঘন ঘাস বা ঝোপঝাড়, ইট বা পাথরের ফাঁক, গর্ত ইত্যাদি এড়িয়ে চলতে হবে।</a:t>
            </a:r>
          </a:p>
          <a:p>
            <a:pPr marL="342900" indent="-342900">
              <a:buFont typeface="Arial" panose="020B0604020202020204" pitchFamily="34" charset="0"/>
              <a:buChar char="•"/>
            </a:pPr>
            <a:r>
              <a:rPr lang="bn-IN" sz="2800" dirty="0" smtClean="0">
                <a:solidFill>
                  <a:srgbClr val="0070C0"/>
                </a:solidFill>
                <a:latin typeface="NikoshBAN" panose="02000000000000000000" pitchFamily="2" charset="0"/>
                <a:cs typeface="NikoshBAN" panose="02000000000000000000" pitchFamily="2" charset="0"/>
              </a:rPr>
              <a:t>জঙ্গল বা ঝোপেঝাড়ে যেতে হলে অবশ্যই লম্বা লাঠি ব্যবহার করতে হবে।</a:t>
            </a:r>
          </a:p>
          <a:p>
            <a:pPr marL="342900" indent="-342900">
              <a:buFont typeface="Arial" panose="020B0604020202020204" pitchFamily="34" charset="0"/>
              <a:buChar char="•"/>
            </a:pPr>
            <a:r>
              <a:rPr lang="bn-IN" sz="2800" dirty="0" smtClean="0">
                <a:solidFill>
                  <a:srgbClr val="0070C0"/>
                </a:solidFill>
                <a:latin typeface="NikoshBAN" panose="02000000000000000000" pitchFamily="2" charset="0"/>
                <a:cs typeface="NikoshBAN" panose="02000000000000000000" pitchFamily="2" charset="0"/>
              </a:rPr>
              <a:t>রাতে চলাফেরার সময় টর্চ লাইট বা অন্য বাতি ব্যবহার করতে হবে।</a:t>
            </a:r>
          </a:p>
          <a:p>
            <a:pPr marL="342900" indent="-342900">
              <a:buFont typeface="Arial" panose="020B0604020202020204" pitchFamily="34" charset="0"/>
              <a:buChar char="•"/>
            </a:pPr>
            <a:r>
              <a:rPr lang="bn-IN" sz="2800" dirty="0" smtClean="0">
                <a:solidFill>
                  <a:srgbClr val="0070C0"/>
                </a:solidFill>
                <a:latin typeface="NikoshBAN" panose="02000000000000000000" pitchFamily="2" charset="0"/>
                <a:cs typeface="NikoshBAN" panose="02000000000000000000" pitchFamily="2" charset="0"/>
              </a:rPr>
              <a:t>বাড়ির চারপাশ পরিষ্কার-পরিছন্ন রাখতে হবে, যাতে সাপ লুকিয়ে থাকতে না পারে।</a:t>
            </a:r>
            <a:endParaRPr lang="en-US" sz="28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5256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090" y="3277037"/>
            <a:ext cx="3380971" cy="2140060"/>
          </a:xfrm>
          <a:prstGeom prst="rect">
            <a:avLst/>
          </a:prstGeom>
          <a:ln w="28575">
            <a:solidFill>
              <a:schemeClr val="tx1"/>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636" y="3277037"/>
            <a:ext cx="3592911" cy="2159111"/>
          </a:xfrm>
          <a:prstGeom prst="rect">
            <a:avLst/>
          </a:prstGeom>
          <a:ln w="28575">
            <a:solidFill>
              <a:schemeClr val="tx1"/>
            </a:solidFill>
          </a:ln>
        </p:spPr>
      </p:pic>
      <p:sp>
        <p:nvSpPr>
          <p:cNvPr id="6" name="Rounded Rectangle 5"/>
          <p:cNvSpPr/>
          <p:nvPr/>
        </p:nvSpPr>
        <p:spPr>
          <a:xfrm>
            <a:off x="512466" y="411983"/>
            <a:ext cx="2753248" cy="633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আগুনজনিত দুর্ঘটনা</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512466" y="1085223"/>
            <a:ext cx="10922559" cy="2246769"/>
          </a:xfrm>
          <a:prstGeom prst="rect">
            <a:avLst/>
          </a:prstGeom>
          <a:noFill/>
        </p:spPr>
        <p:txBody>
          <a:bodyPr wrap="square" rtlCol="0">
            <a:spAutoFit/>
          </a:bodyPr>
          <a:lstStyle/>
          <a:p>
            <a:r>
              <a:rPr lang="bn-IN" sz="2800" dirty="0" smtClean="0">
                <a:solidFill>
                  <a:srgbClr val="7030A0"/>
                </a:solidFill>
                <a:latin typeface="NikoshBAN" panose="02000000000000000000" pitchFamily="2" charset="0"/>
                <a:cs typeface="NikoshBAN" panose="02000000000000000000" pitchFamily="2" charset="0"/>
              </a:rPr>
              <a:t>দৈনন্দিন জীবনে নানাভাবে আগুনজনিত দুর্ঘটনা ঘটতে পারে। রান্না করার সময় বা চুলায় গরম বস্তু স্পর্শ করলে আমরা আহত হতে পারি। যেমন: পুড়ে যাওয়া। রান্নার সময় অসাবধানতা, মোমবাতি বা কুপিবাতি ব্যবহারের অসতর্কতা ও বৈদ্যুতিক শর্ট সার্কিট থেকে আগুন লাগাতে পারে। জ্বলন্ত বিড়ি, সিগারেট ও দিয়াশলাইয়ের কাঠি যেখানে সেখানে ফেলা, শিশুদের ম্যাচ বা লাইটার নিয়ে খেলা করা ইত্যাদির মাধ্যমেও অগ্নিকান্ড ঘটতে পারে।</a:t>
            </a:r>
            <a:endParaRPr lang="en-US" sz="2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283708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180" y="502418"/>
            <a:ext cx="3330069" cy="2051155"/>
          </a:xfrm>
          <a:prstGeom prst="rect">
            <a:avLst/>
          </a:prstGeom>
          <a:ln w="28575">
            <a:solidFill>
              <a:schemeClr val="tx1"/>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180" y="3064015"/>
            <a:ext cx="3330069" cy="2000353"/>
          </a:xfrm>
          <a:prstGeom prst="rect">
            <a:avLst/>
          </a:prstGeom>
          <a:ln w="28575">
            <a:solidFill>
              <a:schemeClr val="tx1">
                <a:lumMod val="95000"/>
                <a:lumOff val="5000"/>
              </a:schemeClr>
            </a:solidFill>
          </a:ln>
        </p:spPr>
      </p:pic>
      <p:sp>
        <p:nvSpPr>
          <p:cNvPr id="6" name="TextBox 5"/>
          <p:cNvSpPr txBox="1"/>
          <p:nvPr/>
        </p:nvSpPr>
        <p:spPr>
          <a:xfrm>
            <a:off x="452176" y="401934"/>
            <a:ext cx="8217944" cy="5262979"/>
          </a:xfrm>
          <a:prstGeom prst="rect">
            <a:avLst/>
          </a:prstGeom>
          <a:noFill/>
        </p:spPr>
        <p:txBody>
          <a:bodyPr wrap="square" rtlCol="0">
            <a:spAutoFit/>
          </a:bodyPr>
          <a:lstStyle/>
          <a:p>
            <a:r>
              <a:rPr lang="bn-IN" sz="2800" b="1" dirty="0" smtClean="0">
                <a:solidFill>
                  <a:srgbClr val="00B0F0"/>
                </a:solidFill>
                <a:latin typeface="NikoshBAN" panose="02000000000000000000" pitchFamily="2" charset="0"/>
                <a:cs typeface="NikoshBAN" panose="02000000000000000000" pitchFamily="2" charset="0"/>
              </a:rPr>
              <a:t>আমরা বিভিন্ন উপায়ে আগুনজনিত দুর্ঘটনা প্রতিরোধ করতে পারি। যেমন-</a:t>
            </a:r>
          </a:p>
          <a:p>
            <a:pPr marL="457200" indent="-457200">
              <a:buFont typeface="Arial" panose="020B0604020202020204" pitchFamily="34" charset="0"/>
              <a:buChar char="•"/>
            </a:pPr>
            <a:r>
              <a:rPr lang="bn-IN" sz="2800" b="1" dirty="0" smtClean="0">
                <a:solidFill>
                  <a:srgbClr val="00B0F0"/>
                </a:solidFill>
                <a:latin typeface="NikoshBAN" panose="02000000000000000000" pitchFamily="2" charset="0"/>
                <a:cs typeface="NikoshBAN" panose="02000000000000000000" pitchFamily="2" charset="0"/>
              </a:rPr>
              <a:t>চুলার কাছাকাছি যাওয়া এবং ম্যাচ নিয়ে খেলা থেকে বিরত থাকতে পারি। </a:t>
            </a:r>
          </a:p>
          <a:p>
            <a:pPr marL="342900" indent="-342900">
              <a:buFont typeface="Arial" panose="020B0604020202020204" pitchFamily="34" charset="0"/>
              <a:buChar char="•"/>
            </a:pPr>
            <a:r>
              <a:rPr lang="bn-IN" sz="2800" b="1" dirty="0" smtClean="0">
                <a:solidFill>
                  <a:srgbClr val="00B0F0"/>
                </a:solidFill>
                <a:latin typeface="NikoshBAN" panose="02000000000000000000" pitchFamily="2" charset="0"/>
                <a:cs typeface="NikoshBAN" panose="02000000000000000000" pitchFamily="2" charset="0"/>
              </a:rPr>
              <a:t>রান্নার সময় লম্বা হাতাওয়ালা বা ঢিলেঢালা পোশাক পরা যাবে না। </a:t>
            </a:r>
          </a:p>
          <a:p>
            <a:pPr marL="342900" indent="-342900">
              <a:buFont typeface="Arial" panose="020B0604020202020204" pitchFamily="34" charset="0"/>
              <a:buChar char="•"/>
            </a:pPr>
            <a:r>
              <a:rPr lang="bn-IN" sz="2800" b="1" dirty="0" smtClean="0">
                <a:solidFill>
                  <a:srgbClr val="00B0F0"/>
                </a:solidFill>
                <a:latin typeface="NikoshBAN" panose="02000000000000000000" pitchFamily="2" charset="0"/>
                <a:cs typeface="NikoshBAN" panose="02000000000000000000" pitchFamily="2" charset="0"/>
              </a:rPr>
              <a:t>সহজে আগুন ধরে এমন সব বস্তু যেমন- কাগজ, কাপর, শুকনো কাঠ ইত্যাদি তাপ অ আগুনের শিখা থেকে যথাসম্ভব দূরে রাখতে হবে। </a:t>
            </a:r>
          </a:p>
          <a:p>
            <a:pPr marL="342900" indent="-342900">
              <a:buFont typeface="Arial" panose="020B0604020202020204" pitchFamily="34" charset="0"/>
              <a:buChar char="•"/>
            </a:pPr>
            <a:r>
              <a:rPr lang="bn-IN" sz="2800" b="1" dirty="0" smtClean="0">
                <a:solidFill>
                  <a:srgbClr val="00B0F0"/>
                </a:solidFill>
                <a:latin typeface="NikoshBAN" panose="02000000000000000000" pitchFamily="2" charset="0"/>
                <a:cs typeface="NikoshBAN" panose="02000000000000000000" pitchFamily="2" charset="0"/>
              </a:rPr>
              <a:t>বৈদ্যুতিক প্লাগে অতিরিক্ত সংযোগ পরিহার করতে হবে।</a:t>
            </a:r>
          </a:p>
          <a:p>
            <a:pPr marL="342900" indent="-342900">
              <a:buFont typeface="Arial" panose="020B0604020202020204" pitchFamily="34" charset="0"/>
              <a:buChar char="•"/>
            </a:pPr>
            <a:r>
              <a:rPr lang="bn-IN" sz="2800" b="1" dirty="0" smtClean="0">
                <a:solidFill>
                  <a:srgbClr val="00B0F0"/>
                </a:solidFill>
                <a:latin typeface="NikoshBAN" panose="02000000000000000000" pitchFamily="2" charset="0"/>
                <a:cs typeface="NikoshBAN" panose="02000000000000000000" pitchFamily="2" charset="0"/>
              </a:rPr>
              <a:t>আগুন লাগার প্রাথমিক পর্যায়েই তা নেভাতে হবে। অগ্নিনির্বাপক যন্ত্র ব্যবহার করে, ভেজা কম্বল বা কাঁথা দিয়ে জড়িয়ে আগুনের উৎসে পানি ঢেলে আমরা প্রাথমিক পর্যায়ে আগুন নেভাতে পারি। আগুন ব্যাপকভাবে ছড়িয়ে পড়লে দ্রুত সেখান থেকে বেরিয়ে নিকটস্থ ফায়ার স্টেশনে যোগাযোগ করতে হবে। </a:t>
            </a:r>
            <a:endParaRPr lang="en-US" sz="2400" b="1" dirty="0">
              <a:solidFill>
                <a:srgbClr val="00B0F0"/>
              </a:solidFill>
              <a:latin typeface="NikoshBAN" panose="02000000000000000000" pitchFamily="2" charset="0"/>
              <a:cs typeface="NikoshBAN" panose="02000000000000000000" pitchFamily="2" charset="0"/>
            </a:endParaRPr>
          </a:p>
        </p:txBody>
      </p:sp>
      <p:sp>
        <p:nvSpPr>
          <p:cNvPr id="7" name="TextBox 6"/>
          <p:cNvSpPr txBox="1"/>
          <p:nvPr/>
        </p:nvSpPr>
        <p:spPr>
          <a:xfrm>
            <a:off x="9278848" y="5064368"/>
            <a:ext cx="1949380"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ভবন ত্যাগ করা</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8235853" y="2577961"/>
            <a:ext cx="3758084"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অগ্নিনির্বাপক যন্ত্র দিয়ে আগুন নেভানো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22199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sp>
        <p:nvSpPr>
          <p:cNvPr id="3" name="Frame 2"/>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562707" y="583877"/>
            <a:ext cx="2964264" cy="633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প্রাথমিক চিকিৎসা</a:t>
            </a:r>
            <a:endParaRPr lang="en-US" sz="3200" dirty="0">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25" y="1328275"/>
            <a:ext cx="2844269" cy="1998963"/>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7694" y="1328274"/>
            <a:ext cx="2863949" cy="1998963"/>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782" y="1337882"/>
            <a:ext cx="2677931" cy="1989355"/>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852" y="1362495"/>
            <a:ext cx="2624381" cy="1989356"/>
          </a:xfrm>
          <a:prstGeom prst="rect">
            <a:avLst/>
          </a:prstGeom>
        </p:spPr>
      </p:pic>
      <p:sp>
        <p:nvSpPr>
          <p:cNvPr id="9" name="TextBox 8"/>
          <p:cNvSpPr txBox="1"/>
          <p:nvPr/>
        </p:nvSpPr>
        <p:spPr>
          <a:xfrm>
            <a:off x="926451" y="3438587"/>
            <a:ext cx="10470383" cy="1815882"/>
          </a:xfrm>
          <a:prstGeom prst="rect">
            <a:avLst/>
          </a:prstGeom>
          <a:noFill/>
        </p:spPr>
        <p:txBody>
          <a:bodyPr wrap="square" rtlCol="0">
            <a:spAutoFit/>
          </a:bodyPr>
          <a:lstStyle/>
          <a:p>
            <a:pPr algn="ctr"/>
            <a:r>
              <a:rPr lang="bn-IN" sz="2800" dirty="0" smtClean="0">
                <a:solidFill>
                  <a:srgbClr val="7030A0"/>
                </a:solidFill>
                <a:latin typeface="NikoshBAN" panose="02000000000000000000" pitchFamily="2" charset="0"/>
                <a:cs typeface="NikoshBAN" panose="02000000000000000000" pitchFamily="2" charset="0"/>
              </a:rPr>
              <a:t>যদি আমাদের কোনো বন্ধু দুর্ঘটনায় পড়ে তবে অন্যরা আসার পূর্ব পর্যন্ত আমরা তাকে সাহায্য করব। ডাক্তার আসা বা হাসপাতালে নেওয়ার পূর্বে অসুস্থ বা আহত কোনো ব্যক্তিকে দ্রুত সাময়িক  সেবা দেওয়া বা চিকিৎসার ব্যবস্থা করাই হলো প্রাথমিক চিকিৎসা। প্রাথমিক চিকিৎসা কখনো কখনো মানুষের জীবন বাঁচাতে পারে। প্রাথমিক চিকিৎসার কিছু সাধাতণ নিয়ম রয়েছে। </a:t>
            </a:r>
            <a:endParaRPr lang="en-US" sz="2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8973074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9"/>
                                        </p:tgtEl>
                                        <p:attrNameLst>
                                          <p:attrName>ppt_y</p:attrName>
                                        </p:attrNameLst>
                                      </p:cBhvr>
                                      <p:tavLst>
                                        <p:tav tm="0">
                                          <p:val>
                                            <p:strVal val="#ppt_y"/>
                                          </p:val>
                                        </p:tav>
                                        <p:tav tm="100000">
                                          <p:val>
                                            <p:strVal val="#ppt_y"/>
                                          </p:val>
                                        </p:tav>
                                      </p:tavLst>
                                    </p:anim>
                                    <p:anim calcmode="lin" valueType="num">
                                      <p:cBhvr>
                                        <p:cTn id="3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sp>
        <p:nvSpPr>
          <p:cNvPr id="3" name="Frame 2"/>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271" y="355012"/>
            <a:ext cx="3041806" cy="2470277"/>
          </a:xfrm>
          <a:prstGeom prst="rect">
            <a:avLst/>
          </a:prstGeom>
          <a:ln w="38100">
            <a:solidFill>
              <a:schemeClr val="tx1"/>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271" y="2923146"/>
            <a:ext cx="3130662" cy="2442674"/>
          </a:xfrm>
          <a:prstGeom prst="rect">
            <a:avLst/>
          </a:prstGeom>
          <a:ln w="38100">
            <a:solidFill>
              <a:schemeClr val="tx1"/>
            </a:solidFill>
          </a:ln>
        </p:spPr>
      </p:pic>
      <p:sp>
        <p:nvSpPr>
          <p:cNvPr id="6" name="TextBox 5"/>
          <p:cNvSpPr txBox="1"/>
          <p:nvPr/>
        </p:nvSpPr>
        <p:spPr>
          <a:xfrm>
            <a:off x="564614" y="789996"/>
            <a:ext cx="7566408" cy="4585871"/>
          </a:xfrm>
          <a:prstGeom prst="rect">
            <a:avLst/>
          </a:prstGeom>
          <a:noFill/>
        </p:spPr>
        <p:txBody>
          <a:bodyPr wrap="square" rtlCol="0">
            <a:spAutoFit/>
          </a:bodyPr>
          <a:lstStyle/>
          <a:p>
            <a:pPr marL="514350" indent="-514350">
              <a:buAutoNum type="arabicPeriod"/>
            </a:pPr>
            <a:r>
              <a:rPr lang="bn-IN" sz="3200" b="1" dirty="0" smtClean="0">
                <a:solidFill>
                  <a:srgbClr val="00B0F0"/>
                </a:solidFill>
                <a:latin typeface="NikoshBAN" panose="02000000000000000000" pitchFamily="2" charset="0"/>
                <a:cs typeface="NikoshBAN" panose="02000000000000000000" pitchFamily="2" charset="0"/>
              </a:rPr>
              <a:t>সাহায্য চাওয়া:  </a:t>
            </a:r>
            <a:r>
              <a:rPr lang="bn-IN" sz="2800" dirty="0" smtClean="0">
                <a:latin typeface="NikoshBAN" panose="02000000000000000000" pitchFamily="2" charset="0"/>
                <a:cs typeface="NikoshBAN" panose="02000000000000000000" pitchFamily="2" charset="0"/>
              </a:rPr>
              <a:t>সর্বপ্রথম আমাদের বড় কাউকে ডাকতে হবে বা জরুরি সেবার জন্য সাহায্য চাইতে হবে। </a:t>
            </a:r>
          </a:p>
          <a:p>
            <a:pPr marL="514350" indent="-514350">
              <a:buAutoNum type="arabicPeriod"/>
            </a:pPr>
            <a:r>
              <a:rPr lang="bn-IN" sz="3200" dirty="0" smtClean="0">
                <a:solidFill>
                  <a:srgbClr val="00B0F0"/>
                </a:solidFill>
                <a:latin typeface="NikoshBAN" panose="02000000000000000000" pitchFamily="2" charset="0"/>
                <a:cs typeface="NikoshBAN" panose="02000000000000000000" pitchFamily="2" charset="0"/>
              </a:rPr>
              <a:t>নিজেকে নিরাপদ রাখা:  </a:t>
            </a:r>
            <a:r>
              <a:rPr lang="bn-IN" sz="2800" dirty="0" smtClean="0">
                <a:latin typeface="NikoshBAN" panose="02000000000000000000" pitchFamily="2" charset="0"/>
                <a:cs typeface="NikoshBAN" panose="02000000000000000000" pitchFamily="2" charset="0"/>
              </a:rPr>
              <a:t>আহত কোনো ব্যক্তিকে সাহায্যের পূর্বে আমাদের নিজেদের নিরাপত্তা নিশ্চিত করতে হবে। তা না হলে আমরা নিজেরাই দুর্ঘটনাই পড়তে পারি।</a:t>
            </a:r>
          </a:p>
          <a:p>
            <a:pPr marL="514350" indent="-514350">
              <a:buAutoNum type="arabicPeriod"/>
            </a:pPr>
            <a:r>
              <a:rPr lang="bn-IN" sz="2800" b="1" dirty="0" smtClean="0">
                <a:solidFill>
                  <a:srgbClr val="00B0F0"/>
                </a:solidFill>
                <a:latin typeface="NikoshBAN" panose="02000000000000000000" pitchFamily="2" charset="0"/>
                <a:cs typeface="NikoshBAN" panose="02000000000000000000" pitchFamily="2" charset="0"/>
              </a:rPr>
              <a:t>আহত ব্যক্তিকে স্থির রাখা</a:t>
            </a:r>
            <a:r>
              <a:rPr lang="bn-IN" sz="2800" dirty="0" smtClean="0">
                <a:latin typeface="NikoshBAN" panose="02000000000000000000" pitchFamily="2" charset="0"/>
                <a:cs typeface="NikoshBAN" panose="02000000000000000000" pitchFamily="2" charset="0"/>
              </a:rPr>
              <a:t>:  প্রয়োজন ব্যতীত আহত ব্যক্তিকে নড়াচড়া না করা।</a:t>
            </a:r>
          </a:p>
          <a:p>
            <a:pPr marL="514350" indent="-514350">
              <a:buAutoNum type="arabicPeriod"/>
            </a:pPr>
            <a:r>
              <a:rPr lang="bn-IN" sz="2800" b="1" dirty="0" smtClean="0">
                <a:solidFill>
                  <a:srgbClr val="00B0F0"/>
                </a:solidFill>
                <a:latin typeface="NikoshBAN" panose="02000000000000000000" pitchFamily="2" charset="0"/>
                <a:cs typeface="NikoshBAN" panose="02000000000000000000" pitchFamily="2" charset="0"/>
              </a:rPr>
              <a:t>আহত ব্যক্তিকে শান্ত রাখা</a:t>
            </a:r>
            <a:r>
              <a:rPr lang="bn-IN" sz="2800" dirty="0" smtClean="0">
                <a:latin typeface="NikoshBAN" panose="02000000000000000000" pitchFamily="2" charset="0"/>
                <a:cs typeface="NikoshBAN" panose="02000000000000000000" pitchFamily="2" charset="0"/>
              </a:rPr>
              <a:t>:  আহত ব্যক্তিকে উৎসাহমূলক কথা যেমন- “তুমি স্যস্থ হয়ে যাবে, সব ঠিক হয়ে যাবে” ইত্যাদি বলে শান্ত রাখা।</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3007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sp>
        <p:nvSpPr>
          <p:cNvPr id="5" name="Rounded Rectangle 4"/>
          <p:cNvSpPr/>
          <p:nvPr/>
        </p:nvSpPr>
        <p:spPr>
          <a:xfrm>
            <a:off x="2477753" y="440565"/>
            <a:ext cx="7234814" cy="5828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প্রশ্ন: আমরা কীভাবে দুর্ঘটনায় </a:t>
            </a:r>
            <a:r>
              <a:rPr lang="bn-IN" sz="3200" dirty="0" smtClean="0">
                <a:latin typeface="NikoshBAN" panose="02000000000000000000" pitchFamily="2" charset="0"/>
                <a:cs typeface="NikoshBAN" panose="02000000000000000000" pitchFamily="2" charset="0"/>
              </a:rPr>
              <a:t>প্রতিরোধ করতে পারি</a:t>
            </a:r>
            <a:r>
              <a:rPr lang="bn-IN"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4853353" y="1156530"/>
            <a:ext cx="1858945" cy="400110"/>
          </a:xfrm>
          <a:prstGeom prst="rect">
            <a:avLst/>
          </a:prstGeom>
          <a:noFill/>
        </p:spPr>
        <p:txBody>
          <a:bodyPr wrap="square" rtlCol="0">
            <a:spAutoFit/>
          </a:bodyPr>
          <a:lstStyle/>
          <a:p>
            <a:pPr algn="ctr"/>
            <a:r>
              <a:rPr lang="bn-IN" sz="2000" b="1" dirty="0" smtClean="0">
                <a:latin typeface="NikoshBAN" panose="02000000000000000000" pitchFamily="2" charset="0"/>
                <a:cs typeface="NikoshBAN" panose="02000000000000000000" pitchFamily="2" charset="0"/>
              </a:rPr>
              <a:t>তুমি কী করবে?</a:t>
            </a:r>
            <a:endParaRPr lang="en-US" sz="2000" b="1" dirty="0">
              <a:latin typeface="NikoshBAN" panose="02000000000000000000" pitchFamily="2" charset="0"/>
              <a:cs typeface="NikoshBAN" panose="02000000000000000000" pitchFamily="2" charset="0"/>
            </a:endParaRPr>
          </a:p>
        </p:txBody>
      </p:sp>
      <p:sp>
        <p:nvSpPr>
          <p:cNvPr id="7" name="Donut 6"/>
          <p:cNvSpPr/>
          <p:nvPr/>
        </p:nvSpPr>
        <p:spPr>
          <a:xfrm>
            <a:off x="908113" y="1053368"/>
            <a:ext cx="633047" cy="503272"/>
          </a:xfrm>
          <a:prstGeom prst="donut">
            <a:avLst/>
          </a:prstGeom>
          <a:solidFill>
            <a:srgbClr val="00B050"/>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558328" y="1033420"/>
            <a:ext cx="1014884" cy="523220"/>
          </a:xfrm>
          <a:prstGeom prst="rect">
            <a:avLst/>
          </a:prstGeom>
          <a:noFill/>
        </p:spPr>
        <p:txBody>
          <a:bodyPr wrap="square" rtlCol="0">
            <a:spAutoFit/>
          </a:bodyPr>
          <a:lstStyle/>
          <a:p>
            <a:r>
              <a:rPr lang="bn-IN" sz="2800" dirty="0" smtClean="0">
                <a:solidFill>
                  <a:srgbClr val="00B0F0"/>
                </a:solidFill>
                <a:latin typeface="NikoshBAN" panose="02000000000000000000" pitchFamily="2" charset="0"/>
                <a:cs typeface="NikoshBAN" panose="02000000000000000000" pitchFamily="2" charset="0"/>
              </a:rPr>
              <a:t>কাজ</a:t>
            </a:r>
            <a:r>
              <a:rPr lang="bn-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1534874" y="1484801"/>
            <a:ext cx="6280220" cy="830997"/>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কী করতে হবে:</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১.  নিচে দেখানো ছকের মতো একটি ছক তৈরি করি।</a:t>
            </a:r>
            <a:endParaRPr lang="en-US" sz="2400" dirty="0">
              <a:latin typeface="NikoshBAN" panose="02000000000000000000" pitchFamily="2" charset="0"/>
              <a:cs typeface="NikoshBAN"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49662590"/>
              </p:ext>
            </p:extLst>
          </p:nvPr>
        </p:nvGraphicFramePr>
        <p:xfrm>
          <a:off x="1718825" y="2316820"/>
          <a:ext cx="8128000" cy="1874520"/>
        </p:xfrm>
        <a:graphic>
          <a:graphicData uri="http://schemas.openxmlformats.org/drawingml/2006/table">
            <a:tbl>
              <a:tblPr firstRow="1" bandRow="1">
                <a:tableStyleId>{5C22544A-7EE6-4342-B048-85BDC9FD1C3A}</a:tableStyleId>
              </a:tblPr>
              <a:tblGrid>
                <a:gridCol w="2772228"/>
                <a:gridCol w="5355772"/>
              </a:tblGrid>
              <a:tr h="370840">
                <a:tc>
                  <a:txBody>
                    <a:bodyPr/>
                    <a:lstStyle/>
                    <a:p>
                      <a:pPr algn="ctr"/>
                      <a:r>
                        <a:rPr lang="bn-IN" sz="2000" dirty="0" smtClean="0">
                          <a:latin typeface="NikoshBAN" panose="02000000000000000000" pitchFamily="2" charset="0"/>
                          <a:cs typeface="NikoshBAN" panose="02000000000000000000" pitchFamily="2" charset="0"/>
                        </a:rPr>
                        <a:t>দুর্ঘটনা</a:t>
                      </a:r>
                      <a:endParaRPr lang="en-US" sz="20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000" dirty="0" smtClean="0">
                          <a:latin typeface="NikoshBAN" panose="02000000000000000000" pitchFamily="2" charset="0"/>
                          <a:cs typeface="NikoshBAN" panose="02000000000000000000" pitchFamily="2" charset="0"/>
                        </a:rPr>
                        <a:t>কী</a:t>
                      </a:r>
                      <a:r>
                        <a:rPr lang="bn-IN" sz="2000" baseline="0" dirty="0" smtClean="0">
                          <a:latin typeface="NikoshBAN" panose="02000000000000000000" pitchFamily="2" charset="0"/>
                          <a:cs typeface="NikoshBAN" panose="02000000000000000000" pitchFamily="2" charset="0"/>
                        </a:rPr>
                        <a:t>ভাবে প্রতিরোধ করা যায়</a:t>
                      </a:r>
                      <a:endParaRPr lang="en-US" sz="20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bn-IN" dirty="0" smtClean="0">
                          <a:latin typeface="NikoshBAN" panose="02000000000000000000" pitchFamily="2" charset="0"/>
                          <a:cs typeface="NikoshBAN" panose="02000000000000000000" pitchFamily="2" charset="0"/>
                        </a:rPr>
                        <a:t>পানিতে</a:t>
                      </a:r>
                      <a:r>
                        <a:rPr lang="bn-IN" baseline="0" dirty="0" smtClean="0">
                          <a:latin typeface="NikoshBAN" panose="02000000000000000000" pitchFamily="2" charset="0"/>
                          <a:cs typeface="NikoshBAN" panose="02000000000000000000" pitchFamily="2" charset="0"/>
                        </a:rPr>
                        <a:t> ডোবা</a:t>
                      </a:r>
                      <a:endParaRPr lang="en-US"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bn-IN" dirty="0" smtClean="0">
                          <a:latin typeface="NikoshBAN" panose="02000000000000000000" pitchFamily="2" charset="0"/>
                          <a:cs typeface="NikoshBAN" panose="02000000000000000000" pitchFamily="2" charset="0"/>
                        </a:rPr>
                        <a:t>সাপে কাটা </a:t>
                      </a:r>
                      <a:endParaRPr lang="en-US"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bn-IN" dirty="0" smtClean="0">
                          <a:latin typeface="NikoshBAN" panose="02000000000000000000" pitchFamily="2" charset="0"/>
                          <a:cs typeface="NikoshBAN" panose="02000000000000000000" pitchFamily="2" charset="0"/>
                        </a:rPr>
                        <a:t>আগুনে</a:t>
                      </a:r>
                      <a:r>
                        <a:rPr lang="bn-IN" baseline="0" dirty="0" smtClean="0">
                          <a:latin typeface="NikoshBAN" panose="02000000000000000000" pitchFamily="2" charset="0"/>
                          <a:cs typeface="NikoshBAN" panose="02000000000000000000" pitchFamily="2" charset="0"/>
                        </a:rPr>
                        <a:t> পোড়া</a:t>
                      </a:r>
                      <a:endParaRPr lang="en-US"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110">
                <a:tc>
                  <a:txBody>
                    <a:bodyPr/>
                    <a:lstStyle/>
                    <a:p>
                      <a:pPr algn="ctr"/>
                      <a:r>
                        <a:rPr lang="bn-IN" dirty="0" smtClean="0">
                          <a:latin typeface="NikoshBAN" panose="02000000000000000000" pitchFamily="2" charset="0"/>
                          <a:cs typeface="NikoshBAN" panose="02000000000000000000" pitchFamily="2" charset="0"/>
                        </a:rPr>
                        <a:t>বৈদ্যুতিক</a:t>
                      </a:r>
                      <a:r>
                        <a:rPr lang="bn-IN" baseline="0" dirty="0" smtClean="0">
                          <a:latin typeface="NikoshBAN" panose="02000000000000000000" pitchFamily="2" charset="0"/>
                          <a:cs typeface="NikoshBAN" panose="02000000000000000000" pitchFamily="2" charset="0"/>
                        </a:rPr>
                        <a:t> শক</a:t>
                      </a:r>
                      <a:endParaRPr lang="en-US"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1534874" y="4304017"/>
            <a:ext cx="9483122" cy="830997"/>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২. বিভিন্ন ধরনের </a:t>
            </a:r>
            <a:r>
              <a:rPr lang="bn-IN" sz="2400" dirty="0" smtClean="0">
                <a:latin typeface="NikoshBAN" panose="02000000000000000000" pitchFamily="2" charset="0"/>
                <a:cs typeface="NikoshBAN" panose="02000000000000000000" pitchFamily="2" charset="0"/>
              </a:rPr>
              <a:t>দুর্ঘটনা প্রতিরোধের </a:t>
            </a:r>
            <a:r>
              <a:rPr lang="bn-IN" sz="2400" dirty="0" smtClean="0">
                <a:latin typeface="NikoshBAN" panose="02000000000000000000" pitchFamily="2" charset="0"/>
                <a:cs typeface="NikoshBAN" panose="02000000000000000000" pitchFamily="2" charset="0"/>
              </a:rPr>
              <a:t>ক্ষেত্রে আমাদের কী করতে হবে তার একটি তালিকা তৈরি করি।</a:t>
            </a:r>
          </a:p>
          <a:p>
            <a:r>
              <a:rPr lang="bn-IN" sz="2400" dirty="0" smtClean="0">
                <a:latin typeface="NikoshBAN" panose="02000000000000000000" pitchFamily="2" charset="0"/>
                <a:cs typeface="NikoshBAN" panose="02000000000000000000" pitchFamily="2" charset="0"/>
              </a:rPr>
              <a:t>৩. কাজটি নিয়ে সহপাঠীদের সাথে আলোচনা করি।</a:t>
            </a:r>
            <a:endParaRPr lang="en-US" sz="2400" dirty="0">
              <a:latin typeface="NikoshBAN" panose="02000000000000000000" pitchFamily="2" charset="0"/>
              <a:cs typeface="NikoshBAN" panose="02000000000000000000" pitchFamily="2" charset="0"/>
            </a:endParaRPr>
          </a:p>
        </p:txBody>
      </p:sp>
      <p:sp>
        <p:nvSpPr>
          <p:cNvPr id="12" name="7-Point Star 11"/>
          <p:cNvSpPr/>
          <p:nvPr/>
        </p:nvSpPr>
        <p:spPr>
          <a:xfrm>
            <a:off x="9712567" y="440565"/>
            <a:ext cx="2035624" cy="1762379"/>
          </a:xfrm>
          <a:prstGeom prst="star7">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FF0000"/>
                </a:solidFill>
                <a:latin typeface="NikoshBAN" panose="02000000000000000000" pitchFamily="2" charset="0"/>
                <a:cs typeface="NikoshBAN" panose="02000000000000000000" pitchFamily="2" charset="0"/>
              </a:rPr>
              <a:t>দলীয় কাজ</a:t>
            </a: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6391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536642"/>
            <a:ext cx="11483591" cy="1019906"/>
          </a:xfrm>
          <a:prstGeom prst="rect">
            <a:avLst/>
          </a:prstGeom>
        </p:spPr>
      </p:pic>
      <p:sp>
        <p:nvSpPr>
          <p:cNvPr id="4" name="TextBox 3"/>
          <p:cNvSpPr txBox="1"/>
          <p:nvPr/>
        </p:nvSpPr>
        <p:spPr>
          <a:xfrm>
            <a:off x="3647552" y="391886"/>
            <a:ext cx="4521758" cy="954594"/>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lgn="ctr"/>
            <a:r>
              <a:rPr lang="en-US" sz="4800" dirty="0" err="1" smtClean="0">
                <a:solidFill>
                  <a:srgbClr val="00B0F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পাঠের</a:t>
            </a:r>
            <a:r>
              <a:rPr lang="en-US" sz="4800" dirty="0" smtClean="0">
                <a:solidFill>
                  <a:srgbClr val="00B0F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4800" dirty="0" err="1" smtClean="0">
                <a:solidFill>
                  <a:srgbClr val="00B0F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সাথে</a:t>
            </a:r>
            <a:r>
              <a:rPr lang="en-US" sz="4800" dirty="0" smtClean="0">
                <a:solidFill>
                  <a:srgbClr val="00B0F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4800" dirty="0" err="1" smtClean="0">
                <a:solidFill>
                  <a:srgbClr val="00B0F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সংযোগ</a:t>
            </a:r>
            <a:endParaRPr lang="en-US" sz="4800" dirty="0">
              <a:solidFill>
                <a:srgbClr val="00B0F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076" y="1718475"/>
            <a:ext cx="2461627" cy="33758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621" y="1859358"/>
            <a:ext cx="2589679" cy="33758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Oval 6"/>
          <p:cNvSpPr/>
          <p:nvPr/>
        </p:nvSpPr>
        <p:spPr>
          <a:xfrm>
            <a:off x="1660424" y="2055355"/>
            <a:ext cx="4615606" cy="2772411"/>
          </a:xfrm>
          <a:prstGeom prst="ellipse">
            <a:avLst/>
          </a:prstGeom>
          <a:solidFill>
            <a:schemeClr val="accent1">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70C0"/>
                </a:solidFill>
                <a:latin typeface="NikoshBAN" panose="02000000000000000000" pitchFamily="2" charset="0"/>
                <a:cs typeface="NikoshBAN" panose="02000000000000000000" pitchFamily="2" charset="0"/>
              </a:rPr>
              <a:t>* শিক্ষার্থীদের পাঠ্যবই খুলে আজকের পাঠ্যাংশটুকু ২ মিনিট পড়তে বলব।</a:t>
            </a:r>
            <a:endParaRPr lang="en-US" sz="36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85009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536642"/>
            <a:ext cx="11483591" cy="1019906"/>
          </a:xfrm>
          <a:prstGeom prst="rect">
            <a:avLst/>
          </a:prstGeom>
        </p:spPr>
      </p:pic>
      <p:sp>
        <p:nvSpPr>
          <p:cNvPr id="4" name="TextBox 3"/>
          <p:cNvSpPr txBox="1"/>
          <p:nvPr/>
        </p:nvSpPr>
        <p:spPr>
          <a:xfrm>
            <a:off x="4049485" y="371790"/>
            <a:ext cx="3406391" cy="1055076"/>
          </a:xfrm>
          <a:prstGeom prst="rect">
            <a:avLst/>
          </a:prstGeom>
          <a:noFill/>
        </p:spPr>
        <p:txBody>
          <a:bodyPr wrap="square" rtlCol="0">
            <a:prstTxWarp prst="textPlain">
              <a:avLst/>
            </a:prstTxWarp>
            <a:spAutoFit/>
            <a:scene3d>
              <a:camera prst="perspectiveFront"/>
              <a:lightRig rig="threePt" dir="t"/>
            </a:scene3d>
            <a:sp3d extrusionH="57150">
              <a:bevelT w="38100" h="38100" prst="angle"/>
            </a:sp3d>
          </a:bodyPr>
          <a:lstStyle/>
          <a:p>
            <a:pPr algn="ctr"/>
            <a:r>
              <a:rPr lang="bn-IN" sz="5400" dirty="0" smtClean="0">
                <a:solidFill>
                  <a:srgbClr val="00B05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rPr>
              <a:t>মূল্যায়ন</a:t>
            </a:r>
            <a:endParaRPr lang="en-US" sz="5400" dirty="0">
              <a:solidFill>
                <a:srgbClr val="00B05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sp>
        <p:nvSpPr>
          <p:cNvPr id="5" name="TextBox 4"/>
          <p:cNvSpPr txBox="1"/>
          <p:nvPr/>
        </p:nvSpPr>
        <p:spPr>
          <a:xfrm>
            <a:off x="793820" y="823965"/>
            <a:ext cx="2934118" cy="707886"/>
          </a:xfrm>
          <a:prstGeom prst="rect">
            <a:avLst/>
          </a:prstGeom>
          <a:noFill/>
        </p:spPr>
        <p:txBody>
          <a:bodyPr wrap="square" rtlCol="0">
            <a:spAutoFit/>
          </a:bodyPr>
          <a:lstStyle/>
          <a:p>
            <a:r>
              <a:rPr lang="bn-IN" sz="4000" dirty="0" smtClean="0">
                <a:solidFill>
                  <a:srgbClr val="002060"/>
                </a:solidFill>
                <a:latin typeface="NikoshBAN" panose="02000000000000000000" pitchFamily="2" charset="0"/>
                <a:cs typeface="NikoshBAN" panose="02000000000000000000" pitchFamily="2" charset="0"/>
              </a:rPr>
              <a:t>* সংক্ষিপ্ত প্রশ্ন:</a:t>
            </a:r>
            <a:endParaRPr lang="en-US" sz="4000"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1497204" y="1506317"/>
            <a:ext cx="5637125" cy="584775"/>
          </a:xfrm>
          <a:prstGeom prst="rect">
            <a:avLst/>
          </a:prstGeom>
          <a:noFill/>
        </p:spPr>
        <p:txBody>
          <a:bodyPr wrap="square" rtlCol="0">
            <a:spAutoFit/>
          </a:bodyPr>
          <a:lstStyle/>
          <a:p>
            <a:r>
              <a:rPr lang="bn-IN" sz="3200" dirty="0">
                <a:solidFill>
                  <a:srgbClr val="0070C0"/>
                </a:solidFill>
                <a:latin typeface="NikoshBAN" panose="02000000000000000000" pitchFamily="2" charset="0"/>
                <a:cs typeface="NikoshBAN" panose="02000000000000000000" pitchFamily="2" charset="0"/>
              </a:rPr>
              <a:t>১) বাড়িতে কী কী দুর্ঘটনা ঘটতে পারে?</a:t>
            </a:r>
            <a:endParaRPr lang="en-US" sz="3200" dirty="0">
              <a:solidFill>
                <a:srgbClr val="0070C0"/>
              </a:solidFill>
              <a:latin typeface="NikoshBAN" panose="02000000000000000000" pitchFamily="2" charset="0"/>
              <a:cs typeface="NikoshBAN" panose="02000000000000000000" pitchFamily="2" charset="0"/>
            </a:endParaRPr>
          </a:p>
        </p:txBody>
      </p:sp>
      <p:sp>
        <p:nvSpPr>
          <p:cNvPr id="8" name="TextBox 7"/>
          <p:cNvSpPr txBox="1"/>
          <p:nvPr/>
        </p:nvSpPr>
        <p:spPr>
          <a:xfrm>
            <a:off x="1497204" y="3017536"/>
            <a:ext cx="7063991" cy="584775"/>
          </a:xfrm>
          <a:prstGeom prst="rect">
            <a:avLst/>
          </a:prstGeom>
          <a:noFill/>
        </p:spPr>
        <p:txBody>
          <a:bodyPr wrap="square" rtlCol="0">
            <a:spAutoFit/>
          </a:bodyPr>
          <a:lstStyle/>
          <a:p>
            <a:r>
              <a:rPr lang="bn-IN" sz="3200" dirty="0" smtClean="0">
                <a:solidFill>
                  <a:srgbClr val="0070C0"/>
                </a:solidFill>
                <a:latin typeface="NikoshBAN" panose="02000000000000000000" pitchFamily="2" charset="0"/>
                <a:cs typeface="NikoshBAN" panose="02000000000000000000" pitchFamily="2" charset="0"/>
              </a:rPr>
              <a:t>২) সাপে কাটা দুর্ঘটনা প্রতিরোধের দুইটি উপায় লিখ?</a:t>
            </a:r>
            <a:endParaRPr lang="en-US" sz="3200" dirty="0">
              <a:solidFill>
                <a:srgbClr val="0070C0"/>
              </a:solidFill>
              <a:latin typeface="NikoshBAN" panose="02000000000000000000" pitchFamily="2" charset="0"/>
              <a:cs typeface="NikoshBAN" panose="02000000000000000000" pitchFamily="2" charset="0"/>
            </a:endParaRPr>
          </a:p>
        </p:txBody>
      </p:sp>
      <p:sp>
        <p:nvSpPr>
          <p:cNvPr id="9" name="TextBox 8"/>
          <p:cNvSpPr txBox="1"/>
          <p:nvPr/>
        </p:nvSpPr>
        <p:spPr>
          <a:xfrm>
            <a:off x="1497204" y="2081979"/>
            <a:ext cx="9535886" cy="1077218"/>
          </a:xfrm>
          <a:prstGeom prst="rect">
            <a:avLst/>
          </a:prstGeom>
          <a:noFill/>
        </p:spPr>
        <p:txBody>
          <a:bodyPr wrap="square" rtlCol="0">
            <a:spAutoFit/>
          </a:bodyPr>
          <a:lstStyle/>
          <a:p>
            <a:r>
              <a:rPr lang="bn-IN" sz="3200" dirty="0" smtClean="0">
                <a:solidFill>
                  <a:srgbClr val="7030A0"/>
                </a:solidFill>
                <a:latin typeface="NikoshBAN" panose="02000000000000000000" pitchFamily="2" charset="0"/>
                <a:cs typeface="NikoshBAN" panose="02000000000000000000" pitchFamily="2" charset="0"/>
              </a:rPr>
              <a:t>= পড়ে যাওয়া, কেটে যাওয়া, আগুন লাগা, পুড়ে যাওয়া, বিদ্যুৎস্পৃষ্ট হওয়া ইত্যাদি।</a:t>
            </a:r>
            <a:endParaRPr lang="en-US" sz="3200" dirty="0">
              <a:solidFill>
                <a:srgbClr val="7030A0"/>
              </a:solidFill>
              <a:latin typeface="NikoshBAN" panose="02000000000000000000" pitchFamily="2" charset="0"/>
              <a:cs typeface="NikoshBAN" panose="02000000000000000000" pitchFamily="2" charset="0"/>
            </a:endParaRPr>
          </a:p>
        </p:txBody>
      </p:sp>
      <p:sp>
        <p:nvSpPr>
          <p:cNvPr id="10" name="TextBox 9"/>
          <p:cNvSpPr txBox="1"/>
          <p:nvPr/>
        </p:nvSpPr>
        <p:spPr>
          <a:xfrm>
            <a:off x="1497204" y="3634462"/>
            <a:ext cx="9535886" cy="1569660"/>
          </a:xfrm>
          <a:prstGeom prst="rect">
            <a:avLst/>
          </a:prstGeom>
          <a:noFill/>
        </p:spPr>
        <p:txBody>
          <a:bodyPr wrap="square" rtlCol="0">
            <a:spAutoFit/>
          </a:bodyPr>
          <a:lstStyle/>
          <a:p>
            <a:r>
              <a:rPr lang="bn-IN" sz="3200" dirty="0" smtClean="0">
                <a:solidFill>
                  <a:srgbClr val="7030A0"/>
                </a:solidFill>
                <a:latin typeface="NikoshBAN" panose="02000000000000000000" pitchFamily="2" charset="0"/>
                <a:cs typeface="NikoshBAN" panose="02000000000000000000" pitchFamily="2" charset="0"/>
              </a:rPr>
              <a:t>= সাপে কাটা প্রতিরোধের দুইটি উপায় হলো:</a:t>
            </a:r>
          </a:p>
          <a:p>
            <a:r>
              <a:rPr lang="bn-IN" sz="3200" dirty="0">
                <a:solidFill>
                  <a:srgbClr val="7030A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১. সাপ নিয়ে নাড়াচাড়া বা খেলাধুলা করব না ।</a:t>
            </a:r>
          </a:p>
          <a:p>
            <a:r>
              <a:rPr lang="bn-IN" sz="3200" dirty="0">
                <a:solidFill>
                  <a:srgbClr val="7030A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২. জঙ্গল বা ঝোপেঝাড়ে যেতে হলে অবশ্যই লম্বা লাঠি ব্যবহার করতে হবে।</a:t>
            </a:r>
            <a:endParaRPr lang="en-US" sz="32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768450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35675"/>
            <a:ext cx="11483591" cy="1220873"/>
          </a:xfrm>
          <a:prstGeom prst="rect">
            <a:avLst/>
          </a:prstGeom>
        </p:spPr>
      </p:pic>
      <p:sp>
        <p:nvSpPr>
          <p:cNvPr id="4" name="TextBox 3"/>
          <p:cNvSpPr txBox="1"/>
          <p:nvPr/>
        </p:nvSpPr>
        <p:spPr>
          <a:xfrm>
            <a:off x="3426487" y="271306"/>
            <a:ext cx="5163659" cy="1394211"/>
          </a:xfrm>
          <a:prstGeom prst="rect">
            <a:avLst/>
          </a:prstGeom>
          <a:noFill/>
        </p:spPr>
        <p:txBody>
          <a:bodyPr wrap="square" rtlCol="0">
            <a:prstTxWarp prst="textCanDown">
              <a:avLst/>
            </a:prstTxWarp>
            <a:spAutoFit/>
            <a:scene3d>
              <a:camera prst="perspectiveFront"/>
              <a:lightRig rig="threePt" dir="t"/>
            </a:scene3d>
            <a:sp3d extrusionH="57150">
              <a:bevelT w="38100" h="38100" prst="angle"/>
            </a:sp3d>
          </a:bodyPr>
          <a:lstStyle/>
          <a:p>
            <a:pPr algn="ctr"/>
            <a:r>
              <a:rPr lang="bn-IN" sz="5400" dirty="0" smtClean="0">
                <a:solidFill>
                  <a:srgbClr val="002060"/>
                </a:solidFill>
                <a:effectLst>
                  <a:glow rad="101600">
                    <a:schemeClr val="accent5">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rPr>
              <a:t>পাঠের সারসংক্ষেপ</a:t>
            </a:r>
            <a:endParaRPr lang="en-US" sz="5400" dirty="0">
              <a:solidFill>
                <a:srgbClr val="002060"/>
              </a:solidFill>
              <a:effectLst>
                <a:glow rad="101600">
                  <a:schemeClr val="accent5">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961" b="98693" l="0" r="95977"/>
                    </a14:imgEffect>
                  </a14:imgLayer>
                </a14:imgProps>
              </a:ext>
              <a:ext uri="{28A0092B-C50C-407E-A947-70E740481C1C}">
                <a14:useLocalDpi xmlns:a14="http://schemas.microsoft.com/office/drawing/2010/main" val="0"/>
              </a:ext>
            </a:extLst>
          </a:blip>
          <a:stretch>
            <a:fillRect/>
          </a:stretch>
        </p:blipFill>
        <p:spPr>
          <a:xfrm>
            <a:off x="353365" y="150725"/>
            <a:ext cx="2480688" cy="2181295"/>
          </a:xfrm>
          <a:prstGeom prst="rect">
            <a:avLst/>
          </a:prstGeom>
        </p:spPr>
      </p:pic>
      <p:sp>
        <p:nvSpPr>
          <p:cNvPr id="6" name="Round Diagonal Corner Rectangle 5"/>
          <p:cNvSpPr/>
          <p:nvPr/>
        </p:nvSpPr>
        <p:spPr>
          <a:xfrm>
            <a:off x="2528204" y="1985810"/>
            <a:ext cx="7133912" cy="3147643"/>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আমাদের দৈনন্দিন জীবনে নানাভবে দূর্ঘটনা ঘটতে পারে। যেমনঃ সাপে কাটা, পানিতে ডোবা, আগুনজনিত দুর্ঘটনা, বিদ্যুৎ স্পৃষ্ট হওয়া ইত্যাদি। এসকল দুর্ঘটনা প্রতিরোধ করতে আমাদের কিছু করণীয় দিক রয়েছে। এছাড়া দুর্ঘটনা ঘটলে রোগীকে প্রাথমিক চিকিৎসা প্রদান করতা হবে। এসকল নিয়মগুলো জানা থাকলে আমাদের জীবনে দুর্ঘটমা কিছুটা হলেও প্রতিরোধ করা সম্ভব হবে।</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8217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4923693"/>
            <a:ext cx="11483591" cy="1632855"/>
          </a:xfrm>
          <a:prstGeom prst="rect">
            <a:avLst/>
          </a:prstGeom>
        </p:spPr>
      </p:pic>
      <p:sp>
        <p:nvSpPr>
          <p:cNvPr id="4" name="TextBox 3"/>
          <p:cNvSpPr txBox="1"/>
          <p:nvPr/>
        </p:nvSpPr>
        <p:spPr>
          <a:xfrm>
            <a:off x="3693605" y="411983"/>
            <a:ext cx="4803112" cy="1366575"/>
          </a:xfrm>
          <a:prstGeom prst="rect">
            <a:avLst/>
          </a:prstGeom>
          <a:noFill/>
        </p:spPr>
        <p:txBody>
          <a:bodyPr wrap="square" rtlCol="0">
            <a:prstTxWarp prst="textPlain">
              <a:avLst/>
            </a:prstTxWarp>
            <a:spAutoFit/>
            <a:scene3d>
              <a:camera prst="orthographicFront"/>
              <a:lightRig rig="threePt" dir="t"/>
            </a:scene3d>
            <a:sp3d extrusionH="57150">
              <a:bevelT w="38100" h="38100" prst="slope"/>
            </a:sp3d>
          </a:bodyPr>
          <a:lstStyle/>
          <a:p>
            <a:pPr algn="ctr"/>
            <a:r>
              <a:rPr lang="en-US" sz="5400" dirty="0" err="1" smtClean="0">
                <a:solidFill>
                  <a:srgbClr val="CC3399"/>
                </a:solidFill>
                <a:effectLst>
                  <a:innerShdw blurRad="63500" dist="50800">
                    <a:prstClr val="black">
                      <a:alpha val="50000"/>
                    </a:prstClr>
                  </a:innerShdw>
                </a:effectLst>
                <a:latin typeface="NikoshBAN" panose="02000000000000000000" pitchFamily="2" charset="0"/>
                <a:cs typeface="NikoshBAN" panose="02000000000000000000" pitchFamily="2" charset="0"/>
              </a:rPr>
              <a:t>পরিকল্পিত</a:t>
            </a:r>
            <a:r>
              <a:rPr lang="en-US" sz="5400" dirty="0" smtClean="0">
                <a:solidFill>
                  <a:srgbClr val="CC3399"/>
                </a:solidFill>
                <a:effectLst>
                  <a:innerShdw blurRad="63500" dist="50800">
                    <a:prstClr val="black">
                      <a:alpha val="50000"/>
                    </a:prstClr>
                  </a:innerShdw>
                </a:effectLst>
                <a:latin typeface="NikoshBAN" panose="02000000000000000000" pitchFamily="2" charset="0"/>
                <a:cs typeface="NikoshBAN" panose="02000000000000000000" pitchFamily="2" charset="0"/>
              </a:rPr>
              <a:t> </a:t>
            </a:r>
            <a:r>
              <a:rPr lang="en-US" sz="5400" dirty="0" err="1" smtClean="0">
                <a:solidFill>
                  <a:srgbClr val="CC3399"/>
                </a:solidFill>
                <a:effectLst>
                  <a:innerShdw blurRad="63500" dist="50800">
                    <a:prstClr val="black">
                      <a:alpha val="50000"/>
                    </a:prstClr>
                  </a:innerShdw>
                </a:effectLst>
                <a:latin typeface="NikoshBAN" panose="02000000000000000000" pitchFamily="2" charset="0"/>
                <a:cs typeface="NikoshBAN" panose="02000000000000000000" pitchFamily="2" charset="0"/>
              </a:rPr>
              <a:t>কাজ</a:t>
            </a:r>
            <a:endParaRPr lang="en-US" sz="5400" dirty="0">
              <a:solidFill>
                <a:srgbClr val="CC3399"/>
              </a:solidFill>
              <a:effectLst>
                <a:innerShdw blurRad="63500" dist="50800">
                  <a:prstClr val="black">
                    <a:alpha val="50000"/>
                  </a:prstClr>
                </a:inn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661"/>
          <a:stretch/>
        </p:blipFill>
        <p:spPr>
          <a:xfrm>
            <a:off x="9060513" y="411983"/>
            <a:ext cx="2675961" cy="1607736"/>
          </a:xfrm>
          <a:prstGeom prst="rect">
            <a:avLst/>
          </a:prstGeom>
        </p:spPr>
      </p:pic>
      <p:sp>
        <p:nvSpPr>
          <p:cNvPr id="6" name="TextBox 5"/>
          <p:cNvSpPr txBox="1"/>
          <p:nvPr/>
        </p:nvSpPr>
        <p:spPr>
          <a:xfrm>
            <a:off x="2381459" y="2646849"/>
            <a:ext cx="7666893" cy="1754326"/>
          </a:xfrm>
          <a:prstGeom prst="rect">
            <a:avLst/>
          </a:prstGeom>
          <a:noFill/>
        </p:spPr>
        <p:txBody>
          <a:bodyPr wrap="square" rtlCol="0">
            <a:spAutoFit/>
          </a:bodyPr>
          <a:lstStyle/>
          <a:p>
            <a:pPr algn="ctr"/>
            <a:r>
              <a:rPr lang="bn-IN" sz="3600" dirty="0" smtClean="0">
                <a:solidFill>
                  <a:srgbClr val="00B050"/>
                </a:solidFill>
                <a:latin typeface="NikoshBAN" panose="02000000000000000000" pitchFamily="2" charset="0"/>
                <a:cs typeface="NikoshBAN" panose="02000000000000000000" pitchFamily="2" charset="0"/>
              </a:rPr>
              <a:t>তোমার বাড়িতে বা বাড়ির আশেপাশে কোনো ব্যক্তি যদি আগুনে পুড়ে যায় তুমি কীভাবে তাকে প্রাথমিক চিকিৎসা দিবে সে সম্পর্কে চারটি বাক্য লিখ। </a:t>
            </a:r>
            <a:endParaRPr lang="en-US"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154348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417" b="97917" l="0" r="100000"/>
                    </a14:imgEffect>
                  </a14:imgLayer>
                </a14:imgProps>
              </a:ext>
              <a:ext uri="{28A0092B-C50C-407E-A947-70E740481C1C}">
                <a14:useLocalDpi xmlns:a14="http://schemas.microsoft.com/office/drawing/2010/main" val="0"/>
              </a:ext>
            </a:extLst>
          </a:blip>
          <a:stretch>
            <a:fillRect/>
          </a:stretch>
        </p:blipFill>
        <p:spPr>
          <a:xfrm>
            <a:off x="242520" y="316523"/>
            <a:ext cx="2530825" cy="2605274"/>
          </a:xfrm>
          <a:prstGeom prst="rect">
            <a:avLst/>
          </a:prstGeom>
        </p:spPr>
      </p:pic>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17" b="97917" l="0" r="100000"/>
                    </a14:imgEffect>
                  </a14:imgLayer>
                </a14:imgProps>
              </a:ext>
              <a:ext uri="{28A0092B-C50C-407E-A947-70E740481C1C}">
                <a14:useLocalDpi xmlns:a14="http://schemas.microsoft.com/office/drawing/2010/main" val="0"/>
              </a:ext>
            </a:extLst>
          </a:blip>
          <a:stretch>
            <a:fillRect/>
          </a:stretch>
        </p:blipFill>
        <p:spPr>
          <a:xfrm rot="10800000">
            <a:off x="9418340" y="4015991"/>
            <a:ext cx="2530825" cy="2605274"/>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9848" y="326114"/>
            <a:ext cx="1947738" cy="25956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4282273" y="534067"/>
            <a:ext cx="3607358" cy="994787"/>
          </a:xfrm>
          <a:prstGeom prst="rect">
            <a:avLst/>
          </a:prstGeom>
          <a:noFill/>
        </p:spPr>
        <p:txBody>
          <a:bodyPr wrap="square" rtlCol="0">
            <a:prstTxWarp prst="textPlain">
              <a:avLst/>
            </a:prstTxWarp>
            <a:spAutoFit/>
            <a:scene3d>
              <a:camera prst="perspectiveFront"/>
              <a:lightRig rig="threePt" dir="t"/>
            </a:scene3d>
            <a:sp3d extrusionH="57150">
              <a:bevelT w="82550" h="38100" prst="coolSlant"/>
            </a:sp3d>
          </a:bodyPr>
          <a:lstStyle/>
          <a:p>
            <a:pPr algn="ctr"/>
            <a:r>
              <a:rPr lang="bn-IN" sz="5400" dirty="0" smtClean="0">
                <a:solidFill>
                  <a:schemeClr val="accent1">
                    <a:lumMod val="75000"/>
                  </a:schemeClr>
                </a:solidFill>
                <a:effectLst>
                  <a:glow rad="63500">
                    <a:schemeClr val="accent5">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rPr>
              <a:t>পরিচিতি</a:t>
            </a:r>
            <a:endParaRPr lang="en-US" sz="5400" dirty="0">
              <a:solidFill>
                <a:schemeClr val="accent1">
                  <a:lumMod val="75000"/>
                </a:schemeClr>
              </a:solidFill>
              <a:effectLst>
                <a:glow rad="63500">
                  <a:schemeClr val="accent5">
                    <a:satMod val="175000"/>
                    <a:alpha val="40000"/>
                  </a:schemeClr>
                </a:glow>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7754" y="1141393"/>
            <a:ext cx="1823776" cy="2431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761567" y="3829790"/>
            <a:ext cx="4240404" cy="2554545"/>
          </a:xfrm>
          <a:prstGeom prst="rect">
            <a:avLst/>
          </a:prstGeom>
          <a:noFill/>
        </p:spPr>
        <p:txBody>
          <a:bodyPr wrap="square" rtlCol="0">
            <a:spAutoFit/>
          </a:bodyPr>
          <a:lstStyle/>
          <a:p>
            <a:pPr algn="ctr"/>
            <a:r>
              <a:rPr lang="bn-IN" sz="3200" dirty="0" smtClean="0">
                <a:solidFill>
                  <a:srgbClr val="00B0F0"/>
                </a:solidFill>
                <a:latin typeface="NikoshBAN" panose="02000000000000000000" pitchFamily="2" charset="0"/>
                <a:cs typeface="NikoshBAN" panose="02000000000000000000" pitchFamily="2" charset="0"/>
              </a:rPr>
              <a:t>শিল্পী সাহা</a:t>
            </a:r>
          </a:p>
          <a:p>
            <a:pPr algn="ctr"/>
            <a:r>
              <a:rPr lang="bn-IN" sz="3200" dirty="0" smtClean="0">
                <a:solidFill>
                  <a:srgbClr val="00B0F0"/>
                </a:solidFill>
                <a:latin typeface="NikoshBAN" panose="02000000000000000000" pitchFamily="2" charset="0"/>
                <a:cs typeface="NikoshBAN" panose="02000000000000000000" pitchFamily="2" charset="0"/>
              </a:rPr>
              <a:t>সহকারী শিক্ষক</a:t>
            </a:r>
          </a:p>
          <a:p>
            <a:pPr algn="ctr"/>
            <a:r>
              <a:rPr lang="bn-IN" sz="3200" dirty="0" smtClean="0">
                <a:solidFill>
                  <a:srgbClr val="00B0F0"/>
                </a:solidFill>
                <a:latin typeface="NikoshBAN" panose="02000000000000000000" pitchFamily="2" charset="0"/>
                <a:cs typeface="NikoshBAN" panose="02000000000000000000" pitchFamily="2" charset="0"/>
              </a:rPr>
              <a:t>৩০ নং ঘশিবাড়ীয়া গন্ধবাড়ীয়া সরকারি প্রাথমিক বিদ্যালয়।</a:t>
            </a:r>
          </a:p>
          <a:p>
            <a:pPr algn="ctr"/>
            <a:r>
              <a:rPr lang="bn-IN" sz="3200" dirty="0" smtClean="0">
                <a:solidFill>
                  <a:srgbClr val="00B0F0"/>
                </a:solidFill>
                <a:latin typeface="NikoshBAN" panose="02000000000000000000" pitchFamily="2" charset="0"/>
                <a:cs typeface="NikoshBAN" panose="02000000000000000000" pitchFamily="2" charset="0"/>
              </a:rPr>
              <a:t>কালিয়া, নড়াইল।</a:t>
            </a:r>
            <a:endParaRPr lang="en-US" sz="3200" dirty="0">
              <a:solidFill>
                <a:srgbClr val="00B0F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4806" y="2051368"/>
            <a:ext cx="1600200" cy="4108060"/>
          </a:xfrm>
          <a:prstGeom prst="rect">
            <a:avLst/>
          </a:prstGeom>
        </p:spPr>
      </p:pic>
      <p:sp>
        <p:nvSpPr>
          <p:cNvPr id="10" name="TextBox 9"/>
          <p:cNvSpPr txBox="1"/>
          <p:nvPr/>
        </p:nvSpPr>
        <p:spPr>
          <a:xfrm>
            <a:off x="6465247" y="3081836"/>
            <a:ext cx="4642339" cy="3539430"/>
          </a:xfrm>
          <a:prstGeom prst="rect">
            <a:avLst/>
          </a:prstGeom>
          <a:noFill/>
        </p:spPr>
        <p:txBody>
          <a:bodyPr wrap="square" rtlCol="0">
            <a:spAutoFit/>
          </a:bodyPr>
          <a:lstStyle/>
          <a:p>
            <a:pPr algn="ctr"/>
            <a:r>
              <a:rPr lang="bn-IN" sz="3200" dirty="0" smtClean="0">
                <a:solidFill>
                  <a:srgbClr val="7030A0"/>
                </a:solidFill>
                <a:latin typeface="NikoshBAN" panose="02000000000000000000" pitchFamily="2" charset="0"/>
                <a:cs typeface="NikoshBAN" panose="02000000000000000000" pitchFamily="2" charset="0"/>
              </a:rPr>
              <a:t>শ্রেণি: চতুর্থ</a:t>
            </a:r>
          </a:p>
          <a:p>
            <a:pPr algn="ctr"/>
            <a:r>
              <a:rPr lang="bn-IN" sz="3200" dirty="0" smtClean="0">
                <a:solidFill>
                  <a:srgbClr val="7030A0"/>
                </a:solidFill>
                <a:latin typeface="NikoshBAN" panose="02000000000000000000" pitchFamily="2" charset="0"/>
                <a:cs typeface="NikoshBAN" panose="02000000000000000000" pitchFamily="2" charset="0"/>
              </a:rPr>
              <a:t>বিষয়: প্রাথমিক বিজ্ঞান</a:t>
            </a:r>
          </a:p>
          <a:p>
            <a:pPr algn="ctr"/>
            <a:r>
              <a:rPr lang="bn-IN" sz="3200" dirty="0" smtClean="0">
                <a:solidFill>
                  <a:srgbClr val="7030A0"/>
                </a:solidFill>
                <a:latin typeface="NikoshBAN" panose="02000000000000000000" pitchFamily="2" charset="0"/>
                <a:cs typeface="NikoshBAN" panose="02000000000000000000" pitchFamily="2" charset="0"/>
              </a:rPr>
              <a:t>পাঠ: জীবনের নিরাপত্তা এবং প্রাথমিক চিকিৎসা</a:t>
            </a:r>
          </a:p>
          <a:p>
            <a:pPr algn="ctr"/>
            <a:r>
              <a:rPr lang="bn-IN" sz="3200" dirty="0" smtClean="0">
                <a:solidFill>
                  <a:srgbClr val="7030A0"/>
                </a:solidFill>
                <a:latin typeface="NikoshBAN" panose="02000000000000000000" pitchFamily="2" charset="0"/>
                <a:cs typeface="NikoshBAN" panose="02000000000000000000" pitchFamily="2" charset="0"/>
              </a:rPr>
              <a:t>পাঠ্যাংশ: আমাদের জীবনে দুর্ঘটনা</a:t>
            </a:r>
          </a:p>
          <a:p>
            <a:pPr algn="ctr"/>
            <a:r>
              <a:rPr lang="bn-IN" sz="3200" dirty="0" smtClean="0">
                <a:solidFill>
                  <a:srgbClr val="7030A0"/>
                </a:solidFill>
                <a:latin typeface="NikoshBAN" panose="02000000000000000000" pitchFamily="2" charset="0"/>
                <a:cs typeface="NikoshBAN" panose="02000000000000000000" pitchFamily="2" charset="0"/>
              </a:rPr>
              <a:t>অধ্যায়: দ্বাদশ</a:t>
            </a:r>
          </a:p>
          <a:p>
            <a:pPr algn="ctr"/>
            <a:r>
              <a:rPr lang="bn-IN" sz="3200" dirty="0" smtClean="0">
                <a:solidFill>
                  <a:srgbClr val="7030A0"/>
                </a:solidFill>
                <a:latin typeface="NikoshBAN" panose="02000000000000000000" pitchFamily="2" charset="0"/>
                <a:cs typeface="NikoshBAN" panose="02000000000000000000" pitchFamily="2" charset="0"/>
              </a:rPr>
              <a:t>পৃষ্ঠা: ৮৮/৮৯</a:t>
            </a:r>
            <a:endParaRPr lang="en-US" sz="32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57354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07" y="900112"/>
            <a:ext cx="9734550" cy="5057775"/>
          </a:xfrm>
          <a:prstGeom prst="rect">
            <a:avLst/>
          </a:prstGeom>
        </p:spPr>
      </p:pic>
      <p:sp>
        <p:nvSpPr>
          <p:cNvPr id="5" name="TextBox 4"/>
          <p:cNvSpPr txBox="1"/>
          <p:nvPr/>
        </p:nvSpPr>
        <p:spPr>
          <a:xfrm>
            <a:off x="3230918" y="2974310"/>
            <a:ext cx="5571438" cy="1841630"/>
          </a:xfrm>
          <a:prstGeom prst="rect">
            <a:avLst/>
          </a:prstGeom>
          <a:noFill/>
        </p:spPr>
        <p:txBody>
          <a:bodyPr wrap="square" rtlCol="0">
            <a:prstTxWarp prst="textPlain">
              <a:avLst/>
            </a:prstTxWarp>
            <a:spAutoFit/>
          </a:bodyPr>
          <a:lstStyle/>
          <a:p>
            <a:pPr algn="ctr"/>
            <a:r>
              <a:rPr lang="en-US" sz="7200" dirty="0" err="1" smtClean="0">
                <a:solidFill>
                  <a:srgbClr val="00FF00"/>
                </a:solidFill>
                <a:effectLst>
                  <a:glow rad="635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rPr>
              <a:t>সবাইকে</a:t>
            </a:r>
            <a:r>
              <a:rPr lang="en-US" sz="7200" dirty="0" smtClean="0">
                <a:solidFill>
                  <a:srgbClr val="00FF00"/>
                </a:solidFill>
                <a:effectLst>
                  <a:glow rad="635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rPr>
              <a:t> </a:t>
            </a:r>
            <a:r>
              <a:rPr lang="en-US" sz="7200" dirty="0" err="1" smtClean="0">
                <a:solidFill>
                  <a:srgbClr val="00FF00"/>
                </a:solidFill>
                <a:effectLst>
                  <a:glow rad="635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rPr>
              <a:t>ধন্যবাদ</a:t>
            </a:r>
            <a:endParaRPr lang="en-US" sz="7200" dirty="0">
              <a:solidFill>
                <a:srgbClr val="00FF00"/>
              </a:solidFill>
              <a:effectLst>
                <a:glow rad="63500">
                  <a:schemeClr val="accent1">
                    <a:satMod val="175000"/>
                    <a:alpha val="40000"/>
                  </a:schemeClr>
                </a:glow>
                <a:outerShdw blurRad="50800" dist="38100" dir="16200000" rotWithShape="0">
                  <a:prstClr val="black">
                    <a:alpha val="40000"/>
                  </a:prst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3464355" y="2108162"/>
            <a:ext cx="5104563" cy="707886"/>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lgn="ctr"/>
            <a:r>
              <a:rPr lang="bn-IN" sz="4000" dirty="0" smtClean="0">
                <a:solidFill>
                  <a:srgbClr val="FF0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rPr>
              <a:t>* ঘরে থাকি, সুস্থ থাকি*</a:t>
            </a:r>
            <a:endParaRPr lang="en-US" sz="4000" dirty="0">
              <a:solidFill>
                <a:srgbClr val="FF0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sp>
        <p:nvSpPr>
          <p:cNvPr id="7" name="Frame 6"/>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45235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09" t="9569" b="9818"/>
          <a:stretch/>
        </p:blipFill>
        <p:spPr>
          <a:xfrm>
            <a:off x="409113" y="351692"/>
            <a:ext cx="2035505" cy="1627834"/>
          </a:xfrm>
          <a:prstGeom prst="rect">
            <a:avLst/>
          </a:prstGeom>
        </p:spPr>
      </p:pic>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991708" y="-1"/>
            <a:ext cx="4208584" cy="1678074"/>
          </a:xfrm>
          <a:prstGeom prst="rect">
            <a:avLst/>
          </a:prstGeom>
          <a:noFill/>
        </p:spPr>
        <p:txBody>
          <a:bodyPr wrap="square" rtlCol="0">
            <a:prstTxWarp prst="textInflateTop">
              <a:avLst/>
            </a:prstTxWarp>
            <a:spAutoFit/>
            <a:scene3d>
              <a:camera prst="perspectiveFront"/>
              <a:lightRig rig="threePt" dir="t"/>
            </a:scene3d>
            <a:sp3d extrusionH="57150">
              <a:bevelT w="57150" h="38100" prst="artDeco"/>
            </a:sp3d>
          </a:bodyPr>
          <a:lstStyle/>
          <a:p>
            <a:pPr algn="ctr"/>
            <a:r>
              <a:rPr lang="bn-IN" sz="4000" dirty="0" smtClean="0">
                <a:solidFill>
                  <a:srgbClr val="7030A0"/>
                </a:solidFill>
                <a:effectLst>
                  <a:glow rad="63500">
                    <a:schemeClr val="accent5">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শিখনফল</a:t>
            </a:r>
            <a:endParaRPr lang="en-US" sz="4000" dirty="0">
              <a:solidFill>
                <a:srgbClr val="7030A0"/>
              </a:solidFill>
              <a:effectLst>
                <a:glow rad="63500">
                  <a:schemeClr val="accent5">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903" y="4789220"/>
            <a:ext cx="2659588" cy="1688178"/>
          </a:xfrm>
          <a:prstGeom prst="rect">
            <a:avLst/>
          </a:prstGeom>
        </p:spPr>
      </p:pic>
      <p:sp>
        <p:nvSpPr>
          <p:cNvPr id="5" name="TextBox 4"/>
          <p:cNvSpPr txBox="1"/>
          <p:nvPr/>
        </p:nvSpPr>
        <p:spPr>
          <a:xfrm>
            <a:off x="1728316" y="1940696"/>
            <a:ext cx="9174145" cy="4154984"/>
          </a:xfrm>
          <a:prstGeom prst="rect">
            <a:avLst/>
          </a:prstGeom>
          <a:noFill/>
        </p:spPr>
        <p:txBody>
          <a:bodyPr wrap="square" rtlCol="0">
            <a:spAutoFit/>
          </a:bodyPr>
          <a:lstStyle/>
          <a:p>
            <a:r>
              <a:rPr lang="en-US" sz="2400" dirty="0" smtClean="0">
                <a:solidFill>
                  <a:srgbClr val="00B0F0"/>
                </a:solidFill>
                <a:latin typeface="NikoshBAN" panose="02000000000000000000" pitchFamily="2" charset="0"/>
                <a:cs typeface="NikoshBAN" panose="02000000000000000000" pitchFamily="2" charset="0"/>
              </a:rPr>
              <a:t>১৫</a:t>
            </a:r>
            <a:r>
              <a:rPr lang="bn-IN" sz="2400" dirty="0" smtClean="0">
                <a:solidFill>
                  <a:srgbClr val="00B0F0"/>
                </a:solidFill>
                <a:latin typeface="NikoshBAN" panose="02000000000000000000" pitchFamily="2" charset="0"/>
                <a:cs typeface="NikoshBAN" panose="02000000000000000000" pitchFamily="2" charset="0"/>
              </a:rPr>
              <a:t>.2.1 </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পানিতে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ডোবা</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প্রতিরোধের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উপায়গুলো</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বর্ণনা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পারবে</a:t>
            </a:r>
            <a:r>
              <a:rPr lang="en-US" sz="2400" dirty="0" smtClean="0">
                <a:solidFill>
                  <a:srgbClr val="00B0F0"/>
                </a:solidFill>
                <a:latin typeface="NikoshBAN" panose="02000000000000000000" pitchFamily="2" charset="0"/>
                <a:cs typeface="NikoshBAN" panose="02000000000000000000" pitchFamily="2" charset="0"/>
              </a:rPr>
              <a:t>।</a:t>
            </a:r>
          </a:p>
          <a:p>
            <a:r>
              <a:rPr lang="en-US" sz="2400" dirty="0" smtClean="0">
                <a:solidFill>
                  <a:srgbClr val="00B0F0"/>
                </a:solidFill>
                <a:latin typeface="NikoshBAN" panose="02000000000000000000" pitchFamily="2" charset="0"/>
                <a:cs typeface="NikoshBAN" panose="02000000000000000000" pitchFamily="2" charset="0"/>
              </a:rPr>
              <a:t>১৫.1.2  </a:t>
            </a:r>
            <a:r>
              <a:rPr lang="en-US" sz="2400" dirty="0" err="1" smtClean="0">
                <a:solidFill>
                  <a:srgbClr val="00B0F0"/>
                </a:solidFill>
                <a:latin typeface="NikoshBAN" panose="02000000000000000000" pitchFamily="2" charset="0"/>
                <a:cs typeface="NikoshBAN" panose="02000000000000000000" pitchFamily="2" charset="0"/>
              </a:rPr>
              <a:t>গায়ে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আগুন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লাগলে</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নেভানো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যায়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জেনে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আগুন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নেভাতে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পারবে</a:t>
            </a:r>
            <a:r>
              <a:rPr lang="en-US" sz="2400" dirty="0" smtClean="0">
                <a:solidFill>
                  <a:srgbClr val="00B0F0"/>
                </a:solidFill>
                <a:latin typeface="NikoshBAN" panose="02000000000000000000" pitchFamily="2" charset="0"/>
                <a:cs typeface="NikoshBAN" panose="02000000000000000000" pitchFamily="2" charset="0"/>
              </a:rPr>
              <a:t>। </a:t>
            </a:r>
          </a:p>
          <a:p>
            <a:r>
              <a:rPr lang="en-US" sz="2400" dirty="0" smtClean="0">
                <a:solidFill>
                  <a:srgbClr val="00B0F0"/>
                </a:solidFill>
                <a:latin typeface="NikoshBAN" panose="02000000000000000000" pitchFamily="2" charset="0"/>
                <a:cs typeface="NikoshBAN" panose="02000000000000000000" pitchFamily="2" charset="0"/>
              </a:rPr>
              <a:t>১৫.1.3  </a:t>
            </a:r>
            <a:r>
              <a:rPr lang="en-US" sz="2400" dirty="0" err="1" smtClean="0">
                <a:solidFill>
                  <a:srgbClr val="00B0F0"/>
                </a:solidFill>
                <a:latin typeface="NikoshBAN" panose="02000000000000000000" pitchFamily="2" charset="0"/>
                <a:cs typeface="NikoshBAN" panose="02000000000000000000" pitchFamily="2" charset="0"/>
              </a:rPr>
              <a:t>কোনো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কারণে</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সাপে</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যেন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সে</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বিষয়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সাবধানতা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অবলম্বন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হবে</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তা</a:t>
            </a:r>
            <a:r>
              <a:rPr lang="en-US" sz="2400" dirty="0" smtClean="0">
                <a:solidFill>
                  <a:srgbClr val="00B0F0"/>
                </a:solidFill>
                <a:latin typeface="NikoshBAN" panose="02000000000000000000" pitchFamily="2" charset="0"/>
                <a:cs typeface="NikoshBAN" panose="02000000000000000000" pitchFamily="2" charset="0"/>
              </a:rPr>
              <a:t>  </a:t>
            </a:r>
          </a:p>
          <a:p>
            <a:r>
              <a:rPr lang="en-US" sz="2400" dirty="0">
                <a:solidFill>
                  <a:srgbClr val="00B0F0"/>
                </a:solidFill>
                <a:latin typeface="NikoshBAN" panose="02000000000000000000" pitchFamily="2" charset="0"/>
                <a:cs typeface="NikoshBAN" panose="02000000000000000000" pitchFamily="2" charset="0"/>
              </a:rPr>
              <a:t> </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ব্যাখ্যা</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পারবে</a:t>
            </a:r>
            <a:r>
              <a:rPr lang="en-US" sz="2400" dirty="0" smtClean="0">
                <a:solidFill>
                  <a:srgbClr val="00B0F0"/>
                </a:solidFill>
                <a:latin typeface="NikoshBAN" panose="02000000000000000000" pitchFamily="2" charset="0"/>
                <a:cs typeface="NikoshBAN" panose="02000000000000000000" pitchFamily="2" charset="0"/>
              </a:rPr>
              <a:t>।</a:t>
            </a:r>
          </a:p>
          <a:p>
            <a:r>
              <a:rPr lang="en-US" sz="2400" dirty="0" smtClean="0">
                <a:solidFill>
                  <a:srgbClr val="00B0F0"/>
                </a:solidFill>
                <a:latin typeface="NikoshBAN" panose="02000000000000000000" pitchFamily="2" charset="0"/>
                <a:cs typeface="NikoshBAN" panose="02000000000000000000" pitchFamily="2" charset="0"/>
              </a:rPr>
              <a:t>১৫.১.৪   </a:t>
            </a:r>
            <a:r>
              <a:rPr lang="en-US" sz="2400" dirty="0" err="1" smtClean="0">
                <a:solidFill>
                  <a:srgbClr val="00B0F0"/>
                </a:solidFill>
                <a:latin typeface="NikoshBAN" panose="02000000000000000000" pitchFamily="2" charset="0"/>
                <a:cs typeface="NikoshBAN" panose="02000000000000000000" pitchFamily="2" charset="0"/>
              </a:rPr>
              <a:t>সাবধানতা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অবলম্বনের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মাধ্যমে</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পানিতে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ডোবা</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গায়ে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আগুন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লাগা</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প্রতিরোধ</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পারবে</a:t>
            </a:r>
            <a:r>
              <a:rPr lang="en-US" sz="2400" dirty="0" smtClean="0">
                <a:solidFill>
                  <a:srgbClr val="00B0F0"/>
                </a:solidFill>
                <a:latin typeface="NikoshBAN" panose="02000000000000000000" pitchFamily="2" charset="0"/>
                <a:cs typeface="NikoshBAN" panose="02000000000000000000" pitchFamily="2" charset="0"/>
              </a:rPr>
              <a:t>।</a:t>
            </a:r>
          </a:p>
          <a:p>
            <a:r>
              <a:rPr lang="en-US" sz="2400" dirty="0" smtClean="0">
                <a:solidFill>
                  <a:srgbClr val="00B0F0"/>
                </a:solidFill>
                <a:latin typeface="NikoshBAN" panose="02000000000000000000" pitchFamily="2" charset="0"/>
                <a:cs typeface="NikoshBAN" panose="02000000000000000000" pitchFamily="2" charset="0"/>
              </a:rPr>
              <a:t>১৫.২.১   </a:t>
            </a:r>
            <a:r>
              <a:rPr lang="en-US" sz="2400" dirty="0" err="1" smtClean="0">
                <a:solidFill>
                  <a:srgbClr val="00B0F0"/>
                </a:solidFill>
                <a:latin typeface="NikoshBAN" panose="02000000000000000000" pitchFamily="2" charset="0"/>
                <a:cs typeface="NikoshBAN" panose="02000000000000000000" pitchFamily="2" charset="0"/>
              </a:rPr>
              <a:t>পানিতে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ডোবা</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ব্যক্তিকে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উদ্ধার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হয়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বর্ণনা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পারবে</a:t>
            </a:r>
            <a:r>
              <a:rPr lang="en-US" sz="2400" dirty="0" smtClean="0">
                <a:solidFill>
                  <a:srgbClr val="00B0F0"/>
                </a:solidFill>
                <a:latin typeface="NikoshBAN" panose="02000000000000000000" pitchFamily="2" charset="0"/>
                <a:cs typeface="NikoshBAN" panose="02000000000000000000" pitchFamily="2" charset="0"/>
              </a:rPr>
              <a:t>। </a:t>
            </a:r>
          </a:p>
          <a:p>
            <a:r>
              <a:rPr lang="en-US" sz="2400" dirty="0" smtClean="0">
                <a:solidFill>
                  <a:srgbClr val="00B0F0"/>
                </a:solidFill>
                <a:latin typeface="NikoshBAN" panose="02000000000000000000" pitchFamily="2" charset="0"/>
                <a:cs typeface="NikoshBAN" panose="02000000000000000000" pitchFamily="2" charset="0"/>
              </a:rPr>
              <a:t>১৫.২.২   </a:t>
            </a:r>
            <a:r>
              <a:rPr lang="en-US" sz="2400" dirty="0" err="1" smtClean="0">
                <a:solidFill>
                  <a:srgbClr val="00B0F0"/>
                </a:solidFill>
                <a:latin typeface="NikoshBAN" panose="02000000000000000000" pitchFamily="2" charset="0"/>
                <a:cs typeface="NikoshBAN" panose="02000000000000000000" pitchFamily="2" charset="0"/>
              </a:rPr>
              <a:t>বড়দের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সাহায্য</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নিয়ে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পানিতে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ডোবা</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ব্যক্তিকে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উদ্ধার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করতে</a:t>
            </a:r>
            <a:r>
              <a:rPr lang="en-US" sz="2400" dirty="0" smtClean="0">
                <a:solidFill>
                  <a:srgbClr val="00B0F0"/>
                </a:solidFill>
                <a:latin typeface="NikoshBAN" panose="02000000000000000000" pitchFamily="2" charset="0"/>
                <a:cs typeface="NikoshBAN" panose="02000000000000000000" pitchFamily="2" charset="0"/>
              </a:rPr>
              <a:t> ও </a:t>
            </a:r>
            <a:r>
              <a:rPr lang="en-US" sz="2400" dirty="0" err="1" smtClean="0">
                <a:solidFill>
                  <a:srgbClr val="00B0F0"/>
                </a:solidFill>
                <a:latin typeface="NikoshBAN" panose="02000000000000000000" pitchFamily="2" charset="0"/>
                <a:cs typeface="NikoshBAN" panose="02000000000000000000" pitchFamily="2" charset="0"/>
              </a:rPr>
              <a:t>প্রাথমিক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চিকিৎসা</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দিতে</a:t>
            </a:r>
            <a:r>
              <a:rPr lang="en-US" sz="2400" dirty="0" smtClean="0">
                <a:solidFill>
                  <a:srgbClr val="00B0F0"/>
                </a:solidFill>
                <a:latin typeface="NikoshBAN" panose="02000000000000000000" pitchFamily="2" charset="0"/>
                <a:cs typeface="NikoshBAN" panose="02000000000000000000" pitchFamily="2" charset="0"/>
              </a:rPr>
              <a:t>     </a:t>
            </a:r>
          </a:p>
          <a:p>
            <a:r>
              <a:rPr lang="en-US" sz="2400" dirty="0">
                <a:solidFill>
                  <a:srgbClr val="00B0F0"/>
                </a:solidFill>
                <a:latin typeface="NikoshBAN" panose="02000000000000000000" pitchFamily="2" charset="0"/>
                <a:cs typeface="NikoshBAN" panose="02000000000000000000" pitchFamily="2" charset="0"/>
              </a:rPr>
              <a:t> </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পারবে</a:t>
            </a:r>
            <a:r>
              <a:rPr lang="en-US" sz="2400" dirty="0" smtClean="0">
                <a:solidFill>
                  <a:srgbClr val="00B0F0"/>
                </a:solidFill>
                <a:latin typeface="NikoshBAN" panose="02000000000000000000" pitchFamily="2" charset="0"/>
                <a:cs typeface="NikoshBAN" panose="02000000000000000000" pitchFamily="2" charset="0"/>
              </a:rPr>
              <a:t>। </a:t>
            </a:r>
          </a:p>
          <a:p>
            <a:r>
              <a:rPr lang="en-US" sz="2400" dirty="0" smtClean="0">
                <a:solidFill>
                  <a:srgbClr val="00B0F0"/>
                </a:solidFill>
                <a:latin typeface="NikoshBAN" panose="02000000000000000000" pitchFamily="2" charset="0"/>
                <a:cs typeface="NikoshBAN" panose="02000000000000000000" pitchFamily="2" charset="0"/>
              </a:rPr>
              <a:t>১৫.২.৩  </a:t>
            </a:r>
            <a:r>
              <a:rPr lang="en-US" sz="2400" dirty="0" err="1" smtClean="0">
                <a:solidFill>
                  <a:srgbClr val="00B0F0"/>
                </a:solidFill>
                <a:latin typeface="NikoshBAN" panose="02000000000000000000" pitchFamily="2" charset="0"/>
                <a:cs typeface="NikoshBAN" panose="02000000000000000000" pitchFamily="2" charset="0"/>
              </a:rPr>
              <a:t>আগুনে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পোড়া</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ব্যক্তির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প্রাথমিক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চিকিৎসা</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কীভাবে</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দেয়া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যায়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বর্ণনা</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করতে</a:t>
            </a:r>
            <a:r>
              <a:rPr lang="en-US" sz="2400" dirty="0" smtClean="0">
                <a:solidFill>
                  <a:srgbClr val="00B0F0"/>
                </a:solidFill>
                <a:latin typeface="NikoshBAN" panose="02000000000000000000" pitchFamily="2" charset="0"/>
                <a:cs typeface="NikoshBAN" panose="02000000000000000000" pitchFamily="2" charset="0"/>
              </a:rPr>
              <a:t>     </a:t>
            </a:r>
          </a:p>
          <a:p>
            <a:r>
              <a:rPr lang="en-US" sz="2400" dirty="0">
                <a:solidFill>
                  <a:srgbClr val="00B0F0"/>
                </a:solidFill>
                <a:latin typeface="NikoshBAN" panose="02000000000000000000" pitchFamily="2" charset="0"/>
                <a:cs typeface="NikoshBAN" panose="02000000000000000000" pitchFamily="2" charset="0"/>
              </a:rPr>
              <a:t> </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পারবে</a:t>
            </a:r>
            <a:r>
              <a:rPr lang="en-US" sz="2400" dirty="0" smtClean="0">
                <a:solidFill>
                  <a:srgbClr val="00B0F0"/>
                </a:solidFill>
                <a:latin typeface="NikoshBAN" panose="02000000000000000000" pitchFamily="2" charset="0"/>
                <a:cs typeface="NikoshBAN" panose="02000000000000000000" pitchFamily="2" charset="0"/>
              </a:rPr>
              <a:t>।</a:t>
            </a:r>
            <a:r>
              <a:rPr lang="bn-IN" sz="2400" dirty="0" smtClean="0">
                <a:solidFill>
                  <a:srgbClr val="00B0F0"/>
                </a:solidFill>
                <a:latin typeface="NikoshBAN" panose="02000000000000000000" pitchFamily="2" charset="0"/>
                <a:cs typeface="NikoshBAN" panose="02000000000000000000" pitchFamily="2" charset="0"/>
              </a:rPr>
              <a:t> </a:t>
            </a:r>
            <a:endParaRPr lang="en-US" sz="2400" dirty="0" smtClean="0">
              <a:solidFill>
                <a:srgbClr val="00B0F0"/>
              </a:solidFill>
              <a:latin typeface="NikoshBAN" panose="02000000000000000000" pitchFamily="2" charset="0"/>
              <a:cs typeface="NikoshBAN" panose="02000000000000000000" pitchFamily="2" charset="0"/>
            </a:endParaRPr>
          </a:p>
          <a:p>
            <a:r>
              <a:rPr lang="en-US" sz="2400" dirty="0" smtClean="0">
                <a:solidFill>
                  <a:srgbClr val="00B0F0"/>
                </a:solidFill>
                <a:latin typeface="NikoshBAN" panose="02000000000000000000" pitchFamily="2" charset="0"/>
                <a:cs typeface="NikoshBAN" panose="02000000000000000000" pitchFamily="2" charset="0"/>
              </a:rPr>
              <a:t>১৫.২.৭  </a:t>
            </a:r>
            <a:r>
              <a:rPr lang="en-US" sz="2400" dirty="0" err="1" smtClean="0">
                <a:solidFill>
                  <a:srgbClr val="00B0F0"/>
                </a:solidFill>
                <a:latin typeface="NikoshBAN" panose="02000000000000000000" pitchFamily="2" charset="0"/>
                <a:cs typeface="NikoshBAN" panose="02000000000000000000" pitchFamily="2" charset="0"/>
              </a:rPr>
              <a:t>বিদ্যুৎস্পৃষ্ট</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ব্যক্তিকে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উদ্ধার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করে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তাকে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প্রাথমিক</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চিকিৎসা</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দিতে</a:t>
            </a:r>
            <a:r>
              <a:rPr lang="en-US" sz="2400" dirty="0" smtClean="0">
                <a:solidFill>
                  <a:srgbClr val="00B0F0"/>
                </a:solidFill>
                <a:latin typeface="NikoshBAN" panose="02000000000000000000" pitchFamily="2" charset="0"/>
                <a:cs typeface="NikoshBAN" panose="02000000000000000000" pitchFamily="2" charset="0"/>
              </a:rPr>
              <a:t> </a:t>
            </a:r>
            <a:r>
              <a:rPr lang="en-US" sz="2400" dirty="0" err="1" smtClean="0">
                <a:solidFill>
                  <a:srgbClr val="00B0F0"/>
                </a:solidFill>
                <a:latin typeface="NikoshBAN" panose="02000000000000000000" pitchFamily="2" charset="0"/>
                <a:cs typeface="NikoshBAN" panose="02000000000000000000" pitchFamily="2" charset="0"/>
              </a:rPr>
              <a:t>পারবে</a:t>
            </a:r>
            <a:r>
              <a:rPr lang="en-US" sz="2400" dirty="0" smtClean="0">
                <a:solidFill>
                  <a:srgbClr val="00B0F0"/>
                </a:solidFill>
                <a:latin typeface="NikoshBAN" panose="02000000000000000000" pitchFamily="2" charset="0"/>
                <a:cs typeface="NikoshBAN" panose="02000000000000000000" pitchFamily="2" charset="0"/>
              </a:rPr>
              <a:t>।</a:t>
            </a:r>
            <a:endParaRPr lang="en-US" sz="24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775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2582426" y="452176"/>
            <a:ext cx="6591719" cy="1065126"/>
          </a:xfrm>
          <a:prstGeom prst="ellipse">
            <a:avLst/>
          </a:prstGeom>
          <a:solidFill>
            <a:schemeClr val="accent1">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38100" h="38100" prst="convex"/>
            </a:sp3d>
          </a:bodyPr>
          <a:lstStyle/>
          <a:p>
            <a:pPr algn="ctr"/>
            <a:r>
              <a:rPr lang="en-US" sz="3600" dirty="0" err="1" smtClean="0">
                <a:solidFill>
                  <a:srgbClr val="FFFF00"/>
                </a:solidFill>
                <a:effectLst>
                  <a:glow rad="63500">
                    <a:schemeClr val="accent4">
                      <a:satMod val="175000"/>
                      <a:alpha val="40000"/>
                    </a:schemeClr>
                  </a:glow>
                  <a:innerShdw blurRad="63500" dist="50800" dir="18900000">
                    <a:prstClr val="black">
                      <a:alpha val="50000"/>
                    </a:prstClr>
                  </a:innerShdw>
                </a:effectLst>
                <a:latin typeface="NikoshBAN" panose="02000000000000000000" pitchFamily="2" charset="0"/>
                <a:cs typeface="NikoshBAN" panose="02000000000000000000" pitchFamily="2" charset="0"/>
              </a:rPr>
              <a:t>এসো</a:t>
            </a:r>
            <a:r>
              <a:rPr lang="en-US" sz="3600" dirty="0" smtClean="0">
                <a:solidFill>
                  <a:srgbClr val="FFFF00"/>
                </a:solidFill>
                <a:effectLst>
                  <a:glow rad="63500">
                    <a:schemeClr val="accent4">
                      <a:satMod val="175000"/>
                      <a:alpha val="40000"/>
                    </a:schemeClr>
                  </a:glow>
                  <a:innerShdw blurRad="63500" dist="50800" dir="18900000">
                    <a:prstClr val="black">
                      <a:alpha val="50000"/>
                    </a:prstClr>
                  </a:innerShdw>
                </a:effectLst>
                <a:latin typeface="NikoshBAN" panose="02000000000000000000" pitchFamily="2" charset="0"/>
                <a:cs typeface="NikoshBAN" panose="02000000000000000000" pitchFamily="2" charset="0"/>
              </a:rPr>
              <a:t> আমরা </a:t>
            </a:r>
            <a:r>
              <a:rPr lang="en-US" sz="3600" dirty="0" err="1" smtClean="0">
                <a:solidFill>
                  <a:srgbClr val="FFFF00"/>
                </a:solidFill>
                <a:effectLst>
                  <a:glow rad="63500">
                    <a:schemeClr val="accent4">
                      <a:satMod val="175000"/>
                      <a:alpha val="40000"/>
                    </a:schemeClr>
                  </a:glow>
                  <a:innerShdw blurRad="63500" dist="50800" dir="18900000">
                    <a:prstClr val="black">
                      <a:alpha val="50000"/>
                    </a:prstClr>
                  </a:innerShdw>
                </a:effectLst>
                <a:latin typeface="NikoshBAN" panose="02000000000000000000" pitchFamily="2" charset="0"/>
                <a:cs typeface="NikoshBAN" panose="02000000000000000000" pitchFamily="2" charset="0"/>
              </a:rPr>
              <a:t>একটি</a:t>
            </a:r>
            <a:r>
              <a:rPr lang="en-US" sz="3600" dirty="0" smtClean="0">
                <a:solidFill>
                  <a:srgbClr val="FFFF00"/>
                </a:solidFill>
                <a:effectLst>
                  <a:glow rad="63500">
                    <a:schemeClr val="accent4">
                      <a:satMod val="175000"/>
                      <a:alpha val="40000"/>
                    </a:schemeClr>
                  </a:glow>
                  <a:innerShdw blurRad="63500" dist="50800" dir="18900000">
                    <a:prstClr val="black">
                      <a:alpha val="50000"/>
                    </a:prstClr>
                  </a:innerShdw>
                </a:effectLst>
                <a:latin typeface="NikoshBAN" panose="02000000000000000000" pitchFamily="2" charset="0"/>
                <a:cs typeface="NikoshBAN" panose="02000000000000000000" pitchFamily="2" charset="0"/>
              </a:rPr>
              <a:t> </a:t>
            </a:r>
            <a:r>
              <a:rPr lang="en-US" sz="3600" dirty="0" err="1" smtClean="0">
                <a:solidFill>
                  <a:srgbClr val="FFFF00"/>
                </a:solidFill>
                <a:effectLst>
                  <a:glow rad="63500">
                    <a:schemeClr val="accent4">
                      <a:satMod val="175000"/>
                      <a:alpha val="40000"/>
                    </a:schemeClr>
                  </a:glow>
                  <a:innerShdw blurRad="63500" dist="50800" dir="18900000">
                    <a:prstClr val="black">
                      <a:alpha val="50000"/>
                    </a:prstClr>
                  </a:innerShdw>
                </a:effectLst>
                <a:latin typeface="NikoshBAN" panose="02000000000000000000" pitchFamily="2" charset="0"/>
                <a:cs typeface="NikoshBAN" panose="02000000000000000000" pitchFamily="2" charset="0"/>
              </a:rPr>
              <a:t>ভিডিও</a:t>
            </a:r>
            <a:r>
              <a:rPr lang="en-US" sz="3600" dirty="0" smtClean="0">
                <a:solidFill>
                  <a:srgbClr val="FFFF00"/>
                </a:solidFill>
                <a:effectLst>
                  <a:glow rad="63500">
                    <a:schemeClr val="accent4">
                      <a:satMod val="175000"/>
                      <a:alpha val="40000"/>
                    </a:schemeClr>
                  </a:glow>
                  <a:innerShdw blurRad="63500" dist="50800" dir="18900000">
                    <a:prstClr val="black">
                      <a:alpha val="50000"/>
                    </a:prstClr>
                  </a:innerShdw>
                </a:effectLst>
                <a:latin typeface="NikoshBAN" panose="02000000000000000000" pitchFamily="2" charset="0"/>
                <a:cs typeface="NikoshBAN" panose="02000000000000000000" pitchFamily="2" charset="0"/>
              </a:rPr>
              <a:t> </a:t>
            </a:r>
            <a:r>
              <a:rPr lang="en-US" sz="3600" dirty="0" err="1" smtClean="0">
                <a:solidFill>
                  <a:srgbClr val="FFFF00"/>
                </a:solidFill>
                <a:effectLst>
                  <a:glow rad="63500">
                    <a:schemeClr val="accent4">
                      <a:satMod val="175000"/>
                      <a:alpha val="40000"/>
                    </a:schemeClr>
                  </a:glow>
                  <a:innerShdw blurRad="63500" dist="50800" dir="18900000">
                    <a:prstClr val="black">
                      <a:alpha val="50000"/>
                    </a:prstClr>
                  </a:innerShdw>
                </a:effectLst>
                <a:latin typeface="NikoshBAN" panose="02000000000000000000" pitchFamily="2" charset="0"/>
                <a:cs typeface="NikoshBAN" panose="02000000000000000000" pitchFamily="2" charset="0"/>
              </a:rPr>
              <a:t>দেখি</a:t>
            </a:r>
            <a:endParaRPr lang="en-US" sz="3600" dirty="0">
              <a:solidFill>
                <a:srgbClr val="FFFF00"/>
              </a:solidFill>
              <a:effectLst>
                <a:glow rad="63500">
                  <a:schemeClr val="accent4">
                    <a:satMod val="175000"/>
                    <a:alpha val="40000"/>
                  </a:schemeClr>
                </a:glow>
                <a:innerShdw blurRad="63500" dist="50800" dir="18900000">
                  <a:prstClr val="black">
                    <a:alpha val="50000"/>
                  </a:prstClr>
                </a:inn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sp>
        <p:nvSpPr>
          <p:cNvPr id="5" name="TextBox 4"/>
          <p:cNvSpPr txBox="1"/>
          <p:nvPr/>
        </p:nvSpPr>
        <p:spPr>
          <a:xfrm>
            <a:off x="2824421" y="4431322"/>
            <a:ext cx="6541477" cy="584775"/>
          </a:xfrm>
          <a:prstGeom prst="rect">
            <a:avLst/>
          </a:prstGeom>
          <a:noFill/>
        </p:spPr>
        <p:txBody>
          <a:bodyPr wrap="square" rtlCol="0">
            <a:spAutoFit/>
          </a:bodyPr>
          <a:lstStyle/>
          <a:p>
            <a:pPr algn="ctr"/>
            <a:r>
              <a:rPr lang="bn-IN" sz="3200" dirty="0" smtClean="0">
                <a:solidFill>
                  <a:srgbClr val="FF0000"/>
                </a:solidFill>
                <a:latin typeface="NikoshBAN" panose="02000000000000000000" pitchFamily="2" charset="0"/>
                <a:cs typeface="NikoshBAN" panose="02000000000000000000" pitchFamily="2" charset="0"/>
              </a:rPr>
              <a:t>ভিডিওটিতে আমরা কী দেখতে পেলাম?</a:t>
            </a:r>
            <a:endParaRPr lang="en-US" sz="3200" dirty="0">
              <a:solidFill>
                <a:srgbClr val="FF0000"/>
              </a:solidFill>
              <a:latin typeface="NikoshBAN" panose="02000000000000000000" pitchFamily="2" charset="0"/>
              <a:cs typeface="NikoshBAN" panose="02000000000000000000" pitchFamily="2" charset="0"/>
            </a:endParaRPr>
          </a:p>
        </p:txBody>
      </p:sp>
      <p:sp>
        <p:nvSpPr>
          <p:cNvPr id="6" name="Rectangle 5"/>
          <p:cNvSpPr/>
          <p:nvPr/>
        </p:nvSpPr>
        <p:spPr>
          <a:xfrm>
            <a:off x="2880140" y="2374147"/>
            <a:ext cx="5996289" cy="1200329"/>
          </a:xfrm>
          <a:prstGeom prst="rect">
            <a:avLst/>
          </a:prstGeom>
        </p:spPr>
        <p:txBody>
          <a:bodyPr wrap="square">
            <a:spAutoFit/>
          </a:bodyPr>
          <a:lstStyle/>
          <a:p>
            <a:pPr algn="ctr"/>
            <a:r>
              <a:rPr lang="en-US" sz="3600" dirty="0"/>
              <a:t>https://www.youtube.com/watch?v=3eTMAZGekeI</a:t>
            </a:r>
          </a:p>
        </p:txBody>
      </p:sp>
    </p:spTree>
    <p:extLst>
      <p:ext uri="{BB962C8B-B14F-4D97-AF65-F5344CB8AC3E}">
        <p14:creationId xmlns:p14="http://schemas.microsoft.com/office/powerpoint/2010/main" val="2039846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sp>
        <p:nvSpPr>
          <p:cNvPr id="4" name="TextBox 3"/>
          <p:cNvSpPr txBox="1"/>
          <p:nvPr/>
        </p:nvSpPr>
        <p:spPr>
          <a:xfrm>
            <a:off x="1611711" y="2041117"/>
            <a:ext cx="7958295" cy="2123658"/>
          </a:xfrm>
          <a:prstGeom prst="rect">
            <a:avLst/>
          </a:prstGeom>
          <a:noFill/>
        </p:spPr>
        <p:txBody>
          <a:bodyPr wrap="square" rtlCol="0">
            <a:spAutoFit/>
          </a:bodyPr>
          <a:lstStyle/>
          <a:p>
            <a:r>
              <a:rPr lang="bn-IN" sz="4400" dirty="0" smtClean="0">
                <a:solidFill>
                  <a:srgbClr val="0070C0"/>
                </a:solidFill>
                <a:latin typeface="NikoshBAN" panose="02000000000000000000" pitchFamily="2" charset="0"/>
                <a:cs typeface="NikoshBAN" panose="02000000000000000000" pitchFamily="2" charset="0"/>
              </a:rPr>
              <a:t>* তোমরা কী কখনো কোনো দুর্ঘটনার সম্মুখীন  </a:t>
            </a:r>
          </a:p>
          <a:p>
            <a:r>
              <a:rPr lang="bn-IN" sz="4400" dirty="0">
                <a:solidFill>
                  <a:srgbClr val="0070C0"/>
                </a:solidFill>
                <a:latin typeface="NikoshBAN" panose="02000000000000000000" pitchFamily="2" charset="0"/>
                <a:cs typeface="NikoshBAN" panose="02000000000000000000" pitchFamily="2" charset="0"/>
              </a:rPr>
              <a:t> </a:t>
            </a:r>
            <a:r>
              <a:rPr lang="bn-IN" sz="4400" dirty="0" smtClean="0">
                <a:solidFill>
                  <a:srgbClr val="0070C0"/>
                </a:solidFill>
                <a:latin typeface="NikoshBAN" panose="02000000000000000000" pitchFamily="2" charset="0"/>
                <a:cs typeface="NikoshBAN" panose="02000000000000000000" pitchFamily="2" charset="0"/>
              </a:rPr>
              <a:t> </a:t>
            </a:r>
            <a:r>
              <a:rPr lang="bn-IN" sz="4400" dirty="0" smtClean="0">
                <a:solidFill>
                  <a:srgbClr val="0070C0"/>
                </a:solidFill>
                <a:latin typeface="NikoshBAN" panose="02000000000000000000" pitchFamily="2" charset="0"/>
                <a:cs typeface="NikoshBAN" panose="02000000000000000000" pitchFamily="2" charset="0"/>
              </a:rPr>
              <a:t> হয়েছেও বা ঘটতে দেখেছো?</a:t>
            </a:r>
          </a:p>
          <a:p>
            <a:r>
              <a:rPr lang="bn-IN" sz="4400" dirty="0" smtClean="0">
                <a:solidFill>
                  <a:srgbClr val="0070C0"/>
                </a:solidFill>
                <a:latin typeface="NikoshBAN" panose="02000000000000000000" pitchFamily="2" charset="0"/>
                <a:cs typeface="NikoshBAN" panose="02000000000000000000" pitchFamily="2" charset="0"/>
              </a:rPr>
              <a:t>* দুর্ঘটনা কী তোমরা কি বলতে পারবে ?</a:t>
            </a:r>
            <a:endParaRPr lang="en-US" sz="4400" dirty="0">
              <a:solidFill>
                <a:srgbClr val="0070C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006" y="340068"/>
            <a:ext cx="2266950" cy="2019300"/>
          </a:xfrm>
          <a:prstGeom prst="rect">
            <a:avLst/>
          </a:prstGeom>
        </p:spPr>
      </p:pic>
      <p:sp>
        <p:nvSpPr>
          <p:cNvPr id="6" name="TextBox 5"/>
          <p:cNvSpPr txBox="1"/>
          <p:nvPr/>
        </p:nvSpPr>
        <p:spPr>
          <a:xfrm>
            <a:off x="2843684" y="743578"/>
            <a:ext cx="5194997" cy="1015663"/>
          </a:xfrm>
          <a:prstGeom prst="rect">
            <a:avLst/>
          </a:prstGeom>
          <a:noFill/>
        </p:spPr>
        <p:txBody>
          <a:bodyPr wrap="square" rtlCol="0">
            <a:spAutoFit/>
          </a:bodyPr>
          <a:lstStyle/>
          <a:p>
            <a:pPr algn="ctr"/>
            <a:r>
              <a:rPr lang="bn-IN" sz="6000" dirty="0" smtClean="0">
                <a:solidFill>
                  <a:srgbClr val="FF0000"/>
                </a:solidFill>
                <a:latin typeface="NikoshBAN" panose="02000000000000000000" pitchFamily="2" charset="0"/>
                <a:cs typeface="NikoshBAN" panose="02000000000000000000" pitchFamily="2" charset="0"/>
              </a:rPr>
              <a:t>পূর্বজ্ঞান যাচাই</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0728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sp>
        <p:nvSpPr>
          <p:cNvPr id="4" name="TextBox 3"/>
          <p:cNvSpPr txBox="1"/>
          <p:nvPr/>
        </p:nvSpPr>
        <p:spPr>
          <a:xfrm>
            <a:off x="3719564" y="413026"/>
            <a:ext cx="4350937" cy="1075174"/>
          </a:xfrm>
          <a:prstGeom prst="rect">
            <a:avLst/>
          </a:prstGeom>
          <a:noFill/>
        </p:spPr>
        <p:txBody>
          <a:bodyPr wrap="square" rtlCol="0">
            <a:prstTxWarp prst="textPlain">
              <a:avLst/>
            </a:prstTxWarp>
            <a:spAutoFit/>
            <a:scene3d>
              <a:camera prst="perspectiveFront"/>
              <a:lightRig rig="threePt" dir="t"/>
            </a:scene3d>
            <a:sp3d extrusionH="57150">
              <a:bevelT w="69850" h="38100" prst="cross"/>
            </a:sp3d>
          </a:bodyPr>
          <a:lstStyle/>
          <a:p>
            <a:pPr algn="ctr"/>
            <a:r>
              <a:rPr lang="bn-IN" sz="4000" dirty="0" smtClean="0">
                <a:solidFill>
                  <a:srgbClr val="0070C0"/>
                </a:solidFill>
                <a:effectLst>
                  <a:innerShdw blurRad="63500" dist="50800">
                    <a:prstClr val="black">
                      <a:alpha val="50000"/>
                    </a:prstClr>
                  </a:innerShdw>
                </a:effectLst>
                <a:latin typeface="NikoshBAN" panose="02000000000000000000" pitchFamily="2" charset="0"/>
                <a:cs typeface="NikoshBAN" panose="02000000000000000000" pitchFamily="2" charset="0"/>
              </a:rPr>
              <a:t>আজকের পাঠ</a:t>
            </a:r>
            <a:endParaRPr lang="en-US" sz="4000" dirty="0">
              <a:solidFill>
                <a:srgbClr val="0070C0"/>
              </a:solidFill>
              <a:effectLst>
                <a:innerShdw blurRad="63500" dist="50800">
                  <a:prstClr val="black">
                    <a:alpha val="50000"/>
                  </a:prstClr>
                </a:innerShdw>
              </a:effectLst>
              <a:latin typeface="NikoshBAN" panose="02000000000000000000" pitchFamily="2" charset="0"/>
              <a:cs typeface="NikoshBAN" panose="02000000000000000000" pitchFamily="2" charset="0"/>
            </a:endParaRPr>
          </a:p>
        </p:txBody>
      </p:sp>
      <p:sp>
        <p:nvSpPr>
          <p:cNvPr id="5" name="TextBox 4"/>
          <p:cNvSpPr txBox="1"/>
          <p:nvPr/>
        </p:nvSpPr>
        <p:spPr>
          <a:xfrm>
            <a:off x="4111449" y="1723619"/>
            <a:ext cx="3567165" cy="830997"/>
          </a:xfrm>
          <a:prstGeom prst="rect">
            <a:avLst/>
          </a:prstGeom>
          <a:noFill/>
        </p:spPr>
        <p:txBody>
          <a:bodyPr wrap="square" rtlCol="0">
            <a:spAutoFit/>
          </a:bodyPr>
          <a:lstStyle/>
          <a:p>
            <a:pPr algn="ctr"/>
            <a:r>
              <a:rPr lang="bn-IN" sz="4800" dirty="0" smtClean="0">
                <a:solidFill>
                  <a:srgbClr val="FFFF00"/>
                </a:solidFill>
                <a:latin typeface="NikoshBAN" panose="02000000000000000000" pitchFamily="2" charset="0"/>
                <a:cs typeface="NikoshBAN" panose="02000000000000000000" pitchFamily="2" charset="0"/>
              </a:rPr>
              <a:t>একাদশ অধ্যায়</a:t>
            </a:r>
            <a:endParaRPr lang="en-US" sz="4800" dirty="0">
              <a:solidFill>
                <a:srgbClr val="FFFF00"/>
              </a:solidFill>
              <a:latin typeface="NikoshBAN" panose="02000000000000000000" pitchFamily="2" charset="0"/>
              <a:cs typeface="NikoshBAN" panose="02000000000000000000" pitchFamily="2" charset="0"/>
            </a:endParaRPr>
          </a:p>
        </p:txBody>
      </p:sp>
      <p:sp>
        <p:nvSpPr>
          <p:cNvPr id="6" name="TextBox 5"/>
          <p:cNvSpPr txBox="1"/>
          <p:nvPr/>
        </p:nvSpPr>
        <p:spPr>
          <a:xfrm>
            <a:off x="2608382" y="2648741"/>
            <a:ext cx="6973556" cy="1882392"/>
          </a:xfrm>
          <a:prstGeom prst="rect">
            <a:avLst/>
          </a:prstGeom>
          <a:noFill/>
        </p:spPr>
        <p:txBody>
          <a:bodyPr wrap="square" rtlCol="0">
            <a:prstTxWarp prst="textPlain">
              <a:avLst/>
            </a:prstTxWarp>
            <a:spAutoFit/>
            <a:scene3d>
              <a:camera prst="perspectiveFront"/>
              <a:lightRig rig="threePt" dir="t"/>
            </a:scene3d>
          </a:bodyPr>
          <a:lstStyle/>
          <a:p>
            <a:pPr algn="ctr"/>
            <a:r>
              <a:rPr lang="bn-IN" sz="6600" dirty="0" smtClean="0">
                <a:solidFill>
                  <a:srgbClr val="FF0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rPr>
              <a:t>জীবনের নিরাপত্তা এবং প্রাথমিক চিকিৎসা</a:t>
            </a:r>
            <a:endParaRPr lang="en-US" sz="6600" dirty="0">
              <a:solidFill>
                <a:srgbClr val="FF0000"/>
              </a:solidFill>
              <a:effectLst>
                <a:innerShdw blurRad="63500" dist="50800" dir="27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385946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sp>
        <p:nvSpPr>
          <p:cNvPr id="4" name="Rectangle 3"/>
          <p:cNvSpPr/>
          <p:nvPr/>
        </p:nvSpPr>
        <p:spPr>
          <a:xfrm>
            <a:off x="1004835" y="582804"/>
            <a:ext cx="10369899" cy="44815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04835" y="930760"/>
            <a:ext cx="5767753" cy="3785652"/>
          </a:xfrm>
          <a:prstGeom prst="rect">
            <a:avLst/>
          </a:prstGeom>
          <a:noFill/>
        </p:spPr>
        <p:txBody>
          <a:bodyPr wrap="square" rtlCol="0">
            <a:spAutoFit/>
          </a:bodyPr>
          <a:lstStyle/>
          <a:p>
            <a:pPr algn="ctr"/>
            <a:r>
              <a:rPr lang="en-US" sz="4000" dirty="0" err="1" smtClean="0">
                <a:solidFill>
                  <a:srgbClr val="0070C0"/>
                </a:solidFill>
                <a:latin typeface="NikoshBAN" panose="02000000000000000000" pitchFamily="2" charset="0"/>
                <a:cs typeface="NikoshBAN" panose="02000000000000000000" pitchFamily="2" charset="0"/>
              </a:rPr>
              <a:t>দুর্ঘটনা</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হঠা</a:t>
            </a:r>
            <a:r>
              <a:rPr lang="en-US" sz="4000" dirty="0" smtClean="0">
                <a:solidFill>
                  <a:srgbClr val="0070C0"/>
                </a:solidFill>
                <a:latin typeface="NikoshBAN" panose="02000000000000000000" pitchFamily="2" charset="0"/>
                <a:cs typeface="NikoshBAN" panose="02000000000000000000" pitchFamily="2" charset="0"/>
              </a:rPr>
              <a:t>ৎ </a:t>
            </a:r>
            <a:r>
              <a:rPr lang="en-US" sz="4000" dirty="0" err="1" smtClean="0">
                <a:solidFill>
                  <a:srgbClr val="0070C0"/>
                </a:solidFill>
                <a:latin typeface="NikoshBAN" panose="02000000000000000000" pitchFamily="2" charset="0"/>
                <a:cs typeface="NikoshBAN" panose="02000000000000000000" pitchFamily="2" charset="0"/>
              </a:rPr>
              <a:t>করেই</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ঘটে</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দুর্ঘটনার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ফলে</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আমাদের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শরীর</a:t>
            </a:r>
            <a:r>
              <a:rPr lang="en-US" sz="4000" dirty="0" smtClean="0">
                <a:solidFill>
                  <a:srgbClr val="0070C0"/>
                </a:solidFill>
                <a:latin typeface="NikoshBAN" panose="02000000000000000000" pitchFamily="2" charset="0"/>
                <a:cs typeface="NikoshBAN" panose="02000000000000000000" pitchFamily="2" charset="0"/>
              </a:rPr>
              <a:t> ও </a:t>
            </a:r>
            <a:r>
              <a:rPr lang="en-US" sz="4000" dirty="0" err="1" smtClean="0">
                <a:solidFill>
                  <a:srgbClr val="0070C0"/>
                </a:solidFill>
                <a:latin typeface="NikoshBAN" panose="02000000000000000000" pitchFamily="2" charset="0"/>
                <a:cs typeface="NikoshBAN" panose="02000000000000000000" pitchFamily="2" charset="0"/>
              </a:rPr>
              <a:t>সম্পদের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ক্ষতি</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হয়</a:t>
            </a:r>
            <a:r>
              <a:rPr lang="en-US" sz="4000" dirty="0" smtClean="0">
                <a:solidFill>
                  <a:srgbClr val="0070C0"/>
                </a:solidFill>
                <a:latin typeface="NikoshBAN" panose="02000000000000000000" pitchFamily="2" charset="0"/>
                <a:cs typeface="NikoshBAN" panose="02000000000000000000" pitchFamily="2" charset="0"/>
              </a:rPr>
              <a:t>। আমরা </a:t>
            </a:r>
            <a:r>
              <a:rPr lang="en-US" sz="4000" dirty="0" err="1" smtClean="0">
                <a:solidFill>
                  <a:srgbClr val="0070C0"/>
                </a:solidFill>
                <a:latin typeface="NikoshBAN" panose="02000000000000000000" pitchFamily="2" charset="0"/>
                <a:cs typeface="NikoshBAN" panose="02000000000000000000" pitchFamily="2" charset="0"/>
              </a:rPr>
              <a:t>প্রায়ই</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নানা</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ধরণের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দুর্ঘটনার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কথা</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শুনে</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থাকি</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বা</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দেখে</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থাকি</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আবার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নিজেরাও</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কখনো</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কখনো</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দুর্ঘটনার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সম্মুখীন</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হই</a:t>
            </a:r>
            <a:r>
              <a:rPr lang="en-US" sz="4000" dirty="0" smtClean="0">
                <a:solidFill>
                  <a:srgbClr val="0070C0"/>
                </a:solidFill>
                <a:latin typeface="NikoshBAN" panose="02000000000000000000" pitchFamily="2" charset="0"/>
                <a:cs typeface="NikoshBAN" panose="02000000000000000000" pitchFamily="2" charset="0"/>
              </a:rPr>
              <a:t>।</a:t>
            </a:r>
            <a:endParaRPr lang="en-US" sz="4000" dirty="0">
              <a:solidFill>
                <a:srgbClr val="0070C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672" y="717233"/>
            <a:ext cx="3481492" cy="1965677"/>
          </a:xfrm>
          <a:prstGeom prst="rect">
            <a:avLst/>
          </a:prstGeom>
          <a:ln w="28575">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8365" y="3059251"/>
            <a:ext cx="3481492" cy="1628775"/>
          </a:xfrm>
          <a:prstGeom prst="rect">
            <a:avLst/>
          </a:prstGeom>
          <a:ln w="28575">
            <a:solidFill>
              <a:schemeClr val="tx1"/>
            </a:solidFill>
          </a:ln>
        </p:spPr>
      </p:pic>
      <p:sp>
        <p:nvSpPr>
          <p:cNvPr id="9" name="TextBox 8"/>
          <p:cNvSpPr txBox="1"/>
          <p:nvPr/>
        </p:nvSpPr>
        <p:spPr>
          <a:xfrm>
            <a:off x="8269793" y="2682910"/>
            <a:ext cx="2592475"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বহুতল ভবন ধসে পড়া </a:t>
            </a:r>
            <a:endParaRPr lang="en-US" sz="2000" dirty="0">
              <a:latin typeface="NikoshBAN" panose="02000000000000000000" pitchFamily="2" charset="0"/>
              <a:cs typeface="NikoshBAN" panose="02000000000000000000" pitchFamily="2" charset="0"/>
            </a:endParaRPr>
          </a:p>
        </p:txBody>
      </p:sp>
      <p:sp>
        <p:nvSpPr>
          <p:cNvPr id="10" name="TextBox 9"/>
          <p:cNvSpPr txBox="1"/>
          <p:nvPr/>
        </p:nvSpPr>
        <p:spPr>
          <a:xfrm>
            <a:off x="8836596" y="4652322"/>
            <a:ext cx="1245029"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ভ</a:t>
            </a:r>
            <a:r>
              <a:rPr lang="bn-IN" sz="2400" u="sng" dirty="0" smtClean="0">
                <a:latin typeface="NikoshBAN" panose="02000000000000000000" pitchFamily="2" charset="0"/>
                <a:cs typeface="NikoshBAN" panose="02000000000000000000" pitchFamily="2" charset="0"/>
              </a:rPr>
              <a:t>ূমি ধ্বস</a:t>
            </a:r>
            <a:r>
              <a:rPr lang="bn-IN" sz="24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98208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2388" r="1"/>
          <a:stretch/>
        </p:blipFill>
        <p:spPr>
          <a:xfrm>
            <a:off x="399174" y="1185474"/>
            <a:ext cx="2820390" cy="1879697"/>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397" y="1255328"/>
            <a:ext cx="2889398" cy="1809843"/>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9892" y="1252154"/>
            <a:ext cx="2743341" cy="1778091"/>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2959" y="1268029"/>
            <a:ext cx="2803669" cy="1746340"/>
          </a:xfrm>
          <a:prstGeom prst="rect">
            <a:avLst/>
          </a:prstGeom>
        </p:spPr>
      </p:pic>
      <p:sp>
        <p:nvSpPr>
          <p:cNvPr id="8" name="Rounded Rectangle 7"/>
          <p:cNvSpPr/>
          <p:nvPr/>
        </p:nvSpPr>
        <p:spPr>
          <a:xfrm>
            <a:off x="773042" y="3229535"/>
            <a:ext cx="3539780" cy="52797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বিভিন্ন ধরণের দুর্ঘটনা</a:t>
            </a:r>
            <a:endParaRPr lang="en-US" sz="4000" dirty="0">
              <a:solidFill>
                <a:srgbClr val="002060"/>
              </a:solidFill>
              <a:latin typeface="NikoshBAN" panose="02000000000000000000" pitchFamily="2" charset="0"/>
              <a:cs typeface="NikoshBAN" panose="02000000000000000000" pitchFamily="2" charset="0"/>
            </a:endParaRPr>
          </a:p>
        </p:txBody>
      </p:sp>
      <p:sp>
        <p:nvSpPr>
          <p:cNvPr id="10" name="TextBox 9"/>
          <p:cNvSpPr txBox="1"/>
          <p:nvPr/>
        </p:nvSpPr>
        <p:spPr>
          <a:xfrm>
            <a:off x="875541" y="470361"/>
            <a:ext cx="10659967" cy="584775"/>
          </a:xfrm>
          <a:prstGeom prst="rect">
            <a:avLst/>
          </a:prstGeom>
          <a:noFill/>
        </p:spPr>
        <p:txBody>
          <a:bodyPr wrap="square" rtlCol="0">
            <a:spAutoFit/>
          </a:bodyPr>
          <a:lstStyle/>
          <a:p>
            <a:r>
              <a:rPr lang="bn-IN" sz="3200" b="1" dirty="0" smtClean="0">
                <a:solidFill>
                  <a:srgbClr val="002060"/>
                </a:solidFill>
                <a:latin typeface="NikoshBAN" panose="02000000000000000000" pitchFamily="2" charset="0"/>
                <a:cs typeface="NikoshBAN" panose="02000000000000000000" pitchFamily="2" charset="0"/>
              </a:rPr>
              <a:t>বাড়ি, বিদ্যালয়, রাস্তাঘাট, খেলার মাঠ ইত্যাদি যে কোনো স্থানেই দুর্ঘটনা ঘটতে পারে।</a:t>
            </a:r>
            <a:endParaRPr lang="en-US" sz="3200" b="1" dirty="0">
              <a:solidFill>
                <a:srgbClr val="002060"/>
              </a:solidFill>
              <a:latin typeface="NikoshBAN" panose="02000000000000000000" pitchFamily="2" charset="0"/>
              <a:cs typeface="NikoshBAN" panose="02000000000000000000" pitchFamily="2" charset="0"/>
            </a:endParaRPr>
          </a:p>
        </p:txBody>
      </p:sp>
      <p:sp>
        <p:nvSpPr>
          <p:cNvPr id="11" name="TextBox 10"/>
          <p:cNvSpPr txBox="1"/>
          <p:nvPr/>
        </p:nvSpPr>
        <p:spPr>
          <a:xfrm>
            <a:off x="996121" y="3745358"/>
            <a:ext cx="10972800" cy="1569660"/>
          </a:xfrm>
          <a:prstGeom prst="rect">
            <a:avLst/>
          </a:prstGeom>
          <a:noFill/>
        </p:spPr>
        <p:txBody>
          <a:bodyPr wrap="square" rtlCol="0">
            <a:spAutoFit/>
          </a:bodyPr>
          <a:lstStyle/>
          <a:p>
            <a:r>
              <a:rPr lang="bn-IN" sz="3200" dirty="0" smtClean="0">
                <a:solidFill>
                  <a:srgbClr val="00B0F0"/>
                </a:solidFill>
                <a:latin typeface="NikoshBAN" panose="02000000000000000000" pitchFamily="2" charset="0"/>
                <a:cs typeface="NikoshBAN" panose="02000000000000000000" pitchFamily="2" charset="0"/>
              </a:rPr>
              <a:t>আমরা সচরাচর যে সকল দুর্ঘটনার সম্মুখীন হই সেগুলোর মধ্যে রয়েছে পড়ে যাওয়া, কেটে, আগুন লাগা, পুড়ে যাওয়া, বিদ্যুৎস্পৃষ্ট হওয়া, বিষক্রিয়া হওয়া ইত্যাদি। অন্যান্য দুর্ঘটনার মধ্যে রয়েছে সড়ক দুর্ঘটনা, সাপে কাটা এবং পানিতে ডোবা। </a:t>
            </a:r>
            <a:endParaRPr lang="en-US" sz="32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18660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anim calcmode="lin" valueType="num">
                                      <p:cBhvr>
                                        <p:cTn id="4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002060"/>
          </a:solidFill>
          <a:ln>
            <a:noFill/>
          </a:ln>
          <a:effectLst>
            <a:glow rad="101600">
              <a:schemeClr val="accent1">
                <a:satMod val="175000"/>
                <a:alpha val="40000"/>
              </a:schemeClr>
            </a:glow>
            <a:outerShdw blurRad="50800" dist="38100" dir="16200000" rotWithShape="0">
              <a:prstClr val="black">
                <a:alpha val="40000"/>
              </a:prstClr>
            </a:outerShdw>
            <a:reflection blurRad="6350" stA="52000" endA="300" endPos="35000" dir="5400000" sy="-100000" algn="bl" rotWithShape="0"/>
            <a:softEdge rad="12700"/>
          </a:effectLst>
          <a:scene3d>
            <a:camera prst="perspectiveFront"/>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8117"/>
          <a:stretch/>
        </p:blipFill>
        <p:spPr>
          <a:xfrm>
            <a:off x="353365" y="5365820"/>
            <a:ext cx="11483591" cy="1190728"/>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1567" y="882109"/>
            <a:ext cx="4418081" cy="3298004"/>
          </a:xfrm>
          <a:prstGeom prst="rect">
            <a:avLst/>
          </a:prstGeom>
          <a:ln w="28575">
            <a:solidFill>
              <a:schemeClr val="tx1"/>
            </a:solidFill>
          </a:ln>
        </p:spPr>
      </p:pic>
      <p:sp>
        <p:nvSpPr>
          <p:cNvPr id="5" name="TextBox 4"/>
          <p:cNvSpPr txBox="1"/>
          <p:nvPr/>
        </p:nvSpPr>
        <p:spPr>
          <a:xfrm>
            <a:off x="8245431" y="4274867"/>
            <a:ext cx="2672862" cy="584775"/>
          </a:xfrm>
          <a:prstGeom prst="rect">
            <a:avLst/>
          </a:prstGeom>
          <a:noFill/>
        </p:spPr>
        <p:txBody>
          <a:bodyPr wrap="square" rtlCol="0">
            <a:spAutoFit/>
          </a:bodyPr>
          <a:lstStyle/>
          <a:p>
            <a:pPr algn="ct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পানিতে ডোবা</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6" name="Rounded Rectangle 5"/>
          <p:cNvSpPr/>
          <p:nvPr/>
        </p:nvSpPr>
        <p:spPr>
          <a:xfrm>
            <a:off x="522515" y="492369"/>
            <a:ext cx="2582426" cy="652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পানিতে ডোবা</a:t>
            </a:r>
            <a:r>
              <a:rPr lang="bn-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476461" y="1239193"/>
            <a:ext cx="6599658" cy="4031873"/>
          </a:xfrm>
          <a:prstGeom prst="rect">
            <a:avLst/>
          </a:prstGeom>
          <a:noFill/>
        </p:spPr>
        <p:txBody>
          <a:bodyPr wrap="square" rtlCol="0">
            <a:spAutoFit/>
          </a:bodyPr>
          <a:lstStyle/>
          <a:p>
            <a:r>
              <a:rPr lang="bn-IN" sz="3200" dirty="0" smtClean="0">
                <a:solidFill>
                  <a:srgbClr val="002060"/>
                </a:solidFill>
                <a:latin typeface="NikoshBAN" panose="02000000000000000000" pitchFamily="2" charset="0"/>
                <a:cs typeface="NikoshBAN" panose="02000000000000000000" pitchFamily="2" charset="0"/>
              </a:rPr>
              <a:t>আমরা অনেকেই পুকুর, খাল বা নদীতে গোসল করতে এবং সাঁতার কাটতে পছন্দ করি। আবার প্রতি বছর দেশের বিভিন্ন স্থানে পানিতে ডুবে মৃত্যুর খবরও শোনা যায়। তবে সাঁতার শিখে আমরা পানিতে ডোবা প্রতিরোধ করতে পারি। মনে রাখতে হবে, বড়দের সাহায্য ছাড়া একা একা সাঁতার কাটাবা পানিতে ঝাঁপ দেওয়া উচিত নয়। এছাড়া পানিতে গোসল বা সাঁতার কাটার সময় অন্যদের প্রতিও লক্ষ রাখতে হবে।</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465602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1060</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com</dc:creator>
  <cp:lastModifiedBy>pc com</cp:lastModifiedBy>
  <cp:revision>47</cp:revision>
  <dcterms:created xsi:type="dcterms:W3CDTF">2020-09-24T14:36:48Z</dcterms:created>
  <dcterms:modified xsi:type="dcterms:W3CDTF">2020-09-26T02:29:11Z</dcterms:modified>
</cp:coreProperties>
</file>