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78" r:id="rId6"/>
    <p:sldId id="269" r:id="rId7"/>
    <p:sldId id="261" r:id="rId8"/>
    <p:sldId id="262" r:id="rId9"/>
    <p:sldId id="263" r:id="rId10"/>
    <p:sldId id="265" r:id="rId11"/>
    <p:sldId id="267" r:id="rId12"/>
    <p:sldId id="266" r:id="rId13"/>
    <p:sldId id="273" r:id="rId14"/>
    <p:sldId id="270" r:id="rId15"/>
    <p:sldId id="274" r:id="rId16"/>
    <p:sldId id="272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46" autoAdjust="0"/>
  </p:normalViewPr>
  <p:slideViewPr>
    <p:cSldViewPr snapToGrid="0">
      <p:cViewPr>
        <p:scale>
          <a:sx n="70" d="100"/>
          <a:sy n="70" d="100"/>
        </p:scale>
        <p:origin x="-58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125DCE-95E4-4DEE-B884-637DAE3DB0F8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FD6D8-ED7F-4B7F-AEC0-1C625FD5A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277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                                                                      </a:t>
            </a:r>
            <a:r>
              <a:rPr lang="en-US" dirty="0" err="1" smtClean="0"/>
              <a:t>উপরের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আমরা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বলেত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পারি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FD6D8-ED7F-4B7F-AEC0-1C625FD5AF3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978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4FD6D8-ED7F-4B7F-AEC0-1C625FD5AF3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98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03BF-2BDE-4CFC-A984-003EA3F5F0F1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03FCD-9E9B-4AE3-9E49-167803A41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685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03BF-2BDE-4CFC-A984-003EA3F5F0F1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03FCD-9E9B-4AE3-9E49-167803A41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496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03BF-2BDE-4CFC-A984-003EA3F5F0F1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03FCD-9E9B-4AE3-9E49-167803A41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94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03BF-2BDE-4CFC-A984-003EA3F5F0F1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03FCD-9E9B-4AE3-9E49-167803A41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19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03BF-2BDE-4CFC-A984-003EA3F5F0F1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03FCD-9E9B-4AE3-9E49-167803A41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63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03BF-2BDE-4CFC-A984-003EA3F5F0F1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03FCD-9E9B-4AE3-9E49-167803A41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49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03BF-2BDE-4CFC-A984-003EA3F5F0F1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03FCD-9E9B-4AE3-9E49-167803A41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95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03BF-2BDE-4CFC-A984-003EA3F5F0F1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03FCD-9E9B-4AE3-9E49-167803A41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74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03BF-2BDE-4CFC-A984-003EA3F5F0F1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03FCD-9E9B-4AE3-9E49-167803A41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526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03BF-2BDE-4CFC-A984-003EA3F5F0F1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03FCD-9E9B-4AE3-9E49-167803A41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3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03BF-2BDE-4CFC-A984-003EA3F5F0F1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03FCD-9E9B-4AE3-9E49-167803A41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60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203BF-2BDE-4CFC-A984-003EA3F5F0F1}" type="datetimeFigureOut">
              <a:rPr lang="en-US" smtClean="0"/>
              <a:t>7/4/2020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03FCD-9E9B-4AE3-9E49-167803A413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88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2.wav"/><Relationship Id="rId1" Type="http://schemas.microsoft.com/office/2007/relationships/media" Target="../media/media22.wav"/><Relationship Id="rId5" Type="http://schemas.openxmlformats.org/officeDocument/2006/relationships/image" Target="../media/image5.pn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3.wav"/><Relationship Id="rId1" Type="http://schemas.microsoft.com/office/2007/relationships/media" Target="../media/media23.wav"/><Relationship Id="rId5" Type="http://schemas.openxmlformats.org/officeDocument/2006/relationships/image" Target="../media/image5.pn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24.wav"/><Relationship Id="rId1" Type="http://schemas.microsoft.com/office/2007/relationships/media" Target="../media/media24.wav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microsoft.com/office/2007/relationships/media" Target="../media/media26.wav"/><Relationship Id="rId7" Type="http://schemas.openxmlformats.org/officeDocument/2006/relationships/image" Target="../media/image22.jpeg"/><Relationship Id="rId2" Type="http://schemas.openxmlformats.org/officeDocument/2006/relationships/audio" Target="../media/media25.wav"/><Relationship Id="rId1" Type="http://schemas.microsoft.com/office/2007/relationships/media" Target="../media/media25.wav"/><Relationship Id="rId6" Type="http://schemas.openxmlformats.org/officeDocument/2006/relationships/image" Target="../media/image21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6.wav"/><Relationship Id="rId9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media30.wav"/><Relationship Id="rId13" Type="http://schemas.openxmlformats.org/officeDocument/2006/relationships/image" Target="../media/image25.jpg"/><Relationship Id="rId3" Type="http://schemas.microsoft.com/office/2007/relationships/media" Target="../media/media28.wav"/><Relationship Id="rId7" Type="http://schemas.microsoft.com/office/2007/relationships/media" Target="../media/media30.wav"/><Relationship Id="rId12" Type="http://schemas.openxmlformats.org/officeDocument/2006/relationships/image" Target="../media/image24.jpg"/><Relationship Id="rId17" Type="http://schemas.openxmlformats.org/officeDocument/2006/relationships/image" Target="../media/image12.png"/><Relationship Id="rId2" Type="http://schemas.openxmlformats.org/officeDocument/2006/relationships/audio" Target="../media/media27.wav"/><Relationship Id="rId16" Type="http://schemas.openxmlformats.org/officeDocument/2006/relationships/image" Target="../media/image5.png"/><Relationship Id="rId1" Type="http://schemas.microsoft.com/office/2007/relationships/media" Target="../media/media27.wav"/><Relationship Id="rId6" Type="http://schemas.openxmlformats.org/officeDocument/2006/relationships/audio" Target="../media/media29.wav"/><Relationship Id="rId11" Type="http://schemas.openxmlformats.org/officeDocument/2006/relationships/slideLayout" Target="../slideLayouts/slideLayout7.xml"/><Relationship Id="rId5" Type="http://schemas.microsoft.com/office/2007/relationships/media" Target="../media/media29.wav"/><Relationship Id="rId15" Type="http://schemas.openxmlformats.org/officeDocument/2006/relationships/image" Target="../media/image27.jpeg"/><Relationship Id="rId10" Type="http://schemas.openxmlformats.org/officeDocument/2006/relationships/audio" Target="../media/media31.wav"/><Relationship Id="rId4" Type="http://schemas.openxmlformats.org/officeDocument/2006/relationships/audio" Target="../media/media28.wav"/><Relationship Id="rId9" Type="http://schemas.microsoft.com/office/2007/relationships/media" Target="../media/media31.wav"/><Relationship Id="rId1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33.wav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32.wav"/><Relationship Id="rId1" Type="http://schemas.microsoft.com/office/2007/relationships/media" Target="../media/media32.wav"/><Relationship Id="rId6" Type="http://schemas.openxmlformats.org/officeDocument/2006/relationships/audio" Target="../media/media34.wav"/><Relationship Id="rId5" Type="http://schemas.microsoft.com/office/2007/relationships/media" Target="../media/media34.wav"/><Relationship Id="rId4" Type="http://schemas.openxmlformats.org/officeDocument/2006/relationships/audio" Target="../media/media33.wav"/><Relationship Id="rId9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5.wav"/><Relationship Id="rId1" Type="http://schemas.microsoft.com/office/2007/relationships/media" Target="../media/media35.wav"/><Relationship Id="rId5" Type="http://schemas.openxmlformats.org/officeDocument/2006/relationships/image" Target="../media/image5.png"/><Relationship Id="rId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6.wav"/><Relationship Id="rId1" Type="http://schemas.microsoft.com/office/2007/relationships/media" Target="../media/media36.wav"/><Relationship Id="rId5" Type="http://schemas.openxmlformats.org/officeDocument/2006/relationships/image" Target="../media/image5.pn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jp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5.pn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wav"/><Relationship Id="rId13" Type="http://schemas.openxmlformats.org/officeDocument/2006/relationships/slideLayout" Target="../slideLayouts/slideLayout7.xml"/><Relationship Id="rId3" Type="http://schemas.microsoft.com/office/2007/relationships/media" Target="../media/media6.wav"/><Relationship Id="rId7" Type="http://schemas.microsoft.com/office/2007/relationships/media" Target="../media/media8.wav"/><Relationship Id="rId12" Type="http://schemas.openxmlformats.org/officeDocument/2006/relationships/audio" Target="../media/media10.wav"/><Relationship Id="rId2" Type="http://schemas.openxmlformats.org/officeDocument/2006/relationships/audio" Target="../media/media5.wav"/><Relationship Id="rId16" Type="http://schemas.openxmlformats.org/officeDocument/2006/relationships/image" Target="../media/image12.png"/><Relationship Id="rId1" Type="http://schemas.microsoft.com/office/2007/relationships/media" Target="../media/media5.wav"/><Relationship Id="rId6" Type="http://schemas.openxmlformats.org/officeDocument/2006/relationships/audio" Target="../media/media7.wav"/><Relationship Id="rId11" Type="http://schemas.microsoft.com/office/2007/relationships/media" Target="../media/media10.wav"/><Relationship Id="rId5" Type="http://schemas.microsoft.com/office/2007/relationships/media" Target="../media/media7.wav"/><Relationship Id="rId15" Type="http://schemas.openxmlformats.org/officeDocument/2006/relationships/image" Target="../media/image5.png"/><Relationship Id="rId10" Type="http://schemas.openxmlformats.org/officeDocument/2006/relationships/audio" Target="../media/media9.wav"/><Relationship Id="rId4" Type="http://schemas.openxmlformats.org/officeDocument/2006/relationships/audio" Target="../media/media6.wav"/><Relationship Id="rId9" Type="http://schemas.microsoft.com/office/2007/relationships/media" Target="../media/media9.wav"/><Relationship Id="rId1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14.wav"/><Relationship Id="rId13" Type="http://schemas.microsoft.com/office/2007/relationships/media" Target="../media/media17.wav"/><Relationship Id="rId18" Type="http://schemas.openxmlformats.org/officeDocument/2006/relationships/image" Target="../media/image5.png"/><Relationship Id="rId3" Type="http://schemas.microsoft.com/office/2007/relationships/media" Target="../media/media12.wav"/><Relationship Id="rId7" Type="http://schemas.microsoft.com/office/2007/relationships/media" Target="../media/media14.wav"/><Relationship Id="rId12" Type="http://schemas.openxmlformats.org/officeDocument/2006/relationships/audio" Target="../media/media16.wav"/><Relationship Id="rId17" Type="http://schemas.openxmlformats.org/officeDocument/2006/relationships/slideLayout" Target="../slideLayouts/slideLayout7.xml"/><Relationship Id="rId2" Type="http://schemas.openxmlformats.org/officeDocument/2006/relationships/audio" Target="../media/media11.wav"/><Relationship Id="rId16" Type="http://schemas.openxmlformats.org/officeDocument/2006/relationships/audio" Target="../media/media18.wav"/><Relationship Id="rId1" Type="http://schemas.microsoft.com/office/2007/relationships/media" Target="../media/media11.wav"/><Relationship Id="rId6" Type="http://schemas.openxmlformats.org/officeDocument/2006/relationships/audio" Target="../media/media13.wav"/><Relationship Id="rId11" Type="http://schemas.microsoft.com/office/2007/relationships/media" Target="../media/media16.wav"/><Relationship Id="rId5" Type="http://schemas.microsoft.com/office/2007/relationships/media" Target="../media/media13.wav"/><Relationship Id="rId15" Type="http://schemas.microsoft.com/office/2007/relationships/media" Target="../media/media18.wav"/><Relationship Id="rId10" Type="http://schemas.openxmlformats.org/officeDocument/2006/relationships/audio" Target="../media/media15.wav"/><Relationship Id="rId19" Type="http://schemas.openxmlformats.org/officeDocument/2006/relationships/image" Target="../media/image12.png"/><Relationship Id="rId4" Type="http://schemas.openxmlformats.org/officeDocument/2006/relationships/audio" Target="../media/media12.wav"/><Relationship Id="rId9" Type="http://schemas.microsoft.com/office/2007/relationships/media" Target="../media/media15.wav"/><Relationship Id="rId14" Type="http://schemas.openxmlformats.org/officeDocument/2006/relationships/audio" Target="../media/media17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9.wav"/><Relationship Id="rId1" Type="http://schemas.microsoft.com/office/2007/relationships/media" Target="../media/media19.wav"/><Relationship Id="rId5" Type="http://schemas.openxmlformats.org/officeDocument/2006/relationships/image" Target="../media/image12.pn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0.wav"/><Relationship Id="rId1" Type="http://schemas.microsoft.com/office/2007/relationships/media" Target="../media/media20.wav"/><Relationship Id="rId6" Type="http://schemas.openxmlformats.org/officeDocument/2006/relationships/image" Target="../media/image5.pn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1.wav"/><Relationship Id="rId1" Type="http://schemas.microsoft.com/office/2007/relationships/media" Target="../media/media21.wav"/><Relationship Id="rId5" Type="http://schemas.openxmlformats.org/officeDocument/2006/relationships/image" Target="../media/image5.pn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opop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913" y="1817483"/>
            <a:ext cx="6720689" cy="5040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9107" y="315416"/>
            <a:ext cx="110895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AbjvBb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smtClean="0">
                <a:latin typeface="SutonnyMJ" pitchFamily="2" charset="0"/>
                <a:cs typeface="SutonnyMJ" pitchFamily="2" charset="0"/>
              </a:rPr>
              <a:t>¯^</a:t>
            </a:r>
            <a:r>
              <a:rPr lang="en-US" sz="5400" dirty="0" err="1" smtClean="0">
                <a:latin typeface="SutonnyMJ" pitchFamily="2" charset="0"/>
                <a:cs typeface="SutonnyMJ" pitchFamily="2" charset="0"/>
              </a:rPr>
              <a:t>vMZg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99244" y="269716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4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4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" r="53397"/>
          <a:stretch/>
        </p:blipFill>
        <p:spPr>
          <a:xfrm>
            <a:off x="2570693" y="417050"/>
            <a:ext cx="5586652" cy="40414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7918" y="4666130"/>
            <a:ext cx="1188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সেদিন লেখক পথে পথে অনেক বেড়িয়েছিলেন। ভেবেছিলেন তিনি একাকী, হঠাৎ পেছনে তাকিয়ে দেখেন কুকুরটা তার পেছনে </a:t>
            </a:r>
            <a:r>
              <a:rPr lang="bn-IN" sz="3600" dirty="0"/>
              <a:t>পেছনে চলেছে</a:t>
            </a:r>
            <a:r>
              <a:rPr lang="bn-IN" sz="3600" dirty="0" smtClean="0"/>
              <a:t>।</a:t>
            </a:r>
            <a:endParaRPr lang="en-US" sz="3600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40205" y="595490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33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07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130" y="255248"/>
            <a:ext cx="6826500" cy="42398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4094" y="4659866"/>
            <a:ext cx="115510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cs typeface="+mj-cs"/>
              </a:rPr>
              <a:t>রাত্রে চাকর এসে জানালে সেই কুকুরটা আজ বারান্দার নিচে উঠানে বসে আছে। লেখক বামুন ঠাকুরকে বললেন, ও আমার অতিথি, ওকে তোমরা খেতে দিও।</a:t>
            </a:r>
            <a:endParaRPr lang="en-US" sz="3600" dirty="0">
              <a:cs typeface="+mj-cs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20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20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0988" y="4881282"/>
            <a:ext cx="11681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09282" y="5065948"/>
            <a:ext cx="116451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+mj-lt"/>
                <a:cs typeface="+mj-cs"/>
              </a:rPr>
              <a:t>খবরের কাগজটা যেইমাত্র পড়া হয়ে গেছে ,সহসা খোলা দোর দিয়ে সিড়ির উপর ছায়া পড়ল কুকুরের। মুখ বাড়িয়ে লেখক দেখেন অতিথি লেজ নাড়াচ্ছে</a:t>
            </a:r>
            <a:r>
              <a:rPr lang="bn-IN" dirty="0" smtClean="0">
                <a:latin typeface="+mj-lt"/>
                <a:cs typeface="+mj-cs"/>
              </a:rPr>
              <a:t>।</a:t>
            </a:r>
            <a:endParaRPr lang="en-US" dirty="0">
              <a:latin typeface="+mj-lt"/>
              <a:cs typeface="+mj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60585" y="1135212"/>
            <a:ext cx="10058400" cy="3746070"/>
            <a:chOff x="309281" y="773176"/>
            <a:chExt cx="11494424" cy="37460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281" y="773176"/>
              <a:ext cx="5673915" cy="3570224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22" t="57734" r="16268" b="-2017"/>
            <a:stretch/>
          </p:blipFill>
          <p:spPr>
            <a:xfrm>
              <a:off x="5983197" y="773176"/>
              <a:ext cx="5820508" cy="3746070"/>
            </a:xfrm>
            <a:prstGeom prst="rect">
              <a:avLst/>
            </a:prstGeom>
            <a:ln>
              <a:solidFill>
                <a:schemeClr val="bg1"/>
              </a:solidFill>
            </a:ln>
            <a:effectLst>
              <a:softEdge rad="63500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</p:pic>
      </p:grp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38094" y="633291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07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12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3" t="5362" r="10097"/>
          <a:stretch>
            <a:fillRect/>
          </a:stretch>
        </p:blipFill>
        <p:spPr>
          <a:xfrm>
            <a:off x="135628" y="2317380"/>
            <a:ext cx="4006732" cy="28729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3" t="7314" r="16595"/>
          <a:stretch>
            <a:fillRect/>
          </a:stretch>
        </p:blipFill>
        <p:spPr bwMode="auto">
          <a:xfrm>
            <a:off x="4399972" y="2317381"/>
            <a:ext cx="3755601" cy="2872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186" y="2317380"/>
            <a:ext cx="3778814" cy="28998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765533"/>
            <a:ext cx="3599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+mj-lt"/>
              </a:rPr>
              <a:t>এরা পোষা প্রাণী</a:t>
            </a:r>
            <a:endParaRPr lang="en-US" sz="36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6122" y="5765532"/>
            <a:ext cx="3792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+mj-lt"/>
              </a:rPr>
              <a:t>এরা উপকারী প্রাণী</a:t>
            </a:r>
            <a:endParaRPr lang="en-US" sz="36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24661" y="5765532"/>
            <a:ext cx="3416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+mj-lt"/>
              </a:rPr>
              <a:t>এরা প্রহরী</a:t>
            </a:r>
            <a:endParaRPr lang="en-US" sz="36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51462" y="506281"/>
            <a:ext cx="105405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+mj-lt"/>
              </a:rPr>
              <a:t>প্রাণীদের ভালবাসার কারণ</a:t>
            </a:r>
            <a:endParaRPr lang="en-US" sz="6000" dirty="0">
              <a:latin typeface="+mj-lt"/>
            </a:endParaRPr>
          </a:p>
        </p:txBody>
      </p:sp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815230" y="770430"/>
            <a:ext cx="487363" cy="487363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413186" y="592450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29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75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455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8605" y="62648"/>
            <a:ext cx="83371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cs typeface="+mj-cs"/>
              </a:rPr>
              <a:t>শব্দার্থ গুলো জেনে নাও</a:t>
            </a:r>
            <a:endParaRPr lang="en-US" sz="4400" dirty="0"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59734" y="1203833"/>
            <a:ext cx="310627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কুঞ্জ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9734" y="2502628"/>
            <a:ext cx="310627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বেরিবেরি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64497" y="3988095"/>
            <a:ext cx="310627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মালি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861" y="859950"/>
            <a:ext cx="3474671" cy="12338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15" r="1383" b="25834"/>
          <a:stretch/>
        </p:blipFill>
        <p:spPr>
          <a:xfrm>
            <a:off x="4639682" y="2260855"/>
            <a:ext cx="3438850" cy="13192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283" y="3747152"/>
            <a:ext cx="3438850" cy="1211802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10" name="Right Arrow 9"/>
          <p:cNvSpPr/>
          <p:nvPr/>
        </p:nvSpPr>
        <p:spPr>
          <a:xfrm>
            <a:off x="8116389" y="1446567"/>
            <a:ext cx="664143" cy="4307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8109617" y="2680142"/>
            <a:ext cx="664143" cy="4307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8157133" y="4076466"/>
            <a:ext cx="664143" cy="4307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8780532" y="1036915"/>
            <a:ext cx="2666199" cy="944335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+mj-lt"/>
              </a:rPr>
              <a:t>উপবন</a:t>
            </a:r>
            <a:endParaRPr lang="en-US" sz="3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8821276" y="2422365"/>
            <a:ext cx="2666199" cy="962741"/>
          </a:xfrm>
          <a:prstGeom prst="wedgeRect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</a:rPr>
              <a:t>হাত-পা ফুলা রোগ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8862021" y="3747152"/>
            <a:ext cx="2842662" cy="107249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cs typeface="+mj-cs"/>
              </a:rPr>
              <a:t>বাগানের কাজে নিযুক্ত ব্যাক্তি</a:t>
            </a:r>
            <a:endParaRPr lang="en-US" sz="3200" dirty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16" name="Picture 15" descr="427px-Yerevan_door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767" y="5140894"/>
            <a:ext cx="3445621" cy="1456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ular Callout 16"/>
          <p:cNvSpPr/>
          <p:nvPr/>
        </p:nvSpPr>
        <p:spPr>
          <a:xfrm>
            <a:off x="8862021" y="5282933"/>
            <a:ext cx="2842662" cy="1072490"/>
          </a:xfrm>
          <a:prstGeom prst="wedgeRect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cs typeface="+mj-cs"/>
              </a:rPr>
              <a:t>দরজা</a:t>
            </a:r>
            <a:endParaRPr lang="en-US" sz="32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8157133" y="5421497"/>
            <a:ext cx="664143" cy="4307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33412" y="5282933"/>
            <a:ext cx="310627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দোর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374658" y="203686"/>
            <a:ext cx="487363" cy="487363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46731" y="1174583"/>
            <a:ext cx="487363" cy="487363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635189" y="2660053"/>
            <a:ext cx="487363" cy="487363"/>
          </a:xfrm>
          <a:prstGeom prst="rect">
            <a:avLst/>
          </a:prstGeom>
        </p:spPr>
      </p:pic>
      <p:pic>
        <p:nvPicPr>
          <p:cNvPr id="23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635188" y="4076466"/>
            <a:ext cx="487363" cy="487363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725660" y="574713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37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49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3393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3332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5" dur="2417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734" y="13515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bn-IN" sz="5400" dirty="0" smtClean="0"/>
              <a:t/>
            </a:r>
            <a:br>
              <a:rPr lang="bn-IN" sz="5400" dirty="0" smtClean="0"/>
            </a:br>
            <a:r>
              <a:rPr lang="bn-IN" sz="5400" dirty="0"/>
              <a:t> </a:t>
            </a:r>
            <a:r>
              <a:rPr lang="bn-IN" sz="5400" dirty="0" smtClean="0"/>
              <a:t>                                  </a:t>
            </a:r>
            <a:r>
              <a:rPr lang="bn-IN" sz="4000" dirty="0" smtClean="0"/>
              <a:t>বহুনির্বাচনি প্রশ্ন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703" y="1690688"/>
            <a:ext cx="10515600" cy="4351338"/>
          </a:xfrm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3584" y="1685243"/>
            <a:ext cx="7039278" cy="60342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১। লেখকের বাড়তি খাবারের প্রবল অংশীদার কে ছিল?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5285070" y="2455873"/>
            <a:ext cx="2286002" cy="4535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গ) মালি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926651" y="3053774"/>
            <a:ext cx="2286002" cy="4756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খ) চাকর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917027" y="2402925"/>
            <a:ext cx="2305251" cy="4945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ক) কুকুর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275445" y="3048136"/>
            <a:ext cx="2286002" cy="4715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ঘ) মালিনী</a:t>
            </a:r>
            <a:endParaRPr lang="en-US" dirty="0"/>
          </a:p>
        </p:txBody>
      </p:sp>
      <p:sp>
        <p:nvSpPr>
          <p:cNvPr id="10" name="Multiply 9"/>
          <p:cNvSpPr/>
          <p:nvPr/>
        </p:nvSpPr>
        <p:spPr>
          <a:xfrm>
            <a:off x="2107929" y="2424498"/>
            <a:ext cx="510139" cy="35882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ltiply 10"/>
          <p:cNvSpPr/>
          <p:nvPr/>
        </p:nvSpPr>
        <p:spPr>
          <a:xfrm>
            <a:off x="2107928" y="3115968"/>
            <a:ext cx="510139" cy="35882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y 11"/>
          <p:cNvSpPr/>
          <p:nvPr/>
        </p:nvSpPr>
        <p:spPr>
          <a:xfrm>
            <a:off x="5419023" y="2470804"/>
            <a:ext cx="510139" cy="35882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alf Frame 12"/>
          <p:cNvSpPr/>
          <p:nvPr/>
        </p:nvSpPr>
        <p:spPr>
          <a:xfrm rot="13047754">
            <a:off x="5656846" y="2936645"/>
            <a:ext cx="286367" cy="499315"/>
          </a:xfrm>
          <a:prstGeom prst="halfFram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03959" y="3814416"/>
            <a:ext cx="7289128" cy="83099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২। হলদে রঙের একজোড়া বেনে বৌ পাখি কি গাছে বসে ডাকত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1729334" y="4800352"/>
            <a:ext cx="2473694" cy="5098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ক) আমগাছে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329988" y="4830336"/>
            <a:ext cx="2706305" cy="490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খ) বকুল গাছে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738959" y="5469343"/>
            <a:ext cx="2473694" cy="490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গ) জামগাছে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355251" y="5483478"/>
            <a:ext cx="2706305" cy="650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/>
              <a:t> </a:t>
            </a:r>
            <a:r>
              <a:rPr lang="bn-IN" dirty="0" smtClean="0"/>
              <a:t>ঘ) ইউক্যালিপ্টাস গাছে</a:t>
            </a:r>
            <a:endParaRPr lang="en-US" dirty="0"/>
          </a:p>
        </p:txBody>
      </p:sp>
      <p:sp>
        <p:nvSpPr>
          <p:cNvPr id="19" name="Multiply 18"/>
          <p:cNvSpPr/>
          <p:nvPr/>
        </p:nvSpPr>
        <p:spPr>
          <a:xfrm>
            <a:off x="1907402" y="4897511"/>
            <a:ext cx="529390" cy="30023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ultiply 19"/>
          <p:cNvSpPr/>
          <p:nvPr/>
        </p:nvSpPr>
        <p:spPr>
          <a:xfrm>
            <a:off x="1889751" y="5503030"/>
            <a:ext cx="529390" cy="30023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ultiply 20"/>
          <p:cNvSpPr/>
          <p:nvPr/>
        </p:nvSpPr>
        <p:spPr>
          <a:xfrm>
            <a:off x="5536144" y="4876866"/>
            <a:ext cx="529390" cy="30023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alf Frame 21"/>
          <p:cNvSpPr/>
          <p:nvPr/>
        </p:nvSpPr>
        <p:spPr>
          <a:xfrm rot="13047754">
            <a:off x="5505961" y="5429960"/>
            <a:ext cx="250062" cy="515523"/>
          </a:xfrm>
          <a:prstGeom prst="halfFram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355251" y="996496"/>
            <a:ext cx="487363" cy="487363"/>
          </a:xfrm>
          <a:prstGeom prst="rect">
            <a:avLst/>
          </a:prstGeom>
        </p:spPr>
      </p:pic>
      <p:pic>
        <p:nvPicPr>
          <p:cNvPr id="2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139011" y="2342262"/>
            <a:ext cx="487363" cy="487363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382692" y="398623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16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5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11042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1" dur="13175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2" grpId="0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685" y="-748986"/>
            <a:ext cx="6978658" cy="4177192"/>
          </a:xfrm>
        </p:spPr>
      </p:pic>
      <p:sp>
        <p:nvSpPr>
          <p:cNvPr id="5" name="TextBox 4"/>
          <p:cNvSpPr txBox="1"/>
          <p:nvPr/>
        </p:nvSpPr>
        <p:spPr>
          <a:xfrm>
            <a:off x="1429789" y="5265019"/>
            <a:ext cx="104574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/>
              <a:t>প্রাণীদের প্রতি কিভাবে মমতা দেখাবে সে সম্পর্কে ১০ টি বাক্য </a:t>
            </a:r>
            <a:r>
              <a:rPr lang="bn-IN" sz="4400" dirty="0" smtClean="0"/>
              <a:t>লিখবে</a:t>
            </a:r>
            <a:r>
              <a:rPr lang="bn-IN" sz="4400" dirty="0" smtClean="0"/>
              <a:t>।</a:t>
            </a:r>
            <a:endParaRPr lang="en-US" sz="4400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57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5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cvvc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976" y="1990163"/>
            <a:ext cx="9368118" cy="450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05953" y="376517"/>
            <a:ext cx="6562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/>
              <a:t>সবাইকে ধন্যবাদ</a:t>
            </a:r>
            <a:endParaRPr lang="en-US" sz="72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32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6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100" y="1090454"/>
            <a:ext cx="1876425" cy="2438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39627" y="3646274"/>
            <a:ext cx="52842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অষ্টম শ্রেণী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 ১ম পত্র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গদ্যাংশ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433733" y="1189846"/>
            <a:ext cx="29817" cy="40281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538969" y="516835"/>
            <a:ext cx="0" cy="51385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649278" y="1189846"/>
            <a:ext cx="102" cy="40281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730" y="516835"/>
            <a:ext cx="2686225" cy="2695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5469" y="3666640"/>
            <a:ext cx="53611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SutonnyMJ" pitchFamily="2" charset="0"/>
              </a:rPr>
              <a:t>‡</a:t>
            </a:r>
            <a:r>
              <a:rPr lang="en-US" sz="4400" dirty="0" err="1" smtClean="0">
                <a:latin typeface="SutonnyMJ" pitchFamily="2" charset="0"/>
              </a:rPr>
              <a:t>gvt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wgivRyj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Bmjvg</a:t>
            </a:r>
            <a:r>
              <a:rPr lang="en-US" sz="4400" dirty="0" smtClean="0">
                <a:latin typeface="SutonnyMJ" pitchFamily="2" charset="0"/>
              </a:rPr>
              <a:t> </a:t>
            </a:r>
          </a:p>
          <a:p>
            <a:r>
              <a:rPr lang="en-US" sz="4400" dirty="0" err="1" smtClean="0">
                <a:latin typeface="SutonnyMJ" pitchFamily="2" charset="0"/>
              </a:rPr>
              <a:t>wnQvQiv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eûgyLx</a:t>
            </a:r>
            <a:r>
              <a:rPr lang="en-US" sz="4400" dirty="0" smtClean="0">
                <a:latin typeface="SutonnyMJ" pitchFamily="2" charset="0"/>
              </a:rPr>
              <a:t> D”P we`¨</a:t>
            </a:r>
            <a:r>
              <a:rPr lang="en-US" sz="4400" dirty="0" err="1" smtClean="0">
                <a:latin typeface="SutonnyMJ" pitchFamily="2" charset="0"/>
              </a:rPr>
              <a:t>vjq</a:t>
            </a:r>
            <a:r>
              <a:rPr lang="en-US" sz="4400" dirty="0" smtClean="0">
                <a:latin typeface="SutonnyMJ" pitchFamily="2" charset="0"/>
              </a:rPr>
              <a:t> </a:t>
            </a:r>
          </a:p>
          <a:p>
            <a:r>
              <a:rPr lang="en-US" sz="4400" dirty="0" err="1" smtClean="0">
                <a:latin typeface="SutonnyMJ" pitchFamily="2" charset="0"/>
              </a:rPr>
              <a:t>QvMjbvBqv</a:t>
            </a:r>
            <a:r>
              <a:rPr lang="en-US" sz="4400" dirty="0" smtClean="0">
                <a:latin typeface="SutonnyMJ" pitchFamily="2" charset="0"/>
              </a:rPr>
              <a:t>, †</a:t>
            </a:r>
            <a:r>
              <a:rPr lang="en-US" sz="4400" dirty="0" err="1" smtClean="0">
                <a:latin typeface="SutonnyMJ" pitchFamily="2" charset="0"/>
              </a:rPr>
              <a:t>dbx</a:t>
            </a:r>
            <a:r>
              <a:rPr lang="en-US" sz="4400" dirty="0" smtClean="0">
                <a:latin typeface="SutonnyMJ" pitchFamily="2" charset="0"/>
              </a:rPr>
              <a:t>| </a:t>
            </a:r>
            <a:endParaRPr lang="en-US" sz="4400" dirty="0">
              <a:latin typeface="SutonnyMJ" pitchFamily="2" charset="0"/>
            </a:endParaRPr>
          </a:p>
        </p:txBody>
      </p: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88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40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98" y="71049"/>
            <a:ext cx="4433198" cy="27694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98" y="2925303"/>
            <a:ext cx="4433198" cy="30280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769" y="2925303"/>
            <a:ext cx="4345613" cy="2796471"/>
          </a:xfrm>
          <a:prstGeom prst="rect">
            <a:avLst/>
          </a:prstGeom>
        </p:spPr>
      </p:pic>
      <p:pic>
        <p:nvPicPr>
          <p:cNvPr id="9" name="Picture 2" descr="C:\Users\User\Pictures\otithi pakhi 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769" y="71049"/>
            <a:ext cx="4345613" cy="276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12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47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32770" y="962526"/>
            <a:ext cx="5554067" cy="5583424"/>
            <a:chOff x="2232771" y="1392194"/>
            <a:chExt cx="4849326" cy="485489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2" t="-69" r="-1190" b="2327"/>
            <a:stretch/>
          </p:blipFill>
          <p:spPr>
            <a:xfrm>
              <a:off x="2232771" y="3163330"/>
              <a:ext cx="4849326" cy="308376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pic>
        <p:sp>
          <p:nvSpPr>
            <p:cNvPr id="6" name="Double Wave 5"/>
            <p:cNvSpPr/>
            <p:nvPr/>
          </p:nvSpPr>
          <p:spPr>
            <a:xfrm>
              <a:off x="2232771" y="1392194"/>
              <a:ext cx="4849326" cy="1861752"/>
            </a:xfrm>
            <a:prstGeom prst="doubleWav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অতিথীর স্মৃতি</a:t>
              </a:r>
            </a:p>
            <a:p>
              <a:pPr algn="ctr"/>
              <a:endParaRPr lang="bn-IN" dirty="0" smtClean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 algn="ctr"/>
              <a:r>
                <a:rPr lang="bn-IN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                        </a:t>
              </a:r>
              <a:r>
                <a:rPr lang="bn-IN" sz="28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শরৎচন্দ্র চ</a:t>
              </a:r>
              <a:r>
                <a:rPr lang="en-US" sz="28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ট্টো</a:t>
              </a:r>
              <a:r>
                <a:rPr lang="bn-IN" sz="28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পাধ্যায়</a:t>
              </a:r>
            </a:p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7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5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193788" y="118876"/>
            <a:ext cx="2437858" cy="1676437"/>
            <a:chOff x="3946013" y="4401"/>
            <a:chExt cx="2437858" cy="1676437"/>
          </a:xfrm>
        </p:grpSpPr>
        <p:sp>
          <p:nvSpPr>
            <p:cNvPr id="3" name="Oval 2"/>
            <p:cNvSpPr/>
            <p:nvPr/>
          </p:nvSpPr>
          <p:spPr>
            <a:xfrm>
              <a:off x="3946013" y="4401"/>
              <a:ext cx="2437858" cy="167643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Oval 4"/>
            <p:cNvSpPr/>
            <p:nvPr/>
          </p:nvSpPr>
          <p:spPr>
            <a:xfrm>
              <a:off x="4303029" y="249910"/>
              <a:ext cx="1723826" cy="11854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1800" kern="1200" dirty="0" smtClean="0"/>
                <a:t>জন্ম হুগলি জেলায় ১৮৭৬ </a:t>
              </a:r>
              <a:r>
                <a:rPr lang="en-US" dirty="0" err="1" smtClean="0"/>
                <a:t>খ্রি</a:t>
              </a:r>
              <a:r>
                <a:rPr lang="en-US" dirty="0" smtClean="0"/>
                <a:t>:</a:t>
              </a:r>
              <a:endParaRPr lang="en-US" sz="1800" kern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257288" y="1795313"/>
            <a:ext cx="529836" cy="358310"/>
            <a:chOff x="4813384" y="1731996"/>
            <a:chExt cx="529836" cy="358310"/>
          </a:xfrm>
        </p:grpSpPr>
        <p:sp>
          <p:nvSpPr>
            <p:cNvPr id="9" name="Right Arrow 8"/>
            <p:cNvSpPr/>
            <p:nvPr/>
          </p:nvSpPr>
          <p:spPr>
            <a:xfrm rot="16273419">
              <a:off x="4899147" y="1646233"/>
              <a:ext cx="358310" cy="52983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ight Arrow 4"/>
            <p:cNvSpPr/>
            <p:nvPr/>
          </p:nvSpPr>
          <p:spPr>
            <a:xfrm rot="16273419">
              <a:off x="4951746" y="1805934"/>
              <a:ext cx="250817" cy="3179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836390" y="2191586"/>
            <a:ext cx="1449719" cy="1449719"/>
            <a:chOff x="4330961" y="2238799"/>
            <a:chExt cx="1449719" cy="1449719"/>
          </a:xfrm>
        </p:grpSpPr>
        <p:sp>
          <p:nvSpPr>
            <p:cNvPr id="12" name="Oval 11"/>
            <p:cNvSpPr/>
            <p:nvPr/>
          </p:nvSpPr>
          <p:spPr>
            <a:xfrm>
              <a:off x="4330961" y="2238799"/>
              <a:ext cx="1449719" cy="1449719"/>
            </a:xfrm>
            <a:prstGeom prst="ellipse">
              <a:avLst/>
            </a:prstGeom>
            <a:blipFill rotWithShape="0">
              <a:blip r:embed="rId14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Oval 4"/>
            <p:cNvSpPr/>
            <p:nvPr/>
          </p:nvSpPr>
          <p:spPr>
            <a:xfrm>
              <a:off x="4543267" y="2451105"/>
              <a:ext cx="1025107" cy="10251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100" kern="120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শরৎচন্দ্র চট্টোপাধ্যায়</a:t>
              </a:r>
              <a:endParaRPr lang="en-US" sz="2100" kern="1200" dirty="0">
                <a:solidFill>
                  <a:srgbClr val="FFFF00"/>
                </a:solidFill>
                <a:latin typeface="SutonnyMJ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602727" y="1610231"/>
            <a:ext cx="2157415" cy="1558342"/>
            <a:chOff x="4023670" y="4812"/>
            <a:chExt cx="2157415" cy="1558342"/>
          </a:xfrm>
        </p:grpSpPr>
        <p:sp>
          <p:nvSpPr>
            <p:cNvPr id="15" name="Oval 14"/>
            <p:cNvSpPr/>
            <p:nvPr/>
          </p:nvSpPr>
          <p:spPr>
            <a:xfrm>
              <a:off x="4023670" y="4812"/>
              <a:ext cx="2157415" cy="155834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val 4"/>
            <p:cNvSpPr/>
            <p:nvPr/>
          </p:nvSpPr>
          <p:spPr>
            <a:xfrm>
              <a:off x="4339616" y="233026"/>
              <a:ext cx="1525523" cy="11019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1600" kern="1200" dirty="0" smtClean="0"/>
                <a:t>১৯০৭ সালে ভারতী পত্রিকায় বড়দিদি প্রকাশিত</a:t>
              </a:r>
              <a:endParaRPr lang="en-US" sz="1600" kern="1200" dirty="0"/>
            </a:p>
          </p:txBody>
        </p:sp>
      </p:grpSp>
      <p:grpSp>
        <p:nvGrpSpPr>
          <p:cNvPr id="17" name="Group 16"/>
          <p:cNvGrpSpPr/>
          <p:nvPr/>
        </p:nvGrpSpPr>
        <p:grpSpPr>
          <a:xfrm rot="4362502">
            <a:off x="6170480" y="2400004"/>
            <a:ext cx="529836" cy="358310"/>
            <a:chOff x="4813384" y="1731996"/>
            <a:chExt cx="529836" cy="358310"/>
          </a:xfrm>
        </p:grpSpPr>
        <p:sp>
          <p:nvSpPr>
            <p:cNvPr id="18" name="Right Arrow 17"/>
            <p:cNvSpPr/>
            <p:nvPr/>
          </p:nvSpPr>
          <p:spPr>
            <a:xfrm rot="16273419">
              <a:off x="4899147" y="1646233"/>
              <a:ext cx="358310" cy="52983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ight Arrow 4"/>
            <p:cNvSpPr/>
            <p:nvPr/>
          </p:nvSpPr>
          <p:spPr>
            <a:xfrm rot="16273419">
              <a:off x="4951746" y="1805934"/>
              <a:ext cx="250817" cy="3179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/>
            </a:p>
          </p:txBody>
        </p:sp>
      </p:grpSp>
      <p:grpSp>
        <p:nvGrpSpPr>
          <p:cNvPr id="20" name="Group 19"/>
          <p:cNvGrpSpPr/>
          <p:nvPr/>
        </p:nvGrpSpPr>
        <p:grpSpPr>
          <a:xfrm rot="620026">
            <a:off x="6269306" y="3334639"/>
            <a:ext cx="2433834" cy="1567561"/>
            <a:chOff x="6085233" y="2295845"/>
            <a:chExt cx="2433834" cy="1567561"/>
          </a:xfrm>
        </p:grpSpPr>
        <p:sp>
          <p:nvSpPr>
            <p:cNvPr id="21" name="Oval 20"/>
            <p:cNvSpPr/>
            <p:nvPr/>
          </p:nvSpPr>
          <p:spPr>
            <a:xfrm>
              <a:off x="6085233" y="2305064"/>
              <a:ext cx="2433834" cy="155834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Oval 4"/>
            <p:cNvSpPr/>
            <p:nvPr/>
          </p:nvSpPr>
          <p:spPr>
            <a:xfrm>
              <a:off x="6419963" y="2295845"/>
              <a:ext cx="1720980" cy="11019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1600" kern="1200" dirty="0" smtClean="0"/>
                <a:t>দেবদাস,শেষ </a:t>
              </a:r>
              <a:r>
                <a:rPr lang="bn-IN" sz="1600" kern="1200" dirty="0" smtClean="0"/>
                <a:t>প্রশ্ন ইত্যাদি বিখ্যাত উপন্যাস।</a:t>
              </a:r>
              <a:endParaRPr lang="en-US" sz="1600" kern="1200" dirty="0"/>
            </a:p>
          </p:txBody>
        </p:sp>
      </p:grpSp>
      <p:grpSp>
        <p:nvGrpSpPr>
          <p:cNvPr id="23" name="Group 22"/>
          <p:cNvGrpSpPr/>
          <p:nvPr/>
        </p:nvGrpSpPr>
        <p:grpSpPr>
          <a:xfrm rot="1291384">
            <a:off x="6115576" y="3295921"/>
            <a:ext cx="341065" cy="529836"/>
            <a:chOff x="5843261" y="2698741"/>
            <a:chExt cx="150762" cy="529836"/>
          </a:xfrm>
        </p:grpSpPr>
        <p:sp>
          <p:nvSpPr>
            <p:cNvPr id="24" name="Right Arrow 23"/>
            <p:cNvSpPr/>
            <p:nvPr/>
          </p:nvSpPr>
          <p:spPr>
            <a:xfrm>
              <a:off x="5843261" y="2698741"/>
              <a:ext cx="150762" cy="52983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ight Arrow 4"/>
            <p:cNvSpPr/>
            <p:nvPr/>
          </p:nvSpPr>
          <p:spPr>
            <a:xfrm>
              <a:off x="5843261" y="2804708"/>
              <a:ext cx="105533" cy="3179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606779" y="3814328"/>
            <a:ext cx="1867953" cy="1558342"/>
            <a:chOff x="4180852" y="4361971"/>
            <a:chExt cx="1867953" cy="1558342"/>
          </a:xfrm>
        </p:grpSpPr>
        <p:sp>
          <p:nvSpPr>
            <p:cNvPr id="27" name="Oval 26"/>
            <p:cNvSpPr/>
            <p:nvPr/>
          </p:nvSpPr>
          <p:spPr>
            <a:xfrm>
              <a:off x="4180852" y="4361971"/>
              <a:ext cx="1867953" cy="155834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Oval 4"/>
            <p:cNvSpPr/>
            <p:nvPr/>
          </p:nvSpPr>
          <p:spPr>
            <a:xfrm>
              <a:off x="4454407" y="4590185"/>
              <a:ext cx="1320843" cy="11019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1600" kern="1200" dirty="0" smtClean="0"/>
                <a:t>স্বীকৃতি </a:t>
              </a:r>
              <a:r>
                <a:rPr lang="bn-IN" sz="1600" kern="1200" dirty="0" smtClean="0"/>
                <a:t>হিসাবে</a:t>
              </a:r>
              <a:r>
                <a:rPr lang="en-US" sz="1600" dirty="0"/>
                <a:t> </a:t>
              </a:r>
              <a:r>
                <a:rPr lang="en-US" sz="1600" dirty="0" err="1" smtClean="0"/>
                <a:t>তিনি</a:t>
              </a:r>
              <a:r>
                <a:rPr lang="en-US" sz="1600" kern="1200" dirty="0" smtClean="0"/>
                <a:t> </a:t>
              </a:r>
              <a:r>
                <a:rPr lang="bn-IN" sz="1600" kern="1200" dirty="0" smtClean="0"/>
                <a:t> </a:t>
              </a:r>
              <a:r>
                <a:rPr lang="bn-IN" sz="1600" kern="1200" dirty="0" smtClean="0"/>
                <a:t>জগত্তারিণী স্বর্ণপদকও ডী,লিট উপাধি </a:t>
              </a:r>
              <a:endParaRPr lang="en-US" sz="1600" kern="1200" dirty="0"/>
            </a:p>
          </p:txBody>
        </p:sp>
      </p:grpSp>
      <p:grpSp>
        <p:nvGrpSpPr>
          <p:cNvPr id="29" name="Group 28"/>
          <p:cNvGrpSpPr/>
          <p:nvPr/>
        </p:nvGrpSpPr>
        <p:grpSpPr>
          <a:xfrm rot="1451686">
            <a:off x="4785609" y="3540743"/>
            <a:ext cx="529836" cy="357307"/>
            <a:chOff x="4819396" y="3836448"/>
            <a:chExt cx="529836" cy="357307"/>
          </a:xfrm>
        </p:grpSpPr>
        <p:sp>
          <p:nvSpPr>
            <p:cNvPr id="30" name="Right Arrow 29"/>
            <p:cNvSpPr/>
            <p:nvPr/>
          </p:nvSpPr>
          <p:spPr>
            <a:xfrm rot="5306862">
              <a:off x="4905660" y="3750184"/>
              <a:ext cx="357307" cy="52983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ight Arrow 4"/>
            <p:cNvSpPr/>
            <p:nvPr/>
          </p:nvSpPr>
          <p:spPr>
            <a:xfrm rot="5306862">
              <a:off x="4957804" y="3802575"/>
              <a:ext cx="250115" cy="3179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542407" y="1863045"/>
            <a:ext cx="1812149" cy="1558342"/>
            <a:chOff x="2016628" y="2184488"/>
            <a:chExt cx="1812149" cy="1558342"/>
          </a:xfrm>
        </p:grpSpPr>
        <p:sp>
          <p:nvSpPr>
            <p:cNvPr id="33" name="Oval 32"/>
            <p:cNvSpPr/>
            <p:nvPr/>
          </p:nvSpPr>
          <p:spPr>
            <a:xfrm>
              <a:off x="2016628" y="2184488"/>
              <a:ext cx="1812149" cy="155834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Oval 4"/>
            <p:cNvSpPr/>
            <p:nvPr/>
          </p:nvSpPr>
          <p:spPr>
            <a:xfrm>
              <a:off x="2282011" y="2412702"/>
              <a:ext cx="1281383" cy="11019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1800" kern="1200" dirty="0" smtClean="0"/>
                <a:t>১৯৩৮ সালে কলকাতায় মৃত্যুবরণ করেন।</a:t>
              </a:r>
              <a:endParaRPr lang="en-US" sz="1800" kern="1200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445415" y="2417490"/>
            <a:ext cx="352122" cy="529836"/>
            <a:chOff x="3954323" y="2698741"/>
            <a:chExt cx="266157" cy="529836"/>
          </a:xfrm>
        </p:grpSpPr>
        <p:sp>
          <p:nvSpPr>
            <p:cNvPr id="36" name="Right Arrow 35"/>
            <p:cNvSpPr/>
            <p:nvPr/>
          </p:nvSpPr>
          <p:spPr>
            <a:xfrm rot="10800000">
              <a:off x="3954323" y="2698741"/>
              <a:ext cx="266157" cy="52983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Right Arrow 4"/>
            <p:cNvSpPr/>
            <p:nvPr/>
          </p:nvSpPr>
          <p:spPr>
            <a:xfrm rot="21600000">
              <a:off x="4034170" y="2804708"/>
              <a:ext cx="186310" cy="3179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/>
            </a:p>
          </p:txBody>
        </p:sp>
      </p:grpSp>
      <p:pic>
        <p:nvPicPr>
          <p:cNvPr id="3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746584" y="340841"/>
            <a:ext cx="487363" cy="487363"/>
          </a:xfrm>
          <a:prstGeom prst="rect">
            <a:avLst/>
          </a:prstGeom>
        </p:spPr>
      </p:pic>
      <p:pic>
        <p:nvPicPr>
          <p:cNvPr id="40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775973" y="210213"/>
            <a:ext cx="487363" cy="487363"/>
          </a:xfrm>
          <a:prstGeom prst="rect">
            <a:avLst/>
          </a:prstGeom>
        </p:spPr>
      </p:pic>
      <p:pic>
        <p:nvPicPr>
          <p:cNvPr id="41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569415" y="1258303"/>
            <a:ext cx="487363" cy="487363"/>
          </a:xfrm>
          <a:prstGeom prst="rect">
            <a:avLst/>
          </a:prstGeom>
        </p:spPr>
      </p:pic>
      <p:pic>
        <p:nvPicPr>
          <p:cNvPr id="42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916272" y="3671888"/>
            <a:ext cx="487363" cy="487363"/>
          </a:xfrm>
          <a:prstGeom prst="rect">
            <a:avLst/>
          </a:prstGeom>
        </p:spPr>
      </p:pic>
      <p:pic>
        <p:nvPicPr>
          <p:cNvPr id="43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746584" y="4556018"/>
            <a:ext cx="487363" cy="487363"/>
          </a:xfrm>
          <a:prstGeom prst="rect">
            <a:avLst/>
          </a:prstGeom>
        </p:spPr>
      </p:pic>
      <p:pic>
        <p:nvPicPr>
          <p:cNvPr id="44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842233" y="242343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0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7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525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4358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4165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393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5272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7995" y="1710454"/>
            <a:ext cx="11213107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জন্মগ্রহণ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7995" y="3520358"/>
            <a:ext cx="11213107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বড়দিদি উপন্যাস কতসালে প্রকাশিত হয়?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7995" y="5181634"/>
            <a:ext cx="11213107" cy="92333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 কোথায় মৃত্যুবরণ করেন?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7995" y="2743879"/>
            <a:ext cx="11213107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কবি ১৮৭৬ সালে জন্মগ্রহণ করেন।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7995" y="4428598"/>
            <a:ext cx="11213107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বড়দিদি উপন্যাস ১৯০৭ সালে প্রকাশিত হয়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37995" y="6104964"/>
            <a:ext cx="11213107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কবি কলকাতায় মৃত্যু বরণ করেন।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7156" y="926245"/>
            <a:ext cx="71147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গুলো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য়ে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নাও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3419824" y="438882"/>
            <a:ext cx="487363" cy="487363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464097" y="1888288"/>
            <a:ext cx="487363" cy="487363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9158257" y="3692174"/>
            <a:ext cx="487363" cy="487363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670894" y="5399617"/>
            <a:ext cx="487363" cy="487363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220415" y="2884917"/>
            <a:ext cx="487363" cy="487363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9278013" y="4569636"/>
            <a:ext cx="487363" cy="487363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530292" y="6246002"/>
            <a:ext cx="487363" cy="487363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7459261" y="116984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08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78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24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32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203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315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368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9" dur="262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578" y="115300"/>
            <a:ext cx="8618769" cy="53710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1353" y="5744756"/>
            <a:ext cx="10759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লেখক দেওঘরে গিয়েছিলেন বায়ু পরিবর্তনের জন্য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42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4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118681" y="196376"/>
            <a:ext cx="9062935" cy="4978739"/>
            <a:chOff x="1118681" y="196376"/>
            <a:chExt cx="9062935" cy="497873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03"/>
            <a:stretch/>
          </p:blipFill>
          <p:spPr>
            <a:xfrm>
              <a:off x="1118681" y="196376"/>
              <a:ext cx="9062935" cy="4978739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8681" y="196376"/>
              <a:ext cx="2857500" cy="2099352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112734" y="5621154"/>
            <a:ext cx="11912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প্রতিদিন পাখির গানে লেখকের ঘুম ভেঙ্গে যেত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46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9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33718" y="147920"/>
            <a:ext cx="10555940" cy="4639234"/>
            <a:chOff x="1398495" y="484094"/>
            <a:chExt cx="10555940" cy="403411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8495" y="484094"/>
              <a:ext cx="5603502" cy="4034118"/>
            </a:xfrm>
            <a:prstGeom prst="actionButtonBlank">
              <a:avLst/>
            </a:prstGeom>
          </p:spPr>
        </p:pic>
        <p:pic>
          <p:nvPicPr>
            <p:cNvPr id="5" name="Picture 4">
              <a:hlinkClick r:id="" action="ppaction://noaction" highlightClick="1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5478" y="484094"/>
              <a:ext cx="5328957" cy="4034118"/>
            </a:xfrm>
            <a:prstGeom prst="actionButtonBlank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100208" y="4969204"/>
            <a:ext cx="110636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একজোড়া বেনে-বৌ পাখি সবচেয়ে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উঁ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চু ডালটায় বসে হাজিরা হেঁকে যেত।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02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56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ikosh ban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2023</TotalTime>
  <Words>316</Words>
  <Application>Microsoft Office PowerPoint</Application>
  <PresentationFormat>Custom</PresentationFormat>
  <Paragraphs>59</Paragraphs>
  <Slides>17</Slides>
  <Notes>2</Notes>
  <HiddenSlides>0</HiddenSlides>
  <MMClips>36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              বহুনির্বাচনি প্রশ্ন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 Computer</dc:creator>
  <cp:lastModifiedBy>satata</cp:lastModifiedBy>
  <cp:revision>172</cp:revision>
  <dcterms:created xsi:type="dcterms:W3CDTF">2018-09-16T13:14:05Z</dcterms:created>
  <dcterms:modified xsi:type="dcterms:W3CDTF">2020-07-05T07:41:39Z</dcterms:modified>
</cp:coreProperties>
</file>