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8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1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58147A-9B52-4064-8B07-237C71F43A47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B1A288-D61C-4828-9131-4A3C2D8170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81200" y="2362200"/>
            <a:ext cx="5791200" cy="1524000"/>
          </a:xfrm>
          <a:prstGeom prst="roundRect">
            <a:avLst/>
          </a:prstGeom>
          <a:noFill/>
          <a:ln>
            <a:noFill/>
          </a:ln>
          <a:scene3d>
            <a:camera prst="perspectiveHeroicExtremeRightFacing"/>
            <a:lightRig rig="flat" dir="tl">
              <a:rot lat="0" lon="0" rev="6600000"/>
            </a:lightRig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H: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828800" y="1905000"/>
            <a:ext cx="5791200" cy="1524000"/>
          </a:xfrm>
          <a:prstGeom prst="roundRect">
            <a:avLst/>
          </a:prstGeom>
          <a:noFill/>
          <a:ln>
            <a:noFill/>
          </a:ln>
          <a:scene3d>
            <a:camera prst="perspectiveHeroicExtremeRightFacing"/>
            <a:lightRig rig="flat" dir="tl">
              <a:rot lat="0" lon="0" rev="6600000"/>
            </a:lightRig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ln w="900" cmpd="sng">
                  <a:solidFill>
                    <a:srgbClr val="00B0F0">
                      <a:alpha val="55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gency FB" pitchFamily="34" charset="0"/>
              </a:rPr>
              <a:t>স্বাগতম</a:t>
            </a:r>
            <a:r>
              <a:rPr lang="bn-IN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5000" y="685800"/>
            <a:ext cx="4343400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মূল্য</a:t>
            </a:r>
            <a:r>
              <a:rPr lang="bn-IN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ায়</a:t>
            </a:r>
            <a:r>
              <a:rPr lang="bn-BD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ণ </a:t>
            </a:r>
            <a:r>
              <a:rPr lang="bn-IN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en-US" sz="7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72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2590800"/>
            <a:ext cx="9144000" cy="3962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১। বঙ্গবাণী কবিতাটি কোন কাব্যগ্রন্থ থেকে নেওয়া হয়েছে ? </a:t>
            </a:r>
          </a:p>
          <a:p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২। কোন ভাষা গুল</a:t>
            </a:r>
            <a:r>
              <a:rPr lang="bn-BD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ো</a:t>
            </a: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র  প্রতি কবির কোন বিদ্ধেষ নেই ? </a:t>
            </a:r>
          </a:p>
          <a:p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৩।  কোন যুগে এমন বানিবদ্ধ কবিতার নিদর্শন দূর্লভ ? </a:t>
            </a:r>
          </a:p>
          <a:p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৪। আমাদের প্রানের ভাষা কি ? </a:t>
            </a:r>
          </a:p>
          <a:p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33600" y="304800"/>
            <a:ext cx="4572000" cy="1371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বাড়ির</a:t>
            </a:r>
            <a:r>
              <a:rPr lang="en-US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6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কাজ</a:t>
            </a:r>
            <a:r>
              <a:rPr lang="en-US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819400"/>
            <a:ext cx="8382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48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বঙ্গবাণী কবিতার মূল বক্তব্য নিজের ভাষায় লিখ। </a:t>
            </a:r>
            <a:endParaRPr lang="en-US" sz="4800" b="1" cap="all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paaa0504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5400" y="838200"/>
            <a:ext cx="7423661" cy="1780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3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Pictures\cat animated.gif - Google Search_files\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2971800" cy="2989864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0" y="4800600"/>
            <a:ext cx="502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কৃষ্ণা </a:t>
            </a:r>
            <a:r>
              <a:rPr lang="en-US" sz="2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ভট্টাচার্য্য</a:t>
            </a:r>
            <a:r>
              <a:rPr lang="bn-BD" sz="2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2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সিলাম পদ্মলোচন বহুমুখী উচ্চ বিদ্যালয় 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667794" y="3275806"/>
            <a:ext cx="3809206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14700" y="3313906"/>
            <a:ext cx="2971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858294" y="3313906"/>
            <a:ext cx="2971006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800600" y="4800600"/>
            <a:ext cx="449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মাধ্যমিক বাংলা সাহিত্য </a:t>
            </a: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নবম – দশম 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62600" y="1676400"/>
            <a:ext cx="3185160" cy="27432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352800" y="304800"/>
            <a:ext cx="26670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পরিচিতি</a:t>
            </a:r>
            <a:r>
              <a:rPr lang="bn-IN" sz="2000" dirty="0" smtClean="0"/>
              <a:t> 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57600" y="10668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11430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914400"/>
            <a:ext cx="9144000" cy="1524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আজকের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IN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বিষয়ঃ 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2590800"/>
            <a:ext cx="9144000" cy="1676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“বঙ্গবানী” 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4419600"/>
            <a:ext cx="7467600" cy="1600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আবদুল হাকিম 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762000"/>
            <a:ext cx="5715000" cy="1295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762000"/>
            <a:ext cx="9144000" cy="609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</a:t>
            </a:r>
            <a:r>
              <a:rPr lang="bn-IN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বঙ্গবানি</a:t>
            </a:r>
            <a:r>
              <a:rPr lang="bn-IN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” কবিতাটি কবি আবদুল হাকিমের “</a:t>
            </a:r>
            <a:r>
              <a:rPr lang="bn-IN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নূরনামা</a:t>
            </a:r>
            <a:r>
              <a:rPr lang="bn-IN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” কাব্যগ্রন্থ থেকে সংকলন করা হয়েছে । </a:t>
            </a:r>
            <a:r>
              <a:rPr lang="bn-IN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মধ্যযুগীয়</a:t>
            </a:r>
            <a:r>
              <a:rPr lang="bn-IN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পরিবেশে এমন বানীবদ্ধ কবিতার নিদর্শন দুর্লভ ।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0"/>
            <a:ext cx="3886200" cy="762000"/>
          </a:xfrm>
          <a:prstGeom prst="roundRect">
            <a:avLst>
              <a:gd name="adj" fmla="val 4076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পাঠ পরিচিতি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9144000" cy="563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কবি এই কবিতায় নিজের উপলব্ধি ও </a:t>
            </a:r>
            <a:r>
              <a:rPr lang="en-US" sz="36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বিশ্বাসের</a:t>
            </a:r>
            <a:r>
              <a:rPr lang="en-US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কথা</a:t>
            </a:r>
            <a:r>
              <a:rPr lang="en-US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নি</a:t>
            </a:r>
            <a:r>
              <a:rPr lang="bn-IN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র্দ্ধিধায় বলেছেন । আরবি ফারসি  ভাষার প্রতি কবির কোন বিদ্ধেষ নেই। এই সব ভাষা দিয়ে আল্লা নবির ছিফত লেখা হয়। তাই এই সব ভাষার প্রতি সবাই শ্রদ্ধাশীল । যে সব মানুষ এই সব ভাষা বুঝেনা তারা মাতৃভাষায় ছা</a:t>
            </a:r>
            <a:r>
              <a:rPr lang="bn-BD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ড়া</a:t>
            </a:r>
            <a:r>
              <a:rPr lang="bn-IN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কথা বলতে পারেনা। তাই কবির মতে মানুষ নিজ নিজ ভাষায় স্রষ্টাকে ডাকে আর স্রষ্ট</a:t>
            </a:r>
            <a:r>
              <a:rPr lang="bn-BD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াও</a:t>
            </a:r>
            <a:r>
              <a:rPr lang="bn-IN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মানুষের বক্তব্য বুঝতে পারেন। তাই মাতৃভাষা আমাদের প্রানের ভাষা ।  </a:t>
            </a:r>
            <a:endParaRPr lang="en-US" sz="3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0"/>
            <a:ext cx="4114800" cy="99060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4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কবি</a:t>
            </a:r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44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পরিচিতি</a:t>
            </a:r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2895600"/>
            <a:ext cx="2743200" cy="1981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কাব্যগ্রন্থঃ লালমতি, ইউসু</a:t>
            </a:r>
            <a:r>
              <a:rPr lang="bn-BD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ফ</a:t>
            </a:r>
            <a:r>
              <a:rPr lang="bn-IN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জুলেকা, কারবালা ও শহরনামা ইত্যাদি। </a:t>
            </a:r>
            <a:endParaRPr lang="en-US" sz="2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48400" y="2971800"/>
            <a:ext cx="2667000" cy="1981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বিখ্যাত কাব্যগ্র</a:t>
            </a:r>
            <a:r>
              <a:rPr lang="bn-BD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ন্থঃ </a:t>
            </a:r>
            <a:r>
              <a:rPr lang="en-US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000" b="1" cap="all" dirty="0" err="1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নূরনামা</a:t>
            </a:r>
            <a:endParaRPr lang="en-US" sz="2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6600" y="5029200"/>
            <a:ext cx="2667000" cy="1676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28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মৃত্যুঃ১৬৯০ সালে </a:t>
            </a:r>
            <a:endParaRPr lang="en-US" sz="28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29000" y="1066800"/>
            <a:ext cx="2438400" cy="1600200"/>
          </a:xfrm>
          <a:prstGeom prst="roundRect">
            <a:avLst>
              <a:gd name="adj" fmla="val 15695"/>
            </a:avLst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জন্মঃ১৬২০ খিষ্টাব্দে সন্দ্বীপের সুধারামপুর গ্রামে।   </a:t>
            </a:r>
            <a:endParaRPr lang="en-US" sz="2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H:\IMG-20200822-WA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971800"/>
            <a:ext cx="2362200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95600" y="0"/>
            <a:ext cx="3276600" cy="1066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শব্দার্থ</a:t>
            </a:r>
            <a:r>
              <a:rPr lang="b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371600"/>
            <a:ext cx="2590800" cy="1371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বঙ্গবানী</a:t>
            </a:r>
            <a:endParaRPr lang="en-US" sz="4400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3200400"/>
            <a:ext cx="25146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হাবিলাষ</a:t>
            </a: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5105400"/>
            <a:ext cx="25146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মারফত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86200" y="1600200"/>
            <a:ext cx="16002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10000" y="3352800"/>
            <a:ext cx="16764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810000" y="5334000"/>
            <a:ext cx="16002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72200" y="1371600"/>
            <a:ext cx="251460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বাংলা ভাষা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72200" y="5105400"/>
            <a:ext cx="25908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মরমি সাধনা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8400" y="3352800"/>
            <a:ext cx="2514600" cy="1371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প্রবল ইচ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্ছা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990600"/>
            <a:ext cx="25908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নিরঞ্জন</a:t>
            </a:r>
            <a:endParaRPr lang="en-US" sz="4400" dirty="0"/>
          </a:p>
        </p:txBody>
      </p:sp>
      <p:sp>
        <p:nvSpPr>
          <p:cNvPr id="3" name="Rounded Rectangle 2"/>
          <p:cNvSpPr/>
          <p:nvPr/>
        </p:nvSpPr>
        <p:spPr>
          <a:xfrm>
            <a:off x="304800" y="3048000"/>
            <a:ext cx="26670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ছিফত</a:t>
            </a:r>
            <a:r>
              <a:rPr lang="bn-IN" sz="4400" dirty="0" smtClean="0"/>
              <a:t> </a:t>
            </a:r>
            <a:endParaRPr lang="en-US" sz="4400" dirty="0"/>
          </a:p>
        </p:txBody>
      </p:sp>
      <p:sp>
        <p:nvSpPr>
          <p:cNvPr id="4" name="Rounded Rectangle 3"/>
          <p:cNvSpPr/>
          <p:nvPr/>
        </p:nvSpPr>
        <p:spPr>
          <a:xfrm>
            <a:off x="6248400" y="5029200"/>
            <a:ext cx="27432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যোগায়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5029200"/>
            <a:ext cx="27432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জুয়ায় 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72200" y="914400"/>
            <a:ext cx="26670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আল্লাহ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352800" y="1066800"/>
            <a:ext cx="23622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429000" y="3124200"/>
            <a:ext cx="23622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505200" y="5105400"/>
            <a:ext cx="22098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248400" y="3048000"/>
            <a:ext cx="25908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গুণ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00400"/>
            <a:ext cx="9144000" cy="3657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১</a:t>
            </a:r>
            <a:r>
              <a:rPr lang="bn-IN" sz="4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। কোন ভাষা দিয়ে আল্লা নবির ছিফত লেখা হয় ?</a:t>
            </a:r>
          </a:p>
          <a:p>
            <a:r>
              <a:rPr lang="bn-BD" sz="4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২</a:t>
            </a:r>
            <a:r>
              <a:rPr lang="bn-IN" sz="4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। মারফত শব্দের অর্থে কি ? </a:t>
            </a:r>
          </a:p>
        </p:txBody>
      </p:sp>
      <p:sp>
        <p:nvSpPr>
          <p:cNvPr id="3" name="Oval 2"/>
          <p:cNvSpPr/>
          <p:nvPr/>
        </p:nvSpPr>
        <p:spPr>
          <a:xfrm>
            <a:off x="914400" y="914400"/>
            <a:ext cx="7391400" cy="2057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655</TotalTime>
  <Words>252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Krishna</cp:lastModifiedBy>
  <cp:revision>80</cp:revision>
  <dcterms:created xsi:type="dcterms:W3CDTF">2020-08-22T09:01:39Z</dcterms:created>
  <dcterms:modified xsi:type="dcterms:W3CDTF">2020-09-24T15:19:39Z</dcterms:modified>
</cp:coreProperties>
</file>