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75" r:id="rId3"/>
    <p:sldId id="276" r:id="rId4"/>
    <p:sldId id="261" r:id="rId5"/>
    <p:sldId id="281" r:id="rId6"/>
    <p:sldId id="263" r:id="rId7"/>
    <p:sldId id="286" r:id="rId8"/>
    <p:sldId id="265" r:id="rId9"/>
    <p:sldId id="288" r:id="rId10"/>
    <p:sldId id="271" r:id="rId11"/>
    <p:sldId id="287" r:id="rId12"/>
    <p:sldId id="285" r:id="rId13"/>
    <p:sldId id="289" r:id="rId14"/>
    <p:sldId id="297" r:id="rId15"/>
    <p:sldId id="298" r:id="rId16"/>
    <p:sldId id="290" r:id="rId17"/>
    <p:sldId id="292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09" autoAdjust="0"/>
  </p:normalViewPr>
  <p:slideViewPr>
    <p:cSldViewPr snapToGrid="0" showGuides="1">
      <p:cViewPr varScale="1">
        <p:scale>
          <a:sx n="65" d="100"/>
          <a:sy n="65" d="100"/>
        </p:scale>
        <p:origin x="912" y="66"/>
      </p:cViewPr>
      <p:guideLst>
        <p:guide orient="horz" pos="3360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D5F63-25F9-4422-82EB-CD4EAD6783B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CD361-FCBF-47C3-B6E1-C4F712ED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D361-FCBF-47C3-B6E1-C4F712EDF8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3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D361-FCBF-47C3-B6E1-C4F712EDF8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93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D361-FCBF-47C3-B6E1-C4F712EDF8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2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D361-FCBF-47C3-B6E1-C4F712EDF8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2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6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9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2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8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0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3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3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3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2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DC3B-D0F8-49FD-8E9E-949CDBD7672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D8609-F4E8-49D7-B01B-E6D9B1883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0D-011D-47F1-9088-17C9410C9854}" type="datetime5">
              <a:rPr lang="en-US" sz="1800" b="1" smtClean="0">
                <a:solidFill>
                  <a:srgbClr val="002060"/>
                </a:solidFill>
              </a:rPr>
              <a:t>26-Sep-20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968" y="6356350"/>
            <a:ext cx="11897032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2060"/>
                </a:solidFill>
              </a:rPr>
              <a:t>Bipul</a:t>
            </a:r>
            <a:r>
              <a:rPr lang="en-US" sz="2000" b="1" dirty="0">
                <a:solidFill>
                  <a:srgbClr val="002060"/>
                </a:solidFill>
              </a:rPr>
              <a:t> Sarkar </a:t>
            </a:r>
            <a:r>
              <a:rPr lang="en-US" sz="2000" b="1" dirty="0" err="1">
                <a:solidFill>
                  <a:srgbClr val="002060"/>
                </a:solidFill>
              </a:rPr>
              <a:t>Atmool</a:t>
            </a:r>
            <a:r>
              <a:rPr lang="en-US" sz="2000" b="1" dirty="0">
                <a:solidFill>
                  <a:srgbClr val="002060"/>
                </a:solidFill>
              </a:rPr>
              <a:t> high School -</a:t>
            </a:r>
            <a:r>
              <a:rPr lang="en-US" sz="2000" b="1" dirty="0" err="1">
                <a:solidFill>
                  <a:srgbClr val="002060"/>
                </a:solidFill>
              </a:rPr>
              <a:t>Shibgonj-Bogura</a:t>
            </a:r>
            <a:r>
              <a:rPr lang="en-US" sz="2000" b="1" dirty="0">
                <a:solidFill>
                  <a:srgbClr val="002060"/>
                </a:solidFill>
              </a:rPr>
              <a:t> - 01730169555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4086" r="12097" b="4301"/>
          <a:stretch/>
        </p:blipFill>
        <p:spPr>
          <a:xfrm>
            <a:off x="294968" y="287593"/>
            <a:ext cx="11577483" cy="595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87593"/>
            <a:ext cx="5169384" cy="197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08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14555" y="330191"/>
            <a:ext cx="3757445" cy="3251416"/>
            <a:chOff x="116775" y="3171717"/>
            <a:chExt cx="3571948" cy="3107218"/>
          </a:xfrm>
        </p:grpSpPr>
        <p:sp>
          <p:nvSpPr>
            <p:cNvPr id="18" name="TextBox 17"/>
            <p:cNvSpPr txBox="1"/>
            <p:nvPr/>
          </p:nvSpPr>
          <p:spPr>
            <a:xfrm>
              <a:off x="116775" y="4608903"/>
              <a:ext cx="796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69513" y="3171717"/>
              <a:ext cx="3419210" cy="3107218"/>
              <a:chOff x="322748" y="3071709"/>
              <a:chExt cx="3391430" cy="3337665"/>
            </a:xfrm>
          </p:grpSpPr>
          <p:sp>
            <p:nvSpPr>
              <p:cNvPr id="14" name="Isosceles Triangle 13"/>
              <p:cNvSpPr/>
              <p:nvPr/>
            </p:nvSpPr>
            <p:spPr>
              <a:xfrm>
                <a:off x="728832" y="3480889"/>
                <a:ext cx="2649758" cy="2419777"/>
              </a:xfrm>
              <a:prstGeom prst="triangle">
                <a:avLst>
                  <a:gd name="adj" fmla="val 0"/>
                </a:avLst>
              </a:prstGeom>
              <a:solidFill>
                <a:schemeClr val="bg1"/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08313" y="5876175"/>
                <a:ext cx="565670" cy="533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22748" y="3071709"/>
                <a:ext cx="824707" cy="533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89471" y="5876175"/>
                <a:ext cx="824707" cy="533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556018" y="5876175"/>
                <a:ext cx="824707" cy="533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728832" y="5729971"/>
                <a:ext cx="190905" cy="15618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8571" b="22541"/>
          <a:stretch/>
        </p:blipFill>
        <p:spPr>
          <a:xfrm>
            <a:off x="4572000" y="1038173"/>
            <a:ext cx="5733143" cy="1197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3079" b="-2027"/>
          <a:stretch/>
        </p:blipFill>
        <p:spPr>
          <a:xfrm>
            <a:off x="1145705" y="3581607"/>
            <a:ext cx="8970752" cy="234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7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788" y="255131"/>
            <a:ext cx="117942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ত্রিভুজক্ষেত্রের দুই বাহু ও তাদের অন্তর্ভুক্ত কোণ দেওয়া আছে। মনে করি ABC ত্রিভুজের বাহুদ্বয়  BC =a, CA = b, AB = c। A থেকে BC বাহুর উপর AD লম্ব আঁকি।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587750" y="1274034"/>
                <a:ext cx="11411635" cy="562122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ধরি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AD = h.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C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বিবেচনাকরলেপাই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𝐴𝐷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𝐶𝐴</m:t>
                        </m:r>
                      </m:den>
                    </m:f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a:rPr lang="en-US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</m:func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𝑜𝑝𝑝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𝑠𝑖𝑑𝑒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𝑦𝑝𝑜𝑡𝑒𝑛𝑢𝑠𝑒</m:t>
                        </m:r>
                      </m:den>
                    </m:f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a:rPr lang="en-US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    </m:t>
                        </m:r>
                      </m:e>
                    </m:func>
                  </m:oMath>
                </a14:m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h = b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</m:func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ABC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এরক্ষত্রফল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BC×AD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a×h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absinC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অনুরূপভাবেক্ষেত্র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ABC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এরক্ষেত্রফল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b×csinA=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c×asinB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bcsinA=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casinB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              </m:t>
                    </m:r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50" y="1274034"/>
                <a:ext cx="11411635" cy="5621225"/>
              </a:xfrm>
              <a:prstGeom prst="rect">
                <a:avLst/>
              </a:prstGeom>
              <a:blipFill>
                <a:blip r:embed="rId2"/>
                <a:stretch>
                  <a:fillRect l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80" b="36065"/>
          <a:stretch/>
        </p:blipFill>
        <p:spPr>
          <a:xfrm>
            <a:off x="7464116" y="1906881"/>
            <a:ext cx="4535269" cy="314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Callout 14"/>
          <p:cNvSpPr/>
          <p:nvPr/>
        </p:nvSpPr>
        <p:spPr>
          <a:xfrm>
            <a:off x="7948947" y="6509288"/>
            <a:ext cx="45719" cy="45719"/>
          </a:xfrm>
          <a:prstGeom prst="cloudCallou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5720689" y="2443090"/>
            <a:ext cx="4694171" cy="3957710"/>
          </a:xfrm>
          <a:prstGeom prst="cloudCallou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7" t="18114" r="25759" b="37025"/>
          <a:stretch/>
        </p:blipFill>
        <p:spPr>
          <a:xfrm>
            <a:off x="4117996" y="750757"/>
            <a:ext cx="3505467" cy="784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1" y="2862101"/>
            <a:ext cx="10058400" cy="18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8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210264" y="1844674"/>
            <a:ext cx="3154421" cy="3589232"/>
            <a:chOff x="8471521" y="2663479"/>
            <a:chExt cx="3229699" cy="2493296"/>
          </a:xfrm>
        </p:grpSpPr>
        <p:sp>
          <p:nvSpPr>
            <p:cNvPr id="3" name="Isosceles Triangle 2"/>
            <p:cNvSpPr/>
            <p:nvPr/>
          </p:nvSpPr>
          <p:spPr>
            <a:xfrm>
              <a:off x="8725546" y="2898184"/>
              <a:ext cx="1255362" cy="1208868"/>
            </a:xfrm>
            <a:prstGeom prst="triangle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8586061" y="2665710"/>
              <a:ext cx="3115159" cy="1906290"/>
            </a:xfrm>
            <a:prstGeom prst="triangle">
              <a:avLst>
                <a:gd name="adj" fmla="val 28107"/>
              </a:avLst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7138602">
              <a:off x="7930775" y="3262244"/>
              <a:ext cx="17823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/>
                <a:t>9 </a:t>
              </a:r>
              <a:r>
                <a:rPr lang="en-US" sz="2800" dirty="0"/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সে,মি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353227" y="4572000"/>
              <a:ext cx="17823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Vindabody"/>
                </a:rPr>
                <a:t>10</a:t>
              </a:r>
              <a:r>
                <a:rPr lang="bn-IN" sz="2800" dirty="0"/>
                <a:t> </a:t>
              </a:r>
              <a:r>
                <a:rPr lang="en-US" sz="2800" dirty="0"/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সে,মি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Arc 6"/>
            <p:cNvSpPr/>
            <p:nvPr/>
          </p:nvSpPr>
          <p:spPr>
            <a:xfrm>
              <a:off x="8471521" y="3939856"/>
              <a:ext cx="767166" cy="1084882"/>
            </a:xfrm>
            <a:prstGeom prst="arc">
              <a:avLst>
                <a:gd name="adj1" fmla="val 16200000"/>
                <a:gd name="adj2" fmla="val 391186"/>
              </a:avLst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706172" y="4124521"/>
              <a:ext cx="813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chemeClr val="bg1"/>
                  </a:solidFill>
                  <a:latin typeface="Vindabody"/>
                </a:rPr>
                <a:t>60</a:t>
              </a:r>
              <a:r>
                <a:rPr lang="bn-IN" sz="2400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°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" r="35546" b="-332"/>
          <a:stretch/>
        </p:blipFill>
        <p:spPr>
          <a:xfrm>
            <a:off x="1173957" y="615624"/>
            <a:ext cx="6483035" cy="520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0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80" b="36065"/>
          <a:stretch/>
        </p:blipFill>
        <p:spPr>
          <a:xfrm>
            <a:off x="7656731" y="2495227"/>
            <a:ext cx="4535269" cy="31455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0" y="4711485"/>
            <a:ext cx="105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62372" y="4711485"/>
            <a:ext cx="105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X-a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3" b="17647"/>
          <a:stretch/>
        </p:blipFill>
        <p:spPr>
          <a:xfrm>
            <a:off x="622376" y="672884"/>
            <a:ext cx="7766881" cy="476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15" y="1479065"/>
            <a:ext cx="10058400" cy="449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7" r="10139" b="-206"/>
          <a:stretch/>
        </p:blipFill>
        <p:spPr>
          <a:xfrm>
            <a:off x="667657" y="769259"/>
            <a:ext cx="10668000" cy="53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8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56" y="203403"/>
            <a:ext cx="4261473" cy="871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4" b="9139"/>
          <a:stretch/>
        </p:blipFill>
        <p:spPr>
          <a:xfrm>
            <a:off x="697150" y="2732161"/>
            <a:ext cx="9956336" cy="18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854877" y="2476869"/>
            <a:ext cx="3335638" cy="3238285"/>
            <a:chOff x="7315201" y="838200"/>
            <a:chExt cx="3157953" cy="3128666"/>
          </a:xfrm>
        </p:grpSpPr>
        <p:sp>
          <p:nvSpPr>
            <p:cNvPr id="23" name="Rectangle 22"/>
            <p:cNvSpPr/>
            <p:nvPr/>
          </p:nvSpPr>
          <p:spPr>
            <a:xfrm>
              <a:off x="7315201" y="3505201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7848600" y="1066800"/>
              <a:ext cx="2362200" cy="1524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34600" y="2438400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 Unicode MS"/>
                  <a:ea typeface="Arial Unicode MS"/>
                  <a:cs typeface="Arial Unicode MS"/>
                </a:rPr>
                <a:t>B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610600" y="838200"/>
              <a:ext cx="381000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 Unicode MS"/>
                  <a:ea typeface="Arial Unicode MS"/>
                  <a:cs typeface="Arial Unicode MS"/>
                </a:rPr>
                <a:t>C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 rot="18468085">
              <a:off x="7772401" y="1600200"/>
              <a:ext cx="883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 Unicode MS"/>
                  <a:ea typeface="Arial Unicode MS"/>
                  <a:cs typeface="Arial Unicode MS"/>
                </a:rPr>
                <a:t>b</a:t>
              </a:r>
              <a:r>
                <a:rPr lang="bn-BD" dirty="0">
                  <a:latin typeface="Arial Unicode MS"/>
                  <a:ea typeface="Arial Unicode MS"/>
                  <a:cs typeface="Arial Unicode MS"/>
                </a:rPr>
                <a:t>=</a:t>
              </a:r>
              <a:r>
                <a:rPr lang="en-US" dirty="0">
                  <a:latin typeface="Arial Unicode MS"/>
                  <a:ea typeface="Arial Unicode MS"/>
                  <a:cs typeface="Arial Unicode MS"/>
                </a:rPr>
                <a:t>8cm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704265" y="2731532"/>
              <a:ext cx="870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 Unicode MS"/>
                  <a:ea typeface="Arial Unicode MS"/>
                  <a:cs typeface="Arial Unicode MS"/>
                </a:rPr>
                <a:t>c=9cm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 rot="14042894">
              <a:off x="9525001" y="1600200"/>
              <a:ext cx="883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 Unicode MS"/>
                  <a:ea typeface="Arial Unicode MS"/>
                  <a:cs typeface="Arial Unicode MS"/>
                </a:rPr>
                <a:t>a=7cm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43800" y="2362200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 Unicode MS"/>
                  <a:ea typeface="Arial Unicode MS"/>
                  <a:cs typeface="Arial Unicode MS"/>
                </a:rPr>
                <a:t>A</a:t>
              </a:r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4" b="12401"/>
          <a:stretch/>
        </p:blipFill>
        <p:spPr>
          <a:xfrm>
            <a:off x="402957" y="538279"/>
            <a:ext cx="10510442" cy="8986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75" b="4850"/>
          <a:stretch/>
        </p:blipFill>
        <p:spPr>
          <a:xfrm>
            <a:off x="750395" y="1916950"/>
            <a:ext cx="7980634" cy="43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8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9" t="20902" r="33783" b="23183"/>
          <a:stretch/>
        </p:blipFill>
        <p:spPr>
          <a:xfrm>
            <a:off x="4936840" y="385064"/>
            <a:ext cx="2513849" cy="106188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359917" y="1045320"/>
            <a:ext cx="2749663" cy="1846188"/>
            <a:chOff x="-2442466" y="19937"/>
            <a:chExt cx="8456603" cy="3899844"/>
          </a:xfrm>
        </p:grpSpPr>
        <p:grpSp>
          <p:nvGrpSpPr>
            <p:cNvPr id="8" name="Group 7"/>
            <p:cNvGrpSpPr/>
            <p:nvPr/>
          </p:nvGrpSpPr>
          <p:grpSpPr>
            <a:xfrm>
              <a:off x="-2442466" y="19937"/>
              <a:ext cx="8456603" cy="3899844"/>
              <a:chOff x="-1498569" y="-9560"/>
              <a:chExt cx="8456603" cy="389984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-1498569" y="-9560"/>
                <a:ext cx="7883712" cy="3593776"/>
                <a:chOff x="-3211643" y="2619451"/>
                <a:chExt cx="7819659" cy="3860309"/>
              </a:xfrm>
            </p:grpSpPr>
            <p:sp>
              <p:nvSpPr>
                <p:cNvPr id="12" name="Isosceles Triangle 11"/>
                <p:cNvSpPr/>
                <p:nvPr/>
              </p:nvSpPr>
              <p:spPr>
                <a:xfrm>
                  <a:off x="728832" y="3480889"/>
                  <a:ext cx="2649758" cy="2419777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-670827" y="5292552"/>
                  <a:ext cx="1701527" cy="11872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16480" y="2619451"/>
                  <a:ext cx="1651892" cy="11872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C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144674" y="5072335"/>
                  <a:ext cx="1463342" cy="11872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A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-3211643" y="4452712"/>
                  <a:ext cx="4285626" cy="9078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000" dirty="0"/>
                    <a:t>20 </a:t>
                  </a:r>
                  <a:r>
                    <a:rPr lang="en-US" sz="20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মিটার</a:t>
                  </a:r>
                  <a:endParaRPr lang="en-US" sz="2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728832" y="5729971"/>
                  <a:ext cx="190905" cy="156184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661795" y="3045101"/>
                <a:ext cx="6296239" cy="84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15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779980" y="1841712"/>
              <a:ext cx="1061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66" b="34705"/>
          <a:stretch/>
        </p:blipFill>
        <p:spPr>
          <a:xfrm>
            <a:off x="1150050" y="3350936"/>
            <a:ext cx="9503436" cy="14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5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66" r="51790" b="35324"/>
          <a:stretch/>
        </p:blipFill>
        <p:spPr>
          <a:xfrm>
            <a:off x="4384622" y="593891"/>
            <a:ext cx="3270599" cy="929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5" b="26334"/>
          <a:stretch/>
        </p:blipFill>
        <p:spPr>
          <a:xfrm>
            <a:off x="990721" y="1692967"/>
            <a:ext cx="8472593" cy="847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53" b="11154"/>
          <a:stretch/>
        </p:blipFill>
        <p:spPr>
          <a:xfrm>
            <a:off x="1266492" y="2874163"/>
            <a:ext cx="9746268" cy="197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2680-1011-473A-B8B4-B3A73B95C784}" type="datetime3">
              <a:rPr lang="en-US" sz="1800" b="1" smtClean="0">
                <a:solidFill>
                  <a:srgbClr val="00B050"/>
                </a:solidFill>
              </a:rPr>
              <a:t>26 September 2020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0439" y="6356350"/>
            <a:ext cx="11400503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B050"/>
                </a:solidFill>
              </a:rPr>
              <a:t>Bipul</a:t>
            </a:r>
            <a:r>
              <a:rPr lang="en-US" sz="2000" b="1" dirty="0">
                <a:solidFill>
                  <a:srgbClr val="00B050"/>
                </a:solidFill>
              </a:rPr>
              <a:t> Sarkar -</a:t>
            </a:r>
            <a:r>
              <a:rPr lang="en-US" sz="2000" b="1" dirty="0" err="1">
                <a:solidFill>
                  <a:srgbClr val="00B050"/>
                </a:solidFill>
              </a:rPr>
              <a:t>Atmool</a:t>
            </a:r>
            <a:r>
              <a:rPr lang="en-US" sz="2000" b="1" dirty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>
                <a:solidFill>
                  <a:srgbClr val="00B050"/>
                </a:solidFill>
              </a:rPr>
              <a:t>Shibgonj-Bogura</a:t>
            </a:r>
            <a:r>
              <a:rPr lang="en-US" sz="2000" b="1" dirty="0">
                <a:solidFill>
                  <a:srgbClr val="00B050"/>
                </a:solidFill>
              </a:rPr>
              <a:t> - 01730169555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2386064"/>
            <a:ext cx="10515600" cy="3513291"/>
          </a:xfrm>
        </p:spPr>
        <p:txBody>
          <a:bodyPr/>
          <a:lstStyle/>
          <a:p>
            <a:pPr fontAlgn="t"/>
            <a:r>
              <a:rPr lang="en-US" b="1" dirty="0"/>
              <a:t> </a:t>
            </a:r>
            <a:r>
              <a:rPr lang="en-US" b="1" dirty="0" err="1"/>
              <a:t>বিপুল</a:t>
            </a:r>
            <a:r>
              <a:rPr lang="en-US" b="1" dirty="0"/>
              <a:t> </a:t>
            </a:r>
            <a:r>
              <a:rPr lang="en-US" b="1" dirty="0" err="1"/>
              <a:t>কুমার</a:t>
            </a:r>
            <a:r>
              <a:rPr lang="en-US" b="1" dirty="0"/>
              <a:t> </a:t>
            </a:r>
            <a:r>
              <a:rPr lang="en-US" b="1" dirty="0" err="1"/>
              <a:t>সরকার</a:t>
            </a:r>
            <a:r>
              <a:rPr lang="en-US" b="1" dirty="0"/>
              <a:t> </a:t>
            </a:r>
            <a:endParaRPr lang="en-US" dirty="0"/>
          </a:p>
          <a:p>
            <a:pPr fontAlgn="t"/>
            <a:r>
              <a:rPr lang="en-US" dirty="0"/>
              <a:t>                              </a:t>
            </a:r>
            <a:r>
              <a:rPr lang="en-US" dirty="0" err="1"/>
              <a:t>সহকারী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(</a:t>
            </a:r>
            <a:r>
              <a:rPr lang="en-US" dirty="0" err="1"/>
              <a:t>গণিত</a:t>
            </a:r>
            <a:r>
              <a:rPr lang="en-US" dirty="0"/>
              <a:t>)</a:t>
            </a:r>
          </a:p>
          <a:p>
            <a:pPr fontAlgn="t"/>
            <a:r>
              <a:rPr lang="en-US" b="1" dirty="0"/>
              <a:t>   </a:t>
            </a:r>
            <a:r>
              <a:rPr lang="en-US" b="1" dirty="0" err="1"/>
              <a:t>আটমূল</a:t>
            </a:r>
            <a:r>
              <a:rPr lang="en-US" b="1" dirty="0"/>
              <a:t> </a:t>
            </a:r>
            <a:r>
              <a:rPr lang="en-US" b="1" dirty="0" err="1"/>
              <a:t>দ্বি-মূখী</a:t>
            </a:r>
            <a:r>
              <a:rPr lang="en-US" b="1" dirty="0"/>
              <a:t> </a:t>
            </a:r>
            <a:r>
              <a:rPr lang="en-US" b="1" dirty="0" err="1"/>
              <a:t>উচ্চ</a:t>
            </a:r>
            <a:r>
              <a:rPr lang="en-US" b="1" dirty="0"/>
              <a:t> </a:t>
            </a:r>
            <a:r>
              <a:rPr lang="en-US" b="1" dirty="0" err="1"/>
              <a:t>বিদ্যালয়</a:t>
            </a:r>
            <a:r>
              <a:rPr lang="en-US" b="1" dirty="0"/>
              <a:t>।</a:t>
            </a:r>
            <a:endParaRPr lang="en-US" dirty="0"/>
          </a:p>
          <a:p>
            <a:pPr fontAlgn="t"/>
            <a:r>
              <a:rPr lang="en-US" b="1" dirty="0"/>
              <a:t>                               </a:t>
            </a:r>
            <a:r>
              <a:rPr lang="en-US" b="1" dirty="0" err="1"/>
              <a:t>শিবগঞ্জ-বগুড়া</a:t>
            </a:r>
            <a:endParaRPr lang="en-US" dirty="0"/>
          </a:p>
          <a:p>
            <a:pPr fontAlgn="t"/>
            <a:r>
              <a:rPr lang="en-US" b="1" dirty="0"/>
              <a:t>               </a:t>
            </a:r>
            <a:r>
              <a:rPr lang="en-US" b="1" dirty="0" err="1"/>
              <a:t>Mobail</a:t>
            </a:r>
            <a:r>
              <a:rPr lang="en-US" b="1" dirty="0"/>
              <a:t>: 01730169555</a:t>
            </a:r>
            <a:endParaRPr lang="en-US" dirty="0"/>
          </a:p>
          <a:p>
            <a:pPr fontAlgn="t"/>
            <a:r>
              <a:rPr lang="en-US" dirty="0"/>
              <a:t>Email: bipulsarkar1977@gmail.com</a:t>
            </a:r>
            <a:endParaRPr lang="en-US" i="1" dirty="0"/>
          </a:p>
        </p:txBody>
      </p:sp>
      <p:pic>
        <p:nvPicPr>
          <p:cNvPr id="7" name="Picture 6" descr="আমার ছবি.jpg"/>
          <p:cNvPicPr>
            <a:picLocks noChangeAspect="1"/>
          </p:cNvPicPr>
          <p:nvPr/>
        </p:nvPicPr>
        <p:blipFill rotWithShape="1">
          <a:blip r:embed="rId2"/>
          <a:srcRect l="8972" t="6404" r="6352" b="10426"/>
          <a:stretch/>
        </p:blipFill>
        <p:spPr>
          <a:xfrm>
            <a:off x="7610168" y="2386064"/>
            <a:ext cx="2669458" cy="32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1" t="2260" r="8136" b="22034"/>
          <a:stretch/>
        </p:blipFill>
        <p:spPr>
          <a:xfrm>
            <a:off x="627905" y="276257"/>
            <a:ext cx="11755241" cy="5985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24830" r="15441" b="36897"/>
          <a:stretch/>
        </p:blipFill>
        <p:spPr>
          <a:xfrm>
            <a:off x="5624342" y="4076054"/>
            <a:ext cx="590639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688911" y="2146752"/>
            <a:ext cx="3916169" cy="3432638"/>
            <a:chOff x="105748" y="1549831"/>
            <a:chExt cx="5349655" cy="4913046"/>
          </a:xfrm>
        </p:grpSpPr>
        <p:grpSp>
          <p:nvGrpSpPr>
            <p:cNvPr id="7" name="Group 6"/>
            <p:cNvGrpSpPr/>
            <p:nvPr/>
          </p:nvGrpSpPr>
          <p:grpSpPr>
            <a:xfrm>
              <a:off x="105748" y="1549831"/>
              <a:ext cx="5349655" cy="4913046"/>
              <a:chOff x="-81115" y="1139789"/>
              <a:chExt cx="5265519" cy="476804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2"/>
              <a:stretch/>
            </p:blipFill>
            <p:spPr>
              <a:xfrm>
                <a:off x="334297" y="1238865"/>
                <a:ext cx="4850107" cy="4651272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777614" y="3391899"/>
                <a:ext cx="1386201" cy="95272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Vindabody"/>
                    <a:cs typeface="NikoshBAN" panose="02000000000000000000" pitchFamily="2" charset="0"/>
                  </a:rPr>
                  <a:t>25   </a:t>
                </a:r>
                <a:r>
                  <a:rPr lang="en-US" sz="2800" dirty="0" err="1">
                    <a:latin typeface="Vindabody"/>
                    <a:cs typeface="NikoshBAN" panose="02000000000000000000" pitchFamily="2" charset="0"/>
                  </a:rPr>
                  <a:t>মিটার</a:t>
                </a:r>
                <a:endParaRPr lang="en-US" sz="2800" dirty="0">
                  <a:latin typeface="Vindabody"/>
                  <a:cs typeface="NikoshBAN" panose="02000000000000000000" pitchFamily="2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575187" y="5560142"/>
                <a:ext cx="3288890" cy="7374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89935" y="1493569"/>
                <a:ext cx="0" cy="408132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-81115" y="1139789"/>
                <a:ext cx="1042294" cy="58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2102" y="5282615"/>
                <a:ext cx="1042294" cy="58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55143" y="5323902"/>
                <a:ext cx="1036002" cy="58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775852" y="5656052"/>
              <a:ext cx="503871" cy="463120"/>
            </a:xfrm>
            <a:prstGeom prst="rect">
              <a:avLst/>
            </a:prstGeom>
            <a:solidFill>
              <a:schemeClr val="accent6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0C0C3A7-C592-4459-BE01-6D42CE251E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12" b="7231"/>
          <a:stretch/>
        </p:blipFill>
        <p:spPr>
          <a:xfrm>
            <a:off x="781768" y="2425985"/>
            <a:ext cx="6103724" cy="292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7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0320_1755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19127" r="17485" b="35693"/>
          <a:stretch/>
        </p:blipFill>
        <p:spPr>
          <a:xfrm>
            <a:off x="3394130" y="356461"/>
            <a:ext cx="5331418" cy="116237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729280" y="2019300"/>
            <a:ext cx="5114439" cy="3188131"/>
            <a:chOff x="3394130" y="1782304"/>
            <a:chExt cx="5114439" cy="3188131"/>
          </a:xfrm>
        </p:grpSpPr>
        <p:sp>
          <p:nvSpPr>
            <p:cNvPr id="6" name="Isosceles Triangle 5"/>
            <p:cNvSpPr/>
            <p:nvPr/>
          </p:nvSpPr>
          <p:spPr>
            <a:xfrm>
              <a:off x="3394130" y="1782304"/>
              <a:ext cx="5114439" cy="3188131"/>
            </a:xfrm>
            <a:prstGeom prst="triangle">
              <a:avLst>
                <a:gd name="adj" fmla="val 48959"/>
              </a:avLst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88" t="11542" r="28864" b="29237"/>
            <a:stretch/>
          </p:blipFill>
          <p:spPr>
            <a:xfrm>
              <a:off x="4324028" y="3221062"/>
              <a:ext cx="3157406" cy="1749373"/>
            </a:xfrm>
            <a:prstGeom prst="rect">
              <a:avLst/>
            </a:prstGeom>
          </p:spPr>
        </p:pic>
        <p:sp>
          <p:nvSpPr>
            <p:cNvPr id="8" name="Isosceles Triangle 7"/>
            <p:cNvSpPr/>
            <p:nvPr/>
          </p:nvSpPr>
          <p:spPr>
            <a:xfrm>
              <a:off x="5320483" y="1980228"/>
              <a:ext cx="1164496" cy="1396141"/>
            </a:xfrm>
            <a:prstGeom prst="triangle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24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8" t="16554" r="24117" b="39628"/>
          <a:stretch/>
        </p:blipFill>
        <p:spPr>
          <a:xfrm>
            <a:off x="4262752" y="539838"/>
            <a:ext cx="3185650" cy="943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3"/>
          <a:stretch/>
        </p:blipFill>
        <p:spPr>
          <a:xfrm>
            <a:off x="937155" y="2477730"/>
            <a:ext cx="10058400" cy="30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850313" y="694175"/>
            <a:ext cx="8061211" cy="5877108"/>
            <a:chOff x="850314" y="1385464"/>
            <a:chExt cx="4711383" cy="4459630"/>
          </a:xfrm>
        </p:grpSpPr>
        <p:grpSp>
          <p:nvGrpSpPr>
            <p:cNvPr id="2" name="Group 1"/>
            <p:cNvGrpSpPr/>
            <p:nvPr/>
          </p:nvGrpSpPr>
          <p:grpSpPr>
            <a:xfrm>
              <a:off x="850314" y="1385464"/>
              <a:ext cx="4711383" cy="4459630"/>
              <a:chOff x="5635425" y="2160471"/>
              <a:chExt cx="4473912" cy="424649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6705600" y="4395843"/>
                <a:ext cx="693907" cy="380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Arial Unicode MS"/>
                    <a:ea typeface="Arial Unicode MS"/>
                    <a:cs typeface="Arial Unicode MS"/>
                  </a:rPr>
                  <a:t>a</a:t>
                </a:r>
                <a:endParaRPr lang="en-US" sz="2800" dirty="0"/>
              </a:p>
            </p:txBody>
          </p:sp>
          <p:sp>
            <p:nvSpPr>
              <p:cNvPr id="4" name="Isosceles Triangle 3"/>
              <p:cNvSpPr/>
              <p:nvPr/>
            </p:nvSpPr>
            <p:spPr>
              <a:xfrm>
                <a:off x="5943600" y="2590800"/>
                <a:ext cx="2667000" cy="1524000"/>
              </a:xfrm>
              <a:prstGeom prst="triangle">
                <a:avLst>
                  <a:gd name="adj" fmla="val 2942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4" idx="0"/>
              </p:cNvCxnSpPr>
              <p:nvPr/>
            </p:nvCxnSpPr>
            <p:spPr>
              <a:xfrm>
                <a:off x="6728472" y="2590800"/>
                <a:ext cx="45878" cy="1524001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Arc 5"/>
              <p:cNvSpPr/>
              <p:nvPr/>
            </p:nvSpPr>
            <p:spPr>
              <a:xfrm>
                <a:off x="5635425" y="3601452"/>
                <a:ext cx="844104" cy="622155"/>
              </a:xfrm>
              <a:prstGeom prst="arc">
                <a:avLst>
                  <a:gd name="adj1" fmla="val 17844477"/>
                  <a:gd name="adj2" fmla="val 1665504"/>
                </a:avLst>
              </a:prstGeom>
              <a:ln w="28575">
                <a:solidFill>
                  <a:srgbClr val="00206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Arc 6"/>
              <p:cNvSpPr/>
              <p:nvPr/>
            </p:nvSpPr>
            <p:spPr>
              <a:xfrm flipH="1">
                <a:off x="7696200" y="3553326"/>
                <a:ext cx="838200" cy="561474"/>
              </a:xfrm>
              <a:prstGeom prst="arc">
                <a:avLst>
                  <a:gd name="adj1" fmla="val 17844477"/>
                  <a:gd name="adj2" fmla="val 3805755"/>
                </a:avLst>
              </a:prstGeom>
              <a:ln w="28575">
                <a:solidFill>
                  <a:srgbClr val="00206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586954" y="2160471"/>
                <a:ext cx="304800" cy="37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rial Unicode MS"/>
                    <a:ea typeface="Arial Unicode MS"/>
                    <a:cs typeface="Arial Unicode MS"/>
                  </a:rPr>
                  <a:t>A</a:t>
                </a:r>
                <a:endParaRPr lang="en-US" sz="28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638800" y="3962400"/>
                <a:ext cx="254619" cy="42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Arial Unicode MS"/>
                    <a:ea typeface="Arial Unicode MS"/>
                    <a:cs typeface="Arial Unicode MS"/>
                  </a:rPr>
                  <a:t>B</a:t>
                </a:r>
                <a:endParaRPr lang="en-US" sz="3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652752" y="3886200"/>
                <a:ext cx="267075" cy="42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latin typeface="Arial Unicode MS"/>
                    <a:ea typeface="Arial Unicode MS"/>
                    <a:cs typeface="Arial Unicode MS"/>
                  </a:rPr>
                  <a:t>C</a:t>
                </a:r>
                <a:endParaRPr lang="en-US" sz="3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93951" y="3321131"/>
                <a:ext cx="197682" cy="333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Arial Unicode MS"/>
                    <a:ea typeface="Arial Unicode MS"/>
                    <a:cs typeface="Arial Unicode MS"/>
                  </a:rPr>
                  <a:t>h</a:t>
                </a:r>
                <a:endParaRPr lang="en-US" sz="2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705600" y="4114799"/>
                <a:ext cx="186154" cy="37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rial Unicode MS"/>
                    <a:ea typeface="Arial Unicode MS"/>
                    <a:cs typeface="Arial Unicode MS"/>
                  </a:rPr>
                  <a:t>D</a:t>
                </a:r>
                <a:endParaRPr lang="en-US" sz="28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806622" y="3136807"/>
                <a:ext cx="513260" cy="37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Arial Unicode MS"/>
                    <a:ea typeface="Arial Unicode MS"/>
                    <a:cs typeface="Arial Unicode MS"/>
                  </a:rPr>
                  <a:t>c</a:t>
                </a:r>
                <a:endParaRPr lang="en-US" sz="2800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7216997" y="4574893"/>
                <a:ext cx="1366405" cy="26622"/>
              </a:xfrm>
              <a:prstGeom prst="straightConnector1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 flipH="1">
                <a:off x="10065922" y="6055281"/>
                <a:ext cx="43415" cy="351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820969" y="3048000"/>
                <a:ext cx="213695" cy="378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latin typeface="Arial Unicode MS"/>
                    <a:ea typeface="Arial Unicode MS"/>
                    <a:cs typeface="Arial Unicode MS"/>
                  </a:rPr>
                  <a:t>b</a:t>
                </a:r>
                <a:endParaRPr lang="en-US" sz="2800" dirty="0"/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>
              <a:off x="1174847" y="3920586"/>
              <a:ext cx="968724" cy="1250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954669" y="3392103"/>
              <a:ext cx="481866" cy="58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↑</a:t>
              </a:r>
              <a:endParaRPr lang="en-US" sz="4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53957" y="3387303"/>
              <a:ext cx="481866" cy="58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↑</a:t>
              </a:r>
              <a:endParaRPr lang="en-US" sz="4400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0" t="12701" r="46804" b="33558"/>
          <a:stretch/>
        </p:blipFill>
        <p:spPr>
          <a:xfrm rot="317161">
            <a:off x="2683288" y="1143220"/>
            <a:ext cx="2588217" cy="153567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1572" y="5804702"/>
            <a:ext cx="283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7083505" y="2300519"/>
            <a:ext cx="4861752" cy="2677881"/>
            <a:chOff x="7893293" y="1799397"/>
            <a:chExt cx="4055900" cy="2396473"/>
          </a:xfrm>
        </p:grpSpPr>
        <p:sp>
          <p:nvSpPr>
            <p:cNvPr id="46" name="TextBox 45"/>
            <p:cNvSpPr txBox="1"/>
            <p:nvPr/>
          </p:nvSpPr>
          <p:spPr>
            <a:xfrm>
              <a:off x="8432530" y="3549539"/>
              <a:ext cx="32555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বিপরীত বাহু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(BC)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893293" y="1799397"/>
              <a:ext cx="4055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NikoshBAN" panose="02000000000000000000" pitchFamily="2" charset="0"/>
                </a:rPr>
                <a:t>∠</a:t>
              </a:r>
              <a:r>
                <a:rPr lang="en-US" sz="3600" dirty="0"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NikoshBAN" panose="02000000000000000000" pitchFamily="2" charset="0"/>
                </a:rPr>
                <a:t>A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ত্রিভুজের শীর্ষকোণ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31052" y="2734289"/>
              <a:ext cx="28395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উচ্চতা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(AD)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49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2" t="22042" r="20310" b="39159"/>
          <a:stretch/>
        </p:blipFill>
        <p:spPr>
          <a:xfrm>
            <a:off x="3982064" y="648928"/>
            <a:ext cx="3966883" cy="870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2" t="11460" r="17335" b="26570"/>
          <a:stretch/>
        </p:blipFill>
        <p:spPr>
          <a:xfrm>
            <a:off x="305122" y="3177152"/>
            <a:ext cx="11320766" cy="15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850313" y="694175"/>
            <a:ext cx="8061211" cy="5877108"/>
            <a:chOff x="850314" y="1385464"/>
            <a:chExt cx="4711383" cy="4459630"/>
          </a:xfrm>
        </p:grpSpPr>
        <p:grpSp>
          <p:nvGrpSpPr>
            <p:cNvPr id="2" name="Group 1"/>
            <p:cNvGrpSpPr/>
            <p:nvPr/>
          </p:nvGrpSpPr>
          <p:grpSpPr>
            <a:xfrm>
              <a:off x="850314" y="1385464"/>
              <a:ext cx="4711383" cy="4459630"/>
              <a:chOff x="5635425" y="2160471"/>
              <a:chExt cx="4473912" cy="424649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6705600" y="4395843"/>
                <a:ext cx="693907" cy="380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Arial Unicode MS"/>
                    <a:ea typeface="Arial Unicode MS"/>
                    <a:cs typeface="Arial Unicode MS"/>
                  </a:rPr>
                  <a:t>a</a:t>
                </a:r>
                <a:endParaRPr lang="en-US" sz="2800" dirty="0"/>
              </a:p>
            </p:txBody>
          </p:sp>
          <p:sp>
            <p:nvSpPr>
              <p:cNvPr id="4" name="Isosceles Triangle 3"/>
              <p:cNvSpPr/>
              <p:nvPr/>
            </p:nvSpPr>
            <p:spPr>
              <a:xfrm>
                <a:off x="5943600" y="2590800"/>
                <a:ext cx="2667000" cy="1524000"/>
              </a:xfrm>
              <a:prstGeom prst="triangle">
                <a:avLst>
                  <a:gd name="adj" fmla="val 29429"/>
                </a:avLst>
              </a:prstGeom>
              <a:solidFill>
                <a:schemeClr val="bg1"/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4" idx="0"/>
              </p:cNvCxnSpPr>
              <p:nvPr/>
            </p:nvCxnSpPr>
            <p:spPr>
              <a:xfrm>
                <a:off x="6728472" y="2590800"/>
                <a:ext cx="45878" cy="1524001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Arc 5"/>
              <p:cNvSpPr/>
              <p:nvPr/>
            </p:nvSpPr>
            <p:spPr>
              <a:xfrm>
                <a:off x="5635425" y="3601452"/>
                <a:ext cx="844104" cy="622155"/>
              </a:xfrm>
              <a:prstGeom prst="arc">
                <a:avLst>
                  <a:gd name="adj1" fmla="val 17844477"/>
                  <a:gd name="adj2" fmla="val 1665504"/>
                </a:avLst>
              </a:prstGeom>
              <a:ln w="28575">
                <a:solidFill>
                  <a:srgbClr val="00206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Arc 6"/>
              <p:cNvSpPr/>
              <p:nvPr/>
            </p:nvSpPr>
            <p:spPr>
              <a:xfrm flipH="1">
                <a:off x="7696200" y="3553326"/>
                <a:ext cx="838200" cy="561474"/>
              </a:xfrm>
              <a:prstGeom prst="arc">
                <a:avLst>
                  <a:gd name="adj1" fmla="val 17844477"/>
                  <a:gd name="adj2" fmla="val 3805755"/>
                </a:avLst>
              </a:prstGeom>
              <a:ln w="28575">
                <a:solidFill>
                  <a:srgbClr val="00206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586954" y="2160471"/>
                <a:ext cx="304800" cy="37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rial Unicode MS"/>
                    <a:ea typeface="Arial Unicode MS"/>
                    <a:cs typeface="Arial Unicode MS"/>
                  </a:rPr>
                  <a:t>A</a:t>
                </a:r>
                <a:endParaRPr lang="en-US" sz="28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638800" y="3962400"/>
                <a:ext cx="254619" cy="42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Arial Unicode MS"/>
                    <a:ea typeface="Arial Unicode MS"/>
                    <a:cs typeface="Arial Unicode MS"/>
                  </a:rPr>
                  <a:t>B</a:t>
                </a:r>
                <a:endParaRPr lang="en-US" sz="3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652752" y="3886200"/>
                <a:ext cx="267075" cy="42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latin typeface="Arial Unicode MS"/>
                    <a:ea typeface="Arial Unicode MS"/>
                    <a:cs typeface="Arial Unicode MS"/>
                  </a:rPr>
                  <a:t>C</a:t>
                </a:r>
                <a:endParaRPr lang="en-US" sz="3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93951" y="3321131"/>
                <a:ext cx="197682" cy="333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Arial Unicode MS"/>
                    <a:ea typeface="Arial Unicode MS"/>
                    <a:cs typeface="Arial Unicode MS"/>
                  </a:rPr>
                  <a:t>h</a:t>
                </a:r>
                <a:endParaRPr lang="en-US" sz="2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705600" y="4114799"/>
                <a:ext cx="186154" cy="37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rial Unicode MS"/>
                    <a:ea typeface="Arial Unicode MS"/>
                    <a:cs typeface="Arial Unicode MS"/>
                  </a:rPr>
                  <a:t>D</a:t>
                </a:r>
                <a:endParaRPr lang="en-US" sz="28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806622" y="3136807"/>
                <a:ext cx="513260" cy="37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Arial Unicode MS"/>
                    <a:ea typeface="Arial Unicode MS"/>
                    <a:cs typeface="Arial Unicode MS"/>
                  </a:rPr>
                  <a:t>c</a:t>
                </a:r>
                <a:endParaRPr lang="en-US" sz="2800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7216997" y="4574893"/>
                <a:ext cx="1366405" cy="26622"/>
              </a:xfrm>
              <a:prstGeom prst="straightConnector1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 flipH="1">
                <a:off x="10065922" y="6055281"/>
                <a:ext cx="43415" cy="351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820969" y="3048000"/>
                <a:ext cx="213695" cy="378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latin typeface="Arial Unicode MS"/>
                    <a:ea typeface="Arial Unicode MS"/>
                    <a:cs typeface="Arial Unicode MS"/>
                  </a:rPr>
                  <a:t>b</a:t>
                </a:r>
                <a:endParaRPr lang="en-US" sz="2800" dirty="0"/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>
              <a:off x="1174847" y="3920586"/>
              <a:ext cx="968724" cy="1250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954669" y="3392103"/>
              <a:ext cx="481866" cy="58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↑</a:t>
              </a:r>
              <a:endParaRPr lang="en-US" sz="4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53957" y="3387303"/>
              <a:ext cx="481866" cy="58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↑</a:t>
              </a:r>
              <a:endParaRPr lang="en-US" sz="4400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0" t="12701" r="46804" b="33558"/>
          <a:stretch/>
        </p:blipFill>
        <p:spPr>
          <a:xfrm rot="317161">
            <a:off x="2683288" y="1143220"/>
            <a:ext cx="2588217" cy="153567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1572" y="5804702"/>
            <a:ext cx="283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2055" y="1823717"/>
            <a:ext cx="55735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যে কোনো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কৌণিক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 শীর্ষবিন্দু হতে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বিপরীত বাহু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পর্যন্ত লম্ব দূরত্বই ঐ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উচ্চতা।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ত্রিভুজ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ABC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–এ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AD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উচ্চতা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5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b="1" dirty="0" err="1">
            <a:latin typeface="NikoshBAN" panose="02000000000000000000" pitchFamily="2" charset="0"/>
            <a:cs typeface="NikoshBAN" panose="02000000000000000000" pitchFamily="2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269</Words>
  <Application>Microsoft Office PowerPoint</Application>
  <PresentationFormat>Widescreen</PresentationFormat>
  <Paragraphs>79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Microsoft JhengHei UI</vt:lpstr>
      <vt:lpstr>Arial</vt:lpstr>
      <vt:lpstr>Arial Unicode MS</vt:lpstr>
      <vt:lpstr>Calibri</vt:lpstr>
      <vt:lpstr>Calibri Light</vt:lpstr>
      <vt:lpstr>Cambria Math</vt:lpstr>
      <vt:lpstr>NikoshBAN</vt:lpstr>
      <vt:lpstr>Vindabody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</cp:lastModifiedBy>
  <cp:revision>283</cp:revision>
  <dcterms:created xsi:type="dcterms:W3CDTF">2020-06-04T05:53:30Z</dcterms:created>
  <dcterms:modified xsi:type="dcterms:W3CDTF">2020-09-26T15:16:33Z</dcterms:modified>
</cp:coreProperties>
</file>