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4" r:id="rId2"/>
    <p:sldId id="275" r:id="rId3"/>
    <p:sldId id="276" r:id="rId4"/>
    <p:sldId id="321" r:id="rId5"/>
    <p:sldId id="281" r:id="rId6"/>
    <p:sldId id="263" r:id="rId7"/>
    <p:sldId id="261" r:id="rId8"/>
    <p:sldId id="322" r:id="rId9"/>
    <p:sldId id="304" r:id="rId10"/>
    <p:sldId id="323" r:id="rId11"/>
    <p:sldId id="324" r:id="rId12"/>
    <p:sldId id="331" r:id="rId13"/>
    <p:sldId id="332" r:id="rId14"/>
    <p:sldId id="326" r:id="rId15"/>
    <p:sldId id="333" r:id="rId16"/>
    <p:sldId id="334" r:id="rId17"/>
    <p:sldId id="335" r:id="rId18"/>
    <p:sldId id="278" r:id="rId19"/>
    <p:sldId id="311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2" userDrawn="1">
          <p15:clr>
            <a:srgbClr val="A4A3A4"/>
          </p15:clr>
        </p15:guide>
        <p15:guide id="2" pos="40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0485" autoAdjust="0"/>
  </p:normalViewPr>
  <p:slideViewPr>
    <p:cSldViewPr snapToGrid="0" showGuides="1">
      <p:cViewPr varScale="1">
        <p:scale>
          <a:sx n="69" d="100"/>
          <a:sy n="69" d="100"/>
        </p:scale>
        <p:origin x="654" y="60"/>
      </p:cViewPr>
      <p:guideLst>
        <p:guide orient="horz" pos="3432"/>
        <p:guide pos="4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D5F63-25F9-4422-82EB-CD4EAD6783B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D361-FCBF-47C3-B6E1-C4F712ED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6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9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3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2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8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0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3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3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3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2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DC3B-D0F8-49FD-8E9E-949CDBD7672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380D-011D-47F1-9088-17C9410C9854}" type="datetime5">
              <a:rPr lang="en-US" sz="1800" b="1" smtClean="0">
                <a:solidFill>
                  <a:srgbClr val="002060"/>
                </a:solidFill>
              </a:rPr>
              <a:t>11-Jun-20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968" y="6356350"/>
            <a:ext cx="11897032" cy="365125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002060"/>
                </a:solidFill>
              </a:rPr>
              <a:t>Bipul</a:t>
            </a:r>
            <a:r>
              <a:rPr lang="en-US" sz="2000" b="1" dirty="0" smtClean="0">
                <a:solidFill>
                  <a:srgbClr val="002060"/>
                </a:solidFill>
              </a:rPr>
              <a:t> Sarkar </a:t>
            </a:r>
            <a:r>
              <a:rPr lang="en-US" sz="2000" b="1" dirty="0" err="1" smtClean="0">
                <a:solidFill>
                  <a:srgbClr val="002060"/>
                </a:solidFill>
              </a:rPr>
              <a:t>Atmool</a:t>
            </a:r>
            <a:r>
              <a:rPr lang="en-US" sz="2000" b="1" dirty="0" smtClean="0">
                <a:solidFill>
                  <a:srgbClr val="002060"/>
                </a:solidFill>
              </a:rPr>
              <a:t> high School -</a:t>
            </a:r>
            <a:r>
              <a:rPr lang="en-US" sz="2000" b="1" dirty="0" err="1" smtClean="0">
                <a:solidFill>
                  <a:srgbClr val="002060"/>
                </a:solidFill>
              </a:rPr>
              <a:t>Shibgonj-Bogura</a:t>
            </a:r>
            <a:r>
              <a:rPr lang="en-US" sz="2000" b="1" dirty="0" smtClean="0">
                <a:solidFill>
                  <a:srgbClr val="002060"/>
                </a:solidFill>
              </a:rPr>
              <a:t> - 01730169555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9" t="4086" r="12097" b="4301"/>
          <a:stretch/>
        </p:blipFill>
        <p:spPr>
          <a:xfrm>
            <a:off x="294968" y="287593"/>
            <a:ext cx="11577483" cy="5950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8" y="287593"/>
            <a:ext cx="5169384" cy="1977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008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5803" y="5168637"/>
            <a:ext cx="10764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কর্ণ আয়তক্ষেত্রটিকে সমান দুইটি ত্রিভুজক্ষেত্রে বিভক্ত করে।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532872" y="1543644"/>
            <a:ext cx="3611261" cy="1718928"/>
          </a:xfrm>
          <a:prstGeom prst="triangle">
            <a:avLst>
              <a:gd name="adj" fmla="val 10000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4568370" y="1507051"/>
            <a:ext cx="3611261" cy="1718928"/>
          </a:xfrm>
          <a:prstGeom prst="triangle">
            <a:avLst>
              <a:gd name="adj" fmla="val 10000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82087" y="1011744"/>
            <a:ext cx="4983827" cy="2601128"/>
            <a:chOff x="6998741" y="1132679"/>
            <a:chExt cx="4983827" cy="2601128"/>
          </a:xfrm>
        </p:grpSpPr>
        <p:sp>
          <p:nvSpPr>
            <p:cNvPr id="4" name="Rectangle 3"/>
            <p:cNvSpPr/>
            <p:nvPr/>
          </p:nvSpPr>
          <p:spPr>
            <a:xfrm>
              <a:off x="7658511" y="1637284"/>
              <a:ext cx="3625210" cy="171892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98741" y="3210587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173868" y="3210587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B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919170" y="1132679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53438" y="1132679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D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714345" y="3698501"/>
            <a:ext cx="5451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7" t="-1" r="25279" b="29984"/>
          <a:stretch/>
        </p:blipFill>
        <p:spPr>
          <a:xfrm>
            <a:off x="4778091" y="94753"/>
            <a:ext cx="2576947" cy="68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.01481 L -0.30821 0.008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decel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0404 -0.0090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95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24058" y="2488397"/>
            <a:ext cx="7867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কর্ণ আয়তক্ষেত্রটিকে সমান দুইটি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ত্রিভুজক্ষেত্রে বিভক্ত করে।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1412" y="1269454"/>
            <a:ext cx="7977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 করি 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a,প্রস্থ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BC=b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AC=d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8" t="11712" r="21661" b="32544"/>
          <a:stretch/>
        </p:blipFill>
        <p:spPr>
          <a:xfrm>
            <a:off x="3524501" y="138064"/>
            <a:ext cx="8667499" cy="775863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0" y="913927"/>
            <a:ext cx="5022904" cy="2673941"/>
            <a:chOff x="0" y="913927"/>
            <a:chExt cx="5022904" cy="2673941"/>
          </a:xfrm>
        </p:grpSpPr>
        <p:grpSp>
          <p:nvGrpSpPr>
            <p:cNvPr id="23" name="Group 22"/>
            <p:cNvGrpSpPr/>
            <p:nvPr/>
          </p:nvGrpSpPr>
          <p:grpSpPr>
            <a:xfrm>
              <a:off x="0" y="913927"/>
              <a:ext cx="5022904" cy="2673941"/>
              <a:chOff x="309483" y="661625"/>
              <a:chExt cx="5022904" cy="2673941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08330" y="1166230"/>
                <a:ext cx="3625210" cy="171892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8100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b="1" dirty="0" err="1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09483" y="2812346"/>
                <a:ext cx="10317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523687" y="2739533"/>
                <a:ext cx="8087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B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268989" y="661625"/>
                <a:ext cx="8087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C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03257" y="661625"/>
                <a:ext cx="8087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D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980864" y="1184845"/>
                <a:ext cx="3597032" cy="1700313"/>
              </a:xfrm>
              <a:prstGeom prst="line">
                <a:avLst/>
              </a:prstGeom>
              <a:ln w="28575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1" idx="2"/>
              </p:cNvCxnSpPr>
              <p:nvPr/>
            </p:nvCxnSpPr>
            <p:spPr>
              <a:xfrm>
                <a:off x="1007607" y="1184845"/>
                <a:ext cx="3665732" cy="1700313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058256" y="3003093"/>
              <a:ext cx="906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86138" y="2113088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1452" y="1589868"/>
              <a:ext cx="80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d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6566" y="3526314"/>
                <a:ext cx="11634871" cy="1280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</a:t>
                </a:r>
                <a:r>
                  <a:rPr lang="en-US" sz="3200" dirty="0" smtClean="0"/>
                  <a:t> ABCD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/>
                  <a:t>= 2×ΔABC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pPr algn="ctr"/>
                <a:r>
                  <a:rPr lang="en-US" sz="3200" dirty="0" smtClean="0"/>
                  <a:t>                                            =</a:t>
                </a:r>
                <a:r>
                  <a:rPr lang="bn-IN" sz="3200" dirty="0" smtClean="0"/>
                  <a:t>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200" dirty="0" smtClean="0"/>
                  <a:t> </a:t>
                </a:r>
                <a:r>
                  <a:rPr lang="en-US" sz="3200" dirty="0" smtClean="0"/>
                  <a:t>a b</a:t>
                </a:r>
                <a:r>
                  <a:rPr lang="bn-IN" sz="3200" dirty="0" smtClean="0"/>
                  <a:t> </a:t>
                </a:r>
                <a:r>
                  <a:rPr lang="en-US" sz="3200" dirty="0" smtClean="0"/>
                  <a:t>=</a:t>
                </a:r>
                <a:r>
                  <a:rPr lang="bn-IN" sz="3200" dirty="0" smtClean="0"/>
                  <a:t> </a:t>
                </a:r>
                <a:r>
                  <a:rPr lang="en-US" sz="3200" dirty="0" smtClean="0"/>
                  <a:t>ab</a:t>
                </a:r>
                <a:r>
                  <a:rPr lang="bn-IN" sz="3200" dirty="0" smtClean="0"/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3200" dirty="0" smtClean="0"/>
                  <a:t>।</a:t>
                </a:r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66" y="3526314"/>
                <a:ext cx="11634871" cy="1280159"/>
              </a:xfrm>
              <a:prstGeom prst="rect">
                <a:avLst/>
              </a:prstGeom>
              <a:blipFill>
                <a:blip r:embed="rId4"/>
                <a:stretch>
                  <a:fillRect t="-7143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8124" y="5018075"/>
                <a:ext cx="11453313" cy="1137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 s = </a:t>
                </a:r>
                <a:r>
                  <a:rPr lang="en-US" sz="3200" dirty="0" smtClean="0">
                    <a:latin typeface="Algerian" panose="04020705040A02060702" pitchFamily="82" charset="0"/>
                    <a:cs typeface="NikoshBAN" panose="02000000000000000000" pitchFamily="2" charset="0"/>
                  </a:rPr>
                  <a:t>2(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a+b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l-GR" sz="3200" dirty="0" smtClean="0">
                    <a:cs typeface="NikoshBAN" panose="02000000000000000000" pitchFamily="2" charset="0"/>
                  </a:rPr>
                  <a:t>Δ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 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সমকোণী</a:t>
                </a:r>
                <a:r>
                  <a:rPr lang="en-US" sz="3200" dirty="0" smtClean="0"/>
                  <a:t>।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</a:t>
                </a:r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𝐴𝐶</m:t>
                        </m:r>
                      </m:e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𝐴𝐵</m:t>
                        </m:r>
                      </m:e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𝐵𝐶</m:t>
                        </m:r>
                      </m:e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</a:t>
                </a:r>
                <a:r>
                  <a:rPr lang="bn-IN" sz="32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বা</a:t>
                </a:r>
                <a:r>
                  <a:rPr lang="bn-IN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𝑑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𝑏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∴ 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24" y="5018075"/>
                <a:ext cx="11453313" cy="1137491"/>
              </a:xfrm>
              <a:prstGeom prst="rect">
                <a:avLst/>
              </a:prstGeom>
              <a:blipFill>
                <a:blip r:embed="rId5"/>
                <a:stretch>
                  <a:fillRect l="-1384" t="-9626" b="-17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28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993914" y="522250"/>
            <a:ext cx="7773031" cy="4127168"/>
            <a:chOff x="1148787" y="494541"/>
            <a:chExt cx="7773031" cy="4127168"/>
          </a:xfrm>
        </p:grpSpPr>
        <p:sp>
          <p:nvSpPr>
            <p:cNvPr id="2" name="Rectangle 1"/>
            <p:cNvSpPr/>
            <p:nvPr/>
          </p:nvSpPr>
          <p:spPr>
            <a:xfrm>
              <a:off x="3476141" y="1056844"/>
              <a:ext cx="4953000" cy="3100665"/>
            </a:xfrm>
            <a:prstGeom prst="rect">
              <a:avLst/>
            </a:prstGeom>
            <a:pattFill prst="lgGrid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b="1" dirty="0" smtClean="0"/>
                <a:t> </a:t>
              </a:r>
              <a:endParaRPr lang="en-US" sz="20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58361" y="1691639"/>
              <a:ext cx="3706036" cy="190356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71110" y="1119376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  <a:r>
                <a:rPr lang="bn-BD" dirty="0" smtClean="0"/>
                <a:t> মিটার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16361" y="2156575"/>
              <a:ext cx="304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  <a:r>
                <a:rPr lang="bn-IN" dirty="0" smtClean="0"/>
                <a:t> মিটার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15452" y="2094278"/>
              <a:ext cx="4773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  <a:r>
                <a:rPr lang="bn-IN" dirty="0" smtClean="0"/>
                <a:t>মিটার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8800" y="3689642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4</a:t>
              </a:r>
              <a:r>
                <a:rPr lang="en-US" sz="1600" dirty="0" smtClean="0"/>
                <a:t> </a:t>
              </a:r>
              <a:r>
                <a:rPr lang="bn-BD" sz="1600" dirty="0"/>
                <a:t>মিটার</a:t>
              </a:r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56477" y="3026511"/>
              <a:ext cx="1234490" cy="70788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txBody>
            <a:bodyPr wrap="square">
              <a:spAutoFit/>
            </a:bodyPr>
            <a:lstStyle/>
            <a:p>
              <a:pPr algn="ctr"/>
              <a:r>
                <a:rPr lang="en-US" sz="4000" dirty="0" err="1" smtClean="0">
                  <a:latin typeface="Vindabody"/>
                  <a:cs typeface="NikoshBAN" pitchFamily="2" charset="0"/>
                </a:rPr>
                <a:t>পুকুর</a:t>
              </a:r>
              <a:endParaRPr lang="en-US" sz="4000" dirty="0">
                <a:latin typeface="Vindabody"/>
                <a:cs typeface="NikoshBAN" pitchFamily="2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476141" y="494541"/>
              <a:ext cx="4965504" cy="530399"/>
              <a:chOff x="3476141" y="563275"/>
              <a:chExt cx="4829688" cy="46166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5377592" y="563275"/>
                <a:ext cx="11756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 smtClean="0">
                    <a:latin typeface="Vindabody"/>
                    <a:cs typeface="NikoshBAN" pitchFamily="2" charset="0"/>
                  </a:rPr>
                  <a:t>80</a:t>
                </a:r>
                <a:r>
                  <a:rPr lang="bn-BD" sz="2400" dirty="0" smtClean="0">
                    <a:latin typeface="Vindabody"/>
                    <a:cs typeface="NikoshBAN" pitchFamily="2" charset="0"/>
                  </a:rPr>
                  <a:t> </a:t>
                </a:r>
                <a:r>
                  <a:rPr lang="bn-BD" sz="2400" dirty="0">
                    <a:latin typeface="Vindabody"/>
                    <a:cs typeface="NikoshBAN" pitchFamily="2" charset="0"/>
                  </a:rPr>
                  <a:t>মিটার</a:t>
                </a:r>
                <a:endParaRPr lang="en-US" sz="2400" dirty="0">
                  <a:latin typeface="Vindabody"/>
                  <a:cs typeface="NikoshBAN" pitchFamily="2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6652589" y="799241"/>
                <a:ext cx="1653240" cy="14402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3476141" y="818357"/>
                <a:ext cx="1653240" cy="14402"/>
              </a:xfrm>
              <a:prstGeom prst="line">
                <a:avLst/>
              </a:prstGeom>
              <a:ln w="28575"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538021" y="4091310"/>
              <a:ext cx="4953000" cy="530399"/>
              <a:chOff x="3476141" y="563275"/>
              <a:chExt cx="4829688" cy="46166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377592" y="563275"/>
                <a:ext cx="11756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 smtClean="0">
                    <a:latin typeface="Vindabody"/>
                    <a:cs typeface="NikoshBAN" pitchFamily="2" charset="0"/>
                  </a:rPr>
                  <a:t>80</a:t>
                </a:r>
                <a:r>
                  <a:rPr lang="bn-BD" sz="2400" dirty="0" smtClean="0">
                    <a:latin typeface="Vindabody"/>
                    <a:cs typeface="NikoshBAN" pitchFamily="2" charset="0"/>
                  </a:rPr>
                  <a:t> </a:t>
                </a:r>
                <a:r>
                  <a:rPr lang="bn-BD" sz="2400" dirty="0">
                    <a:latin typeface="Vindabody"/>
                    <a:cs typeface="NikoshBAN" pitchFamily="2" charset="0"/>
                  </a:rPr>
                  <a:t>মিটার</a:t>
                </a:r>
                <a:endParaRPr lang="en-US" sz="2400" dirty="0">
                  <a:latin typeface="Vindabody"/>
                  <a:cs typeface="NikoshBAN" pitchFamily="2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V="1">
                <a:off x="6652589" y="799241"/>
                <a:ext cx="1653240" cy="14402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3476141" y="818357"/>
                <a:ext cx="1653240" cy="14402"/>
              </a:xfrm>
              <a:prstGeom prst="line">
                <a:avLst/>
              </a:prstGeom>
              <a:ln w="28575"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 rot="16200000">
              <a:off x="1732161" y="2454575"/>
              <a:ext cx="3087851" cy="400110"/>
              <a:chOff x="3338977" y="696317"/>
              <a:chExt cx="4720747" cy="32574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747746" y="696317"/>
                <a:ext cx="2048307" cy="3257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latin typeface="Vindabody"/>
                    <a:cs typeface="NikoshBAN" pitchFamily="2" charset="0"/>
                  </a:rPr>
                  <a:t>6</a:t>
                </a:r>
                <a:r>
                  <a:rPr lang="en-US" sz="2000" dirty="0" smtClean="0">
                    <a:latin typeface="Vindabody"/>
                    <a:cs typeface="NikoshBAN" pitchFamily="2" charset="0"/>
                  </a:rPr>
                  <a:t>0</a:t>
                </a:r>
                <a:r>
                  <a:rPr lang="bn-BD" sz="2000" dirty="0" smtClean="0">
                    <a:latin typeface="Vindabody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Vindabody"/>
                    <a:cs typeface="NikoshBAN" pitchFamily="2" charset="0"/>
                  </a:rPr>
                  <a:t>মিটার</a:t>
                </a:r>
                <a:endParaRPr lang="en-US" sz="2000" dirty="0">
                  <a:latin typeface="Vindabody"/>
                  <a:cs typeface="NikoshBAN" pitchFamily="2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7303658" y="103124"/>
                <a:ext cx="22650" cy="1489483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3338977" y="859191"/>
                <a:ext cx="1653241" cy="14402"/>
              </a:xfrm>
              <a:prstGeom prst="line">
                <a:avLst/>
              </a:prstGeom>
              <a:ln w="28575"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 rot="16200000">
              <a:off x="7177837" y="2400715"/>
              <a:ext cx="3087851" cy="400110"/>
              <a:chOff x="3338977" y="696317"/>
              <a:chExt cx="4720747" cy="325749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4747746" y="696317"/>
                <a:ext cx="2048307" cy="3257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latin typeface="Vindabody"/>
                    <a:cs typeface="NikoshBAN" pitchFamily="2" charset="0"/>
                  </a:rPr>
                  <a:t>6</a:t>
                </a:r>
                <a:r>
                  <a:rPr lang="en-US" sz="2000" dirty="0" smtClean="0">
                    <a:latin typeface="Vindabody"/>
                    <a:cs typeface="NikoshBAN" pitchFamily="2" charset="0"/>
                  </a:rPr>
                  <a:t>0</a:t>
                </a:r>
                <a:r>
                  <a:rPr lang="bn-BD" sz="2000" dirty="0" smtClean="0">
                    <a:latin typeface="Vindabody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Vindabody"/>
                    <a:cs typeface="NikoshBAN" pitchFamily="2" charset="0"/>
                  </a:rPr>
                  <a:t>মিটার</a:t>
                </a:r>
                <a:endParaRPr lang="en-US" sz="2000" dirty="0">
                  <a:latin typeface="Vindabody"/>
                  <a:cs typeface="NikoshBAN" pitchFamily="2" charset="0"/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7303658" y="103124"/>
                <a:ext cx="22650" cy="1489483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3338977" y="859191"/>
                <a:ext cx="1653241" cy="14402"/>
              </a:xfrm>
              <a:prstGeom prst="line">
                <a:avLst/>
              </a:prstGeom>
              <a:ln w="28575"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>
              <a:off x="6705600" y="1110704"/>
              <a:ext cx="36314" cy="572263"/>
            </a:xfrm>
            <a:prstGeom prst="line">
              <a:avLst/>
            </a:prstGeom>
            <a:ln w="3810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139558" y="3580266"/>
              <a:ext cx="36314" cy="572263"/>
            </a:xfrm>
            <a:prstGeom prst="line">
              <a:avLst/>
            </a:prstGeom>
            <a:ln w="3810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148787" y="2284009"/>
              <a:ext cx="1872343" cy="584775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জমি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/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পাড়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8" t="20037" r="18308" b="36715"/>
          <a:stretch/>
        </p:blipFill>
        <p:spPr>
          <a:xfrm>
            <a:off x="199832" y="950751"/>
            <a:ext cx="3643745" cy="76200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260764" y="5098473"/>
            <a:ext cx="10404763" cy="1040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8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62346"/>
            <a:ext cx="1158239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Vindabody"/>
                <a:cs typeface="NikoshBAN" pitchFamily="2" charset="0"/>
              </a:rPr>
              <a:t>সমাধানঃ </a:t>
            </a:r>
          </a:p>
          <a:p>
            <a:r>
              <a:rPr lang="bn-IN" sz="3200" dirty="0" smtClean="0">
                <a:latin typeface="Vindabody"/>
                <a:cs typeface="NikoshBAN" pitchFamily="2" charset="0"/>
              </a:rPr>
              <a:t>দেওয়া আছে,জমির দৈর্ঘ্য =</a:t>
            </a:r>
            <a:r>
              <a:rPr lang="en-US" sz="3200" dirty="0" smtClean="0">
                <a:latin typeface="Vindabody"/>
                <a:cs typeface="NikoshBAN" pitchFamily="2" charset="0"/>
              </a:rPr>
              <a:t>8</a:t>
            </a:r>
            <a:r>
              <a:rPr lang="en-US" sz="3200" dirty="0">
                <a:latin typeface="Vindabody"/>
                <a:cs typeface="NikoshBAN" pitchFamily="2" charset="0"/>
              </a:rPr>
              <a:t>0</a:t>
            </a:r>
            <a:r>
              <a:rPr lang="bn-IN" sz="3200" dirty="0" smtClean="0">
                <a:latin typeface="Vindabody"/>
                <a:cs typeface="NikoshBAN" pitchFamily="2" charset="0"/>
              </a:rPr>
              <a:t> মিটার এবং প্রস্থ= </a:t>
            </a:r>
            <a:r>
              <a:rPr lang="en-US" sz="3200" dirty="0" smtClean="0">
                <a:latin typeface="Vindabody"/>
                <a:cs typeface="NikoshBAN" pitchFamily="2" charset="0"/>
              </a:rPr>
              <a:t>60</a:t>
            </a:r>
            <a:r>
              <a:rPr lang="bn-IN" sz="3200" dirty="0" smtClean="0">
                <a:latin typeface="Vindabody"/>
                <a:cs typeface="NikoshBAN" pitchFamily="2" charset="0"/>
              </a:rPr>
              <a:t>মিটার,</a:t>
            </a:r>
            <a:endParaRPr lang="en-US" sz="3200" dirty="0" smtClean="0">
              <a:latin typeface="Vindabody"/>
              <a:cs typeface="NikoshBAN" pitchFamily="2" charset="0"/>
            </a:endParaRPr>
          </a:p>
          <a:p>
            <a:endParaRPr lang="bn-IN" sz="3200" dirty="0" smtClean="0">
              <a:latin typeface="Vindabody"/>
              <a:cs typeface="NikoshBAN" pitchFamily="2" charset="0"/>
            </a:endParaRPr>
          </a:p>
          <a:p>
            <a:r>
              <a:rPr lang="bn-BD" sz="3200" dirty="0" smtClean="0">
                <a:latin typeface="Vindabody"/>
                <a:ea typeface="Microsoft JhengHei UI" panose="020B0604030504040204" pitchFamily="34" charset="-120"/>
                <a:cs typeface="NikoshBAN" pitchFamily="2" charset="0"/>
              </a:rPr>
              <a:t>∴</a:t>
            </a:r>
            <a:r>
              <a:rPr lang="en-US" sz="3200" dirty="0" err="1" smtClean="0">
                <a:latin typeface="Vindabody"/>
                <a:ea typeface="Microsoft JhengHei UI" panose="020B0604030504040204" pitchFamily="34" charset="-120"/>
                <a:cs typeface="NikoshBAN" pitchFamily="2" charset="0"/>
              </a:rPr>
              <a:t>জমির</a:t>
            </a:r>
            <a:r>
              <a:rPr lang="bn-BD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>
                <a:latin typeface="Vindabody"/>
                <a:cs typeface="NikoshBAN" pitchFamily="2" charset="0"/>
              </a:rPr>
              <a:t>ক্ষেত্রফল=</a:t>
            </a:r>
            <a:r>
              <a:rPr lang="en-US" sz="3200" dirty="0" smtClean="0">
                <a:latin typeface="Vindabody"/>
                <a:cs typeface="NikoshBAN" pitchFamily="2" charset="0"/>
              </a:rPr>
              <a:t>(80×</a:t>
            </a:r>
            <a:r>
              <a:rPr lang="bn-BD" sz="3200" dirty="0" smtClean="0">
                <a:latin typeface="Vindabody"/>
                <a:cs typeface="NikoshBAN" pitchFamily="2" charset="0"/>
              </a:rPr>
              <a:t> </a:t>
            </a:r>
            <a:r>
              <a:rPr lang="en-US" sz="3200" dirty="0" smtClean="0">
                <a:latin typeface="Vindabody"/>
                <a:cs typeface="NikoshBAN" pitchFamily="2" charset="0"/>
              </a:rPr>
              <a:t>60)  </a:t>
            </a:r>
            <a:r>
              <a:rPr lang="bn-BD" sz="3200" dirty="0" smtClean="0">
                <a:latin typeface="Vindabody"/>
                <a:cs typeface="NikoshBAN" pitchFamily="2" charset="0"/>
              </a:rPr>
              <a:t>=</a:t>
            </a:r>
            <a:r>
              <a:rPr lang="en-US" sz="3200" dirty="0" smtClean="0">
                <a:latin typeface="Vindabody"/>
                <a:cs typeface="NikoshBAN" pitchFamily="2" charset="0"/>
              </a:rPr>
              <a:t>4800</a:t>
            </a:r>
            <a:r>
              <a:rPr lang="bn-BD" sz="3200" dirty="0" smtClean="0">
                <a:latin typeface="Vindabody"/>
                <a:cs typeface="NikoshBAN" pitchFamily="2" charset="0"/>
              </a:rPr>
              <a:t> বর্গ মিটার।</a:t>
            </a:r>
            <a:endParaRPr lang="en-US" sz="3200" dirty="0" smtClean="0">
              <a:latin typeface="Vindabody"/>
              <a:cs typeface="NikoshBAN" pitchFamily="2" charset="0"/>
            </a:endParaRPr>
          </a:p>
          <a:p>
            <a:endParaRPr lang="en-US" sz="3200" dirty="0" smtClean="0">
              <a:latin typeface="Vindabody"/>
              <a:cs typeface="NikoshBAN" pitchFamily="2" charset="0"/>
            </a:endParaRPr>
          </a:p>
          <a:p>
            <a:r>
              <a:rPr lang="en-US" sz="3200" dirty="0" err="1" smtClean="0">
                <a:latin typeface="Vindabody"/>
                <a:cs typeface="NikoshBAN" pitchFamily="2" charset="0"/>
              </a:rPr>
              <a:t>পাড়বাদে</a:t>
            </a:r>
            <a:r>
              <a:rPr lang="en-US" sz="3200" dirty="0" smtClean="0">
                <a:latin typeface="Vindabody"/>
                <a:cs typeface="NikoshBAN" pitchFamily="2" charset="0"/>
              </a:rPr>
              <a:t> </a:t>
            </a:r>
            <a:r>
              <a:rPr lang="en-US" sz="3200" dirty="0" err="1" smtClean="0">
                <a:latin typeface="Vindabody"/>
                <a:cs typeface="NikoshBAN" pitchFamily="2" charset="0"/>
              </a:rPr>
              <a:t>পুকুরের</a:t>
            </a:r>
            <a:r>
              <a:rPr lang="bn-BD" sz="3200" dirty="0" smtClean="0">
                <a:latin typeface="Vindabody"/>
                <a:cs typeface="NikoshBAN" pitchFamily="2" charset="0"/>
              </a:rPr>
              <a:t> দৈর্ঘ্য=</a:t>
            </a:r>
            <a:r>
              <a:rPr lang="en-US" sz="3200" dirty="0" smtClean="0">
                <a:latin typeface="Vindabody"/>
                <a:cs typeface="NikoshBAN" pitchFamily="2" charset="0"/>
              </a:rPr>
              <a:t>80</a:t>
            </a:r>
            <a:r>
              <a:rPr lang="en-US" sz="32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itchFamily="2" charset="0"/>
              </a:rPr>
              <a:t> </a:t>
            </a:r>
            <a:r>
              <a:rPr lang="bn-BD" sz="3200" dirty="0" smtClean="0">
                <a:latin typeface="Vindabody"/>
                <a:cs typeface="NikoshBAN" pitchFamily="2" charset="0"/>
              </a:rPr>
              <a:t>-</a:t>
            </a:r>
            <a:r>
              <a:rPr lang="en-US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 smtClean="0">
                <a:latin typeface="Vindabody"/>
                <a:cs typeface="NikoshBAN" pitchFamily="2" charset="0"/>
              </a:rPr>
              <a:t>(</a:t>
            </a:r>
            <a:r>
              <a:rPr lang="en-US" sz="3200" dirty="0" smtClean="0">
                <a:latin typeface="Vindabody"/>
                <a:cs typeface="NikoshBAN" pitchFamily="2" charset="0"/>
              </a:rPr>
              <a:t>4</a:t>
            </a:r>
            <a:r>
              <a:rPr lang="en-US" sz="3200" dirty="0" smtClean="0">
                <a:latin typeface="Vindabody"/>
                <a:ea typeface="Microsoft JhengHei UI" panose="020B0604030504040204" pitchFamily="34" charset="-120"/>
                <a:cs typeface="NikoshBAN" pitchFamily="2" charset="0"/>
              </a:rPr>
              <a:t>x</a:t>
            </a:r>
            <a:r>
              <a:rPr lang="en-US" sz="3200" dirty="0">
                <a:latin typeface="Vindabody"/>
                <a:ea typeface="Microsoft JhengHei UI" panose="020B0604030504040204" pitchFamily="34" charset="-120"/>
                <a:cs typeface="NikoshBAN" pitchFamily="2" charset="0"/>
              </a:rPr>
              <a:t>2</a:t>
            </a:r>
            <a:r>
              <a:rPr lang="bn-BD" sz="3200" dirty="0" smtClean="0">
                <a:latin typeface="Vindabody"/>
                <a:cs typeface="NikoshBAN" pitchFamily="2" charset="0"/>
              </a:rPr>
              <a:t>)</a:t>
            </a:r>
            <a:r>
              <a:rPr lang="bn-IN" sz="3200" dirty="0" smtClean="0">
                <a:latin typeface="Vindabody"/>
                <a:cs typeface="NikoshBAN" pitchFamily="2" charset="0"/>
              </a:rPr>
              <a:t>  </a:t>
            </a:r>
            <a:r>
              <a:rPr lang="bn-BD" sz="3200" dirty="0" smtClean="0">
                <a:latin typeface="Vindabody"/>
                <a:cs typeface="NikoshBAN" pitchFamily="2" charset="0"/>
              </a:rPr>
              <a:t>=</a:t>
            </a:r>
            <a:r>
              <a:rPr lang="en-US" sz="3200" dirty="0" smtClean="0">
                <a:latin typeface="Vindabody"/>
                <a:cs typeface="NikoshBAN" pitchFamily="2" charset="0"/>
              </a:rPr>
              <a:t>(80 </a:t>
            </a:r>
            <a:r>
              <a:rPr lang="bn-BD" sz="3200" dirty="0" smtClean="0">
                <a:latin typeface="Vindabody"/>
                <a:cs typeface="NikoshBAN" pitchFamily="2" charset="0"/>
              </a:rPr>
              <a:t>-</a:t>
            </a:r>
            <a:r>
              <a:rPr lang="en-US" sz="3200" dirty="0" smtClean="0">
                <a:latin typeface="Vindabody"/>
                <a:cs typeface="NikoshBAN" pitchFamily="2" charset="0"/>
              </a:rPr>
              <a:t> </a:t>
            </a:r>
            <a:r>
              <a:rPr lang="en-US" sz="3200" dirty="0">
                <a:latin typeface="Vindabody"/>
                <a:cs typeface="NikoshBAN" pitchFamily="2" charset="0"/>
              </a:rPr>
              <a:t>8</a:t>
            </a:r>
            <a:r>
              <a:rPr lang="en-US" sz="3200" dirty="0" smtClean="0">
                <a:latin typeface="Vindabody"/>
                <a:cs typeface="NikoshBAN" pitchFamily="2" charset="0"/>
              </a:rPr>
              <a:t>)</a:t>
            </a:r>
            <a:r>
              <a:rPr lang="bn-BD" sz="3200" dirty="0" smtClean="0">
                <a:latin typeface="Vindabody"/>
                <a:cs typeface="NikoshBAN" pitchFamily="2" charset="0"/>
              </a:rPr>
              <a:t>=</a:t>
            </a:r>
            <a:r>
              <a:rPr lang="en-US" sz="3200" dirty="0" smtClean="0">
                <a:latin typeface="Vindabody"/>
                <a:cs typeface="NikoshBAN" pitchFamily="2" charset="0"/>
              </a:rPr>
              <a:t>72</a:t>
            </a:r>
            <a:r>
              <a:rPr lang="bn-BD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>
                <a:latin typeface="Vindabody"/>
                <a:cs typeface="NikoshBAN" pitchFamily="2" charset="0"/>
              </a:rPr>
              <a:t>মিটার </a:t>
            </a:r>
            <a:r>
              <a:rPr lang="bn-BD" sz="3200" dirty="0" smtClean="0">
                <a:latin typeface="Vindabody"/>
                <a:cs typeface="NikoshBAN" pitchFamily="2" charset="0"/>
              </a:rPr>
              <a:t>।</a:t>
            </a:r>
            <a:endParaRPr lang="en-US" sz="3200" dirty="0" smtClean="0">
              <a:latin typeface="Vindabody"/>
              <a:cs typeface="NikoshBAN" pitchFamily="2" charset="0"/>
            </a:endParaRPr>
          </a:p>
          <a:p>
            <a:endParaRPr lang="bn-BD" sz="3200" dirty="0">
              <a:latin typeface="Vindabody"/>
              <a:cs typeface="NikoshBAN" pitchFamily="2" charset="0"/>
            </a:endParaRPr>
          </a:p>
          <a:p>
            <a:r>
              <a:rPr lang="bn-IN" sz="3200" dirty="0" smtClean="0">
                <a:latin typeface="Vindabody"/>
                <a:cs typeface="NikoshBAN" pitchFamily="2" charset="0"/>
              </a:rPr>
              <a:t>পাড়বাদে পুকুরের প্রস্থ =(</a:t>
            </a:r>
            <a:r>
              <a:rPr lang="en-US" sz="3200" dirty="0" smtClean="0">
                <a:latin typeface="Vindabody"/>
                <a:cs typeface="NikoshBAN" pitchFamily="2" charset="0"/>
              </a:rPr>
              <a:t>60 </a:t>
            </a:r>
            <a:r>
              <a:rPr lang="bn-BD" sz="3200" dirty="0" smtClean="0">
                <a:latin typeface="Vindabody"/>
                <a:cs typeface="NikoshBAN" pitchFamily="2" charset="0"/>
              </a:rPr>
              <a:t>-</a:t>
            </a:r>
            <a:r>
              <a:rPr lang="en-US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 smtClean="0">
                <a:latin typeface="Vindabody"/>
                <a:cs typeface="NikoshBAN" pitchFamily="2" charset="0"/>
              </a:rPr>
              <a:t>(</a:t>
            </a:r>
            <a:r>
              <a:rPr lang="en-US" sz="3200" dirty="0" smtClean="0">
                <a:latin typeface="Vindabody"/>
                <a:cs typeface="NikoshBAN" pitchFamily="2" charset="0"/>
              </a:rPr>
              <a:t>4</a:t>
            </a:r>
            <a:r>
              <a:rPr lang="en-US" sz="3200" dirty="0" smtClean="0">
                <a:latin typeface="Vindabody"/>
                <a:ea typeface="Microsoft JhengHei UI" panose="020B0604030504040204" pitchFamily="34" charset="-120"/>
                <a:cs typeface="NikoshBAN" pitchFamily="2" charset="0"/>
              </a:rPr>
              <a:t>x</a:t>
            </a:r>
            <a:r>
              <a:rPr lang="en-US" sz="3200" dirty="0">
                <a:latin typeface="Vindabody"/>
                <a:ea typeface="Microsoft JhengHei UI" panose="020B0604030504040204" pitchFamily="34" charset="-120"/>
                <a:cs typeface="NikoshBAN" pitchFamily="2" charset="0"/>
              </a:rPr>
              <a:t>2</a:t>
            </a:r>
            <a:r>
              <a:rPr lang="bn-BD" sz="3200" dirty="0" smtClean="0">
                <a:latin typeface="Vindabody"/>
                <a:cs typeface="NikoshBAN" pitchFamily="2" charset="0"/>
              </a:rPr>
              <a:t>)=</a:t>
            </a:r>
            <a:r>
              <a:rPr lang="en-US" sz="3200" dirty="0" smtClean="0">
                <a:latin typeface="Vindabody"/>
                <a:cs typeface="NikoshBAN" pitchFamily="2" charset="0"/>
              </a:rPr>
              <a:t>(60 </a:t>
            </a:r>
            <a:r>
              <a:rPr lang="bn-BD" sz="3200" dirty="0" smtClean="0">
                <a:latin typeface="Vindabody"/>
                <a:cs typeface="NikoshBAN" pitchFamily="2" charset="0"/>
              </a:rPr>
              <a:t>-</a:t>
            </a:r>
            <a:r>
              <a:rPr lang="en-US" sz="3200" dirty="0" smtClean="0">
                <a:latin typeface="Vindabody"/>
                <a:cs typeface="NikoshBAN" pitchFamily="2" charset="0"/>
              </a:rPr>
              <a:t> </a:t>
            </a:r>
            <a:r>
              <a:rPr lang="en-US" sz="3200" dirty="0">
                <a:latin typeface="Vindabody"/>
                <a:cs typeface="NikoshBAN" pitchFamily="2" charset="0"/>
              </a:rPr>
              <a:t>8</a:t>
            </a:r>
            <a:r>
              <a:rPr lang="en-US" sz="3200" dirty="0" smtClean="0">
                <a:latin typeface="Vindabody"/>
                <a:cs typeface="NikoshBAN" pitchFamily="2" charset="0"/>
              </a:rPr>
              <a:t>)</a:t>
            </a:r>
            <a:r>
              <a:rPr lang="bn-IN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 smtClean="0">
                <a:latin typeface="Vindabody"/>
                <a:cs typeface="NikoshBAN" pitchFamily="2" charset="0"/>
              </a:rPr>
              <a:t>=</a:t>
            </a:r>
            <a:r>
              <a:rPr lang="en-US" sz="3200" dirty="0" smtClean="0">
                <a:latin typeface="Vindabody"/>
                <a:cs typeface="NikoshBAN" pitchFamily="2" charset="0"/>
              </a:rPr>
              <a:t>52</a:t>
            </a:r>
            <a:r>
              <a:rPr lang="bn-BD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>
                <a:latin typeface="Vindabody"/>
                <a:cs typeface="NikoshBAN" pitchFamily="2" charset="0"/>
              </a:rPr>
              <a:t>মিটার </a:t>
            </a:r>
            <a:r>
              <a:rPr lang="bn-BD" sz="3200" dirty="0" smtClean="0">
                <a:latin typeface="Vindabody"/>
                <a:cs typeface="NikoshBAN" pitchFamily="2" charset="0"/>
              </a:rPr>
              <a:t>।</a:t>
            </a:r>
            <a:endParaRPr lang="en-US" sz="3200" dirty="0" smtClean="0">
              <a:latin typeface="Vindabody"/>
              <a:cs typeface="NikoshBAN" pitchFamily="2" charset="0"/>
            </a:endParaRPr>
          </a:p>
          <a:p>
            <a:endParaRPr lang="bn-BD" sz="3200" dirty="0">
              <a:latin typeface="Vindabody"/>
              <a:cs typeface="NikoshBAN" pitchFamily="2" charset="0"/>
            </a:endParaRPr>
          </a:p>
          <a:p>
            <a:r>
              <a:rPr lang="bn-IN" sz="3200" dirty="0" smtClean="0">
                <a:latin typeface="Vindabody"/>
                <a:cs typeface="NikoshBAN" pitchFamily="2" charset="0"/>
              </a:rPr>
              <a:t> পাড়বাদে পুকুরের </a:t>
            </a:r>
            <a:r>
              <a:rPr lang="bn-BD" sz="3200" dirty="0" smtClean="0">
                <a:latin typeface="Vindabody"/>
                <a:cs typeface="NikoshBAN" pitchFamily="2" charset="0"/>
              </a:rPr>
              <a:t>ক্ষেত্রফল</a:t>
            </a:r>
            <a:r>
              <a:rPr lang="bn-BD" sz="3200" dirty="0">
                <a:latin typeface="Vindabody"/>
                <a:cs typeface="NikoshBAN" pitchFamily="2" charset="0"/>
              </a:rPr>
              <a:t>=</a:t>
            </a:r>
            <a:r>
              <a:rPr lang="en-US" sz="3200" dirty="0" smtClean="0">
                <a:latin typeface="Vindabody"/>
                <a:cs typeface="NikoshBAN" pitchFamily="2" charset="0"/>
              </a:rPr>
              <a:t>(72×</a:t>
            </a:r>
            <a:r>
              <a:rPr lang="bn-BD" sz="3200" dirty="0" smtClean="0">
                <a:latin typeface="Vindabody"/>
                <a:cs typeface="NikoshBAN" pitchFamily="2" charset="0"/>
              </a:rPr>
              <a:t> </a:t>
            </a:r>
            <a:r>
              <a:rPr lang="en-US" sz="3200" dirty="0" smtClean="0">
                <a:latin typeface="Vindabody"/>
                <a:cs typeface="NikoshBAN" pitchFamily="2" charset="0"/>
              </a:rPr>
              <a:t>52)</a:t>
            </a:r>
            <a:r>
              <a:rPr lang="bn-IN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 smtClean="0">
                <a:latin typeface="Vindabody"/>
                <a:cs typeface="NikoshBAN" pitchFamily="2" charset="0"/>
              </a:rPr>
              <a:t>=</a:t>
            </a:r>
            <a:r>
              <a:rPr lang="en-US" sz="3200" dirty="0" smtClean="0">
                <a:latin typeface="Vindabody"/>
                <a:cs typeface="NikoshBAN" pitchFamily="2" charset="0"/>
              </a:rPr>
              <a:t>3744</a:t>
            </a:r>
            <a:r>
              <a:rPr lang="bn-BD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>
                <a:latin typeface="Vindabody"/>
                <a:cs typeface="NikoshBAN" pitchFamily="2" charset="0"/>
              </a:rPr>
              <a:t>বর্গ মিটার </a:t>
            </a:r>
            <a:r>
              <a:rPr lang="bn-BD" sz="3200" dirty="0" smtClean="0">
                <a:latin typeface="Vindabody"/>
                <a:cs typeface="NikoshBAN" pitchFamily="2" charset="0"/>
              </a:rPr>
              <a:t>।</a:t>
            </a:r>
            <a:endParaRPr lang="en-US" sz="3200" dirty="0" smtClean="0">
              <a:latin typeface="Vindabody"/>
              <a:cs typeface="NikoshBAN" pitchFamily="2" charset="0"/>
            </a:endParaRPr>
          </a:p>
          <a:p>
            <a:endParaRPr lang="bn-BD" sz="3200" dirty="0">
              <a:latin typeface="Vindabody"/>
              <a:cs typeface="NikoshBAN" pitchFamily="2" charset="0"/>
            </a:endParaRPr>
          </a:p>
          <a:p>
            <a:r>
              <a:rPr lang="bn-IN" sz="3200" dirty="0">
                <a:latin typeface="Vindabody"/>
                <a:cs typeface="NikoshBAN" pitchFamily="2" charset="0"/>
              </a:rPr>
              <a:t> </a:t>
            </a:r>
            <a:r>
              <a:rPr lang="bn-IN" sz="3200" dirty="0" smtClean="0">
                <a:latin typeface="Vindabody"/>
                <a:cs typeface="NikoshBAN" pitchFamily="2" charset="0"/>
              </a:rPr>
              <a:t>পুকুড় পাড়ের </a:t>
            </a:r>
            <a:r>
              <a:rPr lang="bn-BD" sz="3200" dirty="0" smtClean="0">
                <a:latin typeface="Vindabody"/>
                <a:cs typeface="NikoshBAN" pitchFamily="2" charset="0"/>
              </a:rPr>
              <a:t>ক্ষেত্রফল</a:t>
            </a:r>
            <a:r>
              <a:rPr lang="bn-BD" sz="3200" dirty="0">
                <a:latin typeface="Vindabody"/>
                <a:cs typeface="NikoshBAN" pitchFamily="2" charset="0"/>
              </a:rPr>
              <a:t>=</a:t>
            </a:r>
            <a:r>
              <a:rPr lang="en-US" sz="3200" dirty="0" smtClean="0">
                <a:latin typeface="Vindabody"/>
                <a:cs typeface="NikoshBAN" pitchFamily="2" charset="0"/>
              </a:rPr>
              <a:t>(4800 </a:t>
            </a:r>
            <a:r>
              <a:rPr lang="bn-BD" sz="3200" dirty="0" smtClean="0">
                <a:latin typeface="Vindabody"/>
                <a:cs typeface="NikoshBAN" pitchFamily="2" charset="0"/>
              </a:rPr>
              <a:t>-</a:t>
            </a:r>
            <a:r>
              <a:rPr lang="en-US" sz="3200" dirty="0" smtClean="0">
                <a:latin typeface="Vindabody"/>
                <a:cs typeface="NikoshBAN" pitchFamily="2" charset="0"/>
              </a:rPr>
              <a:t> 3744)</a:t>
            </a:r>
            <a:r>
              <a:rPr lang="bn-IN" sz="3200" dirty="0" smtClean="0">
                <a:latin typeface="Vindabody"/>
                <a:cs typeface="NikoshBAN" pitchFamily="2" charset="0"/>
              </a:rPr>
              <a:t>  </a:t>
            </a:r>
            <a:r>
              <a:rPr lang="en-US" sz="3200" dirty="0" smtClean="0">
                <a:latin typeface="Vindabody"/>
                <a:cs typeface="NikoshBAN" pitchFamily="2" charset="0"/>
              </a:rPr>
              <a:t>=1056</a:t>
            </a:r>
            <a:r>
              <a:rPr lang="bn-BD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>
                <a:latin typeface="Vindabody"/>
                <a:cs typeface="NikoshBAN" pitchFamily="2" charset="0"/>
              </a:rPr>
              <a:t>বর্গ মিটার ।</a:t>
            </a:r>
          </a:p>
          <a:p>
            <a:pPr algn="r"/>
            <a:r>
              <a:rPr lang="bn-BD" sz="3200" dirty="0" smtClean="0">
                <a:latin typeface="Vindabody"/>
                <a:cs typeface="NikoshBAN" pitchFamily="2" charset="0"/>
              </a:rPr>
              <a:t>উত্তরঃ-</a:t>
            </a:r>
            <a:r>
              <a:rPr lang="en-US" sz="3200" dirty="0" smtClean="0">
                <a:latin typeface="Vindabody"/>
                <a:cs typeface="NikoshBAN" pitchFamily="2" charset="0"/>
              </a:rPr>
              <a:t>1056</a:t>
            </a:r>
            <a:r>
              <a:rPr lang="bn-BD" sz="3200" dirty="0" smtClean="0">
                <a:latin typeface="Vindabody"/>
                <a:cs typeface="NikoshBAN" pitchFamily="2" charset="0"/>
              </a:rPr>
              <a:t> </a:t>
            </a:r>
            <a:r>
              <a:rPr lang="bn-BD" sz="3200" dirty="0">
                <a:latin typeface="Vindabody"/>
                <a:cs typeface="NikoshBAN" pitchFamily="2" charset="0"/>
              </a:rPr>
              <a:t>বর্গ মিটার।</a:t>
            </a:r>
          </a:p>
        </p:txBody>
      </p:sp>
    </p:spTree>
    <p:extLst>
      <p:ext uri="{BB962C8B-B14F-4D97-AF65-F5344CB8AC3E}">
        <p14:creationId xmlns:p14="http://schemas.microsoft.com/office/powerpoint/2010/main" val="8375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47388"/>
            <a:ext cx="11342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 করি 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প্রতি বাহুর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AC=d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6625"/>
            <a:ext cx="9213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 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ত্রিভুজক্ষেত্রে বিভক্ত করে।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6905" y="3250881"/>
                <a:ext cx="7245927" cy="1280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বর্গক্ষেত্র</a:t>
                </a:r>
                <a:r>
                  <a:rPr lang="en-US" sz="3200" dirty="0" smtClean="0"/>
                  <a:t> ABCD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/>
                  <a:t>= 2×ΔABC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3200" dirty="0" smtClean="0"/>
                  <a:t>         =</a:t>
                </a:r>
                <a:r>
                  <a:rPr lang="bn-IN" sz="3200" dirty="0" smtClean="0"/>
                  <a:t>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200" dirty="0" smtClean="0"/>
                  <a:t> </a:t>
                </a:r>
                <a:r>
                  <a:rPr lang="en-US" sz="3200" dirty="0" smtClean="0"/>
                  <a:t>a. a</a:t>
                </a:r>
                <a:r>
                  <a:rPr lang="bn-IN" sz="3200" dirty="0" smtClean="0"/>
                  <a:t> </a:t>
                </a:r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বাহুর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দৈর্ঘ্য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5" y="3250881"/>
                <a:ext cx="7245927" cy="1280159"/>
              </a:xfrm>
              <a:prstGeom prst="rect">
                <a:avLst/>
              </a:prstGeom>
              <a:blipFill>
                <a:blip r:embed="rId2"/>
                <a:stretch>
                  <a:fillRect l="-1093" t="-7143" r="-1177"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6905" y="4601145"/>
                <a:ext cx="11453313" cy="1694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পরিসীমা s = 4a</a:t>
                </a:r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> </a:t>
                </a:r>
                <a:endParaRPr lang="en-US" sz="3200" dirty="0" smtClean="0">
                  <a:latin typeface="Vindabody"/>
                </a:endParaRPr>
              </a:p>
              <a:p>
                <a:r>
                  <a:rPr lang="en-US" sz="3200" dirty="0">
                    <a:latin typeface="Vindabody"/>
                  </a:rPr>
                  <a:t> </a:t>
                </a:r>
                <a:r>
                  <a:rPr lang="en-US" sz="3200" dirty="0" smtClean="0">
                    <a:latin typeface="Vindabody"/>
                  </a:rPr>
                  <a:t>  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∴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 </a:t>
                </a:r>
                <a:r>
                  <a:rPr lang="en-US" sz="3200" dirty="0" err="1" smtClean="0">
                    <a:latin typeface="Vindabody"/>
                    <a:ea typeface="Microsoft JhengHei UI" panose="020B0604030504040204" pitchFamily="34" charset="-120"/>
                  </a:rPr>
                  <a:t>কর্ণ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𝑑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Vindabody"/>
                  </a:rPr>
                  <a:t> </a:t>
                </a:r>
                <a:r>
                  <a:rPr lang="en-US" sz="3200" dirty="0">
                    <a:latin typeface="Vindabody"/>
                  </a:rPr>
                  <a:t> </a:t>
                </a:r>
                <a:r>
                  <a:rPr lang="en-US" sz="3200" dirty="0" smtClean="0">
                    <a:latin typeface="Vindabody"/>
                  </a:rPr>
                  <a:t>  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∴ 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>
                  <a:latin typeface="Vindabody"/>
                </a:endParaRPr>
              </a:p>
              <a:p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∴ 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> </a:t>
                </a:r>
                <a:r>
                  <a:rPr lang="en-US" sz="3200" dirty="0">
                    <a:latin typeface="Vindabody"/>
                  </a:rPr>
                  <a:t> </a:t>
                </a:r>
                <a:r>
                  <a:rPr lang="en-US" sz="3200" dirty="0" smtClean="0">
                    <a:latin typeface="Vindabody"/>
                  </a:rPr>
                  <a:t>   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>   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d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>a</a:t>
                </a:r>
                <a:endParaRPr lang="en-US" sz="3200" dirty="0">
                  <a:latin typeface="Vindabody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5" y="4601145"/>
                <a:ext cx="11453313" cy="1694310"/>
              </a:xfrm>
              <a:prstGeom prst="rect">
                <a:avLst/>
              </a:prstGeom>
              <a:blipFill>
                <a:blip r:embed="rId3"/>
                <a:stretch>
                  <a:fillRect l="-1330" t="-6475" b="-10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60072" y="301576"/>
            <a:ext cx="5929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বর্গক্ষেত্র</a:t>
            </a:r>
            <a:endParaRPr lang="en-US" sz="3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943713" y="3408218"/>
            <a:ext cx="3985051" cy="2727325"/>
            <a:chOff x="7943713" y="3490545"/>
            <a:chExt cx="3846505" cy="2644998"/>
          </a:xfrm>
        </p:grpSpPr>
        <p:sp>
          <p:nvSpPr>
            <p:cNvPr id="7" name="Rectangle 6"/>
            <p:cNvSpPr/>
            <p:nvPr/>
          </p:nvSpPr>
          <p:spPr>
            <a:xfrm>
              <a:off x="8672943" y="3818920"/>
              <a:ext cx="2434004" cy="1889155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89672" y="5478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781030" y="5516570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81030" y="3490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43713" y="3528018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407227" y="5612323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81030" y="4458886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85351" y="4292064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8672943" y="3818920"/>
              <a:ext cx="2434004" cy="188915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88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898304" y="1505612"/>
            <a:ext cx="4471496" cy="3738310"/>
            <a:chOff x="3200401" y="202690"/>
            <a:chExt cx="4471496" cy="3738310"/>
          </a:xfrm>
        </p:grpSpPr>
        <p:grpSp>
          <p:nvGrpSpPr>
            <p:cNvPr id="10" name="Group 9"/>
            <p:cNvGrpSpPr/>
            <p:nvPr/>
          </p:nvGrpSpPr>
          <p:grpSpPr>
            <a:xfrm>
              <a:off x="3200401" y="221674"/>
              <a:ext cx="4471496" cy="3719326"/>
              <a:chOff x="5073832" y="0"/>
              <a:chExt cx="4347259" cy="360086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5223164" y="0"/>
                <a:ext cx="4197927" cy="3600863"/>
                <a:chOff x="3477491" y="957943"/>
                <a:chExt cx="4055423" cy="3447803"/>
              </a:xfrm>
              <a:blipFill>
                <a:blip r:embed="rId2"/>
                <a:tile tx="0" ty="0" sx="100000" sy="100000" flip="none" algn="tl"/>
              </a:blipFill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3477491" y="957943"/>
                  <a:ext cx="4055423" cy="3447803"/>
                </a:xfrm>
                <a:prstGeom prst="rect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b="1" dirty="0" err="1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71504" y="1473777"/>
                  <a:ext cx="2857500" cy="2455719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</p:pic>
          </p:grpSp>
          <p:sp>
            <p:nvSpPr>
              <p:cNvPr id="6" name="TextBox 5"/>
              <p:cNvSpPr txBox="1"/>
              <p:nvPr/>
            </p:nvSpPr>
            <p:spPr>
              <a:xfrm>
                <a:off x="6709682" y="209915"/>
                <a:ext cx="11101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5 </a:t>
                </a:r>
                <a:r>
                  <a:rPr lang="en-US" sz="1600" dirty="0" err="1" smtClean="0"/>
                  <a:t>মিটার</a:t>
                </a:r>
                <a:endParaRPr lang="en-US" sz="1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725120" y="1022341"/>
                <a:ext cx="503023" cy="1697809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pPr algn="ctr"/>
                <a:r>
                  <a:rPr lang="bn-IN" dirty="0">
                    <a:latin typeface="Vindabody"/>
                  </a:rPr>
                  <a:t>5</a:t>
                </a:r>
                <a:r>
                  <a:rPr lang="en-US" sz="1600" dirty="0" err="1" smtClean="0">
                    <a:latin typeface="Vindabody"/>
                  </a:rPr>
                  <a:t>মিটার</a:t>
                </a:r>
                <a:endParaRPr lang="en-US" sz="1600" dirty="0">
                  <a:latin typeface="Vindabody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073832" y="1022341"/>
                <a:ext cx="743345" cy="1697809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রাস্তা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639441" y="3181468"/>
                <a:ext cx="3141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ক্ষেত্রফল</a:t>
                </a:r>
                <a:r>
                  <a:rPr lang="en-US" dirty="0" smtClean="0"/>
                  <a:t> 5</a:t>
                </a:r>
                <a:r>
                  <a:rPr lang="bn-IN" dirty="0" smtClean="0"/>
                  <a:t>00 </a:t>
                </a:r>
                <a:r>
                  <a:rPr lang="en-US" dirty="0" err="1" smtClean="0"/>
                  <a:t>বর্গ</a:t>
                </a:r>
                <a:r>
                  <a:rPr lang="en-US" sz="1600" dirty="0" err="1" smtClean="0"/>
                  <a:t>মিটার</a:t>
                </a:r>
                <a:endParaRPr lang="en-US" sz="16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6024903" y="202690"/>
              <a:ext cx="0" cy="556458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027787" y="1481361"/>
              <a:ext cx="642996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452368" y="3140763"/>
            <a:ext cx="1500158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17808" y="3091871"/>
            <a:ext cx="2307587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 মাঠ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059472" y="5696167"/>
            <a:ext cx="7409900" cy="1052886"/>
            <a:chOff x="1734888" y="5108113"/>
            <a:chExt cx="7409900" cy="105288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4888" y="5111403"/>
              <a:ext cx="1768087" cy="990129"/>
            </a:xfrm>
            <a:prstGeom prst="rect">
              <a:avLst/>
            </a:prstGeom>
          </p:spPr>
        </p:pic>
        <p:sp>
          <p:nvSpPr>
            <p:cNvPr id="20" name="Left Arrow 19"/>
            <p:cNvSpPr/>
            <p:nvPr/>
          </p:nvSpPr>
          <p:spPr>
            <a:xfrm>
              <a:off x="3296527" y="5108113"/>
              <a:ext cx="5750491" cy="1052886"/>
            </a:xfrm>
            <a:prstGeom prst="leftArrow">
              <a:avLst/>
            </a:prstGeom>
            <a:ln w="952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0" t="15877" r="7797" b="39185"/>
            <a:stretch/>
          </p:blipFill>
          <p:spPr>
            <a:xfrm>
              <a:off x="3843731" y="5363138"/>
              <a:ext cx="5301057" cy="511735"/>
            </a:xfrm>
            <a:prstGeom prst="rect">
              <a:avLst/>
            </a:prstGeom>
          </p:spPr>
        </p:pic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725" y="378783"/>
            <a:ext cx="4261473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894618" y="868302"/>
            <a:ext cx="3505200" cy="2733879"/>
            <a:chOff x="3200401" y="202690"/>
            <a:chExt cx="5211849" cy="3811453"/>
          </a:xfrm>
        </p:grpSpPr>
        <p:grpSp>
          <p:nvGrpSpPr>
            <p:cNvPr id="3" name="Group 2"/>
            <p:cNvGrpSpPr/>
            <p:nvPr/>
          </p:nvGrpSpPr>
          <p:grpSpPr>
            <a:xfrm>
              <a:off x="3200401" y="294817"/>
              <a:ext cx="5211849" cy="3719326"/>
              <a:chOff x="5073832" y="70813"/>
              <a:chExt cx="5067042" cy="360086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5222080" y="70813"/>
                <a:ext cx="4197927" cy="3600863"/>
                <a:chOff x="3476444" y="1025746"/>
                <a:chExt cx="4055423" cy="3447803"/>
              </a:xfrm>
              <a:blipFill>
                <a:blip r:embed="rId2"/>
                <a:tile tx="0" ty="0" sx="100000" sy="100000" flip="none" algn="tl"/>
              </a:blipFill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3476444" y="1025746"/>
                  <a:ext cx="4055423" cy="3447803"/>
                </a:xfrm>
                <a:prstGeom prst="rect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b="1" dirty="0" err="1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71504" y="1473777"/>
                  <a:ext cx="2857500" cy="2455719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</p:pic>
          </p:grpSp>
          <p:sp>
            <p:nvSpPr>
              <p:cNvPr id="7" name="TextBox 6"/>
              <p:cNvSpPr txBox="1"/>
              <p:nvPr/>
            </p:nvSpPr>
            <p:spPr>
              <a:xfrm>
                <a:off x="6709680" y="91405"/>
                <a:ext cx="1683483" cy="691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5 </a:t>
                </a:r>
                <a:r>
                  <a:rPr lang="en-US" sz="1600" dirty="0" err="1" smtClean="0"/>
                  <a:t>মিটার</a:t>
                </a:r>
                <a:endParaRPr lang="en-US" sz="16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725121" y="1022340"/>
                <a:ext cx="1415753" cy="1697808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pPr algn="ctr"/>
                <a:r>
                  <a:rPr lang="bn-IN" dirty="0">
                    <a:latin typeface="Vindabody"/>
                  </a:rPr>
                  <a:t>5</a:t>
                </a:r>
                <a:r>
                  <a:rPr lang="en-US" sz="1600" dirty="0" err="1" smtClean="0">
                    <a:latin typeface="Vindabody"/>
                  </a:rPr>
                  <a:t>মিটার</a:t>
                </a:r>
                <a:endParaRPr lang="en-US" sz="1600" dirty="0">
                  <a:latin typeface="Vindabody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073832" y="1022340"/>
                <a:ext cx="920183" cy="2528458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pPr algn="ctr"/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রাস্তা</a:t>
                </a:r>
                <a:endParaRPr lang="en-US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639441" y="3181468"/>
                <a:ext cx="3141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ক্ষেত্রফল</a:t>
                </a:r>
                <a:r>
                  <a:rPr lang="en-US" dirty="0" smtClean="0"/>
                  <a:t> 5</a:t>
                </a:r>
                <a:r>
                  <a:rPr lang="bn-IN" dirty="0" smtClean="0"/>
                  <a:t>00 </a:t>
                </a:r>
                <a:r>
                  <a:rPr lang="en-US" dirty="0" err="1" smtClean="0"/>
                  <a:t>বর্গ</a:t>
                </a:r>
                <a:r>
                  <a:rPr lang="en-US" sz="1600" dirty="0" err="1" smtClean="0"/>
                  <a:t>মিটার</a:t>
                </a:r>
                <a:endParaRPr lang="en-US" sz="1600" dirty="0"/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024903" y="202690"/>
              <a:ext cx="0" cy="556458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7027787" y="1481361"/>
              <a:ext cx="642996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3170" y="786025"/>
                <a:ext cx="11637978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করি,মাঠের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/>
                  <a:t>x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মাঠের ক্ষেত্রফল </a:t>
                </a:r>
                <a:r>
                  <a:rPr lang="bn-IN" sz="40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বর্গমিটার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রাস্তার  ক্ষেত্রফল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500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বর্গমিটার 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রাস্তাসহ মাঠের ক্ষেত্রফল</a:t>
                </a:r>
                <a:endParaRPr lang="en-US" sz="4000" dirty="0" smtClean="0">
                  <a:latin typeface="NikoshBAN" panose="02000000000000000000" pitchFamily="2" charset="0"/>
                  <a:ea typeface="Microsoft JhengHei UI" panose="020B0604030504040204" pitchFamily="34" charset="-12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        </a:t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=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500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)</m:t>
                    </m:r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বর্গমিটার,  - - - - - -- - 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ⅰ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 রাস্থাসহ মাঠের দৈর্ঘ্য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/>
                  <a:t>          </a:t>
                </a:r>
                <a:r>
                  <a:rPr lang="bn-IN" sz="4000" dirty="0" smtClean="0"/>
                  <a:t>=</a:t>
                </a:r>
                <a:r>
                  <a:rPr lang="en-US" sz="4000" dirty="0" smtClean="0"/>
                  <a:t>(x+5+5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মিটার মিটার মিটার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রাস্তাসহ মাঠের ক্ষেত্রফল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বর্গমিটার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/>
                  <a:t>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+20x+100</a:t>
                </a:r>
                <a:r>
                  <a:rPr lang="bn-IN" sz="4000" dirty="0" smtClean="0"/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বর্গমিটার - - - - - -- - - - 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ⅱ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70" y="786025"/>
                <a:ext cx="11637978" cy="5632311"/>
              </a:xfrm>
              <a:prstGeom prst="rect">
                <a:avLst/>
              </a:prstGeom>
              <a:blipFill>
                <a:blip r:embed="rId4"/>
                <a:stretch>
                  <a:fillRect l="-1833" t="-2273"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101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78872" y="761999"/>
                <a:ext cx="11845637" cy="571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সমীঃ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ⅰও</a:t>
                </a:r>
                <a:r>
                  <a:rPr lang="bn-IN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ⅱ</a:t>
                </a:r>
                <a:r>
                  <a:rPr lang="bn-IN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করে পাই।</a:t>
                </a:r>
              </a:p>
              <a:p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/>
                  <a:t>+20x+100</a:t>
                </a:r>
                <a:r>
                  <a:rPr lang="bn-IN" sz="4800" dirty="0"/>
                  <a:t>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bn-IN" sz="48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r>
                      <a:rPr lang="en-US" sz="4800" i="1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500</m:t>
                    </m:r>
                  </m:oMath>
                </a14:m>
                <a:endParaRPr lang="bn-IN" sz="480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endParaRPr lang="bn-IN" dirty="0" smtClean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r>
                  <a:rPr lang="en-US" sz="3600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বা</a:t>
                </a:r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,    20x=500-100</a:t>
                </a:r>
                <a:endParaRPr lang="bn-IN" sz="360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r>
                  <a:rPr lang="en-US" sz="3600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বা</a:t>
                </a:r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,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400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20</m:t>
                        </m:r>
                      </m:den>
                    </m:f>
                  </m:oMath>
                </a14:m>
                <a:endParaRPr lang="bn-IN" sz="360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r>
                  <a:rPr lang="en-US" sz="3600" dirty="0" err="1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বা</a:t>
                </a:r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,  x= 20</a:t>
                </a:r>
                <a:endParaRPr lang="bn-IN" sz="3600" dirty="0" smtClean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36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মাঠের</a:t>
                </a:r>
                <a:r>
                  <a:rPr lang="en-US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</a:t>
                </a:r>
                <a:r>
                  <a:rPr lang="en-US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মিটার</a:t>
                </a:r>
                <a:r>
                  <a:rPr lang="en-US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bn-IN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endParaRPr lang="en-US" sz="3600" dirty="0" smtClean="0">
                  <a:latin typeface="NikoshBAN" panose="02000000000000000000" pitchFamily="2" charset="0"/>
                  <a:ea typeface="Microsoft JhengHei UI" panose="020B0604030504040204" pitchFamily="34" charset="-12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 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20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বর্গমিটার </a:t>
                </a:r>
                <a:endParaRPr lang="en-US" sz="3600" dirty="0" smtClean="0">
                  <a:latin typeface="NikoshBAN" panose="02000000000000000000" pitchFamily="2" charset="0"/>
                  <a:ea typeface="Microsoft JhengHei UI" panose="020B0604030504040204" pitchFamily="34" charset="-12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</a:t>
                </a:r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                                = 400 </a:t>
                </a:r>
                <a:r>
                  <a:rPr lang="bn-IN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বর্গমিটার </a:t>
                </a:r>
                <a:endParaRPr lang="bn-IN" sz="3600" dirty="0">
                  <a:latin typeface="NikoshBAN" panose="02000000000000000000" pitchFamily="2" charset="0"/>
                  <a:ea typeface="Microsoft JhengHei UI" panose="020B0604030504040204" pitchFamily="34" charset="-120"/>
                  <a:cs typeface="NikoshBAN" panose="02000000000000000000" pitchFamily="2" charset="0"/>
                </a:endParaRPr>
              </a:p>
              <a:p>
                <a:r>
                  <a:rPr lang="bn-IN" sz="36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36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মাঠের</a:t>
                </a:r>
                <a:r>
                  <a:rPr lang="en-US" sz="36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6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= </a:t>
                </a:r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400 </a:t>
                </a:r>
                <a:r>
                  <a:rPr lang="en-US" sz="36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</a:t>
                </a:r>
                <a:r>
                  <a:rPr lang="en-US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মিটার</a:t>
                </a:r>
                <a:r>
                  <a:rPr lang="en-US" sz="36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bn-IN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(</a:t>
                </a:r>
                <a:r>
                  <a:rPr lang="en-US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Ans</a:t>
                </a:r>
                <a:r>
                  <a:rPr lang="en-US" sz="36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)</a:t>
                </a:r>
                <a:endParaRPr lang="bn-IN" sz="3600" dirty="0" smtClean="0">
                  <a:latin typeface="NikoshBAN" panose="02000000000000000000" pitchFamily="2" charset="0"/>
                  <a:ea typeface="Microsoft JhengHei UI" panose="020B0604030504040204" pitchFamily="34" charset="-12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" y="761999"/>
                <a:ext cx="11845637" cy="5711307"/>
              </a:xfrm>
              <a:prstGeom prst="rect">
                <a:avLst/>
              </a:prstGeom>
              <a:blipFill>
                <a:blip r:embed="rId2"/>
                <a:stretch>
                  <a:fillRect l="-1543" t="-1921" b="-3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052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9" t="20902" r="33783" b="23183"/>
          <a:stretch/>
        </p:blipFill>
        <p:spPr>
          <a:xfrm>
            <a:off x="4936840" y="385064"/>
            <a:ext cx="2513849" cy="10618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1502" y="1594979"/>
            <a:ext cx="1098452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কর্ণের দৈর্ঘ্য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বর্গক্ষেত্রের সংজ্ঞা কী?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৬)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নির্ণয়ের সুত্রটি কী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arenR" startAt="7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কর্ণের দৈর্ঘ্য নির্ণয়ের সুত্রটি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 startAt="7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5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6" t="14066" r="51790" b="35324"/>
          <a:stretch/>
        </p:blipFill>
        <p:spPr>
          <a:xfrm>
            <a:off x="4232277" y="131147"/>
            <a:ext cx="3270599" cy="929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80" y="1219201"/>
            <a:ext cx="11693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ন"/>
                <a:cs typeface="NikoshBAN" panose="02000000000000000000" pitchFamily="2" charset="0"/>
              </a:rPr>
              <a:t>একটি বর্গাকার মাঠের বাহিরে </a:t>
            </a:r>
            <a:r>
              <a:rPr lang="en-US" sz="4000" dirty="0" smtClean="0">
                <a:latin typeface="ন"/>
                <a:cs typeface="NikoshBAN" panose="02000000000000000000" pitchFamily="2" charset="0"/>
              </a:rPr>
              <a:t>5 </a:t>
            </a:r>
            <a:r>
              <a:rPr lang="en-US" sz="4000" dirty="0" err="1" smtClean="0">
                <a:latin typeface="ন"/>
                <a:cs typeface="NikoshBAN" panose="02000000000000000000" pitchFamily="2" charset="0"/>
              </a:rPr>
              <a:t>মিটার</a:t>
            </a:r>
            <a:r>
              <a:rPr lang="en-US" sz="4000" dirty="0" smtClean="0">
                <a:latin typeface="ন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ন"/>
                <a:cs typeface="NikoshBAN" panose="02000000000000000000" pitchFamily="2" charset="0"/>
              </a:rPr>
              <a:t>চওড়া</a:t>
            </a:r>
            <a:r>
              <a:rPr lang="en-US" sz="4000" dirty="0" smtClean="0">
                <a:latin typeface="ন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ন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ন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ন"/>
                <a:cs typeface="NikoshBAN" panose="02000000000000000000" pitchFamily="2" charset="0"/>
              </a:rPr>
              <a:t>রাস্তা</a:t>
            </a:r>
            <a:r>
              <a:rPr lang="en-US" sz="4000" dirty="0" smtClean="0">
                <a:latin typeface="ন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ন"/>
                <a:cs typeface="NikoshBAN" panose="02000000000000000000" pitchFamily="2" charset="0"/>
              </a:rPr>
              <a:t>আছে।রাস্তার</a:t>
            </a:r>
            <a:r>
              <a:rPr lang="en-US" sz="4000" dirty="0" smtClean="0">
                <a:latin typeface="ন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ন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ন"/>
                <a:cs typeface="NikoshBAN" panose="02000000000000000000" pitchFamily="2" charset="0"/>
              </a:rPr>
              <a:t> 500 </a:t>
            </a:r>
            <a:r>
              <a:rPr lang="en-US" sz="4000" dirty="0" err="1" smtClean="0">
                <a:latin typeface="ন"/>
                <a:cs typeface="NikoshBAN" panose="02000000000000000000" pitchFamily="2" charset="0"/>
              </a:rPr>
              <a:t>বর্গমিটার</a:t>
            </a:r>
            <a:r>
              <a:rPr lang="en-US" sz="4000" dirty="0" smtClean="0">
                <a:latin typeface="ন"/>
                <a:cs typeface="NikoshBAN" panose="02000000000000000000" pitchFamily="2" charset="0"/>
              </a:rPr>
              <a:t>।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380" y="2701546"/>
            <a:ext cx="109450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উদ্দিপকের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গ)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দেড়গুন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6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2680-1011-473A-B8B4-B3A73B95C784}" type="datetime3">
              <a:rPr lang="en-US" sz="1800" b="1" smtClean="0">
                <a:solidFill>
                  <a:srgbClr val="00B050"/>
                </a:solidFill>
              </a:rPr>
              <a:t>11 June 2020</a:t>
            </a:fld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439" y="6356350"/>
            <a:ext cx="11400503" cy="365125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00B050"/>
                </a:solidFill>
              </a:rPr>
              <a:t>Bipul</a:t>
            </a:r>
            <a:r>
              <a:rPr lang="en-US" sz="2000" b="1" dirty="0" smtClean="0">
                <a:solidFill>
                  <a:srgbClr val="00B050"/>
                </a:solidFill>
              </a:rPr>
              <a:t> Sarkar -</a:t>
            </a:r>
            <a:r>
              <a:rPr lang="en-US" sz="2000" b="1" dirty="0" err="1" smtClean="0">
                <a:solidFill>
                  <a:srgbClr val="00B050"/>
                </a:solidFill>
              </a:rPr>
              <a:t>Atmool</a:t>
            </a:r>
            <a:r>
              <a:rPr lang="en-US" sz="2000" b="1" dirty="0" smtClean="0">
                <a:solidFill>
                  <a:srgbClr val="00B050"/>
                </a:solidFill>
              </a:rPr>
              <a:t> B/L High School -</a:t>
            </a:r>
            <a:r>
              <a:rPr lang="en-US" sz="2000" b="1" dirty="0" err="1" smtClean="0">
                <a:solidFill>
                  <a:srgbClr val="00B050"/>
                </a:solidFill>
              </a:rPr>
              <a:t>Shibgonj-Bogura</a:t>
            </a:r>
            <a:r>
              <a:rPr lang="en-US" sz="2000" b="1" dirty="0" smtClean="0">
                <a:solidFill>
                  <a:srgbClr val="00B050"/>
                </a:solidFill>
              </a:rPr>
              <a:t> - 01730169555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386064"/>
            <a:ext cx="10515600" cy="3513291"/>
          </a:xfrm>
        </p:spPr>
        <p:txBody>
          <a:bodyPr/>
          <a:lstStyle/>
          <a:p>
            <a:pPr fontAlgn="t"/>
            <a:r>
              <a:rPr lang="en-US" b="1" dirty="0"/>
              <a:t> </a:t>
            </a:r>
            <a:r>
              <a:rPr lang="en-US" b="1" dirty="0" err="1"/>
              <a:t>বিপুল</a:t>
            </a:r>
            <a:r>
              <a:rPr lang="en-US" b="1" dirty="0"/>
              <a:t> </a:t>
            </a:r>
            <a:r>
              <a:rPr lang="en-US" b="1" dirty="0" err="1"/>
              <a:t>কুমার</a:t>
            </a:r>
            <a:r>
              <a:rPr lang="en-US" b="1" dirty="0"/>
              <a:t> </a:t>
            </a:r>
            <a:r>
              <a:rPr lang="en-US" b="1" dirty="0" err="1"/>
              <a:t>সরকার</a:t>
            </a:r>
            <a:r>
              <a:rPr lang="en-US" b="1" dirty="0"/>
              <a:t> </a:t>
            </a:r>
            <a:endParaRPr lang="en-US" dirty="0"/>
          </a:p>
          <a:p>
            <a:pPr fontAlgn="t"/>
            <a:r>
              <a:rPr lang="en-US" dirty="0"/>
              <a:t>                              </a:t>
            </a: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(</a:t>
            </a:r>
            <a:r>
              <a:rPr lang="en-US" dirty="0" err="1"/>
              <a:t>গণিত</a:t>
            </a:r>
            <a:r>
              <a:rPr lang="en-US" dirty="0"/>
              <a:t>)</a:t>
            </a:r>
          </a:p>
          <a:p>
            <a:pPr fontAlgn="t"/>
            <a:r>
              <a:rPr lang="en-US" b="1" dirty="0"/>
              <a:t>   </a:t>
            </a:r>
            <a:r>
              <a:rPr lang="en-US" b="1" dirty="0" err="1"/>
              <a:t>আটমূল</a:t>
            </a:r>
            <a:r>
              <a:rPr lang="en-US" b="1" dirty="0"/>
              <a:t> </a:t>
            </a:r>
            <a:r>
              <a:rPr lang="en-US" b="1" dirty="0" err="1"/>
              <a:t>দ্বি-মূখী</a:t>
            </a:r>
            <a:r>
              <a:rPr lang="en-US" b="1" dirty="0"/>
              <a:t> </a:t>
            </a:r>
            <a:r>
              <a:rPr lang="en-US" b="1" dirty="0" err="1"/>
              <a:t>উচ্চ</a:t>
            </a:r>
            <a:r>
              <a:rPr lang="en-US" b="1" dirty="0"/>
              <a:t> </a:t>
            </a:r>
            <a:r>
              <a:rPr lang="en-US" b="1" dirty="0" err="1"/>
              <a:t>বিদ্যালয়</a:t>
            </a:r>
            <a:r>
              <a:rPr lang="en-US" b="1" dirty="0"/>
              <a:t>।</a:t>
            </a:r>
            <a:endParaRPr lang="en-US" dirty="0"/>
          </a:p>
          <a:p>
            <a:pPr fontAlgn="t"/>
            <a:r>
              <a:rPr lang="en-US" b="1" dirty="0"/>
              <a:t>                               </a:t>
            </a:r>
            <a:r>
              <a:rPr lang="en-US" b="1" dirty="0" err="1"/>
              <a:t>শিবগঞ্জ-বগুড়া</a:t>
            </a:r>
            <a:endParaRPr lang="en-US" dirty="0"/>
          </a:p>
          <a:p>
            <a:pPr fontAlgn="t"/>
            <a:r>
              <a:rPr lang="en-US" b="1" dirty="0"/>
              <a:t>               </a:t>
            </a:r>
            <a:r>
              <a:rPr lang="en-US" b="1" dirty="0" err="1"/>
              <a:t>Mobail</a:t>
            </a:r>
            <a:r>
              <a:rPr lang="en-US" b="1" dirty="0"/>
              <a:t>: 01730169555</a:t>
            </a:r>
            <a:endParaRPr lang="en-US" dirty="0"/>
          </a:p>
          <a:p>
            <a:pPr fontAlgn="t"/>
            <a:r>
              <a:rPr lang="en-US" dirty="0"/>
              <a:t>Email: bipulsarkar1977@gmail.com</a:t>
            </a:r>
            <a:endParaRPr lang="en-US" i="1" dirty="0"/>
          </a:p>
        </p:txBody>
      </p:sp>
      <p:pic>
        <p:nvPicPr>
          <p:cNvPr id="7" name="Picture 6" descr="আমার ছবি.jpg"/>
          <p:cNvPicPr>
            <a:picLocks noChangeAspect="1"/>
          </p:cNvPicPr>
          <p:nvPr/>
        </p:nvPicPr>
        <p:blipFill rotWithShape="1">
          <a:blip r:embed="rId2"/>
          <a:srcRect l="8972" t="6404" r="6352" b="10426"/>
          <a:stretch/>
        </p:blipFill>
        <p:spPr>
          <a:xfrm>
            <a:off x="7610168" y="2386064"/>
            <a:ext cx="2669458" cy="324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4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1" t="2260" r="8136" b="22034"/>
          <a:stretch/>
        </p:blipFill>
        <p:spPr>
          <a:xfrm>
            <a:off x="627905" y="276257"/>
            <a:ext cx="11755241" cy="5985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8" t="24830" r="15441" b="36897"/>
          <a:stretch/>
        </p:blipFill>
        <p:spPr>
          <a:xfrm>
            <a:off x="5624342" y="4076054"/>
            <a:ext cx="590639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0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3090" y="2384463"/>
            <a:ext cx="107868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শ্রেণীঃ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নবম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/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দশম</a:t>
            </a:r>
            <a:endParaRPr lang="en-US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বিষয়ঃ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সাধারণ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গণিত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bn-IN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বিষয়ঃ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পরিমিতি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( </a:t>
            </a:r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আয়ত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বর্গক্ষেত্র</a:t>
            </a:r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)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6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সময়ঃ</a:t>
            </a:r>
            <a:r>
              <a:rPr lang="en-US" sz="36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৫০ </a:t>
            </a:r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মিনিট</a:t>
            </a:r>
            <a:endParaRPr lang="en-US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তারিখঃ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০৪/০</a:t>
            </a:r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৬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/২০২০ </a:t>
            </a:r>
            <a:r>
              <a:rPr 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ইং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</a:t>
            </a:r>
            <a:endParaRPr lang="en-US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9" t="1398" r="8135" b="1983"/>
          <a:stretch/>
        </p:blipFill>
        <p:spPr>
          <a:xfrm>
            <a:off x="5928971" y="2003678"/>
            <a:ext cx="6263029" cy="36238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7" t="15166" r="42052" b="31621"/>
          <a:stretch/>
        </p:blipFill>
        <p:spPr>
          <a:xfrm>
            <a:off x="7153564" y="2003678"/>
            <a:ext cx="2322946" cy="11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7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3000002"/>
            <a:ext cx="5527964" cy="3109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454" y="282327"/>
            <a:ext cx="1447800" cy="316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341" y="71870"/>
            <a:ext cx="4596323" cy="23236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525" r="4782" b="10669"/>
          <a:stretch/>
        </p:blipFill>
        <p:spPr>
          <a:xfrm>
            <a:off x="764793" y="1781449"/>
            <a:ext cx="2250833" cy="27732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3" t="4630" r="4090" b="5442"/>
          <a:stretch/>
        </p:blipFill>
        <p:spPr>
          <a:xfrm>
            <a:off x="3396040" y="3880726"/>
            <a:ext cx="2208628" cy="284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7" t="19127" r="17485" b="35693"/>
          <a:stretch/>
        </p:blipFill>
        <p:spPr>
          <a:xfrm>
            <a:off x="2888815" y="36823"/>
            <a:ext cx="5331418" cy="11623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9" t="1398" r="8135" b="1983"/>
          <a:stretch/>
        </p:blipFill>
        <p:spPr>
          <a:xfrm>
            <a:off x="1956954" y="1427016"/>
            <a:ext cx="8811492" cy="50984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2" t="13497" r="15787" b="30267"/>
          <a:stretch/>
        </p:blipFill>
        <p:spPr>
          <a:xfrm>
            <a:off x="3449783" y="1579416"/>
            <a:ext cx="3643744" cy="131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9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8" y="2798617"/>
            <a:ext cx="11554691" cy="2535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- - -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বর্গক্ষেত্র কী তা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 পাড়ের ক্ষেত্রফল নির্ণয়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</a:p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নির্দ্দিষ্ট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শর্তসাপেক্ষে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বর্গাকার মাঠের ক্ষেত্রফল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8" t="16554" r="24117" b="39628"/>
          <a:stretch/>
        </p:blipFill>
        <p:spPr>
          <a:xfrm>
            <a:off x="4291781" y="176981"/>
            <a:ext cx="3185650" cy="94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0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H="1">
            <a:off x="6185647" y="125506"/>
            <a:ext cx="6598024" cy="6580094"/>
            <a:chOff x="502693" y="533820"/>
            <a:chExt cx="5462008" cy="5729676"/>
          </a:xfrm>
        </p:grpSpPr>
        <p:sp>
          <p:nvSpPr>
            <p:cNvPr id="5" name="Right Arrow 4"/>
            <p:cNvSpPr/>
            <p:nvPr/>
          </p:nvSpPr>
          <p:spPr>
            <a:xfrm>
              <a:off x="3172691" y="665018"/>
              <a:ext cx="789709" cy="471055"/>
            </a:xfrm>
            <a:prstGeom prst="rightArrow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3" t="4630" r="4090" b="5442"/>
            <a:stretch/>
          </p:blipFill>
          <p:spPr>
            <a:xfrm>
              <a:off x="1017853" y="686814"/>
              <a:ext cx="4290264" cy="557668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47114" y="551298"/>
              <a:ext cx="1069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2693" y="3487770"/>
              <a:ext cx="1069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95557" y="3780157"/>
              <a:ext cx="1069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84261" y="533820"/>
              <a:ext cx="1069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2253" y="1127055"/>
            <a:ext cx="5722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4000" dirty="0" smtClean="0"/>
              <a:t> AB=BC=CD=AD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60977" y="2435200"/>
            <a:ext cx="662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∠</a:t>
            </a:r>
            <a:r>
              <a:rPr lang="en-US" sz="3600" dirty="0" smtClean="0"/>
              <a:t>BAC =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∠</a:t>
            </a:r>
            <a:r>
              <a:rPr lang="en-US" sz="3600" dirty="0" smtClean="0"/>
              <a:t>ABC=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∠</a:t>
            </a:r>
            <a:r>
              <a:rPr lang="en-US" sz="3600" dirty="0" smtClean="0"/>
              <a:t>BCD=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∠</a:t>
            </a:r>
            <a:r>
              <a:rPr lang="en-US" sz="3600" dirty="0" smtClean="0"/>
              <a:t>ADC =90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1" t="11565" r="22103" b="39224"/>
          <a:stretch/>
        </p:blipFill>
        <p:spPr>
          <a:xfrm>
            <a:off x="7299459" y="874990"/>
            <a:ext cx="3021522" cy="271937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355661" y="3765365"/>
            <a:ext cx="4206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bn-IN" sz="6600" dirty="0" smtClean="0"/>
              <a:t> </a:t>
            </a:r>
            <a:r>
              <a:rPr lang="en-US" sz="6600" dirty="0" smtClean="0"/>
              <a:t> AC=BD</a:t>
            </a:r>
            <a:endParaRPr lang="en-US" sz="660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025358"/>
              </p:ext>
            </p:extLst>
          </p:nvPr>
        </p:nvGraphicFramePr>
        <p:xfrm>
          <a:off x="9757871" y="6159972"/>
          <a:ext cx="2380045" cy="58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045">
                  <a:extLst>
                    <a:ext uri="{9D8B030D-6E8A-4147-A177-3AD203B41FA5}">
                      <a16:colId xmlns:a16="http://schemas.microsoft.com/office/drawing/2014/main" val="943218857"/>
                    </a:ext>
                  </a:extLst>
                </a:gridCol>
              </a:tblGrid>
              <a:tr h="58330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এখানে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ক্লিক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945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2" t="22042" r="20310" b="39159"/>
          <a:stretch/>
        </p:blipFill>
        <p:spPr>
          <a:xfrm>
            <a:off x="3982064" y="538092"/>
            <a:ext cx="3966883" cy="8701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9" t="11739" r="30369" b="35246"/>
          <a:stretch/>
        </p:blipFill>
        <p:spPr>
          <a:xfrm>
            <a:off x="1364310" y="3135087"/>
            <a:ext cx="8721933" cy="13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7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848177"/>
              </p:ext>
            </p:extLst>
          </p:nvPr>
        </p:nvGraphicFramePr>
        <p:xfrm>
          <a:off x="374073" y="3954293"/>
          <a:ext cx="1155469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4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5157">
                <a:tc>
                  <a:txBody>
                    <a:bodyPr/>
                    <a:lstStyle/>
                    <a:p>
                      <a:pPr algn="ctr"/>
                      <a:r>
                        <a:rPr lang="bn-IN" sz="6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বর্গঃ</a:t>
                      </a:r>
                      <a:r>
                        <a:rPr lang="bn-IN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যে চতুর্ভুজের চারটি বাহুই সমান এবং প্রত্যেকটি কোণ সমকোণ তাকেই বর্গ বলে। বর্গের সীমাবদ্ধ ক্ষেত্রকে বর্গক্ষেত্র বলে।</a:t>
                      </a:r>
                    </a:p>
                    <a:p>
                      <a:pPr algn="ctr"/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চিত্রে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ABCD</a:t>
                      </a:r>
                      <a:r>
                        <a:rPr lang="en-US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bn-IN" sz="4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বর্গ। </a:t>
                      </a:r>
                      <a:endParaRPr lang="en-US" sz="4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908082" y="445324"/>
            <a:ext cx="3985051" cy="2727325"/>
            <a:chOff x="7943713" y="3490545"/>
            <a:chExt cx="3846505" cy="2644998"/>
          </a:xfrm>
        </p:grpSpPr>
        <p:sp>
          <p:nvSpPr>
            <p:cNvPr id="16" name="Rectangle 15"/>
            <p:cNvSpPr/>
            <p:nvPr/>
          </p:nvSpPr>
          <p:spPr>
            <a:xfrm>
              <a:off x="8672943" y="3818920"/>
              <a:ext cx="2434004" cy="188915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89672" y="5478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781030" y="5516570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81030" y="3490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43713" y="3528018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407227" y="5612323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81030" y="4458886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85351" y="4292064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8672943" y="3818920"/>
              <a:ext cx="2434004" cy="188915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12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algn="ctr">
          <a:defRPr b="1" dirty="0" err="1">
            <a:latin typeface="NikoshBAN" panose="02000000000000000000" pitchFamily="2" charset="0"/>
            <a:cs typeface="NikoshBAN" panose="02000000000000000000" pitchFamily="2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3063</TotalTime>
  <Words>562</Words>
  <Application>Microsoft Office PowerPoint</Application>
  <PresentationFormat>Widescreen</PresentationFormat>
  <Paragraphs>138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Microsoft JhengHei UI</vt:lpstr>
      <vt:lpstr>Algerian</vt:lpstr>
      <vt:lpstr>Arial</vt:lpstr>
      <vt:lpstr>Calibri</vt:lpstr>
      <vt:lpstr>Calibri Light</vt:lpstr>
      <vt:lpstr>Cambria Math</vt:lpstr>
      <vt:lpstr>Kalpurush</vt:lpstr>
      <vt:lpstr>NikoshBAN</vt:lpstr>
      <vt:lpstr>Verdana</vt:lpstr>
      <vt:lpstr>Vindabody</vt:lpstr>
      <vt:lpstr>Vrinda</vt:lpstr>
      <vt:lpstr>ন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530</cp:revision>
  <dcterms:created xsi:type="dcterms:W3CDTF">2020-06-04T05:53:30Z</dcterms:created>
  <dcterms:modified xsi:type="dcterms:W3CDTF">2020-06-11T07:03:24Z</dcterms:modified>
</cp:coreProperties>
</file>