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72" r:id="rId4"/>
    <p:sldId id="271" r:id="rId5"/>
    <p:sldId id="262" r:id="rId6"/>
    <p:sldId id="277" r:id="rId7"/>
    <p:sldId id="270" r:id="rId8"/>
    <p:sldId id="269" r:id="rId9"/>
    <p:sldId id="263" r:id="rId10"/>
    <p:sldId id="264" r:id="rId11"/>
    <p:sldId id="273" r:id="rId12"/>
    <p:sldId id="274" r:id="rId13"/>
    <p:sldId id="276" r:id="rId14"/>
    <p:sldId id="278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5" autoAdjust="0"/>
    <p:restoredTop sz="94679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lower\flower well come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143750" cy="47625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657" y="-63799"/>
            <a:ext cx="5366657" cy="6921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1" y="-50800"/>
            <a:ext cx="4495800" cy="690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586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81000" y="152400"/>
            <a:ext cx="8458200" cy="16002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495800"/>
            <a:ext cx="78486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 করে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Power Point File\Image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828800"/>
            <a:ext cx="3962400" cy="2520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188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Flower\Types-of-Compu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199"/>
            <a:ext cx="8305800" cy="3952875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762000" y="381000"/>
            <a:ext cx="7543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533400"/>
            <a:ext cx="4114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 smtClean="0"/>
              <a:t>কম্পিউটারের প্রজন্ম</a:t>
            </a:r>
            <a:endParaRPr lang="as-I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১। </a:t>
            </a:r>
            <a:r>
              <a:rPr lang="as-IN" sz="2400" b="1" dirty="0" smtClean="0"/>
              <a:t>প্রথম প্রজন্ম (</a:t>
            </a:r>
            <a:r>
              <a:rPr lang="en-US" sz="2400" b="1" dirty="0" smtClean="0"/>
              <a:t>First Generation): (</a:t>
            </a:r>
            <a:r>
              <a:rPr lang="as-IN" sz="2400" b="1" dirty="0" smtClean="0"/>
              <a:t>১৯৪৬-৫৮)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২। </a:t>
            </a:r>
            <a:r>
              <a:rPr lang="as-IN" sz="2400" b="1" dirty="0" smtClean="0"/>
              <a:t>দ্বিতীয় প্রজন্ম (2</a:t>
            </a:r>
            <a:r>
              <a:rPr lang="en-US" sz="2400" b="1" dirty="0" err="1" smtClean="0"/>
              <a:t>nd</a:t>
            </a:r>
            <a:r>
              <a:rPr lang="en-US" sz="2400" b="1" dirty="0" smtClean="0"/>
              <a:t> Generation): (</a:t>
            </a:r>
            <a:r>
              <a:rPr lang="as-IN" sz="2400" b="1" dirty="0" smtClean="0"/>
              <a:t>১৯৫৮-৬৫)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৩।</a:t>
            </a:r>
            <a:r>
              <a:rPr lang="as-IN" sz="2400" b="1" dirty="0" smtClean="0"/>
              <a:t> তৃতীয় প্রজন্ম (3</a:t>
            </a:r>
            <a:r>
              <a:rPr lang="en-US" sz="2400" b="1" dirty="0" smtClean="0"/>
              <a:t>rd Generation): (</a:t>
            </a:r>
            <a:r>
              <a:rPr lang="as-IN" sz="2400" b="1" dirty="0" smtClean="0"/>
              <a:t>১৯৬৩-৭২)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৪।</a:t>
            </a:r>
            <a:r>
              <a:rPr lang="as-IN" sz="2400" b="1" dirty="0" smtClean="0"/>
              <a:t> চতুর্থ প্রজন্ম (4</a:t>
            </a:r>
            <a:r>
              <a:rPr lang="en-US" sz="2400" b="1" dirty="0" err="1" smtClean="0"/>
              <a:t>th</a:t>
            </a:r>
            <a:r>
              <a:rPr lang="en-US" sz="2400" b="1" dirty="0" smtClean="0"/>
              <a:t> Generation): (</a:t>
            </a:r>
            <a:r>
              <a:rPr lang="as-IN" sz="2400" b="1" dirty="0" smtClean="0"/>
              <a:t>১৯৭৩-২০০০)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৫।</a:t>
            </a:r>
            <a:r>
              <a:rPr lang="as-IN" sz="2400" b="1" dirty="0" smtClean="0"/>
              <a:t> পঞ্চম প্রজন্ম (5</a:t>
            </a:r>
            <a:r>
              <a:rPr lang="en-US" sz="2400" b="1" dirty="0" err="1" smtClean="0"/>
              <a:t>th</a:t>
            </a:r>
            <a:r>
              <a:rPr lang="en-US" sz="2400" b="1" dirty="0" smtClean="0"/>
              <a:t> Generation): (</a:t>
            </a:r>
            <a:r>
              <a:rPr lang="as-IN" sz="2400" b="1" dirty="0" smtClean="0"/>
              <a:t>২০০১-বর্তমান)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৬। </a:t>
            </a:r>
            <a:r>
              <a:rPr lang="as-IN" sz="2400" b="1" dirty="0" smtClean="0"/>
              <a:t>৬ষ্ঠ প্রজন্মের কম্পিউটার (এখনও সাল গণনা শুরু হয়নি)</a:t>
            </a:r>
            <a:endParaRPr lang="en-US" sz="2400" b="1" dirty="0" smtClean="0"/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lower\CPU_Ma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6191250" cy="3810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81400" y="533400"/>
            <a:ext cx="2209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CPU</a:t>
            </a:r>
            <a:endParaRPr lang="as-IN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676400" y="228600"/>
            <a:ext cx="6172200" cy="1447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752600"/>
            <a:ext cx="71628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362200"/>
            <a:ext cx="71628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2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2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124200"/>
            <a:ext cx="7162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ওয়্যার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এবং সফটওয়্যারের মধ্যে  সম্পর্ক কী 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5029200"/>
            <a:ext cx="71628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ইনপুট এবং আউটপুট এর মধ্যে সম্পর্ক কী ?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733800"/>
            <a:ext cx="7162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20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343400"/>
            <a:ext cx="71628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000" dirty="0" smtClean="0">
                <a:solidFill>
                  <a:schemeClr val="tx1"/>
                </a:solidFill>
              </a:rPr>
              <a:t>কম্পিউটারের প্রজন্ম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2"/>
          <p:cNvSpPr/>
          <p:nvPr/>
        </p:nvSpPr>
        <p:spPr>
          <a:xfrm>
            <a:off x="1066800" y="4419600"/>
            <a:ext cx="7239000" cy="685800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EC4630-640B-430D-9C1C-7BE7419C7FC3}"/>
              </a:ext>
            </a:extLst>
          </p:cNvPr>
          <p:cNvSpPr txBox="1"/>
          <p:nvPr/>
        </p:nvSpPr>
        <p:spPr>
          <a:xfrm>
            <a:off x="1752600" y="457200"/>
            <a:ext cx="556952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বাড়ির</a:t>
            </a:r>
            <a:r>
              <a:rPr lang="en-US" sz="6000" b="1" dirty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endParaRPr lang="en-US" sz="6000" b="1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524000"/>
            <a:ext cx="5181600" cy="280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nip Single Corner Rectangle 5"/>
          <p:cNvSpPr/>
          <p:nvPr/>
        </p:nvSpPr>
        <p:spPr>
          <a:xfrm>
            <a:off x="1066800" y="5181600"/>
            <a:ext cx="7239000" cy="762000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000" dirty="0" smtClean="0">
                <a:solidFill>
                  <a:schemeClr val="tx1"/>
                </a:solidFill>
              </a:rPr>
              <a:t>কম্পিউটারের প্রজন্ম</a:t>
            </a:r>
            <a:r>
              <a:rPr lang="en-US" sz="3000" dirty="0" smtClean="0">
                <a:solidFill>
                  <a:schemeClr val="tx1"/>
                </a:solidFill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7636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ower Point File\Image\Thanks bang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200"/>
            <a:ext cx="55626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2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lower\flower TEACHE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838200"/>
            <a:ext cx="624840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296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 flipH="1">
              <a:off x="1" y="0"/>
              <a:ext cx="4411527" cy="685800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4001196" y="372840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4001196" y="866743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4001196" y="1360647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4001196" y="1854554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4001196" y="2348457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4001196" y="2842362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4001196" y="3336267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001196" y="3830170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4001196" y="4324075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4001196" y="4817980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4001196" y="5311885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4001196" y="5805789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4001196" y="6299694"/>
              <a:ext cx="216780" cy="29368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11528" y="76200"/>
              <a:ext cx="4732473" cy="678180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551526" y="375587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51526" y="871112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551526" y="1366637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51526" y="1862163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551526" y="2357687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551526" y="2853211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51526" y="3348737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51526" y="3844261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551526" y="4339785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551526" y="4835309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551526" y="5330835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551526" y="5826361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551526" y="6321885"/>
              <a:ext cx="220563" cy="2946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09586" y="454374"/>
              <a:ext cx="574952" cy="12633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097274" y="950420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097273" y="1445306"/>
              <a:ext cx="574952" cy="12633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097273" y="1942942"/>
              <a:ext cx="574952" cy="12633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4097273" y="2437952"/>
              <a:ext cx="574952" cy="12633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109585" y="2924905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097274" y="3429001"/>
              <a:ext cx="574952" cy="12633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109585" y="3926285"/>
              <a:ext cx="574952" cy="12633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109586" y="4422882"/>
              <a:ext cx="574952" cy="12633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109586" y="4918790"/>
              <a:ext cx="574952" cy="12633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085653" y="5404619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097274" y="5890448"/>
              <a:ext cx="574952" cy="1263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110116" y="6406025"/>
              <a:ext cx="574952" cy="12633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304800" y="2209800"/>
            <a:ext cx="3657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অ্যাপলিকেশন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– ১ </a:t>
            </a:r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</a:t>
            </a:r>
            <a:r>
              <a:rPr kumimoji="0" lang="bn-BD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 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rPr>
              <a:t>পাঠ পরিচিতি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2000" y="1219200"/>
            <a:ext cx="2895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28600" y="5181600"/>
            <a:ext cx="35814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500" dirty="0"/>
          </a:p>
        </p:txBody>
      </p:sp>
      <p:sp>
        <p:nvSpPr>
          <p:cNvPr id="53" name="Oval 52"/>
          <p:cNvSpPr/>
          <p:nvPr/>
        </p:nvSpPr>
        <p:spPr>
          <a:xfrm>
            <a:off x="457200" y="3886200"/>
            <a:ext cx="31242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20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bn-BD" sz="2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সময়ঃ </a:t>
            </a:r>
            <a:r>
              <a:rPr lang="bn-BD" sz="2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৫</a:t>
            </a:r>
            <a:r>
              <a:rPr lang="en-US" sz="2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০</a:t>
            </a:r>
            <a:r>
              <a:rPr lang="bn-BD" sz="2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মিনিট </a:t>
            </a:r>
            <a:endParaRPr lang="en-US" sz="20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872197" y="3076135"/>
            <a:ext cx="2362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: ১  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Image\comp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143000"/>
            <a:ext cx="40386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64194274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86000"/>
            <a:ext cx="8229600" cy="990600"/>
          </a:xfrm>
          <a:prstGeom prst="rect">
            <a:avLst/>
          </a:prstGeom>
          <a:gradFill>
            <a:gsLst>
              <a:gs pos="34000">
                <a:schemeClr val="accent1">
                  <a:tint val="62000"/>
                  <a:satMod val="1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নের শ্রেণি বিভাগ করতে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733800"/>
            <a:ext cx="8305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4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bn-BD" sz="24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24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4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তে </a:t>
            </a:r>
            <a:r>
              <a:rPr lang="en-US" sz="24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105400"/>
            <a:ext cx="838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as-IN" sz="2400" b="1" dirty="0" smtClean="0">
                <a:solidFill>
                  <a:schemeClr val="tx1"/>
                </a:solidFill>
              </a:rPr>
              <a:t>কম্পিউটারের প্রজন্ম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381000"/>
            <a:ext cx="3200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শিখন</a:t>
            </a:r>
            <a:r>
              <a:rPr lang="en-US" sz="4000" dirty="0" smtClean="0"/>
              <a:t> </a:t>
            </a:r>
            <a:r>
              <a:rPr lang="en-US" sz="4000" dirty="0" err="1" smtClean="0"/>
              <a:t>ফাল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1295400"/>
            <a:ext cx="5525590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1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381000"/>
            <a:ext cx="56388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sz="4000" b="1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2819400"/>
            <a:ext cx="2667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1676400"/>
            <a:ext cx="3048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যুক্তিমূলক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4590" y="4087090"/>
            <a:ext cx="2809009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ইউনিট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62400" y="2164773"/>
            <a:ext cx="0" cy="6234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53890" y="3352800"/>
            <a:ext cx="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105400" y="2151610"/>
            <a:ext cx="0" cy="6705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62400" y="3276600"/>
            <a:ext cx="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200" y="2819400"/>
            <a:ext cx="1905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257800"/>
            <a:ext cx="22860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নিদেশ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>
            <a:stCxn id="20" idx="3"/>
          </p:cNvCxnSpPr>
          <p:nvPr/>
        </p:nvCxnSpPr>
        <p:spPr>
          <a:xfrm>
            <a:off x="1981200" y="3048000"/>
            <a:ext cx="1066800" cy="1588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943600" y="3048000"/>
            <a:ext cx="1371600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934200" y="2819400"/>
            <a:ext cx="2168235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5334000"/>
            <a:ext cx="2743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প্রত্রিয়াকরণ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4076700" y="5143500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057400" y="1524000"/>
            <a:ext cx="4724400" cy="3352800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610600" y="3325090"/>
            <a:ext cx="0" cy="12053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781800" y="4572000"/>
            <a:ext cx="2209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24600" y="5181600"/>
            <a:ext cx="2438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05600" y="6096000"/>
            <a:ext cx="2438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নিয়ন্দ্রণ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62002" y="3449782"/>
            <a:ext cx="0" cy="1808020"/>
          </a:xfrm>
          <a:prstGeom prst="straightConnector1">
            <a:avLst/>
          </a:prstGeom>
          <a:ln w="57150">
            <a:solidFill>
              <a:schemeClr val="accent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371600" y="1752600"/>
            <a:ext cx="1704110" cy="1066800"/>
            <a:chOff x="762000" y="685800"/>
            <a:chExt cx="1704110" cy="106680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789710" y="710045"/>
              <a:ext cx="1676400" cy="1905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000" y="685800"/>
              <a:ext cx="2" cy="10668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371600" y="3262745"/>
            <a:ext cx="1762991" cy="1281545"/>
            <a:chOff x="1371600" y="3262745"/>
            <a:chExt cx="1762991" cy="1281545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1371600" y="4495800"/>
              <a:ext cx="1762991" cy="13855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383724" y="3262745"/>
              <a:ext cx="12124" cy="12815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>
            <a:off x="8001000" y="1828800"/>
            <a:ext cx="0" cy="9906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5943599" y="3325090"/>
            <a:ext cx="2147456" cy="1000992"/>
            <a:chOff x="5943599" y="3325090"/>
            <a:chExt cx="2147456" cy="1000992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8091055" y="3325090"/>
              <a:ext cx="0" cy="100099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5" idx="3"/>
            </p:cNvCxnSpPr>
            <p:nvPr/>
          </p:nvCxnSpPr>
          <p:spPr>
            <a:xfrm>
              <a:off x="5943599" y="4315690"/>
              <a:ext cx="2133601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362200" y="2133600"/>
            <a:ext cx="772391" cy="2195945"/>
            <a:chOff x="2362200" y="2133600"/>
            <a:chExt cx="772391" cy="2195945"/>
          </a:xfrm>
        </p:grpSpPr>
        <p:cxnSp>
          <p:nvCxnSpPr>
            <p:cNvPr id="56" name="Straight Connector 55"/>
            <p:cNvCxnSpPr>
              <a:stCxn id="5" idx="1"/>
            </p:cNvCxnSpPr>
            <p:nvPr/>
          </p:nvCxnSpPr>
          <p:spPr>
            <a:xfrm rot="10800000">
              <a:off x="2362204" y="4315690"/>
              <a:ext cx="772387" cy="15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362200" y="2133600"/>
              <a:ext cx="0" cy="21959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362200" y="2133600"/>
              <a:ext cx="762000" cy="0"/>
            </a:xfrm>
            <a:prstGeom prst="line">
              <a:avLst/>
            </a:prstGeom>
            <a:ln w="571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5943600" y="2057400"/>
            <a:ext cx="685800" cy="2043545"/>
            <a:chOff x="5791200" y="2057400"/>
            <a:chExt cx="838200" cy="2043545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5791200" y="2057400"/>
              <a:ext cx="838200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629400" y="2057400"/>
              <a:ext cx="0" cy="19812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5791200" y="4100945"/>
              <a:ext cx="838200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Arrow Connector 70"/>
          <p:cNvCxnSpPr/>
          <p:nvPr/>
        </p:nvCxnSpPr>
        <p:spPr>
          <a:xfrm>
            <a:off x="5638800" y="5562600"/>
            <a:ext cx="762000" cy="15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410200" y="6400800"/>
            <a:ext cx="1290204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5791200" y="16764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Minus 47"/>
          <p:cNvSpPr/>
          <p:nvPr/>
        </p:nvSpPr>
        <p:spPr>
          <a:xfrm>
            <a:off x="5410200" y="1828800"/>
            <a:ext cx="2971800" cy="45719"/>
          </a:xfrm>
          <a:prstGeom prst="mathMin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2960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0" grpId="0" animBg="1"/>
      <p:bldP spid="21" grpId="0" animBg="1"/>
      <p:bldP spid="17" grpId="0" animBg="1"/>
      <p:bldP spid="15" grpId="0" animBg="1"/>
      <p:bldP spid="24" grpId="0" animBg="1"/>
      <p:bldP spid="26" grpId="0" animBg="1"/>
      <p:bldP spid="28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lower\sructure co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848600" cy="4940673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524000" y="381000"/>
            <a:ext cx="56388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sz="4000" b="1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33400"/>
            <a:ext cx="60960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 বিভাগ</a:t>
            </a:r>
            <a:endParaRPr lang="en-US" sz="3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114800" y="1600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828800" y="1828800"/>
            <a:ext cx="5029200" cy="533400"/>
            <a:chOff x="1676400" y="2209800"/>
            <a:chExt cx="5029200" cy="533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676400" y="2209800"/>
              <a:ext cx="50292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705600" y="2286000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676400" y="2209800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ounded Rectangle 8"/>
          <p:cNvSpPr/>
          <p:nvPr/>
        </p:nvSpPr>
        <p:spPr>
          <a:xfrm>
            <a:off x="533400" y="2286000"/>
            <a:ext cx="26670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ওয়্যার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2362200"/>
            <a:ext cx="26670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74032" y="4864968"/>
            <a:ext cx="15121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endParaRPr lang="en-US" sz="2000"/>
          </a:p>
        </p:txBody>
      </p:sp>
      <p:sp>
        <p:nvSpPr>
          <p:cNvPr id="16" name="Rounded Rectangle 15"/>
          <p:cNvSpPr/>
          <p:nvPr/>
        </p:nvSpPr>
        <p:spPr>
          <a:xfrm>
            <a:off x="2374032" y="3712840"/>
            <a:ext cx="15121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endParaRPr lang="en-US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2374032" y="4288904"/>
            <a:ext cx="15121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72200" y="4800600"/>
            <a:ext cx="274320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এ্যাপ্লিকেশন সিস্টেম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172200" y="3962400"/>
            <a:ext cx="274320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অপারেটিং সিস্টেম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7277894" y="46093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5800" y="4191000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600200" y="3810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600200" y="4419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5" idx="1"/>
          </p:cNvCxnSpPr>
          <p:nvPr/>
        </p:nvCxnSpPr>
        <p:spPr>
          <a:xfrm flipV="1">
            <a:off x="1600200" y="5080992"/>
            <a:ext cx="773832" cy="24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953000" y="411480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791200" y="4191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791200" y="4953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7783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5" grpId="0" animBg="1"/>
      <p:bldP spid="16" grpId="0" animBg="1"/>
      <p:bldP spid="17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685801"/>
            <a:ext cx="457200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/>
          </a:p>
        </p:txBody>
      </p:sp>
      <p:pic>
        <p:nvPicPr>
          <p:cNvPr id="3074" name="Picture 2" descr="E:\Power Point File\Image\comp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73914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392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371600" y="685800"/>
            <a:ext cx="3429000" cy="1752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2590800"/>
            <a:ext cx="83058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029200" y="762000"/>
            <a:ext cx="3657600" cy="106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4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255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197</cp:revision>
  <dcterms:created xsi:type="dcterms:W3CDTF">2006-08-16T00:00:00Z</dcterms:created>
  <dcterms:modified xsi:type="dcterms:W3CDTF">2020-09-27T06:58:16Z</dcterms:modified>
</cp:coreProperties>
</file>