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92" r:id="rId4"/>
    <p:sldId id="293" r:id="rId5"/>
    <p:sldId id="258" r:id="rId6"/>
    <p:sldId id="259" r:id="rId7"/>
    <p:sldId id="300" r:id="rId8"/>
    <p:sldId id="260" r:id="rId9"/>
    <p:sldId id="261" r:id="rId10"/>
    <p:sldId id="262" r:id="rId11"/>
    <p:sldId id="263" r:id="rId12"/>
    <p:sldId id="294" r:id="rId13"/>
    <p:sldId id="295" r:id="rId14"/>
    <p:sldId id="296" r:id="rId15"/>
    <p:sldId id="264" r:id="rId16"/>
    <p:sldId id="286" r:id="rId17"/>
    <p:sldId id="265" r:id="rId18"/>
    <p:sldId id="266" r:id="rId19"/>
    <p:sldId id="267" r:id="rId20"/>
    <p:sldId id="285" r:id="rId21"/>
    <p:sldId id="268" r:id="rId22"/>
    <p:sldId id="299" r:id="rId23"/>
    <p:sldId id="269" r:id="rId24"/>
    <p:sldId id="270" r:id="rId25"/>
    <p:sldId id="271" r:id="rId26"/>
    <p:sldId id="272" r:id="rId27"/>
    <p:sldId id="298" r:id="rId28"/>
    <p:sldId id="273" r:id="rId29"/>
    <p:sldId id="274" r:id="rId30"/>
    <p:sldId id="287" r:id="rId31"/>
    <p:sldId id="288" r:id="rId32"/>
    <p:sldId id="289" r:id="rId33"/>
    <p:sldId id="290" r:id="rId34"/>
    <p:sldId id="291" r:id="rId35"/>
    <p:sldId id="280" r:id="rId36"/>
    <p:sldId id="282" r:id="rId37"/>
    <p:sldId id="283"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27-Sep-20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41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831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7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38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500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87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89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9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439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288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27-Sep-20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1239673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50866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27-Sep-20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5901087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62184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62647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022252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0265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2770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07584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344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2753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27-Sep-20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27-Sep-20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27-Sep-20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27-Sep-20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62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27-Sep-20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647045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CHjnsh5Y2D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2133682662"/>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4493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191825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226547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763000" cy="2895600"/>
          </a:xfrm>
        </p:spPr>
        <p:txBody>
          <a:bodyPr>
            <a:normAutofit/>
          </a:bodyPr>
          <a:lstStyle/>
          <a:p>
            <a:pPr>
              <a:buNone/>
            </a:pPr>
            <a:r>
              <a:rPr lang="bn-BD" sz="2600" dirty="0" smtClean="0">
                <a:latin typeface="Nikosh" pitchFamily="2" charset="0"/>
                <a:cs typeface="Nikosh" pitchFamily="2" charset="0"/>
              </a:rPr>
              <a:t>   </a:t>
            </a:r>
          </a:p>
          <a:p>
            <a:r>
              <a:rPr lang="bn-BD" sz="4000" dirty="0">
                <a:latin typeface="Nikosh" pitchFamily="2" charset="0"/>
                <a:cs typeface="Nikosh" pitchFamily="2" charset="0"/>
              </a:rPr>
              <a:t>জনসেবা ও আমলাতন্ত্র  </a:t>
            </a:r>
          </a:p>
          <a:p>
            <a:pPr>
              <a:buNone/>
            </a:pPr>
            <a:r>
              <a:rPr lang="bn-BD" sz="4000" dirty="0">
                <a:latin typeface="Nikosh" pitchFamily="2" charset="0"/>
                <a:cs typeface="Nikosh" pitchFamily="2" charset="0"/>
              </a:rPr>
              <a:t>আমলাতন্ত্র- ধারণা, সংজ্ঞা ও প্রকৃতি, আমলাতন্ত্রের  বৈশিষ্ট্য,  আমলাদের নিয়োগ, প্রশিক্ষণ ও চাকরির শর্ত</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1"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xit" presetSubtype="16" fill="hold" grpId="2" nodeType="clickEffect">
                                  <p:stCondLst>
                                    <p:cond delay="0"/>
                                  </p:stCondLst>
                                  <p:childTnLst>
                                    <p:animEffect transition="out" filter="diamond(in)">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blinds(horizontal)">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1"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blinds(horizontal)">
                                      <p:cBhvr>
                                        <p:cTn id="41" dur="500"/>
                                        <p:tgtEl>
                                          <p:spTgt spid="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blinds(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1" dur="500"/>
                                        <p:tgtEl>
                                          <p:spTgt spid="3">
                                            <p:txEl>
                                              <p:pRg st="0" end="0"/>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2" nodeType="clickEffect">
                                  <p:stCondLst>
                                    <p:cond delay="0"/>
                                  </p:stCondLst>
                                  <p:childTnLst>
                                    <p:anim calcmode="lin" valueType="num">
                                      <p:cBhvr additive="base">
                                        <p:cTn id="5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7" dur="500"/>
                                        <p:tgtEl>
                                          <p:spTgt spid="3">
                                            <p:txEl>
                                              <p:pRg st="1" end="1"/>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2" nodeType="clickEffect">
                                  <p:stCondLst>
                                    <p:cond delay="0"/>
                                  </p:stCondLst>
                                  <p:childTnLst>
                                    <p:anim calcmode="lin" valueType="num">
                                      <p:cBhvr additive="base">
                                        <p:cTn id="6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3" dur="500"/>
                                        <p:tgtEl>
                                          <p:spTgt spid="3">
                                            <p:txEl>
                                              <p:pRg st="2" end="2"/>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3276600"/>
          </a:xfrm>
        </p:spPr>
        <p:txBody>
          <a:bodyPr>
            <a:normAutofit fontScale="92500"/>
          </a:bodyPr>
          <a:lstStyle/>
          <a:p>
            <a:pPr>
              <a:buNone/>
            </a:pPr>
            <a:r>
              <a:rPr lang="bn-BD" sz="4000" dirty="0" smtClean="0">
                <a:latin typeface="Nikosh" pitchFamily="2" charset="0"/>
                <a:cs typeface="Nikosh" pitchFamily="2" charset="0"/>
              </a:rPr>
              <a:t>১।  আমলাতন্ত্র- ধারণা, সংজ্ঞা ও প্রকৃতি কি বলতে পারবে?                </a:t>
            </a:r>
          </a:p>
          <a:p>
            <a:pPr>
              <a:buNone/>
            </a:pPr>
            <a:r>
              <a:rPr lang="bn-BD" sz="4000" dirty="0" smtClean="0">
                <a:latin typeface="Nikosh" pitchFamily="2" charset="0"/>
                <a:cs typeface="Nikosh" pitchFamily="2" charset="0"/>
              </a:rPr>
              <a:t>২। আমলাতন্ত্রের বৈশিষ্ট্য কি বলতে পারবে? </a:t>
            </a:r>
          </a:p>
          <a:p>
            <a:pPr>
              <a:buNone/>
            </a:pPr>
            <a:r>
              <a:rPr lang="bn-BD" sz="4000" dirty="0" smtClean="0">
                <a:latin typeface="Nikosh" pitchFamily="2" charset="0"/>
                <a:cs typeface="Nikosh" pitchFamily="2" charset="0"/>
              </a:rPr>
              <a:t>৩। আমলাদের নিয়োগ, প্রশিক্ষণ ও চাকরির শর্ত গুলো বলতে পারবে?</a:t>
            </a:r>
          </a:p>
          <a:p>
            <a:pPr>
              <a:buNone/>
            </a:pPr>
            <a:r>
              <a:rPr lang="bn-BD" sz="26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397126720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1"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blinds(horizontal)">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2" nodeType="clickEffect">
                                  <p:stCondLst>
                                    <p:cond delay="0"/>
                                  </p:stCondLst>
                                  <p:childTnLst>
                                    <p:anim calcmode="lin" valueType="num">
                                      <p:cBhvr additive="base">
                                        <p:cTn id="59"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1" end="1"/>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2" end="2"/>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3" end="3"/>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8458200" cy="3124200"/>
          </a:xfrm>
        </p:spPr>
        <p:txBody>
          <a:bodyPr>
            <a:normAutofit/>
          </a:bodyPr>
          <a:lstStyle/>
          <a:p>
            <a:pPr>
              <a:buNone/>
            </a:pPr>
            <a:r>
              <a:rPr lang="bn-BD" sz="4000" dirty="0" smtClean="0">
                <a:latin typeface="Nikosh" pitchFamily="2" charset="0"/>
                <a:cs typeface="Nikosh" pitchFamily="2" charset="0"/>
              </a:rPr>
              <a:t>১।  আমলাতন্ত্র- ধারণা, সংজ্ঞা ও প্রকৃতি কি বল?                </a:t>
            </a:r>
          </a:p>
          <a:p>
            <a:pPr>
              <a:buNone/>
            </a:pPr>
            <a:r>
              <a:rPr lang="bn-BD" sz="4000" dirty="0" smtClean="0">
                <a:latin typeface="Nikosh" pitchFamily="2" charset="0"/>
                <a:cs typeface="Nikosh" pitchFamily="2" charset="0"/>
              </a:rPr>
              <a:t>২। আমলাতন্ত্রের বৈশিষ্ট্য কি বল? </a:t>
            </a:r>
          </a:p>
          <a:p>
            <a:pPr>
              <a:buNone/>
            </a:pPr>
            <a:r>
              <a:rPr lang="bn-BD" sz="4000" dirty="0" smtClean="0">
                <a:latin typeface="Nikosh" pitchFamily="2" charset="0"/>
                <a:cs typeface="Nikosh" pitchFamily="2" charset="0"/>
              </a:rPr>
              <a:t>৩। আমলাদের নিয়োগ, প্রশিক্ষণ ও চাকরির শর্ত গুলো লিখ?</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2" nodeType="clickEffect">
                                  <p:stCondLst>
                                    <p:cond delay="0"/>
                                  </p:stCondLst>
                                  <p:childTnLst>
                                    <p:animEffect transition="out" filter="box(in)">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blinds(horizontal)">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1"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blinds(horizontal)">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blinds(horizontal)">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2" nodeType="clickEffect">
                                  <p:stCondLst>
                                    <p:cond delay="0"/>
                                  </p:stCondLst>
                                  <p:childTnLst>
                                    <p:animEffect transition="out" filter="diamond(in)">
                                      <p:cBhvr>
                                        <p:cTn id="51" dur="2000"/>
                                        <p:tgtEl>
                                          <p:spTgt spid="3">
                                            <p:txEl>
                                              <p:pRg st="0" end="0"/>
                                            </p:txEl>
                                          </p:spTgt>
                                        </p:tgtEl>
                                      </p:cBhvr>
                                    </p:animEffect>
                                    <p:set>
                                      <p:cBhvr>
                                        <p:cTn id="5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2" nodeType="clickEffect">
                                  <p:stCondLst>
                                    <p:cond delay="0"/>
                                  </p:stCondLst>
                                  <p:childTnLst>
                                    <p:animEffect transition="out" filter="diamond(in)">
                                      <p:cBhvr>
                                        <p:cTn id="56" dur="2000"/>
                                        <p:tgtEl>
                                          <p:spTgt spid="3">
                                            <p:txEl>
                                              <p:pRg st="1" end="1"/>
                                            </p:txEl>
                                          </p:spTgt>
                                        </p:tgtEl>
                                      </p:cBhvr>
                                    </p:animEffect>
                                    <p:set>
                                      <p:cBhvr>
                                        <p:cTn id="5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8" presetClass="exit" presetSubtype="16" fill="hold" grpId="2" nodeType="clickEffect">
                                  <p:stCondLst>
                                    <p:cond delay="0"/>
                                  </p:stCondLst>
                                  <p:childTnLst>
                                    <p:animEffect transition="out" filter="diamond(in)">
                                      <p:cBhvr>
                                        <p:cTn id="61" dur="2000"/>
                                        <p:tgtEl>
                                          <p:spTgt spid="3">
                                            <p:txEl>
                                              <p:pRg st="2" end="2"/>
                                            </p:txEl>
                                          </p:spTgt>
                                        </p:tgtEl>
                                      </p:cBhvr>
                                    </p:animEffect>
                                    <p:set>
                                      <p:cBhvr>
                                        <p:cTn id="6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001000" cy="1752600"/>
          </a:xfrm>
        </p:spPr>
        <p:txBody>
          <a:bodyPr>
            <a:normAutofit lnSpcReduction="10000"/>
          </a:bodyPr>
          <a:lstStyle/>
          <a:p>
            <a:pPr algn="ctr">
              <a:buNone/>
            </a:pPr>
            <a:r>
              <a:rPr lang="bn-BD" sz="4000" dirty="0" smtClean="0">
                <a:latin typeface="Nikosh" pitchFamily="2" charset="0"/>
                <a:cs typeface="Nikosh" pitchFamily="2" charset="0"/>
              </a:rPr>
              <a:t>আমলাতন্ত্র- ধারণা, সংজ্ঞা ও প্রকৃতি কি বল?</a:t>
            </a:r>
          </a:p>
          <a:p>
            <a:pPr algn="ctr">
              <a:buNone/>
            </a:pPr>
            <a:r>
              <a:rPr lang="bn-BD" sz="40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2" nodeType="clickEffect">
                                  <p:stCondLst>
                                    <p:cond delay="0"/>
                                  </p:stCondLst>
                                  <p:childTnLst>
                                    <p:anim calcmode="lin" valueType="num">
                                      <p:cBhvr additive="base">
                                        <p:cTn id="27" dur="500"/>
                                        <p:tgtEl>
                                          <p:spTgt spid="2"/>
                                        </p:tgtEl>
                                        <p:attrNameLst>
                                          <p:attrName>ppt_x</p:attrName>
                                        </p:attrNameLst>
                                      </p:cBhvr>
                                      <p:tavLst>
                                        <p:tav tm="0">
                                          <p:val>
                                            <p:strVal val="ppt_x"/>
                                          </p:val>
                                        </p:tav>
                                        <p:tav tm="100000">
                                          <p:val>
                                            <p:strVal val="ppt_x"/>
                                          </p:val>
                                        </p:tav>
                                      </p:tavLst>
                                    </p:anim>
                                    <p:anim calcmode="lin" valueType="num">
                                      <p:cBhvr additive="base">
                                        <p:cTn id="28" dur="500"/>
                                        <p:tgtEl>
                                          <p:spTgt spid="2"/>
                                        </p:tgtEl>
                                        <p:attrNameLst>
                                          <p:attrName>ppt_y</p:attrName>
                                        </p:attrNameLst>
                                      </p:cBhvr>
                                      <p:tavLst>
                                        <p:tav tm="0">
                                          <p:val>
                                            <p:strVal val="ppt_y"/>
                                          </p:val>
                                        </p:tav>
                                        <p:tav tm="100000">
                                          <p:val>
                                            <p:strVal val="1+ppt_h/2"/>
                                          </p:val>
                                        </p:tav>
                                      </p:tavLst>
                                    </p:anim>
                                    <p:set>
                                      <p:cBhvr>
                                        <p:cTn id="2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0"/>
            <a:ext cx="8839200" cy="5105400"/>
          </a:xfrm>
        </p:spPr>
        <p:txBody>
          <a:bodyPr>
            <a:normAutofit/>
          </a:bodyPr>
          <a:lstStyle/>
          <a:p>
            <a:pPr>
              <a:buNone/>
            </a:pPr>
            <a:r>
              <a:rPr lang="bn-BD" sz="2800" dirty="0" smtClean="0">
                <a:latin typeface="Times New Roman" pitchFamily="18" charset="0"/>
                <a:cs typeface="Nikosh" pitchFamily="2" charset="0"/>
              </a:rPr>
              <a:t>আমলা আরবি শব্দ। এর অর্থ আদেশ পালন ও বাস্তবায়ন। শব্দগতভাবে তাই যে সকল সরকারী কর্মকর্তা- কর্মচারী সরকারের আদেশ পালন ও বাস্তবায়ন করে তাদেরকে আমলা বলে। আমলাদের সংগঠনকে বলে আমলাতন্ত্র। </a:t>
            </a:r>
          </a:p>
          <a:p>
            <a:pPr>
              <a:buNone/>
            </a:pPr>
            <a:r>
              <a:rPr lang="bn-BD" sz="2800" dirty="0" smtClean="0">
                <a:latin typeface="Times New Roman" pitchFamily="18" charset="0"/>
                <a:cs typeface="Nikosh" pitchFamily="2" charset="0"/>
              </a:rPr>
              <a:t>অন্যদিকে আমলাতন্ত্রের ইংরেজী প্রতিশব্দ </a:t>
            </a:r>
            <a:r>
              <a:rPr lang="en-US" sz="2800" dirty="0" smtClean="0">
                <a:latin typeface="Times New Roman" pitchFamily="18" charset="0"/>
                <a:cs typeface="Times New Roman" pitchFamily="18" charset="0"/>
              </a:rPr>
              <a:t>Bureaucracy</a:t>
            </a:r>
            <a:r>
              <a:rPr lang="bn-BD" sz="2800" dirty="0" smtClean="0">
                <a:latin typeface="Times New Roman" pitchFamily="18" charset="0"/>
                <a:cs typeface="Nikosh" pitchFamily="2" charset="0"/>
              </a:rPr>
              <a:t>  তবে ফরাসি ব্যুরো </a:t>
            </a:r>
            <a:r>
              <a:rPr lang="en-US" sz="2800" dirty="0" smtClean="0">
                <a:latin typeface="Times New Roman" pitchFamily="18" charset="0"/>
                <a:cs typeface="Nikosh" pitchFamily="2" charset="0"/>
              </a:rPr>
              <a:t>Bureau</a:t>
            </a:r>
            <a:r>
              <a:rPr lang="bn-BD" sz="2800" dirty="0" smtClean="0">
                <a:latin typeface="Times New Roman" pitchFamily="18" charset="0"/>
                <a:cs typeface="Nikosh" pitchFamily="2" charset="0"/>
              </a:rPr>
              <a:t>  এবং গ্রিক ক্রেটিন </a:t>
            </a:r>
            <a:r>
              <a:rPr lang="en-US" sz="2800" dirty="0" err="1" smtClean="0">
                <a:latin typeface="Times New Roman" pitchFamily="18" charset="0"/>
                <a:cs typeface="Nikosh" pitchFamily="2" charset="0"/>
              </a:rPr>
              <a:t>Kratein</a:t>
            </a:r>
            <a:r>
              <a:rPr lang="en-US" sz="2800" dirty="0" smtClean="0">
                <a:latin typeface="Times New Roman" pitchFamily="18" charset="0"/>
                <a:cs typeface="Nikosh" pitchFamily="2" charset="0"/>
              </a:rPr>
              <a:t> </a:t>
            </a:r>
            <a:r>
              <a:rPr lang="bn-BD" sz="2800" dirty="0" smtClean="0">
                <a:latin typeface="Times New Roman" pitchFamily="18" charset="0"/>
                <a:cs typeface="Nikosh" pitchFamily="2" charset="0"/>
              </a:rPr>
              <a:t> শব্দ থেকে ব্যুরোক্রেসি </a:t>
            </a:r>
            <a:r>
              <a:rPr lang="en-US" sz="2800" dirty="0" smtClean="0">
                <a:latin typeface="Times New Roman" pitchFamily="18" charset="0"/>
                <a:cs typeface="Nikosh" pitchFamily="2" charset="0"/>
              </a:rPr>
              <a:t> Bureaucracy </a:t>
            </a:r>
            <a:r>
              <a:rPr lang="bn-BD" sz="2800" dirty="0" smtClean="0">
                <a:latin typeface="Times New Roman" pitchFamily="18" charset="0"/>
                <a:cs typeface="Nikosh" pitchFamily="2" charset="0"/>
              </a:rPr>
              <a:t>শব্দের উদ্ভব ঘটেছে। ব্যুরো শব্দের অর্থ লেখার টেবিল এবং ক্রেটিন শব্দের অর্থ শাসন। সুতরাং উৎপত্তিগত ভাবে আমলাআতন্ত্রের অর্থ হচ্ছে </a:t>
            </a:r>
            <a:r>
              <a:rPr lang="en-US" sz="2800" dirty="0" smtClean="0">
                <a:latin typeface="Times New Roman" pitchFamily="18" charset="0"/>
                <a:cs typeface="Nikosh" pitchFamily="2" charset="0"/>
              </a:rPr>
              <a:t>Desk Government </a:t>
            </a:r>
            <a:r>
              <a:rPr lang="bn-BD" sz="2800" dirty="0" smtClean="0">
                <a:latin typeface="Times New Roman" pitchFamily="18" charset="0"/>
                <a:cs typeface="Nikosh" pitchFamily="2" charset="0"/>
              </a:rPr>
              <a:t>বা দপ্তর সরকার। আক্ষরিক অর্থে আমলাতন্ত্র বলতে আমলা বা প্রশাসনিক কর্মকর্তাদের শাসন বুঝায়। আমলাতন্ত্র হচ্ছে স্থায়ী, বেতনভুক্ত, দক্ষ ও পেশাদার কর্মচারীদের সংগঠন।</a:t>
            </a:r>
            <a:r>
              <a:rPr lang="bn-BD" sz="2400" dirty="0" smtClean="0">
                <a:latin typeface="Times New Roman" pitchFamily="18" charset="0"/>
                <a:cs typeface="Nikosh" pitchFamily="2" charset="0"/>
              </a:rPr>
              <a:t> </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2" nodeType="clickEffect">
                                  <p:stCondLst>
                                    <p:cond delay="0"/>
                                  </p:stCondLst>
                                  <p:childTnLst>
                                    <p:animEffect transition="out" filter="checkerboard(across)">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5562600"/>
          </a:xfrm>
        </p:spPr>
        <p:txBody>
          <a:bodyPr>
            <a:normAutofit lnSpcReduction="10000"/>
          </a:bodyPr>
          <a:lstStyle/>
          <a:p>
            <a:pPr>
              <a:buNone/>
            </a:pPr>
            <a:r>
              <a:rPr lang="bn-BD" sz="2800" dirty="0" smtClean="0">
                <a:latin typeface="Nikosh" pitchFamily="2" charset="0"/>
                <a:cs typeface="Nikosh" pitchFamily="2" charset="0"/>
              </a:rPr>
              <a:t>আমলাতন্ত্রের আধুনিক আলোচনার অগ্রনায়ক প্রখ্যাত জার্মান সমাজবিজ্ঞানী </a:t>
            </a:r>
            <a:r>
              <a:rPr lang="bn-BD" sz="2800" b="1" dirty="0" smtClean="0">
                <a:latin typeface="Nikosh" pitchFamily="2" charset="0"/>
                <a:cs typeface="Nikosh" pitchFamily="2" charset="0"/>
              </a:rPr>
              <a:t>ম্যাক্সওয়েবার।</a:t>
            </a:r>
            <a:r>
              <a:rPr lang="bn-BD" sz="2800" dirty="0" smtClean="0">
                <a:latin typeface="Nikosh" pitchFamily="2" charset="0"/>
                <a:cs typeface="Nikosh" pitchFamily="2" charset="0"/>
              </a:rPr>
              <a:t> তিনি সর্বপ্রথম আমলাতন্ত্রকে একটি  আইনগত ও যুক্তিসংগত মডেল হিসেবে উপস্থাপন করেন এবং আদর্শ আমলাতন্ত্রের উদ্ভাবক। </a:t>
            </a:r>
          </a:p>
          <a:p>
            <a:pPr>
              <a:buNone/>
            </a:pPr>
            <a:r>
              <a:rPr lang="bn-BD" sz="2800" b="1" dirty="0" smtClean="0">
                <a:latin typeface="Nikosh" pitchFamily="2" charset="0"/>
                <a:cs typeface="Nikosh" pitchFamily="2" charset="0"/>
              </a:rPr>
              <a:t>অধ্যাপক ফাইনার </a:t>
            </a:r>
            <a:r>
              <a:rPr lang="bn-BD" sz="2800" dirty="0" smtClean="0">
                <a:latin typeface="Nikosh" pitchFamily="2" charset="0"/>
                <a:cs typeface="Nikosh" pitchFamily="2" charset="0"/>
              </a:rPr>
              <a:t>বলেন আমলাতন্ত্র একটি স্থায়ী বেতনভুক্ত এবং দক্ষ চাকরিজী</a:t>
            </a:r>
            <a:r>
              <a:rPr lang="en-US" sz="2800" dirty="0" err="1" smtClean="0">
                <a:latin typeface="Nikosh" pitchFamily="2" charset="0"/>
                <a:cs typeface="Nikosh" pitchFamily="2" charset="0"/>
              </a:rPr>
              <a:t>বি</a:t>
            </a:r>
            <a:r>
              <a:rPr lang="bn-BD" sz="2800" dirty="0" smtClean="0">
                <a:latin typeface="Nikosh" pitchFamily="2" charset="0"/>
                <a:cs typeface="Nikosh" pitchFamily="2" charset="0"/>
              </a:rPr>
              <a:t> শ্রেনী।</a:t>
            </a:r>
          </a:p>
          <a:p>
            <a:pPr>
              <a:buNone/>
            </a:pPr>
            <a:r>
              <a:rPr lang="bn-BD" sz="2800" b="1" dirty="0" smtClean="0">
                <a:latin typeface="Nikosh" pitchFamily="2" charset="0"/>
                <a:cs typeface="Nikosh" pitchFamily="2" charset="0"/>
              </a:rPr>
              <a:t>রাষ্ট্রবিজ্ঞানী অগ  </a:t>
            </a:r>
            <a:r>
              <a:rPr lang="bn-BD" sz="2800" dirty="0" smtClean="0">
                <a:latin typeface="Nikosh" pitchFamily="2" charset="0"/>
                <a:cs typeface="Nikosh" pitchFamily="2" charset="0"/>
              </a:rPr>
              <a:t>বলেন রাষ্ট্রীয় কর্মচারীবৃন্দ বা আমলা হচ্ছেন সুদক্ষ, পেশাদারী, অরাজনৈতিক, স্থায়ী এবং অধীনস্ত কর্মকর্তা। </a:t>
            </a:r>
          </a:p>
          <a:p>
            <a:pPr>
              <a:buNone/>
            </a:pPr>
            <a:r>
              <a:rPr lang="bn-BD" sz="2800" b="1" dirty="0" smtClean="0">
                <a:latin typeface="Nikosh" pitchFamily="2" charset="0"/>
                <a:cs typeface="Nikosh" pitchFamily="2" charset="0"/>
              </a:rPr>
              <a:t>পল এইচ অ্যাপলবি </a:t>
            </a:r>
            <a:r>
              <a:rPr lang="bn-BD" sz="2800" dirty="0" smtClean="0">
                <a:latin typeface="Nikosh" pitchFamily="2" charset="0"/>
                <a:cs typeface="Nikosh" pitchFamily="2" charset="0"/>
              </a:rPr>
              <a:t>বলেন আমলাতন্ত্র অসংখ্য ব্যক্তিবর্গের মাধ্যমে ও জটিল শর্তে সুশৃঙ্খলভাবে পরস্পর একত্রিত হওয়াকে বুঝায়।  </a:t>
            </a:r>
          </a:p>
          <a:p>
            <a:pPr>
              <a:buNone/>
            </a:pPr>
            <a:r>
              <a:rPr lang="bn-BD" sz="2800" b="1" dirty="0" smtClean="0">
                <a:latin typeface="Nikosh" pitchFamily="2" charset="0"/>
                <a:cs typeface="Nikosh" pitchFamily="2" charset="0"/>
              </a:rPr>
              <a:t>অধ্যাপক ফিফনার এবং প্রেসথাস </a:t>
            </a:r>
            <a:r>
              <a:rPr lang="bn-BD" sz="2800" dirty="0" smtClean="0">
                <a:latin typeface="Nikosh" pitchFamily="2" charset="0"/>
                <a:cs typeface="Nikosh" pitchFamily="2" charset="0"/>
              </a:rPr>
              <a:t>বলেন আমলাতন্ত্র হলো বিভিন্ন ব্যক্তি এবং তাদের কার্যাবলিকে এমন একটি পদ্ধতিতে সংগঠিত  করা যা সুসংহতভাবে গোষ্ঠী শ্রমের উদ্দেশ্য অর্জনে সক্ষম হয়। </a:t>
            </a:r>
          </a:p>
          <a:p>
            <a:pPr>
              <a:buNone/>
            </a:pP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
        <p:nvSpPr>
          <p:cNvPr id="2" name="Title 1"/>
          <p:cNvSpPr>
            <a:spLocks noGrp="1"/>
          </p:cNvSpPr>
          <p:nvPr>
            <p:ph type="title"/>
          </p:nvPr>
        </p:nvSpPr>
        <p:spPr>
          <a:xfrm>
            <a:off x="1676400" y="274638"/>
            <a:ext cx="5410200" cy="1143000"/>
          </a:xfrm>
        </p:spPr>
        <p:txBody>
          <a:bodyPr/>
          <a:lstStyle/>
          <a:p>
            <a:pPr algn="ctr"/>
            <a:r>
              <a:rPr lang="bn-BD" dirty="0" smtClean="0">
                <a:latin typeface="Nikosh" pitchFamily="2" charset="0"/>
                <a:cs typeface="Nikosh" pitchFamily="2" charset="0"/>
              </a:rPr>
              <a:t>একক কাজের সমাধান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1" nodeType="clickEffect">
                                  <p:stCondLst>
                                    <p:cond delay="0"/>
                                  </p:stCondLst>
                                  <p:childTnLst>
                                    <p:animClr clrSpc="hsl" dir="cw">
                                      <p:cBhvr override="childStyle">
                                        <p:cTn id="11" dur="500" fill="hold"/>
                                        <p:tgtEl>
                                          <p:spTgt spid="2"/>
                                        </p:tgtEl>
                                        <p:attrNameLst>
                                          <p:attrName>style.color</p:attrName>
                                        </p:attrNameLst>
                                      </p:cBhvr>
                                      <p:by>
                                        <p:hsl h="0" s="12549" l="25098"/>
                                      </p:by>
                                    </p:animClr>
                                    <p:animClr clrSpc="hsl" dir="cw">
                                      <p:cBhvr>
                                        <p:cTn id="12" dur="500" fill="hold"/>
                                        <p:tgtEl>
                                          <p:spTgt spid="2"/>
                                        </p:tgtEl>
                                        <p:attrNameLst>
                                          <p:attrName>fillcolor</p:attrName>
                                        </p:attrNameLst>
                                      </p:cBhvr>
                                      <p:by>
                                        <p:hsl h="0" s="12549" l="25098"/>
                                      </p:by>
                                    </p:animClr>
                                    <p:animClr clrSpc="hsl" dir="cw">
                                      <p:cBhvr>
                                        <p:cTn id="13" dur="500" fill="hold"/>
                                        <p:tgtEl>
                                          <p:spTgt spid="2"/>
                                        </p:tgtEl>
                                        <p:attrNameLst>
                                          <p:attrName>stroke.color</p:attrName>
                                        </p:attrNameLst>
                                      </p:cBhvr>
                                      <p:by>
                                        <p:hsl h="0" s="12549" l="25098"/>
                                      </p:by>
                                    </p:animClr>
                                    <p:set>
                                      <p:cBhvr>
                                        <p:cTn id="14"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09800" y="381000"/>
            <a:ext cx="4495800" cy="1143000"/>
          </a:xfrm>
        </p:spPr>
        <p:txBody>
          <a:bodyPr>
            <a:normAutofit/>
          </a:bodyPr>
          <a:lstStyle/>
          <a:p>
            <a:pPr algn="ctr"/>
            <a:r>
              <a:rPr lang="bn-BD" sz="4000" dirty="0" smtClean="0">
                <a:latin typeface="Nikosh" pitchFamily="2" charset="0"/>
                <a:cs typeface="Nikosh" pitchFamily="2" charset="0"/>
              </a:rPr>
              <a:t>জোড়ায় কাজ</a:t>
            </a:r>
            <a:endParaRPr lang="en-US"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04800" y="1981200"/>
            <a:ext cx="8458200" cy="4656138"/>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2"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heckerboard(across)">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3" nodeType="clickEffect">
                                  <p:stCondLst>
                                    <p:cond delay="0"/>
                                  </p:stCondLst>
                                  <p:childTnLst>
                                    <p:animEffect transition="out" filter="diamond(in)">
                                      <p:cBhvr>
                                        <p:cTn id="36" dur="2000"/>
                                        <p:tgtEl>
                                          <p:spTgt spid="2"/>
                                        </p:tgtEl>
                                      </p:cBhvr>
                                    </p:animEffect>
                                    <p:set>
                                      <p:cBhvr>
                                        <p:cTn id="3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37323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817994908"/>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1000" cy="1828800"/>
          </a:xfrm>
        </p:spPr>
        <p:txBody>
          <a:bodyPr>
            <a:normAutofit/>
          </a:bodyPr>
          <a:lstStyle/>
          <a:p>
            <a:pPr algn="ctr">
              <a:buNone/>
            </a:pPr>
            <a:r>
              <a:rPr lang="bn-BD" sz="4000" dirty="0" smtClean="0">
                <a:latin typeface="Nikosh" pitchFamily="2" charset="0"/>
                <a:cs typeface="Nikosh" pitchFamily="2" charset="0"/>
              </a:rPr>
              <a:t>আমলাতন্ত্রের বৈশিষ্ট্য 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2" nodeType="clickEffect">
                                  <p:stCondLst>
                                    <p:cond delay="0"/>
                                  </p:stCondLst>
                                  <p:childTnLst>
                                    <p:animEffect transition="out" filter="diamond(in)">
                                      <p:cBhvr>
                                        <p:cTn id="25" dur="2000"/>
                                        <p:tgtEl>
                                          <p:spTgt spid="2"/>
                                        </p:tgtEl>
                                      </p:cBhvr>
                                    </p:animEffect>
                                    <p:set>
                                      <p:cBhvr>
                                        <p:cTn id="26"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600200"/>
            <a:ext cx="8763000" cy="4876800"/>
          </a:xfrm>
        </p:spPr>
        <p:txBody>
          <a:bodyPr>
            <a:normAutofit/>
          </a:bodyPr>
          <a:lstStyle/>
          <a:p>
            <a:pPr>
              <a:buNone/>
            </a:pPr>
            <a:r>
              <a:rPr lang="bn-BD" sz="4000" dirty="0" smtClean="0">
                <a:latin typeface="Times New Roman" pitchFamily="18" charset="0"/>
                <a:cs typeface="Nikosh" pitchFamily="2" charset="0"/>
              </a:rPr>
              <a:t>আমলাতন্ত্রের সংজ্ঞা বিশ্লেষণ করলে এর নিম্ন লিখিত বৈশিষ্ট্যগুলো লক্ষ্য করা যায়ঃ</a:t>
            </a:r>
          </a:p>
          <a:p>
            <a:pPr>
              <a:buNone/>
            </a:pPr>
            <a:r>
              <a:rPr lang="bn-BD" sz="4000" dirty="0" smtClean="0">
                <a:latin typeface="Times New Roman" pitchFamily="18" charset="0"/>
                <a:cs typeface="Nikosh" pitchFamily="2" charset="0"/>
              </a:rPr>
              <a:t>১। দক্ষতা   ২। সুনির্দিষ্ট কর্মক্ষেত্র   </a:t>
            </a:r>
            <a:endParaRPr lang="en-US" sz="4000" dirty="0" smtClean="0">
              <a:latin typeface="Times New Roman" pitchFamily="18" charset="0"/>
              <a:cs typeface="Nikosh" pitchFamily="2" charset="0"/>
            </a:endParaRPr>
          </a:p>
          <a:p>
            <a:pPr>
              <a:buNone/>
            </a:pPr>
            <a:r>
              <a:rPr lang="bn-BD" sz="4000" dirty="0" smtClean="0">
                <a:latin typeface="Times New Roman" pitchFamily="18" charset="0"/>
                <a:cs typeface="Nikosh" pitchFamily="2" charset="0"/>
              </a:rPr>
              <a:t>৩। পদ সোপান ভিত্তিক শ্রেনী    </a:t>
            </a:r>
            <a:endParaRPr lang="en-US" sz="4000" dirty="0" smtClean="0">
              <a:latin typeface="Times New Roman" pitchFamily="18" charset="0"/>
              <a:cs typeface="Nikosh" pitchFamily="2" charset="0"/>
            </a:endParaRPr>
          </a:p>
          <a:p>
            <a:pPr>
              <a:buNone/>
            </a:pPr>
            <a:r>
              <a:rPr lang="bn-BD" sz="4000" dirty="0" smtClean="0">
                <a:latin typeface="Times New Roman" pitchFamily="18" charset="0"/>
                <a:cs typeface="Nikosh" pitchFamily="2" charset="0"/>
              </a:rPr>
              <a:t>৪। পেশাদারী ও বেতনভুক্ত </a:t>
            </a:r>
            <a:r>
              <a:rPr lang="en-US" sz="4000" dirty="0" smtClean="0">
                <a:latin typeface="Times New Roman" pitchFamily="18" charset="0"/>
                <a:cs typeface="Nikosh" pitchFamily="2" charset="0"/>
              </a:rPr>
              <a:t>  </a:t>
            </a:r>
            <a:r>
              <a:rPr lang="bn-BD" sz="4000" dirty="0" smtClean="0">
                <a:latin typeface="Times New Roman" pitchFamily="18" charset="0"/>
                <a:cs typeface="Nikosh" pitchFamily="2" charset="0"/>
              </a:rPr>
              <a:t>৫। নিরপেক্ষতা   </a:t>
            </a:r>
            <a:endParaRPr lang="en-US" sz="4000" dirty="0" smtClean="0">
              <a:latin typeface="Times New Roman" pitchFamily="18" charset="0"/>
              <a:cs typeface="Nikosh" pitchFamily="2" charset="0"/>
            </a:endParaRPr>
          </a:p>
          <a:p>
            <a:pPr>
              <a:buNone/>
            </a:pPr>
            <a:r>
              <a:rPr lang="bn-BD" sz="4000" dirty="0" smtClean="0">
                <a:latin typeface="Times New Roman" pitchFamily="18" charset="0"/>
                <a:cs typeface="Nikosh" pitchFamily="2" charset="0"/>
              </a:rPr>
              <a:t>৬। নিয়োগ ও পদোন্নতি  ৭। আনুষ্ঠানিকতা   ৮। স্থায়িত্ব </a:t>
            </a:r>
          </a:p>
        </p:txBody>
      </p:sp>
      <p:sp>
        <p:nvSpPr>
          <p:cNvPr id="2" name="Title 1"/>
          <p:cNvSpPr>
            <a:spLocks noGrp="1"/>
          </p:cNvSpPr>
          <p:nvPr>
            <p:ph type="title"/>
          </p:nvPr>
        </p:nvSpPr>
        <p:spPr>
          <a:xfrm>
            <a:off x="2209800" y="274638"/>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514600" y="1823879"/>
            <a:ext cx="3581400" cy="4512564"/>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0" y="4572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362200" y="1905000"/>
            <a:ext cx="4379913" cy="4484688"/>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2"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ox(in)">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3" nodeType="clickEffect">
                                  <p:stCondLst>
                                    <p:cond delay="0"/>
                                  </p:stCondLst>
                                  <p:childTnLst>
                                    <p:anim calcmode="lin" valueType="num">
                                      <p:cBhvr additive="base">
                                        <p:cTn id="35" dur="500"/>
                                        <p:tgtEl>
                                          <p:spTgt spid="2"/>
                                        </p:tgtEl>
                                        <p:attrNameLst>
                                          <p:attrName>ppt_x</p:attrName>
                                        </p:attrNameLst>
                                      </p:cBhvr>
                                      <p:tavLst>
                                        <p:tav tm="0">
                                          <p:val>
                                            <p:strVal val="ppt_x"/>
                                          </p:val>
                                        </p:tav>
                                        <p:tav tm="100000">
                                          <p:val>
                                            <p:strVal val="ppt_x"/>
                                          </p:val>
                                        </p:tav>
                                      </p:tavLst>
                                    </p:anim>
                                    <p:anim calcmode="lin" valueType="num">
                                      <p:cBhvr additive="base">
                                        <p:cTn id="36" dur="500"/>
                                        <p:tgtEl>
                                          <p:spTgt spid="2"/>
                                        </p:tgtEl>
                                        <p:attrNameLst>
                                          <p:attrName>ppt_y</p:attrName>
                                        </p:attrNameLst>
                                      </p:cBhvr>
                                      <p:tavLst>
                                        <p:tav tm="0">
                                          <p:val>
                                            <p:strVal val="ppt_y"/>
                                          </p:val>
                                        </p:tav>
                                        <p:tav tm="100000">
                                          <p:val>
                                            <p:strVal val="1+ppt_h/2"/>
                                          </p:val>
                                        </p:tav>
                                      </p:tavLst>
                                    </p:anim>
                                    <p:set>
                                      <p:cBhvr>
                                        <p:cTn id="3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500106066"/>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0"/>
            <a:ext cx="8686800" cy="2590800"/>
          </a:xfrm>
        </p:spPr>
        <p:txBody>
          <a:bodyPr>
            <a:normAutofit/>
          </a:bodyPr>
          <a:lstStyle/>
          <a:p>
            <a:pPr algn="ctr">
              <a:buNone/>
            </a:pPr>
            <a:r>
              <a:rPr lang="bn-BD" sz="4000" dirty="0" smtClean="0">
                <a:latin typeface="Nikosh" pitchFamily="2" charset="0"/>
                <a:cs typeface="Nikosh" pitchFamily="2" charset="0"/>
              </a:rPr>
              <a:t>আমলাদের নিয়োগ, প্রশিক্ষণ ও চাকরির শর্ত গুলো লিখ?</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066800"/>
            <a:ext cx="8839200" cy="5638800"/>
          </a:xfrm>
        </p:spPr>
        <p:txBody>
          <a:bodyPr>
            <a:noAutofit/>
          </a:bodyPr>
          <a:lstStyle/>
          <a:p>
            <a:pPr>
              <a:buNone/>
            </a:pPr>
            <a:r>
              <a:rPr lang="bn-BD" sz="2400" dirty="0" smtClean="0">
                <a:latin typeface="Nikosh" pitchFamily="2" charset="0"/>
                <a:cs typeface="Nikosh" pitchFamily="2" charset="0"/>
              </a:rPr>
              <a:t>আমলাতান্ত্রিক সংগঠনের সদস্যদের নিয়োগ, প্রশিক্ষণ ও চাকরীর শর্তাদি নির্দিষ্ট থাকে। এগুলো সম্পর্কে নিম্নে আলোচনা করা হলঃ </a:t>
            </a:r>
          </a:p>
          <a:p>
            <a:pPr>
              <a:buNone/>
            </a:pPr>
            <a:r>
              <a:rPr lang="bn-BD" sz="2400" b="1" dirty="0" smtClean="0">
                <a:latin typeface="Nikosh" pitchFamily="2" charset="0"/>
                <a:cs typeface="Nikosh" pitchFamily="2" charset="0"/>
              </a:rPr>
              <a:t>আমলাদের নিয়োগঃ </a:t>
            </a:r>
            <a:r>
              <a:rPr lang="bn-BD" sz="2400" dirty="0" smtClean="0">
                <a:latin typeface="Nikosh" pitchFamily="2" charset="0"/>
                <a:cs typeface="Nikosh" pitchFamily="2" charset="0"/>
              </a:rPr>
              <a:t>সাধারণত সংবিধানের বিধানাবলি সাপেক্ষে সংসদ আইনের দ্বারা আমলাদের নিয়োগ বিধি নির্ধারণ করা হয়। আমলাদের নিয়োগ পদ্ধতি নিরপেক্ষ হয়ে থাকে। স্বজনপ্রীতি যেন না ঘটে সেজন্য প্রতিযোগীতামুলক পরীক্ষার মাধ্যমে মেধার ভিত্তিতে আমলাদের নিয়োগ করা হয়ে থাকে।  </a:t>
            </a:r>
          </a:p>
          <a:p>
            <a:pPr>
              <a:buNone/>
            </a:pPr>
            <a:r>
              <a:rPr lang="bn-BD" sz="2400" b="1" dirty="0" smtClean="0">
                <a:latin typeface="Nikosh" pitchFamily="2" charset="0"/>
                <a:cs typeface="Nikosh" pitchFamily="2" charset="0"/>
              </a:rPr>
              <a:t>আমলাদের প্র</a:t>
            </a:r>
            <a:r>
              <a:rPr lang="en-US" sz="2400" b="1" dirty="0" err="1" smtClean="0">
                <a:latin typeface="Nikosh" pitchFamily="2" charset="0"/>
                <a:cs typeface="Nikosh" pitchFamily="2" charset="0"/>
              </a:rPr>
              <a:t>শি</a:t>
            </a:r>
            <a:r>
              <a:rPr lang="bn-BD" sz="2400" b="1" dirty="0" smtClean="0">
                <a:latin typeface="Nikosh" pitchFamily="2" charset="0"/>
                <a:cs typeface="Nikosh" pitchFamily="2" charset="0"/>
              </a:rPr>
              <a:t>ক্ষণঃ </a:t>
            </a:r>
            <a:r>
              <a:rPr lang="bn-BD" sz="2400" dirty="0" smtClean="0">
                <a:latin typeface="Nikosh" pitchFamily="2" charset="0"/>
                <a:cs typeface="Nikosh" pitchFamily="2" charset="0"/>
              </a:rPr>
              <a:t>কর্মে নিযুক্ত লাভের পর আমলাদের উপযুক্ত প্রশিক্ষণের ব্যবস্থা করা হয়। যথাযথ প্রশিক্ষণের মাধ্যমে তাদেরকে দক্ষ করে তোলা হয়। প্রশিক্ষণকালীন সুময়ে তাদেরকে দৈহিক ও মানসিকভাবে উপযুক্ত করে তোলা হয় এবং নিজ রাষ্ট্রের আর্থ সামাজিক অবস্থা, সমস্যা এবং তার সমাধান সম্পর্কে অবহিত করা হয়। </a:t>
            </a:r>
          </a:p>
          <a:p>
            <a:pPr>
              <a:buNone/>
            </a:pPr>
            <a:r>
              <a:rPr lang="bn-BD" sz="2400" dirty="0" smtClean="0">
                <a:latin typeface="Nikosh" pitchFamily="2" charset="0"/>
                <a:cs typeface="Nikosh" pitchFamily="2" charset="0"/>
              </a:rPr>
              <a:t> আমলাদের চাকরির শর্তাবলিঃ সংবিধানের বিধানাবলি সাপেক্ষে সংসদ আইনের দ্বারা আমলাদের নিয়োগ ও চাকরির শর্তাবলি নিয়ন্ত্রিত হয়। তবে এরুপ বিধান প্রণীত না হওয়া পর্যন্ত রাষ্ট্রপ্রধান তাদের কর্মের শর্তাবলি নির্ধারণ করে থাকেন। এক্ষেত্রে আমলা বা প্রশাসক পদে নিয়োগলাভে ইচ্ছুক ব্যক্তিকে নিজ রাষ্ট্রের নাগরিক, বয়স, ও শিক্ষাগত যোগ্যতা সম্পন্ন হতে হয়। </a:t>
            </a:r>
          </a:p>
        </p:txBody>
      </p:sp>
      <p:sp>
        <p:nvSpPr>
          <p:cNvPr id="2" name="Title 1"/>
          <p:cNvSpPr>
            <a:spLocks noGrp="1"/>
          </p:cNvSpPr>
          <p:nvPr>
            <p:ph type="title"/>
          </p:nvPr>
        </p:nvSpPr>
        <p:spPr>
          <a:xfrm>
            <a:off x="1676400" y="152400"/>
            <a:ext cx="5867400" cy="11430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267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152400" y="1143000"/>
            <a:ext cx="8839200" cy="5562600"/>
          </a:xfrm>
        </p:spPr>
        <p:txBody>
          <a:bodyPr>
            <a:normAutofit fontScale="85000" lnSpcReduction="20000"/>
          </a:bodyPr>
          <a:lstStyle/>
          <a:p>
            <a:pPr>
              <a:buNone/>
            </a:pPr>
            <a:r>
              <a:rPr lang="bn-BD" sz="45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১।আমলাতন্ত্রের ইংরেজী প্রতিশব্দ কি?</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a:t>
            </a:r>
            <a:r>
              <a:rPr lang="en-US" dirty="0" err="1" smtClean="0">
                <a:latin typeface="Times New Roman" pitchFamily="18" charset="0"/>
                <a:cs typeface="Times New Roman" pitchFamily="18" charset="0"/>
              </a:rPr>
              <a:t>Mobocracy</a:t>
            </a:r>
            <a:r>
              <a:rPr lang="bn-BD" dirty="0" smtClean="0">
                <a:latin typeface="Nikosh" pitchFamily="2" charset="0"/>
                <a:cs typeface="Nikosh" pitchFamily="2" charset="0"/>
              </a:rPr>
              <a:t>  </a:t>
            </a:r>
            <a:r>
              <a:rPr lang="bn-BD" b="1" dirty="0" smtClean="0">
                <a:latin typeface="Nikosh" pitchFamily="2" charset="0"/>
                <a:cs typeface="Nikosh" pitchFamily="2" charset="0"/>
              </a:rPr>
              <a:t>খ।</a:t>
            </a:r>
            <a:r>
              <a:rPr lang="en-US" b="1" dirty="0" smtClean="0">
                <a:latin typeface="Nikosh" pitchFamily="2" charset="0"/>
                <a:cs typeface="Nikosh" pitchFamily="2" charset="0"/>
              </a:rPr>
              <a:t> </a:t>
            </a:r>
            <a:r>
              <a:rPr lang="en-US" b="1" dirty="0" smtClean="0">
                <a:latin typeface="Times New Roman" pitchFamily="18" charset="0"/>
                <a:cs typeface="Times New Roman" pitchFamily="18" charset="0"/>
              </a:rPr>
              <a:t>Bureaucracy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en-US" dirty="0" err="1" smtClean="0">
                <a:latin typeface="Times New Roman" pitchFamily="18" charset="0"/>
                <a:cs typeface="Times New Roman" pitchFamily="18" charset="0"/>
              </a:rPr>
              <a:t>Bureaucraty</a:t>
            </a:r>
            <a:r>
              <a:rPr lang="bn-BD" dirty="0" smtClean="0">
                <a:latin typeface="Nikosh" pitchFamily="2" charset="0"/>
                <a:cs typeface="Nikosh" pitchFamily="2" charset="0"/>
              </a:rPr>
              <a:t>  ঘ। </a:t>
            </a:r>
            <a:r>
              <a:rPr lang="en-US" dirty="0" err="1" smtClean="0">
                <a:latin typeface="Times New Roman" pitchFamily="18" charset="0"/>
                <a:cs typeface="Times New Roman" pitchFamily="18" charset="0"/>
              </a:rPr>
              <a:t>Bureacrat</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২। </a:t>
            </a:r>
            <a:r>
              <a:rPr lang="en-US" dirty="0" smtClean="0">
                <a:latin typeface="Times New Roman" pitchFamily="18" charset="0"/>
                <a:cs typeface="Times New Roman" pitchFamily="18" charset="0"/>
              </a:rPr>
              <a:t>Bureau</a:t>
            </a:r>
            <a:r>
              <a:rPr lang="bn-BD" dirty="0" smtClean="0">
                <a:latin typeface="Nikosh" pitchFamily="2" charset="0"/>
                <a:cs typeface="Nikosh" pitchFamily="2" charset="0"/>
              </a:rPr>
              <a:t> শব্দটি কোন ভাষার শব্দ?  </a:t>
            </a:r>
          </a:p>
          <a:p>
            <a:pPr>
              <a:buNone/>
            </a:pPr>
            <a:r>
              <a:rPr lang="bn-BD" b="1" dirty="0" smtClean="0">
                <a:latin typeface="Nikosh" pitchFamily="2" charset="0"/>
                <a:cs typeface="Nikosh" pitchFamily="2" charset="0"/>
              </a:rPr>
              <a:t>ক।  ফরাসি   </a:t>
            </a:r>
            <a:r>
              <a:rPr lang="bn-BD" dirty="0" smtClean="0">
                <a:latin typeface="Nikosh" pitchFamily="2" charset="0"/>
                <a:cs typeface="Nikosh" pitchFamily="2" charset="0"/>
              </a:rPr>
              <a:t>খ।  ল্যাটিন ভাষা</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গ।  ইংরেজী </a:t>
            </a:r>
            <a:r>
              <a:rPr lang="bn-BD" dirty="0" smtClean="0">
                <a:latin typeface="Times New Roman" pitchFamily="18" charset="0"/>
                <a:cs typeface="Nikosh" pitchFamily="2" charset="0"/>
              </a:rPr>
              <a:t> </a:t>
            </a:r>
            <a:r>
              <a:rPr lang="bn-BD" dirty="0" smtClean="0">
                <a:latin typeface="Nikosh" pitchFamily="2" charset="0"/>
                <a:cs typeface="Nikosh" pitchFamily="2" charset="0"/>
              </a:rPr>
              <a:t>  ঘ। জার্মান</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উৎপত্তিগত অর্থে আমলাতন্ত্রের অর্থ কি?  </a:t>
            </a:r>
          </a:p>
          <a:p>
            <a:pPr>
              <a:buNone/>
            </a:pPr>
            <a:r>
              <a:rPr lang="bn-BD" dirty="0" smtClean="0">
                <a:latin typeface="Nikosh" pitchFamily="2" charset="0"/>
                <a:cs typeface="Nikosh" pitchFamily="2" charset="0"/>
              </a:rPr>
              <a:t>ক। </a:t>
            </a:r>
            <a:r>
              <a:rPr lang="en-US" dirty="0" smtClean="0">
                <a:latin typeface="Times New Roman" pitchFamily="18" charset="0"/>
                <a:cs typeface="Times New Roman" pitchFamily="18" charset="0"/>
              </a:rPr>
              <a:t>Table </a:t>
            </a:r>
            <a:r>
              <a:rPr lang="en-US" dirty="0" err="1" smtClean="0">
                <a:latin typeface="Times New Roman" pitchFamily="18" charset="0"/>
                <a:cs typeface="Times New Roman" pitchFamily="18" charset="0"/>
              </a:rPr>
              <a:t>Govenment</a:t>
            </a:r>
            <a:r>
              <a:rPr lang="bn-BD" dirty="0" smtClean="0">
                <a:latin typeface="Times New Roman" pitchFamily="18" charset="0"/>
                <a:cs typeface="Nikosh" pitchFamily="2" charset="0"/>
              </a:rPr>
              <a:t>  </a:t>
            </a:r>
            <a:r>
              <a:rPr lang="bn-BD" dirty="0" smtClean="0">
                <a:latin typeface="Nikosh" pitchFamily="2" charset="0"/>
                <a:cs typeface="Nikosh" pitchFamily="2" charset="0"/>
              </a:rPr>
              <a:t>খ। </a:t>
            </a:r>
            <a:r>
              <a:rPr lang="en-US" dirty="0" smtClean="0">
                <a:latin typeface="Times New Roman" pitchFamily="18" charset="0"/>
                <a:cs typeface="Times New Roman" pitchFamily="18" charset="0"/>
              </a:rPr>
              <a:t>Permanent Government</a:t>
            </a:r>
            <a:r>
              <a:rPr lang="bn-BD" dirty="0" smtClean="0">
                <a:latin typeface="Nikosh" pitchFamily="2" charset="0"/>
                <a:cs typeface="Nikosh" pitchFamily="2" charset="0"/>
              </a:rPr>
              <a:t>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a:t>
            </a:r>
            <a:r>
              <a:rPr lang="en-US" b="1" dirty="0" smtClean="0">
                <a:latin typeface="Nikosh" pitchFamily="2" charset="0"/>
                <a:cs typeface="Nikosh" pitchFamily="2" charset="0"/>
              </a:rPr>
              <a:t> </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Desk Government</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Chair Government</a:t>
            </a:r>
            <a:r>
              <a:rPr lang="bn-BD" dirty="0" smtClean="0">
                <a:latin typeface="Times New Roman" pitchFamily="18" charset="0"/>
                <a:cs typeface="Nikosh" pitchFamily="2" charset="0"/>
              </a:rPr>
              <a:t>   </a:t>
            </a:r>
          </a:p>
          <a:p>
            <a:pPr>
              <a:buNone/>
            </a:pPr>
            <a:r>
              <a:rPr lang="bn-BD" dirty="0" smtClean="0">
                <a:latin typeface="Nikosh" pitchFamily="2" charset="0"/>
                <a:cs typeface="Nikosh" pitchFamily="2" charset="0"/>
              </a:rPr>
              <a:t>৪।  আদর্শ আমলাতন্ত্রের উ</a:t>
            </a:r>
            <a:r>
              <a:rPr lang="en-US" dirty="0">
                <a:latin typeface="Nikosh" pitchFamily="2" charset="0"/>
                <a:cs typeface="Nikosh" pitchFamily="2" charset="0"/>
              </a:rPr>
              <a:t>ৎ</a:t>
            </a:r>
            <a:r>
              <a:rPr lang="en-US" dirty="0" err="1" smtClean="0">
                <a:latin typeface="Nikosh" pitchFamily="2" charset="0"/>
                <a:cs typeface="Nikosh" pitchFamily="2" charset="0"/>
              </a:rPr>
              <a:t>ভা</a:t>
            </a:r>
            <a:r>
              <a:rPr lang="bn-BD" dirty="0" smtClean="0">
                <a:latin typeface="Nikosh" pitchFamily="2" charset="0"/>
                <a:cs typeface="Nikosh" pitchFamily="2" charset="0"/>
              </a:rPr>
              <a:t>বক কে?         </a:t>
            </a:r>
          </a:p>
          <a:p>
            <a:pPr>
              <a:buNone/>
            </a:pPr>
            <a:r>
              <a:rPr lang="bn-BD" b="1" dirty="0" smtClean="0">
                <a:latin typeface="Nikosh" pitchFamily="2" charset="0"/>
                <a:cs typeface="Nikosh" pitchFamily="2" charset="0"/>
              </a:rPr>
              <a:t>ক। ম্যাক্স ওয়েবার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ফিফনার ও প্রেসথাস  </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গ। অধ্যাপক হারমান ফাইনার  </a:t>
            </a:r>
            <a:r>
              <a:rPr lang="en-US" dirty="0" smtClean="0">
                <a:latin typeface="Nikosh" pitchFamily="2" charset="0"/>
                <a:cs typeface="Nikosh" pitchFamily="2" charset="0"/>
              </a:rPr>
              <a:t> </a:t>
            </a:r>
            <a:r>
              <a:rPr lang="bn-BD" dirty="0" smtClean="0">
                <a:latin typeface="Nikosh" pitchFamily="2" charset="0"/>
                <a:cs typeface="Nikosh" pitchFamily="2" charset="0"/>
              </a:rPr>
              <a:t>ঘ।  পল এইচ অ্যাপলবি </a:t>
            </a:r>
          </a:p>
          <a:p>
            <a:pPr>
              <a:buNone/>
            </a:pPr>
            <a:r>
              <a:rPr lang="bn-BD" dirty="0" smtClean="0">
                <a:latin typeface="Nikosh" pitchFamily="2" charset="0"/>
                <a:cs typeface="Nikosh" pitchFamily="2" charset="0"/>
              </a:rPr>
              <a:t>৫। সরকারের সিদ্ধান্ত ও নীতি বাস্তবায়ন করেন কে?     </a:t>
            </a:r>
          </a:p>
          <a:p>
            <a:pPr>
              <a:buNone/>
            </a:pPr>
            <a:r>
              <a:rPr lang="bn-BD" dirty="0" smtClean="0">
                <a:latin typeface="Nikosh" pitchFamily="2" charset="0"/>
                <a:cs typeface="Nikosh" pitchFamily="2" charset="0"/>
              </a:rPr>
              <a:t>ক। রাষ্ট্রপ্রধান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প্রধানমন্ত্রী  </a:t>
            </a:r>
            <a:r>
              <a:rPr lang="bn-BD" b="1" dirty="0" smtClean="0">
                <a:latin typeface="Nikosh" pitchFamily="2" charset="0"/>
                <a:cs typeface="Nikosh" pitchFamily="2" charset="0"/>
              </a:rPr>
              <a:t>গ।  আমলা ও প্রশাসকগণ </a:t>
            </a:r>
            <a:r>
              <a:rPr lang="bn-BD" b="1" dirty="0" smtClean="0">
                <a:latin typeface="Times New Roman" pitchFamily="18" charset="0"/>
                <a:cs typeface="Times New Roman" pitchFamily="18" charset="0"/>
              </a:rPr>
              <a:t> </a:t>
            </a:r>
            <a:r>
              <a:rPr lang="bn-BD" dirty="0" smtClean="0">
                <a:latin typeface="Nikosh" pitchFamily="2" charset="0"/>
                <a:cs typeface="Nikosh" pitchFamily="2" charset="0"/>
              </a:rPr>
              <a:t>ঘ। পরিকল্পনামন্ত্রী</a:t>
            </a:r>
          </a:p>
          <a:p>
            <a:pPr>
              <a:buNone/>
            </a:pP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45141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bn-BD" sz="3200" dirty="0" smtClean="0">
                <a:latin typeface="Nikosh" pitchFamily="2" charset="0"/>
                <a:cs typeface="Nikosh" pitchFamily="2" charset="0"/>
              </a:rPr>
              <a:t>জ্ঞান মুলক,অনুধাবন মুলক, প্রয়োগ মুলক প্রশ্ন  (ক)</a:t>
            </a:r>
            <a:br>
              <a:rPr lang="bn-BD" sz="3200" dirty="0" smtClean="0">
                <a:latin typeface="Nikosh" pitchFamily="2" charset="0"/>
                <a:cs typeface="Nikosh" pitchFamily="2" charset="0"/>
              </a:rPr>
            </a:br>
            <a:endParaRPr lang="en-US" sz="3200" dirty="0"/>
          </a:p>
        </p:txBody>
      </p:sp>
      <p:sp>
        <p:nvSpPr>
          <p:cNvPr id="3" name="Content Placeholder 2"/>
          <p:cNvSpPr>
            <a:spLocks noGrp="1"/>
          </p:cNvSpPr>
          <p:nvPr>
            <p:ph idx="1"/>
          </p:nvPr>
        </p:nvSpPr>
        <p:spPr>
          <a:xfrm>
            <a:off x="76200" y="1143000"/>
            <a:ext cx="8915400" cy="5486400"/>
          </a:xfrm>
        </p:spPr>
        <p:txBody>
          <a:bodyPr>
            <a:normAutofit lnSpcReduction="10000"/>
          </a:bodyPr>
          <a:lstStyle/>
          <a:p>
            <a:pPr>
              <a:buNone/>
            </a:pPr>
            <a:r>
              <a:rPr lang="bn-BD" sz="2400" dirty="0" smtClean="0">
                <a:latin typeface="Nikosh" pitchFamily="2" charset="0"/>
                <a:cs typeface="Nikosh" pitchFamily="2" charset="0"/>
              </a:rPr>
              <a:t>৬। কর্মকর্তা- কর্মচারীগণ কার নিকট জবাবদিহি করতে বাধ্য</a:t>
            </a:r>
            <a:r>
              <a:rPr lang="en-US" sz="2400" dirty="0" smtClean="0">
                <a:latin typeface="Nikosh" pitchFamily="2" charset="0"/>
                <a:cs typeface="Nikosh" pitchFamily="2" charset="0"/>
              </a:rPr>
              <a:t> </a:t>
            </a:r>
            <a:r>
              <a:rPr lang="bn-BD" sz="2400" dirty="0" smtClean="0">
                <a:latin typeface="Nikosh" pitchFamily="2" charset="0"/>
                <a:cs typeface="Nikosh" pitchFamily="2" charset="0"/>
              </a:rPr>
              <a:t>?</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জনগনের নিকট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প্রধানমন্ত্রীর নিকট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গ। উধ্বর্তন কর্মকর্তার নিকট</a:t>
            </a:r>
            <a:r>
              <a:rPr lang="bn-BD" sz="2400" dirty="0" smtClean="0">
                <a:latin typeface="Nikosh" pitchFamily="2" charset="0"/>
                <a:cs typeface="Nikosh" pitchFamily="2" charset="0"/>
              </a:rPr>
              <a:t>  ঘ।  মন্ত্রীদের নিকট</a:t>
            </a:r>
          </a:p>
          <a:p>
            <a:pPr>
              <a:buNone/>
            </a:pPr>
            <a:r>
              <a:rPr lang="bn-BD" sz="2400" dirty="0" smtClean="0">
                <a:latin typeface="Nikosh" pitchFamily="2" charset="0"/>
                <a:cs typeface="Nikosh" pitchFamily="2" charset="0"/>
              </a:rPr>
              <a:t> ৭।  কোন নীতি অনুসারে আমলাতন্ত্রে বিভিন্ন পদের শ্রেনীবিন্যাস ও সংগঠন করা হয়?   </a:t>
            </a:r>
          </a:p>
          <a:p>
            <a:pPr>
              <a:buNone/>
            </a:pPr>
            <a:r>
              <a:rPr lang="bn-BD" sz="2400" dirty="0" smtClean="0">
                <a:latin typeface="Nikosh" pitchFamily="2" charset="0"/>
                <a:cs typeface="Nikosh" pitchFamily="2" charset="0"/>
              </a:rPr>
              <a:t>ক। দলীয় নীতি    </a:t>
            </a:r>
            <a:r>
              <a:rPr lang="bn-BD" sz="2400" b="1" dirty="0" smtClean="0">
                <a:latin typeface="Nikosh" pitchFamily="2" charset="0"/>
                <a:cs typeface="Nikosh" pitchFamily="2" charset="0"/>
              </a:rPr>
              <a:t>খ। পদসোপান নীতি  </a:t>
            </a:r>
            <a:r>
              <a:rPr lang="bn-BD" sz="2400" dirty="0" smtClean="0">
                <a:latin typeface="Nikosh" pitchFamily="2" charset="0"/>
                <a:cs typeface="Nikosh" pitchFamily="2" charset="0"/>
              </a:rPr>
              <a:t>গ। রাষ্ট্রীয় নীতি</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  ঘ। রাষ্ট্রীয় মুলনীতি</a:t>
            </a:r>
            <a:endParaRPr lang="en-US"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৮। </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আমলাতান্ত্রিক প্রশাসনে নিয়োগ প্রদান করা হয় কিসের ভিত্তিতে?  </a:t>
            </a:r>
          </a:p>
          <a:p>
            <a:pPr>
              <a:buNone/>
            </a:pPr>
            <a:r>
              <a:rPr lang="bn-BD" sz="2400" dirty="0" smtClean="0">
                <a:latin typeface="Nikosh" pitchFamily="2" charset="0"/>
                <a:cs typeface="Nikosh" pitchFamily="2" charset="0"/>
              </a:rPr>
              <a:t>ক।  স্বজনপ্রীতির ভিত্তিতে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দৈহিক শক্তির ভিত্তিতে   গ।</a:t>
            </a:r>
            <a:r>
              <a:rPr lang="en-US" sz="2400" dirty="0" smtClean="0">
                <a:latin typeface="Nikosh" pitchFamily="2" charset="0"/>
                <a:cs typeface="Nikosh" pitchFamily="2" charset="0"/>
              </a:rPr>
              <a:t> </a:t>
            </a:r>
            <a:r>
              <a:rPr lang="bn-BD" sz="2400" dirty="0" smtClean="0">
                <a:latin typeface="Times New Roman" pitchFamily="18" charset="0"/>
                <a:cs typeface="Nikosh" pitchFamily="2" charset="0"/>
              </a:rPr>
              <a:t> দলীয়করনের ভিত্তিতে</a:t>
            </a:r>
            <a:r>
              <a:rPr lang="en-US" sz="2400" dirty="0" smtClean="0">
                <a:latin typeface="Times New Roman" pitchFamily="18" charset="0"/>
                <a:cs typeface="Times New Roman" pitchFamily="18" charset="0"/>
              </a:rPr>
              <a:t>   </a:t>
            </a:r>
            <a:r>
              <a:rPr lang="bn-BD"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মেধার ভিত্তিতে  </a:t>
            </a:r>
          </a:p>
          <a:p>
            <a:pPr>
              <a:buNone/>
            </a:pPr>
            <a:r>
              <a:rPr lang="bn-BD" sz="2400" dirty="0" smtClean="0">
                <a:latin typeface="Nikosh" pitchFamily="2" charset="0"/>
                <a:cs typeface="Nikosh" pitchFamily="2" charset="0"/>
              </a:rPr>
              <a:t>৯।  সরকারের পরিবর্তন ঘটলেও কারা দায়িত্ব ও কর্তৃত্ব পালন করে যান?         </a:t>
            </a:r>
          </a:p>
          <a:p>
            <a:pPr>
              <a:buNone/>
            </a:pPr>
            <a:r>
              <a:rPr lang="bn-BD" sz="2400" b="1" dirty="0" smtClean="0">
                <a:latin typeface="Nikosh" pitchFamily="2" charset="0"/>
                <a:cs typeface="Nikosh" pitchFamily="2" charset="0"/>
              </a:rPr>
              <a:t>ক।  আমলা ও প্রশাসকগণ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রাজনীতিবিদ</a:t>
            </a:r>
            <a:r>
              <a:rPr lang="en-US" sz="2400" dirty="0" err="1" smtClean="0">
                <a:latin typeface="Nikosh" pitchFamily="2" charset="0"/>
                <a:cs typeface="Nikosh" pitchFamily="2" charset="0"/>
              </a:rPr>
              <a:t>গণ</a:t>
            </a:r>
            <a:r>
              <a:rPr lang="bn-BD" sz="2400" dirty="0" smtClean="0">
                <a:latin typeface="Nikosh" pitchFamily="2" charset="0"/>
                <a:cs typeface="Nikosh" pitchFamily="2" charset="0"/>
              </a:rPr>
              <a:t>  গ।  মন্ত্রীগণ   ঘ।   আইনসভার স্পিকার</a:t>
            </a:r>
          </a:p>
          <a:p>
            <a:pPr>
              <a:buNone/>
            </a:pPr>
            <a:r>
              <a:rPr lang="bn-BD" sz="2400" dirty="0" smtClean="0">
                <a:latin typeface="Nikosh" pitchFamily="2" charset="0"/>
                <a:cs typeface="Nikosh" pitchFamily="2" charset="0"/>
              </a:rPr>
              <a:t>১০।  আমলাদের নিয়োগবিধি নির্ধারণ করা হয় কিসের দ্বারা?       </a:t>
            </a:r>
          </a:p>
          <a:p>
            <a:pPr>
              <a:buNone/>
            </a:pPr>
            <a:r>
              <a:rPr lang="bn-BD" sz="2400" b="1" dirty="0" smtClean="0">
                <a:latin typeface="Nikosh" pitchFamily="2" charset="0"/>
                <a:cs typeface="Nikosh" pitchFamily="2" charset="0"/>
              </a:rPr>
              <a:t>ক।  সংসদ আইনের দ্বারা  </a:t>
            </a:r>
            <a:r>
              <a:rPr lang="bn-BD" sz="2400" b="1" dirty="0" smtClean="0">
                <a:latin typeface="Times New Roman" pitchFamily="18" charset="0"/>
                <a:cs typeface="Nikosh" pitchFamily="2" charset="0"/>
              </a:rPr>
              <a:t>  </a:t>
            </a:r>
            <a:r>
              <a:rPr lang="bn-BD" sz="2400" dirty="0" smtClean="0">
                <a:latin typeface="Nikosh" pitchFamily="2" charset="0"/>
                <a:cs typeface="Nikosh" pitchFamily="2" charset="0"/>
              </a:rPr>
              <a:t>খ। ভোটের দ্বারা   গ।  চুক্তির দ্বারা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আলাপ আলোচনার দ্বারা</a:t>
            </a:r>
          </a:p>
          <a:p>
            <a:pPr>
              <a:buNone/>
            </a:pPr>
            <a:r>
              <a:rPr lang="bn-BD" sz="2400" dirty="0" smtClean="0">
                <a:latin typeface="Nikosh" pitchFamily="2" charset="0"/>
                <a:cs typeface="Nikosh" pitchFamily="2" charset="0"/>
              </a:rPr>
              <a:t>১১। আইনকে বাস্তবে প্রয়োগ করেন কারা?     </a:t>
            </a:r>
          </a:p>
          <a:p>
            <a:pPr>
              <a:buNone/>
            </a:pPr>
            <a:r>
              <a:rPr lang="bn-BD" sz="2400" dirty="0" smtClean="0">
                <a:latin typeface="Nikosh" pitchFamily="2" charset="0"/>
                <a:cs typeface="Nikosh" pitchFamily="2" charset="0"/>
              </a:rPr>
              <a:t>ক। মন্ত্রীগণ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আমলা ও প্রশাসকগণ  </a:t>
            </a:r>
            <a:r>
              <a:rPr lang="bn-BD" sz="2400" dirty="0" smtClean="0">
                <a:latin typeface="Nikosh" pitchFamily="2" charset="0"/>
                <a:cs typeface="Nikosh" pitchFamily="2" charset="0"/>
              </a:rPr>
              <a:t>গ।  সেনাবাহিনী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ঘ। আইনসভার সদস্যগণ</a:t>
            </a:r>
          </a:p>
          <a:p>
            <a:pPr>
              <a:buNone/>
            </a:pPr>
            <a:endParaRPr lang="en-US" dirty="0"/>
          </a:p>
        </p:txBody>
      </p:sp>
    </p:spTree>
    <p:extLst>
      <p:ext uri="{BB962C8B-B14F-4D97-AF65-F5344CB8AC3E}">
        <p14:creationId xmlns:p14="http://schemas.microsoft.com/office/powerpoint/2010/main" val="3215020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410200" cy="31242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২৯</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04800"/>
            <a:ext cx="7162800" cy="838200"/>
          </a:xfrm>
        </p:spPr>
        <p:txBody>
          <a:bodyPr>
            <a:normAutofit/>
          </a:bodyPr>
          <a:lstStyle/>
          <a:p>
            <a:pPr algn="ctr"/>
            <a:r>
              <a:rPr lang="bn-IN" sz="28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28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228600" y="1371600"/>
            <a:ext cx="8763000" cy="5257800"/>
          </a:xfrm>
        </p:spPr>
        <p:txBody>
          <a:bodyPr>
            <a:normAutofit/>
          </a:bodyPr>
          <a:lstStyle/>
          <a:p>
            <a:pPr>
              <a:buNone/>
            </a:pPr>
            <a:r>
              <a:rPr lang="bn-BD" sz="2000" dirty="0" smtClean="0">
                <a:latin typeface="Nikosh" pitchFamily="2" charset="0"/>
                <a:cs typeface="Nikosh" pitchFamily="2" charset="0"/>
              </a:rPr>
              <a:t>১২</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আমলাতন্ত্রে সমস্ত কাজ রুটিনমাফিক করা হয়, কারণ আমলাতন্ত্র গুরুত্ব দেয়</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আনুষ্ঠানিকতার উপর</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কার্যপদ্ধতির উপর</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বিধিবিধানের উপর</a:t>
            </a:r>
            <a:r>
              <a:rPr lang="bn-IN" sz="2000" dirty="0" smtClean="0">
                <a:latin typeface="Nikosh" pitchFamily="2" charset="0"/>
                <a:cs typeface="Nikosh" pitchFamily="2" charset="0"/>
              </a:rPr>
              <a:t> ---নিচের </a:t>
            </a:r>
            <a:r>
              <a:rPr lang="bn-IN" sz="2000" dirty="0">
                <a:latin typeface="Nikosh" pitchFamily="2" charset="0"/>
                <a:cs typeface="Nikosh" pitchFamily="2" charset="0"/>
              </a:rPr>
              <a:t>কোনটি </a:t>
            </a:r>
            <a:r>
              <a:rPr lang="bn-IN" sz="2000" dirty="0" smtClean="0">
                <a:latin typeface="Nikosh" pitchFamily="2" charset="0"/>
                <a:cs typeface="Nikosh" pitchFamily="2" charset="0"/>
              </a:rPr>
              <a:t>সঠিক? </a:t>
            </a:r>
          </a:p>
          <a:p>
            <a:pPr>
              <a:buNone/>
            </a:pPr>
            <a:r>
              <a:rPr lang="bn-IN" sz="2000" b="1" dirty="0" smtClean="0">
                <a:latin typeface="Nikosh" pitchFamily="2" charset="0"/>
                <a:cs typeface="Nikosh" pitchFamily="2" charset="0"/>
              </a:rPr>
              <a:t> ক-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ii  </a:t>
            </a: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endParaRPr lang="bn-IN" sz="2000"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১৩</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আমলাতন্ত্রে লালফিতার দৌরাত্বের ফলে কি হয়?</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জনগনের হয়রানী বৃদ্ধি পায়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প্রয়োজনীয় মুহুর্তে সিদ্ধান্ত গ্রহনে বিলম্ব ঘটে</a:t>
            </a:r>
          </a:p>
          <a:p>
            <a:pPr>
              <a:buNone/>
            </a:pP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প্রশাসনে বিশৃঙ্খলা বৃদ্ধি পায়</a:t>
            </a:r>
            <a:r>
              <a:rPr lang="bn-IN" sz="2000" dirty="0" smtClean="0">
                <a:latin typeface="Nikosh" pitchFamily="2" charset="0"/>
                <a:cs typeface="Nikosh" pitchFamily="2" charset="0"/>
              </a:rPr>
              <a:t> --- নিচের কোনটি সঠিক? </a:t>
            </a:r>
          </a:p>
          <a:p>
            <a:pPr>
              <a:buNone/>
            </a:pP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ক-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ii  </a:t>
            </a: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endParaRPr lang="bn-IN" sz="2000" dirty="0" smtClean="0">
              <a:latin typeface="Nikosh" pitchFamily="2" charset="0"/>
              <a:cs typeface="Nikosh" pitchFamily="2" charset="0"/>
            </a:endParaRPr>
          </a:p>
          <a:p>
            <a:pPr>
              <a:buNone/>
            </a:pPr>
            <a:r>
              <a:rPr lang="en-US" sz="2000" dirty="0" smtClean="0">
                <a:latin typeface="Nikosh" pitchFamily="2" charset="0"/>
                <a:cs typeface="Nikosh" pitchFamily="2" charset="0"/>
              </a:rPr>
              <a:t>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ঘ-</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 iii</a:t>
            </a:r>
          </a:p>
          <a:p>
            <a:pPr>
              <a:buNone/>
            </a:pPr>
            <a:r>
              <a:rPr lang="bn-BD" sz="2000" dirty="0" smtClean="0">
                <a:latin typeface="Nikosh" pitchFamily="2" charset="0"/>
                <a:cs typeface="Nikosh" pitchFamily="2" charset="0"/>
              </a:rPr>
              <a:t>১৪</a:t>
            </a:r>
            <a:r>
              <a:rPr lang="bn-IN" sz="2000" dirty="0" smtClean="0">
                <a:latin typeface="Nikosh" pitchFamily="2" charset="0"/>
                <a:cs typeface="Nikosh" pitchFamily="2" charset="0"/>
              </a:rPr>
              <a:t>। </a:t>
            </a:r>
            <a:r>
              <a:rPr lang="bn-BD" sz="2000" dirty="0" smtClean="0">
                <a:latin typeface="Nikosh" pitchFamily="2" charset="0"/>
                <a:cs typeface="Nikosh" pitchFamily="2" charset="0"/>
              </a:rPr>
              <a:t>মেধার ভিত্তিতে নিয়োগদানের ফলে প্রশাসনে কি ঘটে</a:t>
            </a:r>
            <a:r>
              <a:rPr lang="bn-IN" sz="2000" dirty="0" smtClean="0">
                <a:latin typeface="Nikosh" pitchFamily="2" charset="0"/>
                <a:cs typeface="Nikosh" pitchFamily="2" charset="0"/>
              </a:rPr>
              <a:t>- </a:t>
            </a:r>
          </a:p>
          <a:p>
            <a:pPr>
              <a:buNone/>
            </a:pP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a:t>
            </a:r>
            <a:r>
              <a:rPr lang="bn-BD" sz="2000" dirty="0" smtClean="0">
                <a:latin typeface="Nikosh" pitchFamily="2" charset="0"/>
                <a:cs typeface="Nikosh" pitchFamily="2" charset="0"/>
              </a:rPr>
              <a:t>  মেধাবী প্রশাসক সৃষ্টি হয়</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a:t>
            </a:r>
            <a:r>
              <a:rPr lang="bn-BD" sz="2000" dirty="0" smtClean="0">
                <a:latin typeface="Nikosh" pitchFamily="2" charset="0"/>
                <a:cs typeface="Nikosh" pitchFamily="2" charset="0"/>
              </a:rPr>
              <a:t> যোগ্য ও দক্ষ প্রশাসক সৃষ্টি হয় </a:t>
            </a:r>
            <a:r>
              <a:rPr lang="bn-IN" sz="2000" dirty="0" smtClean="0">
                <a:latin typeface="Nikosh" pitchFamily="2" charset="0"/>
                <a:cs typeface="Nikosh" pitchFamily="2" charset="0"/>
              </a:rPr>
              <a:t> </a:t>
            </a:r>
            <a:r>
              <a:rPr lang="en-US" sz="2000" dirty="0" smtClean="0">
                <a:latin typeface="Nikosh" pitchFamily="2" charset="0"/>
                <a:cs typeface="Nikosh" pitchFamily="2" charset="0"/>
              </a:rPr>
              <a:t>iii- </a:t>
            </a:r>
            <a:r>
              <a:rPr lang="bn-BD" sz="2000" dirty="0" smtClean="0">
                <a:latin typeface="Nikosh" pitchFamily="2" charset="0"/>
                <a:cs typeface="Nikosh" pitchFamily="2" charset="0"/>
              </a:rPr>
              <a:t>সচেতন প্রশাসক সৃষ্টি হয়</a:t>
            </a:r>
            <a:r>
              <a:rPr lang="bn-IN" sz="2000" dirty="0" smtClean="0">
                <a:latin typeface="Nikosh" pitchFamily="2" charset="0"/>
                <a:cs typeface="Nikosh" pitchFamily="2" charset="0"/>
              </a:rPr>
              <a:t> --- নিচের কোনটি সঠিক? </a:t>
            </a:r>
          </a:p>
          <a:p>
            <a:pPr>
              <a:buNone/>
            </a:pPr>
            <a:r>
              <a:rPr lang="bn-IN" sz="2000" b="1" dirty="0" smtClean="0">
                <a:latin typeface="Nikosh" pitchFamily="2" charset="0"/>
                <a:cs typeface="Nikosh" pitchFamily="2" charset="0"/>
              </a:rPr>
              <a:t> </a:t>
            </a:r>
            <a:r>
              <a:rPr lang="bn-IN" sz="2000" dirty="0" smtClean="0">
                <a:latin typeface="Nikosh" pitchFamily="2" charset="0"/>
                <a:cs typeface="Nikosh" pitchFamily="2" charset="0"/>
              </a:rPr>
              <a:t>ক-  </a:t>
            </a:r>
            <a:r>
              <a:rPr lang="en-US" sz="2000" dirty="0" err="1" smtClean="0">
                <a:latin typeface="Times New Roman" pitchFamily="18" charset="0"/>
                <a:cs typeface="Times New Roman" pitchFamily="18" charset="0"/>
              </a:rPr>
              <a:t>i</a:t>
            </a:r>
            <a:r>
              <a:rPr lang="en-US" sz="2000" b="1" dirty="0" smtClean="0">
                <a:latin typeface="Nikosh" pitchFamily="2" charset="0"/>
                <a:cs typeface="Nikosh" pitchFamily="2" charset="0"/>
              </a:rPr>
              <a:t> </a:t>
            </a:r>
            <a:r>
              <a:rPr lang="bn-BD" sz="2000" b="1" dirty="0" smtClean="0">
                <a:latin typeface="Nikosh" pitchFamily="2" charset="0"/>
                <a:cs typeface="Nikosh" pitchFamily="2" charset="0"/>
              </a:rPr>
              <a:t>   </a:t>
            </a:r>
            <a:r>
              <a:rPr lang="bn-IN" sz="2000" dirty="0" smtClean="0">
                <a:latin typeface="Nikosh" pitchFamily="2" charset="0"/>
                <a:cs typeface="Nikosh" pitchFamily="2" charset="0"/>
              </a:rPr>
              <a:t>খ-</a:t>
            </a:r>
            <a:r>
              <a:rPr lang="en-US" sz="2000" dirty="0" smtClean="0">
                <a:latin typeface="Nikosh" pitchFamily="2" charset="0"/>
                <a:cs typeface="Nikosh" pitchFamily="2" charset="0"/>
              </a:rPr>
              <a:t>  </a:t>
            </a:r>
            <a:r>
              <a:rPr lang="en-US" sz="2000" dirty="0" err="1" smtClean="0">
                <a:latin typeface="Nikosh" pitchFamily="2" charset="0"/>
                <a:cs typeface="Nikosh" pitchFamily="2" charset="0"/>
              </a:rPr>
              <a:t>i</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ও</a:t>
            </a:r>
            <a:r>
              <a:rPr lang="en-US" sz="2000" dirty="0" smtClean="0">
                <a:latin typeface="Nikosh" pitchFamily="2" charset="0"/>
                <a:cs typeface="Nikosh" pitchFamily="2" charset="0"/>
              </a:rPr>
              <a:t> iii      </a:t>
            </a:r>
            <a:r>
              <a:rPr lang="bn-IN" sz="2000" dirty="0" smtClean="0">
                <a:latin typeface="Nikosh" pitchFamily="2" charset="0"/>
                <a:cs typeface="Nikosh" pitchFamily="2" charset="0"/>
              </a:rPr>
              <a:t>গ- </a:t>
            </a:r>
            <a:r>
              <a:rPr lang="en-US" sz="2000" dirty="0" smtClean="0">
                <a:latin typeface="Nikosh" pitchFamily="2" charset="0"/>
                <a:cs typeface="Nikosh" pitchFamily="2" charset="0"/>
              </a:rPr>
              <a:t>ii </a:t>
            </a:r>
            <a:r>
              <a:rPr lang="bn-IN" sz="2000" dirty="0" smtClean="0">
                <a:latin typeface="Nikosh" pitchFamily="2" charset="0"/>
                <a:cs typeface="Nikosh" pitchFamily="2" charset="0"/>
              </a:rPr>
              <a:t>ও </a:t>
            </a:r>
            <a:r>
              <a:rPr lang="en-US" sz="2000" dirty="0" smtClean="0">
                <a:latin typeface="Nikosh" pitchFamily="2" charset="0"/>
                <a:cs typeface="Nikosh" pitchFamily="2" charset="0"/>
              </a:rPr>
              <a:t>iii</a:t>
            </a:r>
            <a:r>
              <a:rPr lang="bn-IN" sz="2000" dirty="0" smtClean="0">
                <a:latin typeface="Nikosh" pitchFamily="2" charset="0"/>
                <a:cs typeface="Nikosh" pitchFamily="2" charset="0"/>
              </a:rPr>
              <a:t>     </a:t>
            </a:r>
            <a:r>
              <a:rPr lang="bn-IN" sz="2000" b="1" dirty="0" smtClean="0">
                <a:latin typeface="Nikosh" pitchFamily="2" charset="0"/>
                <a:cs typeface="Nikosh" pitchFamily="2" charset="0"/>
              </a:rPr>
              <a:t>ঘ-</a:t>
            </a:r>
            <a:r>
              <a:rPr lang="en-US" sz="2000" b="1" dirty="0" smtClean="0">
                <a:latin typeface="Nikosh" pitchFamily="2" charset="0"/>
                <a:cs typeface="Nikosh" pitchFamily="2" charset="0"/>
              </a:rPr>
              <a:t> </a:t>
            </a:r>
            <a:r>
              <a:rPr lang="en-US" sz="2000" b="1" dirty="0" err="1" smtClean="0">
                <a:latin typeface="Nikosh" pitchFamily="2" charset="0"/>
                <a:cs typeface="Nikosh" pitchFamily="2" charset="0"/>
              </a:rPr>
              <a:t>i</a:t>
            </a:r>
            <a:r>
              <a:rPr lang="en-US" sz="2000" b="1" dirty="0" smtClean="0">
                <a:latin typeface="Nikosh" pitchFamily="2" charset="0"/>
                <a:cs typeface="Nikosh" pitchFamily="2" charset="0"/>
              </a:rPr>
              <a:t>, ii </a:t>
            </a:r>
            <a:r>
              <a:rPr lang="bn-IN" sz="2000" b="1" dirty="0" smtClean="0">
                <a:latin typeface="Nikosh" pitchFamily="2" charset="0"/>
                <a:cs typeface="Nikosh" pitchFamily="2" charset="0"/>
              </a:rPr>
              <a:t>ও </a:t>
            </a:r>
            <a:r>
              <a:rPr lang="en-US" sz="2000" b="1" dirty="0" smtClean="0">
                <a:latin typeface="Nikosh" pitchFamily="2" charset="0"/>
                <a:cs typeface="Nikosh" pitchFamily="2" charset="0"/>
              </a:rPr>
              <a:t> iii</a:t>
            </a:r>
            <a:endParaRPr lang="bn-BD" sz="2000" b="1" dirty="0" smtClean="0">
              <a:latin typeface="Nikosh" pitchFamily="2" charset="0"/>
              <a:cs typeface="Nikosh" pitchFamily="2" charset="0"/>
            </a:endParaRPr>
          </a:p>
          <a:p>
            <a:pPr>
              <a:buNone/>
            </a:pPr>
            <a:endParaRPr lang="bn-BD" sz="2000" b="1" dirty="0" smtClean="0">
              <a:latin typeface="Nikosh" pitchFamily="2" charset="0"/>
              <a:cs typeface="Nikosh" pitchFamily="2" charset="0"/>
            </a:endParaRPr>
          </a:p>
          <a:p>
            <a:pPr>
              <a:buNone/>
            </a:pPr>
            <a:endParaRPr lang="bn-IN" sz="5400" b="1" dirty="0" smtClean="0">
              <a:latin typeface="Nikosh" pitchFamily="2" charset="0"/>
              <a:cs typeface="Nikosh" pitchFamily="2" charset="0"/>
            </a:endParaRPr>
          </a:p>
          <a:p>
            <a:pPr>
              <a:buNone/>
            </a:pPr>
            <a:endParaRPr lang="bn-IN" sz="3600" b="1" dirty="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14675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a:xfrm>
            <a:off x="152400" y="1219200"/>
            <a:ext cx="8763000" cy="5410200"/>
          </a:xfrm>
        </p:spPr>
        <p:txBody>
          <a:bodyPr>
            <a:normAutofit fontScale="85000" lnSpcReduction="10000"/>
          </a:bodyPr>
          <a:lstStyle/>
          <a:p>
            <a:pPr>
              <a:buNone/>
            </a:pPr>
            <a:r>
              <a:rPr lang="bn-BD" dirty="0" smtClean="0">
                <a:latin typeface="Nikosh" pitchFamily="2" charset="0"/>
                <a:cs typeface="Nikosh" pitchFamily="2" charset="0"/>
              </a:rPr>
              <a:t>গণপ্রজাতন্ত্রী বাংলাদেশের প্রধানমন্ত্রী ও মন্ত্রীসভা রাষ্ট্র পরিচালনার নীতি নির্ধারন করেন। এসব নীতি বাস্তবায়ন করে থাকেন আমলারা। সচিব থেকে সর্বনিম্ন পর্যায়ে সরকারী কর্মকর্তাগণের সমন্বয়ে গড়ে ওঠেছে আমলাতন্ত্র। আমলাতন্ত্র আধুনিক রাজনৈতিক ব্যবস্থার একটি অপরিহার্য অঙ্গ। </a:t>
            </a:r>
          </a:p>
          <a:p>
            <a:pPr>
              <a:buNone/>
            </a:pPr>
            <a:r>
              <a:rPr lang="bn-BD" dirty="0" smtClean="0">
                <a:latin typeface="Nikosh" pitchFamily="2" charset="0"/>
                <a:cs typeface="Nikosh" pitchFamily="2" charset="0"/>
              </a:rPr>
              <a:t>১৫</a:t>
            </a:r>
            <a:r>
              <a:rPr lang="bn-IN" dirty="0" smtClean="0">
                <a:latin typeface="Nikosh" pitchFamily="2" charset="0"/>
                <a:cs typeface="Nikosh" pitchFamily="2" charset="0"/>
              </a:rPr>
              <a:t>। </a:t>
            </a:r>
            <a:r>
              <a:rPr lang="bn-BD" dirty="0" smtClean="0">
                <a:latin typeface="Nikosh" pitchFamily="2" charset="0"/>
                <a:cs typeface="Nikosh" pitchFamily="2" charset="0"/>
              </a:rPr>
              <a:t>আধুনিক রাজনৈতিক ব্যবস্থায় অপরিহার্য অঙ্গে পরিণত হয়েছে কোন সংগঠন</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সেনাবাহিনী </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পুলিশ বাহিনী</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আমলাতন্ত্র</a:t>
            </a:r>
            <a:r>
              <a:rPr lang="bn-IN" dirty="0" smtClean="0">
                <a:latin typeface="Nikosh" pitchFamily="2" charset="0"/>
                <a:cs typeface="Nikosh" pitchFamily="2" charset="0"/>
              </a:rPr>
              <a:t>---     নিচের কোনটি সঠিক? </a:t>
            </a:r>
          </a:p>
          <a:p>
            <a:pPr>
              <a:buNone/>
            </a:pPr>
            <a:r>
              <a:rPr lang="bn-IN" dirty="0" smtClean="0">
                <a:latin typeface="Nikosh" pitchFamily="2" charset="0"/>
                <a:cs typeface="Nikosh" pitchFamily="2" charset="0"/>
              </a:rPr>
              <a:t> ক-  </a:t>
            </a:r>
            <a:r>
              <a:rPr lang="en-US" dirty="0" err="1" smtClean="0">
                <a:latin typeface="Nikosh" pitchFamily="2" charset="0"/>
                <a:cs typeface="Nikosh" pitchFamily="2" charset="0"/>
              </a:rPr>
              <a:t>i</a:t>
            </a:r>
            <a:r>
              <a:rPr lang="en-US" dirty="0" smtClean="0">
                <a:latin typeface="Nikosh" pitchFamily="2" charset="0"/>
                <a:cs typeface="Nikosh" pitchFamily="2" charset="0"/>
              </a:rPr>
              <a:t> </a:t>
            </a:r>
            <a:r>
              <a:rPr lang="bn-IN" dirty="0" smtClean="0">
                <a:latin typeface="Nikosh" pitchFamily="2" charset="0"/>
                <a:cs typeface="Nikosh" pitchFamily="2" charset="0"/>
              </a:rPr>
              <a:t>ও </a:t>
            </a:r>
            <a:r>
              <a:rPr lang="en-US" dirty="0" smtClean="0">
                <a:latin typeface="Nikosh" pitchFamily="2" charset="0"/>
                <a:cs typeface="Nikosh" pitchFamily="2" charset="0"/>
              </a:rPr>
              <a:t>ii  </a:t>
            </a:r>
            <a:r>
              <a:rPr lang="bn-IN" dirty="0" smtClean="0">
                <a:latin typeface="Nikosh" pitchFamily="2" charset="0"/>
                <a:cs typeface="Nikosh" pitchFamily="2" charset="0"/>
              </a:rPr>
              <a:t>                      খ-</a:t>
            </a:r>
            <a:r>
              <a:rPr lang="en-US" dirty="0" smtClean="0">
                <a:latin typeface="Nikosh" pitchFamily="2" charset="0"/>
                <a:cs typeface="Nikosh" pitchFamily="2" charset="0"/>
              </a:rPr>
              <a:t>  ii </a:t>
            </a:r>
            <a:endParaRPr lang="bn-IN" dirty="0" smtClean="0">
              <a:latin typeface="Nikosh" pitchFamily="2" charset="0"/>
              <a:cs typeface="Nikosh" pitchFamily="2" charset="0"/>
            </a:endParaRPr>
          </a:p>
          <a:p>
            <a:pPr>
              <a:buNone/>
            </a:pPr>
            <a:r>
              <a:rPr lang="en-US" dirty="0" smtClean="0">
                <a:latin typeface="Nikosh" pitchFamily="2" charset="0"/>
                <a:cs typeface="Nikosh" pitchFamily="2" charset="0"/>
              </a:rPr>
              <a:t>  </a:t>
            </a:r>
            <a:r>
              <a:rPr lang="bn-IN" b="1" dirty="0" smtClean="0">
                <a:latin typeface="Nikosh" pitchFamily="2" charset="0"/>
                <a:cs typeface="Nikosh" pitchFamily="2" charset="0"/>
              </a:rPr>
              <a:t>গ- </a:t>
            </a:r>
            <a:r>
              <a:rPr lang="en-US" b="1" dirty="0" smtClean="0">
                <a:latin typeface="Nikosh" pitchFamily="2" charset="0"/>
                <a:cs typeface="Nikosh" pitchFamily="2" charset="0"/>
              </a:rPr>
              <a:t>iii</a:t>
            </a:r>
            <a:r>
              <a:rPr lang="bn-IN" b="1" dirty="0" smtClean="0">
                <a:latin typeface="Nikosh" pitchFamily="2" charset="0"/>
                <a:cs typeface="Nikosh" pitchFamily="2" charset="0"/>
              </a:rPr>
              <a:t>                       </a:t>
            </a:r>
            <a:r>
              <a:rPr lang="bn-IN" dirty="0" smtClean="0">
                <a:latin typeface="Nikosh" pitchFamily="2" charset="0"/>
                <a:cs typeface="Nikosh" pitchFamily="2" charset="0"/>
              </a:rPr>
              <a:t>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r>
              <a:rPr lang="bn-BD" dirty="0" smtClean="0">
                <a:latin typeface="Nikosh" pitchFamily="2" charset="0"/>
                <a:cs typeface="Nikosh" pitchFamily="2" charset="0"/>
              </a:rPr>
              <a:t>১৬</a:t>
            </a:r>
            <a:r>
              <a:rPr lang="bn-IN" dirty="0" smtClean="0">
                <a:latin typeface="Nikosh" pitchFamily="2" charset="0"/>
                <a:cs typeface="Nikosh" pitchFamily="2" charset="0"/>
              </a:rPr>
              <a:t>। </a:t>
            </a:r>
            <a:r>
              <a:rPr lang="bn-BD" dirty="0" smtClean="0">
                <a:latin typeface="Nikosh" pitchFamily="2" charset="0"/>
                <a:cs typeface="Nikosh" pitchFamily="2" charset="0"/>
              </a:rPr>
              <a:t>মন্ত্রীসভা যে নীতি প্রণয়ন করেন তা বাস্তবায়ন করে</a:t>
            </a:r>
            <a:r>
              <a:rPr lang="bn-IN" dirty="0" smtClean="0">
                <a:latin typeface="Nikosh" pitchFamily="2" charset="0"/>
                <a:cs typeface="Nikosh" pitchFamily="2" charset="0"/>
              </a:rPr>
              <a:t>- </a:t>
            </a:r>
            <a:r>
              <a:rPr lang="bn-BD" dirty="0" smtClean="0">
                <a:latin typeface="Nikosh" pitchFamily="2" charset="0"/>
                <a:cs typeface="Nikosh" pitchFamily="2" charset="0"/>
              </a:rPr>
              <a:t>?</a:t>
            </a:r>
            <a:endParaRPr lang="bn-IN" dirty="0" smtClean="0">
              <a:latin typeface="Nikosh" pitchFamily="2" charset="0"/>
              <a:cs typeface="Nikosh" pitchFamily="2" charset="0"/>
            </a:endParaRPr>
          </a:p>
          <a:p>
            <a:pPr>
              <a:buNone/>
            </a:pPr>
            <a:r>
              <a:rPr lang="en-US" dirty="0" err="1" smtClean="0">
                <a:latin typeface="Nikosh" pitchFamily="2" charset="0"/>
                <a:cs typeface="Nikosh" pitchFamily="2" charset="0"/>
              </a:rPr>
              <a:t>i</a:t>
            </a:r>
            <a:r>
              <a:rPr lang="en-US" dirty="0" smtClean="0">
                <a:latin typeface="Nikosh" pitchFamily="2" charset="0"/>
                <a:cs typeface="Nikosh" pitchFamily="2" charset="0"/>
              </a:rPr>
              <a:t>-</a:t>
            </a:r>
            <a:r>
              <a:rPr lang="bn-BD" dirty="0" smtClean="0">
                <a:latin typeface="Nikosh" pitchFamily="2" charset="0"/>
                <a:cs typeface="Nikosh" pitchFamily="2" charset="0"/>
              </a:rPr>
              <a:t>  আমলাতন্ত্র</a:t>
            </a:r>
            <a:r>
              <a:rPr lang="bn-IN" dirty="0" smtClean="0">
                <a:latin typeface="Nikosh" pitchFamily="2" charset="0"/>
                <a:cs typeface="Nikosh" pitchFamily="2" charset="0"/>
              </a:rPr>
              <a:t>  </a:t>
            </a:r>
            <a:r>
              <a:rPr lang="en-US" dirty="0" smtClean="0">
                <a:latin typeface="Nikosh" pitchFamily="2" charset="0"/>
                <a:cs typeface="Nikosh" pitchFamily="2" charset="0"/>
              </a:rPr>
              <a:t>ii-</a:t>
            </a:r>
            <a:r>
              <a:rPr lang="bn-BD" dirty="0" smtClean="0">
                <a:latin typeface="Nikosh" pitchFamily="2" charset="0"/>
                <a:cs typeface="Nikosh" pitchFamily="2" charset="0"/>
              </a:rPr>
              <a:t> সেনাবাহিনী</a:t>
            </a:r>
            <a:r>
              <a:rPr lang="bn-IN" dirty="0" smtClean="0">
                <a:latin typeface="Nikosh" pitchFamily="2" charset="0"/>
                <a:cs typeface="Nikosh" pitchFamily="2" charset="0"/>
              </a:rPr>
              <a:t> </a:t>
            </a:r>
            <a:r>
              <a:rPr lang="en-US" dirty="0" smtClean="0">
                <a:latin typeface="Nikosh" pitchFamily="2" charset="0"/>
                <a:cs typeface="Nikosh" pitchFamily="2" charset="0"/>
              </a:rPr>
              <a:t>iii- </a:t>
            </a:r>
            <a:r>
              <a:rPr lang="bn-BD" dirty="0" smtClean="0">
                <a:latin typeface="Nikosh" pitchFamily="2" charset="0"/>
                <a:cs typeface="Nikosh" pitchFamily="2" charset="0"/>
              </a:rPr>
              <a:t>এন জি ও</a:t>
            </a:r>
            <a:r>
              <a:rPr lang="bn-IN" dirty="0" smtClean="0">
                <a:latin typeface="Nikosh" pitchFamily="2" charset="0"/>
                <a:cs typeface="Nikosh" pitchFamily="2" charset="0"/>
              </a:rPr>
              <a:t> --- নিচের কোনটি সঠিক? </a:t>
            </a:r>
          </a:p>
          <a:p>
            <a:pPr>
              <a:buNone/>
            </a:pPr>
            <a:r>
              <a:rPr lang="bn-IN" dirty="0" smtClean="0">
                <a:latin typeface="Nikosh" pitchFamily="2" charset="0"/>
                <a:cs typeface="Nikosh" pitchFamily="2" charset="0"/>
              </a:rPr>
              <a:t> </a:t>
            </a:r>
            <a:r>
              <a:rPr lang="bn-IN" b="1" dirty="0" smtClean="0">
                <a:latin typeface="Nikosh" pitchFamily="2" charset="0"/>
                <a:cs typeface="Nikosh" pitchFamily="2" charset="0"/>
              </a:rPr>
              <a:t>ক- </a:t>
            </a:r>
            <a:r>
              <a:rPr lang="en-US" b="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latin typeface="Nikosh" pitchFamily="2" charset="0"/>
                <a:cs typeface="Nikosh" pitchFamily="2" charset="0"/>
              </a:rPr>
              <a:t> </a:t>
            </a:r>
            <a:r>
              <a:rPr lang="bn-IN" dirty="0" smtClean="0">
                <a:latin typeface="Nikosh" pitchFamily="2" charset="0"/>
                <a:cs typeface="Nikosh" pitchFamily="2" charset="0"/>
              </a:rPr>
              <a:t>খ-</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en-US" dirty="0" smtClean="0">
                <a:latin typeface="Nikosh" pitchFamily="2" charset="0"/>
                <a:cs typeface="Nikosh" pitchFamily="2" charset="0"/>
              </a:rPr>
              <a:t>  </a:t>
            </a:r>
            <a:r>
              <a:rPr lang="bn-IN" dirty="0" smtClean="0">
                <a:latin typeface="Nikosh" pitchFamily="2" charset="0"/>
                <a:cs typeface="Nikosh" pitchFamily="2" charset="0"/>
              </a:rPr>
              <a:t>গ- </a:t>
            </a:r>
            <a:r>
              <a:rPr lang="en-US" dirty="0" smtClean="0">
                <a:latin typeface="Nikosh" pitchFamily="2" charset="0"/>
                <a:cs typeface="Nikosh" pitchFamily="2" charset="0"/>
              </a:rPr>
              <a:t>ii </a:t>
            </a:r>
            <a:r>
              <a:rPr lang="bn-IN" dirty="0" smtClean="0">
                <a:latin typeface="Nikosh" pitchFamily="2" charset="0"/>
                <a:cs typeface="Nikosh" pitchFamily="2" charset="0"/>
              </a:rPr>
              <a:t>ও </a:t>
            </a:r>
            <a:r>
              <a:rPr lang="en-US" dirty="0" smtClean="0">
                <a:latin typeface="Nikosh" pitchFamily="2" charset="0"/>
                <a:cs typeface="Nikosh" pitchFamily="2" charset="0"/>
              </a:rPr>
              <a:t>iii</a:t>
            </a:r>
            <a:r>
              <a:rPr lang="bn-IN"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Nikosh" pitchFamily="2" charset="0"/>
                <a:cs typeface="Nikosh" pitchFamily="2" charset="0"/>
              </a:rPr>
              <a:t>i</a:t>
            </a:r>
            <a:r>
              <a:rPr lang="en-US" dirty="0" smtClean="0">
                <a:latin typeface="Nikosh" pitchFamily="2" charset="0"/>
                <a:cs typeface="Nikosh" pitchFamily="2" charset="0"/>
              </a:rPr>
              <a:t>, ii </a:t>
            </a:r>
            <a:r>
              <a:rPr lang="bn-IN" dirty="0" smtClean="0">
                <a:latin typeface="Nikosh" pitchFamily="2" charset="0"/>
                <a:cs typeface="Nikosh" pitchFamily="2" charset="0"/>
              </a:rPr>
              <a:t>ও </a:t>
            </a:r>
            <a:r>
              <a:rPr lang="en-US" dirty="0" smtClean="0">
                <a:latin typeface="Nikosh" pitchFamily="2" charset="0"/>
                <a:cs typeface="Nikosh" pitchFamily="2" charset="0"/>
              </a:rPr>
              <a:t> iii</a:t>
            </a:r>
          </a:p>
          <a:p>
            <a:pPr>
              <a:buNone/>
            </a:pPr>
            <a:endParaRPr lang="en-US" dirty="0"/>
          </a:p>
        </p:txBody>
      </p:sp>
    </p:spTree>
    <p:extLst>
      <p:ext uri="{BB962C8B-B14F-4D97-AF65-F5344CB8AC3E}">
        <p14:creationId xmlns:p14="http://schemas.microsoft.com/office/powerpoint/2010/main" val="47337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685800" y="1828800"/>
            <a:ext cx="77724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ক  ৩। গ  ৪। ক  ৫। গ  ৬। গ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৭। খ  ৮। ঘ  ৯। ক  ১০। ক  ১১। খ </a:t>
            </a:r>
          </a:p>
          <a:p>
            <a:pPr>
              <a:buNone/>
            </a:pPr>
            <a:r>
              <a:rPr lang="bn-BD" sz="4000" dirty="0" smtClean="0">
                <a:latin typeface="Nikosh" pitchFamily="2" charset="0"/>
                <a:cs typeface="Nikosh" pitchFamily="2" charset="0"/>
              </a:rPr>
              <a:t>১২। ক  ১৩। ক  ১৪। ঘ  ১৫। গ  ১৬। ক  </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10445484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2895600"/>
          </a:xfrm>
        </p:spPr>
        <p:txBody>
          <a:bodyPr>
            <a:normAutofit/>
          </a:bodyPr>
          <a:lstStyle/>
          <a:p>
            <a:pPr algn="ctr">
              <a:buNone/>
            </a:pPr>
            <a:r>
              <a:rPr lang="bn-BD" sz="4000" dirty="0" smtClean="0">
                <a:latin typeface="Nikosh" pitchFamily="2" charset="0"/>
                <a:cs typeface="Nikosh" pitchFamily="2" charset="0"/>
              </a:rPr>
              <a:t>আমলাতন্ত্রের কার্যাবলি  আলোচনা কর?</a:t>
            </a:r>
            <a:endParaRPr lang="en-US" sz="4000" dirty="0" smtClean="0">
              <a:latin typeface="Nikosh" pitchFamily="2" charset="0"/>
              <a:cs typeface="Nikosh" pitchFamily="2" charset="0"/>
            </a:endParaRPr>
          </a:p>
          <a:p>
            <a:pPr algn="ctr">
              <a:buNone/>
            </a:pPr>
            <a:endParaRPr lang="en-US" dirty="0">
              <a:latin typeface="Nikosh" pitchFamily="2" charset="0"/>
              <a:cs typeface="Nikosh" pitchFamily="2" charset="0"/>
            </a:endParaRPr>
          </a:p>
          <a:p>
            <a:pPr marL="342900" lvl="0" indent="-342900" algn="ctr">
              <a:spcBef>
                <a:spcPct val="20000"/>
              </a:spcBef>
              <a:buClrTx/>
              <a:buSzTx/>
              <a:buNone/>
            </a:pPr>
            <a:r>
              <a:rPr lang="bn-BD" sz="2800" dirty="0">
                <a:solidFill>
                  <a:prstClr val="black"/>
                </a:solidFill>
                <a:latin typeface="Nikosh" pitchFamily="2" charset="0"/>
                <a:cs typeface="Nikosh" pitchFamily="2" charset="0"/>
              </a:rPr>
              <a:t>সহায়ক গ্রন্থ/ প্রকাশনীঃ পৌরনীতি ও সুশাসনঃ  হাসান বুক হাউস, লেকচার প্রকাশনী, অক্ষরপত্র প্রকাশনী</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ব্যতিক্রম</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ধারা</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কাজল</a:t>
            </a:r>
            <a:r>
              <a:rPr lang="en-US" sz="2800" dirty="0">
                <a:solidFill>
                  <a:prstClr val="black"/>
                </a:solidFill>
                <a:latin typeface="Nikosh" pitchFamily="2" charset="0"/>
                <a:cs typeface="Nikosh" pitchFamily="2" charset="0"/>
              </a:rPr>
              <a:t> </a:t>
            </a:r>
            <a:r>
              <a:rPr lang="en-US" sz="2800" dirty="0" err="1">
                <a:solidFill>
                  <a:prstClr val="black"/>
                </a:solidFill>
                <a:latin typeface="Nikosh" pitchFamily="2" charset="0"/>
                <a:cs typeface="Nikosh" pitchFamily="2" charset="0"/>
              </a:rPr>
              <a:t>ব্রাদার্স</a:t>
            </a:r>
            <a:r>
              <a:rPr lang="en-US" sz="2800" dirty="0">
                <a:solidFill>
                  <a:prstClr val="black"/>
                </a:solidFill>
                <a:latin typeface="Nikosh" pitchFamily="2" charset="0"/>
                <a:cs typeface="Nikosh" pitchFamily="2" charset="0"/>
              </a:rPr>
              <a:t> </a:t>
            </a:r>
            <a:endParaRPr lang="bn-BD" sz="2800" dirty="0">
              <a:solidFill>
                <a:prstClr val="black"/>
              </a:solidFill>
              <a:latin typeface="Nikosh" pitchFamily="2" charset="0"/>
              <a:cs typeface="Nikosh" pitchFamily="2" charset="0"/>
            </a:endParaRPr>
          </a:p>
          <a:p>
            <a:pPr algn="ctr">
              <a:buNone/>
            </a:pPr>
            <a:endParaRPr lang="bn-BD"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3328607512"/>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2074200374"/>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10600" cy="3048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৯   </a:t>
            </a:r>
          </a:p>
          <a:p>
            <a:pPr algn="ctr">
              <a:buNone/>
            </a:pPr>
            <a:r>
              <a:rPr lang="bn-BD" sz="4000" dirty="0" smtClean="0">
                <a:latin typeface="Nikosh" pitchFamily="2" charset="0"/>
                <a:cs typeface="Nikosh" pitchFamily="2" charset="0"/>
              </a:rPr>
              <a:t>আজকের পাঠ/পাঠ ঘোষনাঃ আমলাতন্ত্র- ধারণা, সংজ্ঞা ও প্রকৃতি, আমলাতন্ত্রের  বৈশিষ্ট্য,  আমলাদের নিয়োগ, প্রশিক্ষণ ও চাকরির শর্ত</a:t>
            </a: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274638"/>
            <a:ext cx="6019800" cy="1143000"/>
          </a:xfrm>
        </p:spPr>
        <p:txBody>
          <a:bodyPr>
            <a:normAutofit/>
          </a:bodyPr>
          <a:lstStyle/>
          <a:p>
            <a:pPr algn="ctr"/>
            <a:r>
              <a:rPr lang="bn-BD" sz="3200" dirty="0" smtClean="0">
                <a:latin typeface="Nikosh" pitchFamily="2" charset="0"/>
                <a:cs typeface="Nikosh" pitchFamily="2" charset="0"/>
              </a:rPr>
              <a:t> </a:t>
            </a:r>
            <a:r>
              <a:rPr lang="bn-BD" sz="2800" dirty="0" smtClean="0">
                <a:latin typeface="Nikosh" pitchFamily="2" charset="0"/>
                <a:cs typeface="Nikosh" pitchFamily="2" charset="0"/>
              </a:rPr>
              <a:t>মুল শিরোনামঃ জনসেবা ও আমলাতন্ত্র  </a:t>
            </a:r>
            <a:endParaRPr lang="en-US" sz="32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sz="2800" dirty="0">
                <a:solidFill>
                  <a:srgbClr val="0000FF"/>
                </a:solidFill>
                <a:latin typeface="Calibri"/>
                <a:ea typeface="Calibri"/>
                <a:cs typeface="Vrinda"/>
                <a:hlinkClick r:id="rId2"/>
              </a:rPr>
              <a:t>https://youtu.be/CHjnsh5Y2D4</a:t>
            </a:r>
            <a:r>
              <a:rPr lang="en-US" sz="2800" dirty="0">
                <a:latin typeface="Calibri"/>
                <a:ea typeface="Calibri"/>
                <a:cs typeface="Vrinda"/>
              </a:rPr>
              <a:t> </a:t>
            </a:r>
            <a:endParaRPr lang="en-US" dirty="0"/>
          </a:p>
        </p:txBody>
      </p:sp>
      <p:sp>
        <p:nvSpPr>
          <p:cNvPr id="3" name="Title 2"/>
          <p:cNvSpPr>
            <a:spLocks noGrp="1"/>
          </p:cNvSpPr>
          <p:nvPr>
            <p:ph type="title"/>
          </p:nvPr>
        </p:nvSpPr>
        <p:spPr/>
        <p:txBody>
          <a:bodyPr/>
          <a:lstStyle/>
          <a:p>
            <a:pPr algn="ctr"/>
            <a:r>
              <a:rPr lang="en-US" sz="4000" b="0" dirty="0" err="1">
                <a:solidFill>
                  <a:srgbClr val="04617B"/>
                </a:solidFill>
                <a:effectLst/>
                <a:latin typeface="Nikosh" pitchFamily="2" charset="0"/>
                <a:cs typeface="Nikosh" pitchFamily="2" charset="0"/>
              </a:rPr>
              <a:t>এসো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বন্ধুরা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আমার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একটি</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ভিডিও</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ক্লাস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দেখ</a:t>
            </a:r>
            <a:r>
              <a:rPr lang="en-US" sz="4000" b="0" dirty="0">
                <a:solidFill>
                  <a:srgbClr val="04617B"/>
                </a:solidFill>
                <a:effectLst/>
                <a:latin typeface="Nikosh" pitchFamily="2" charset="0"/>
                <a:cs typeface="Nikosh" pitchFamily="2" charset="0"/>
              </a:rPr>
              <a:t> </a:t>
            </a:r>
            <a:endParaRPr lang="en-US" dirty="0"/>
          </a:p>
        </p:txBody>
      </p:sp>
    </p:spTree>
    <p:extLst>
      <p:ext uri="{BB962C8B-B14F-4D97-AF65-F5344CB8AC3E}">
        <p14:creationId xmlns:p14="http://schemas.microsoft.com/office/powerpoint/2010/main" val="85552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2" nodeType="clickEffect">
                                  <p:stCondLst>
                                    <p:cond delay="0"/>
                                  </p:stCondLst>
                                  <p:childTnLst>
                                    <p:animEffect transition="out" filter="diamond(in)">
                                      <p:cBhvr>
                                        <p:cTn id="16" dur="2000"/>
                                        <p:tgtEl>
                                          <p:spTgt spid="6">
                                            <p:txEl>
                                              <p:pRg st="0" end="0"/>
                                            </p:txEl>
                                          </p:spTgt>
                                        </p:tgtEl>
                                      </p:cBhvr>
                                    </p:animEffect>
                                    <p:set>
                                      <p:cBhvr>
                                        <p:cTn id="17" dur="1" fill="hold">
                                          <p:stCondLst>
                                            <p:cond delay="1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6" grpId="1" build="allAtOnce"/>
      <p:bldP spid="6"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90600" y="1600200"/>
            <a:ext cx="67056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TotalTime>
  <Words>1375</Words>
  <Application>Microsoft Office PowerPoint</Application>
  <PresentationFormat>On-screen Show (4:3)</PresentationFormat>
  <Paragraphs>147</Paragraphs>
  <Slides>36</Slides>
  <Notes>0</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Concourse</vt:lpstr>
      <vt:lpstr>Office Theme</vt:lpstr>
      <vt:lpstr>Theme1</vt:lpstr>
      <vt:lpstr>        শুভেচ্ছা/ স্বাগতম</vt:lpstr>
      <vt:lpstr>শিক্ষক পরিচিতি</vt:lpstr>
      <vt:lpstr>  পাঠ পরিচিতি</vt:lpstr>
      <vt:lpstr> মুল শিরোনামঃ জনসেবা ও আমলাতন্ত্র  </vt:lpstr>
      <vt:lpstr>এসো বন্ধুরা আমার একটি ভিডিও ক্লাস দেখ </vt:lpstr>
      <vt:lpstr>PowerPoint Presentation</vt:lpstr>
      <vt:lpstr>নিচের  ছবি গুলো লক্ষ্য করি  </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   প্রারম্ভিক বক্তব্য</vt:lpstr>
      <vt:lpstr>   শিখন ফল </vt:lpstr>
      <vt:lpstr> শিখন ফলের আলোকে প্রশ্ন  </vt:lpstr>
      <vt:lpstr>   একক কাজের প্রশ্ন</vt:lpstr>
      <vt:lpstr>একক কাজের সমাধান</vt:lpstr>
      <vt:lpstr>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(ক) </vt:lpstr>
      <vt:lpstr>উচ্চতর দক্ষতা ও  বহুপদী সমাপ্তি সুচক বহুর্নিবাচনী প্রশ্ন </vt:lpstr>
      <vt:lpstr>উচ্চতর দক্ষতা ও  বহুপদী সমাপ্তি সুচক বহুর্নিবাচনী প্রশ্ন </vt:lpstr>
      <vt:lpstr>     সমাধান</vt:lpstr>
      <vt:lpstr>   বাড়ির কাজ</vt:lpstr>
      <vt:lpstr>PowerPoint Presentation</vt:lpstr>
      <vt:lpstr>PowerPoint Presentation</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51</cp:revision>
  <dcterms:created xsi:type="dcterms:W3CDTF">2006-08-16T00:00:00Z</dcterms:created>
  <dcterms:modified xsi:type="dcterms:W3CDTF">2020-09-27T11:27:34Z</dcterms:modified>
</cp:coreProperties>
</file>