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86" r:id="rId3"/>
    <p:sldId id="287" r:id="rId4"/>
    <p:sldId id="258" r:id="rId5"/>
    <p:sldId id="259" r:id="rId6"/>
    <p:sldId id="294" r:id="rId7"/>
    <p:sldId id="260" r:id="rId8"/>
    <p:sldId id="261" r:id="rId9"/>
    <p:sldId id="262" r:id="rId10"/>
    <p:sldId id="263" r:id="rId11"/>
    <p:sldId id="288" r:id="rId12"/>
    <p:sldId id="289" r:id="rId13"/>
    <p:sldId id="290" r:id="rId14"/>
    <p:sldId id="264" r:id="rId15"/>
    <p:sldId id="285" r:id="rId16"/>
    <p:sldId id="265" r:id="rId17"/>
    <p:sldId id="266" r:id="rId18"/>
    <p:sldId id="267" r:id="rId19"/>
    <p:sldId id="268" r:id="rId20"/>
    <p:sldId id="293" r:id="rId21"/>
    <p:sldId id="269" r:id="rId22"/>
    <p:sldId id="270" r:id="rId23"/>
    <p:sldId id="271" r:id="rId24"/>
    <p:sldId id="272" r:id="rId25"/>
    <p:sldId id="291" r:id="rId26"/>
    <p:sldId id="273" r:id="rId27"/>
    <p:sldId id="274" r:id="rId28"/>
    <p:sldId id="275" r:id="rId29"/>
    <p:sldId id="276" r:id="rId30"/>
    <p:sldId id="277" r:id="rId31"/>
    <p:sldId id="278" r:id="rId32"/>
    <p:sldId id="279" r:id="rId33"/>
    <p:sldId id="280" r:id="rId34"/>
    <p:sldId id="284"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27-Sep-20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27-Sep-20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27-Sep-20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solidFill>
                  <a:srgbClr val="DBF5F9">
                    <a:shade val="90000"/>
                  </a:srgbClr>
                </a:solidFill>
              </a:rPr>
              <a:pPr/>
              <a:t>27-Sep-20</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B6F15528-21DE-4FAA-801E-634DDDAF4B2B}"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647103133"/>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4617B">
                    <a:shade val="90000"/>
                  </a:srgbClr>
                </a:solidFill>
              </a:rPr>
              <a:pPr/>
              <a:t>27-Sep-20</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8645556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DBF5F9">
                    <a:shade val="90000"/>
                  </a:srgbClr>
                </a:solidFill>
              </a:rPr>
              <a:pPr/>
              <a:t>27-Sep-20</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3093371210"/>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04617B">
                    <a:shade val="90000"/>
                  </a:srgbClr>
                </a:solidFill>
              </a:rPr>
              <a:pPr/>
              <a:t>27-Sep-20</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1368248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srgbClr val="04617B">
                    <a:shade val="90000"/>
                  </a:srgbClr>
                </a:solidFill>
              </a:rPr>
              <a:pPr/>
              <a:t>27-Sep-20</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7938383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srgbClr val="04617B">
                    <a:shade val="90000"/>
                  </a:srgbClr>
                </a:solidFill>
              </a:rPr>
              <a:pPr/>
              <a:t>27-Sep-20</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1122484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srgbClr val="04617B">
                    <a:shade val="90000"/>
                  </a:srgbClr>
                </a:solidFill>
              </a:rPr>
              <a:pPr/>
              <a:t>27-Sep-20</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485143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04617B">
                    <a:shade val="90000"/>
                  </a:srgbClr>
                </a:solidFill>
              </a:rPr>
              <a:pPr/>
              <a:t>27-Sep-20</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178821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27-Sep-20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04617B">
                    <a:shade val="90000"/>
                  </a:srgbClr>
                </a:solidFill>
              </a:rPr>
              <a:pPr/>
              <a:t>27-Sep-20</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38554898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4617B">
                    <a:shade val="90000"/>
                  </a:srgbClr>
                </a:solidFill>
              </a:rPr>
              <a:pPr/>
              <a:t>27-Sep-20</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917304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4617B">
                    <a:shade val="90000"/>
                  </a:srgbClr>
                </a:solidFill>
              </a:rPr>
              <a:pPr/>
              <a:t>27-Sep-20</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01801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27-Sep-20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27-Sep-20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27-Sep-20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27-Sep-20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27-Sep-20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27-Sep-20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27-Sep-20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27-Sep-20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solidFill>
                  <a:srgbClr val="04617B">
                    <a:shade val="90000"/>
                  </a:srgbClr>
                </a:solidFill>
              </a:rPr>
              <a:pPr/>
              <a:t>27-Sep-20</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1789579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mailto:mdorhelal@gmail.com" TargetMode="Externa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57200"/>
            <a:ext cx="5029200" cy="1143000"/>
          </a:xfrm>
        </p:spPr>
        <p:txBody>
          <a:bodyPr/>
          <a:lstStyle/>
          <a:p>
            <a:pPr algn="ctr"/>
            <a:r>
              <a:rPr lang="bn-BD" dirty="0" smtClean="0">
                <a:latin typeface="Nikosh" pitchFamily="2" charset="0"/>
                <a:cs typeface="Nikosh" pitchFamily="2" charset="0"/>
              </a:rPr>
              <a:t>       </a:t>
            </a:r>
            <a:r>
              <a:rPr lang="en-US" dirty="0" smtClean="0">
                <a:latin typeface="Nikosh" pitchFamily="2" charset="0"/>
                <a:cs typeface="Nikosh" pitchFamily="2" charset="0"/>
              </a:rPr>
              <a:t> </a:t>
            </a:r>
            <a:r>
              <a:rPr lang="bn-BD" dirty="0" smtClean="0">
                <a:latin typeface="Nikosh" pitchFamily="2" charset="0"/>
                <a:cs typeface="Nikosh" pitchFamily="2" charset="0"/>
              </a:rPr>
              <a:t>শুভেচ্ছা/ স্বাগতম</a:t>
            </a:r>
            <a:endParaRPr lang="en-US" dirty="0">
              <a:latin typeface="Nikosh" pitchFamily="2" charset="0"/>
              <a:cs typeface="Nikosh" pitchFamily="2" charset="0"/>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38400" y="2740739"/>
            <a:ext cx="4191000" cy="2728673"/>
          </a:xfrm>
        </p:spPr>
      </p:pic>
    </p:spTree>
    <p:extLst>
      <p:ext uri="{BB962C8B-B14F-4D97-AF65-F5344CB8AC3E}">
        <p14:creationId xmlns:p14="http://schemas.microsoft.com/office/powerpoint/2010/main" val="900845089"/>
      </p:ext>
    </p:extLst>
  </p:cSld>
  <p:clrMapOvr>
    <a:masterClrMapping/>
  </p:clrMapOvr>
  <p:transition>
    <p:wipe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err="1">
                <a:ln w="22225">
                  <a:solidFill>
                    <a:srgbClr val="009DD9"/>
                  </a:solidFill>
                  <a:prstDash val="solid"/>
                </a:ln>
                <a:solidFill>
                  <a:srgbClr val="009DD9">
                    <a:lumMod val="40000"/>
                    <a:lumOff val="60000"/>
                  </a:srgbClr>
                </a:solidFill>
                <a:latin typeface="Nikosh" pitchFamily="2" charset="0"/>
                <a:cs typeface="Nikosh" pitchFamily="2" charset="0"/>
              </a:rPr>
              <a:t>নিচের</a:t>
            </a:r>
            <a:r>
              <a:rPr lang="en-US" b="1" dirty="0">
                <a:ln w="22225">
                  <a:solidFill>
                    <a:srgbClr val="009DD9"/>
                  </a:solidFill>
                  <a:prstDash val="solid"/>
                </a:ln>
                <a:solidFill>
                  <a:srgbClr val="009DD9">
                    <a:lumMod val="40000"/>
                    <a:lumOff val="60000"/>
                  </a:srgbClr>
                </a:solidFill>
                <a:latin typeface="Nikosh" pitchFamily="2" charset="0"/>
                <a:cs typeface="Nikosh" pitchFamily="2" charset="0"/>
              </a:rPr>
              <a:t>  ছ</a:t>
            </a:r>
            <a:r>
              <a:rPr lang="bn-IN" b="1" dirty="0">
                <a:ln w="22225">
                  <a:solidFill>
                    <a:srgbClr val="009DD9"/>
                  </a:solidFill>
                  <a:prstDash val="solid"/>
                </a:ln>
                <a:solidFill>
                  <a:srgbClr val="009DD9">
                    <a:lumMod val="40000"/>
                    <a:lumOff val="60000"/>
                  </a:srgbClr>
                </a:solidFill>
                <a:latin typeface="Nikosh" pitchFamily="2" charset="0"/>
                <a:cs typeface="Nikosh" pitchFamily="2" charset="0"/>
              </a:rPr>
              <a:t>বি গুলো লক্ষ্য করি</a:t>
            </a:r>
            <a:endParaRPr lang="en-US" dirty="0"/>
          </a:p>
        </p:txBody>
      </p:sp>
      <p:sp>
        <p:nvSpPr>
          <p:cNvPr id="3" name="Text Placeholder 2"/>
          <p:cNvSpPr>
            <a:spLocks noGrp="1"/>
          </p:cNvSpPr>
          <p:nvPr>
            <p:ph type="body" idx="1"/>
          </p:nvPr>
        </p:nvSpPr>
        <p:spPr/>
        <p:txBody>
          <a:bodyPr/>
          <a:lstStyle/>
          <a:p>
            <a:endParaRPr lang="en-US"/>
          </a:p>
        </p:txBody>
      </p:sp>
      <p:sp>
        <p:nvSpPr>
          <p:cNvPr id="4" name="Text Placeholder 3"/>
          <p:cNvSpPr>
            <a:spLocks noGrp="1"/>
          </p:cNvSpPr>
          <p:nvPr>
            <p:ph type="body" sz="half" idx="3"/>
          </p:nvPr>
        </p:nvSpPr>
        <p:spPr/>
        <p:txBody>
          <a:bodyPr/>
          <a:lstStyle/>
          <a:p>
            <a:endParaRPr lang="en-US"/>
          </a:p>
        </p:txBody>
      </p:sp>
      <p:pic>
        <p:nvPicPr>
          <p:cNvPr id="7" name="Content Placeholder 6"/>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990600" y="2209800"/>
            <a:ext cx="3200400" cy="4250788"/>
          </a:xfrm>
        </p:spPr>
      </p:pic>
      <p:pic>
        <p:nvPicPr>
          <p:cNvPr id="8" name="Content Placeholder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029200" y="2667000"/>
            <a:ext cx="3783724" cy="3747347"/>
          </a:xfrm>
        </p:spPr>
      </p:pic>
    </p:spTree>
    <p:extLst>
      <p:ext uri="{BB962C8B-B14F-4D97-AF65-F5344CB8AC3E}">
        <p14:creationId xmlns:p14="http://schemas.microsoft.com/office/powerpoint/2010/main" val="10793007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err="1">
                <a:ln w="22225">
                  <a:solidFill>
                    <a:srgbClr val="009DD9"/>
                  </a:solidFill>
                  <a:prstDash val="solid"/>
                </a:ln>
                <a:solidFill>
                  <a:srgbClr val="009DD9">
                    <a:lumMod val="40000"/>
                    <a:lumOff val="60000"/>
                  </a:srgbClr>
                </a:solidFill>
                <a:latin typeface="Nikosh" pitchFamily="2" charset="0"/>
                <a:cs typeface="Nikosh" pitchFamily="2" charset="0"/>
              </a:rPr>
              <a:t>নিচের</a:t>
            </a:r>
            <a:r>
              <a:rPr lang="en-US" b="1" dirty="0">
                <a:ln w="22225">
                  <a:solidFill>
                    <a:srgbClr val="009DD9"/>
                  </a:solidFill>
                  <a:prstDash val="solid"/>
                </a:ln>
                <a:solidFill>
                  <a:srgbClr val="009DD9">
                    <a:lumMod val="40000"/>
                    <a:lumOff val="60000"/>
                  </a:srgbClr>
                </a:solidFill>
                <a:latin typeface="Nikosh" pitchFamily="2" charset="0"/>
                <a:cs typeface="Nikosh" pitchFamily="2" charset="0"/>
              </a:rPr>
              <a:t>  ছ</a:t>
            </a:r>
            <a:r>
              <a:rPr lang="bn-IN" b="1" dirty="0">
                <a:ln w="22225">
                  <a:solidFill>
                    <a:srgbClr val="009DD9"/>
                  </a:solidFill>
                  <a:prstDash val="solid"/>
                </a:ln>
                <a:solidFill>
                  <a:srgbClr val="009DD9">
                    <a:lumMod val="40000"/>
                    <a:lumOff val="60000"/>
                  </a:srgbClr>
                </a:solidFill>
                <a:latin typeface="Nikosh" pitchFamily="2" charset="0"/>
                <a:cs typeface="Nikosh" pitchFamily="2" charset="0"/>
              </a:rPr>
              <a:t>বি গুলো লক্ষ্য করি</a:t>
            </a:r>
            <a:endParaRPr lang="en-US" dirty="0"/>
          </a:p>
        </p:txBody>
      </p:sp>
      <p:sp>
        <p:nvSpPr>
          <p:cNvPr id="3" name="Text Placeholder 2"/>
          <p:cNvSpPr>
            <a:spLocks noGrp="1"/>
          </p:cNvSpPr>
          <p:nvPr>
            <p:ph type="body" idx="1"/>
          </p:nvPr>
        </p:nvSpPr>
        <p:spPr/>
        <p:txBody>
          <a:bodyPr/>
          <a:lstStyle/>
          <a:p>
            <a:endParaRPr lang="en-US"/>
          </a:p>
        </p:txBody>
      </p:sp>
      <p:sp>
        <p:nvSpPr>
          <p:cNvPr id="4" name="Text Placeholder 3"/>
          <p:cNvSpPr>
            <a:spLocks noGrp="1"/>
          </p:cNvSpPr>
          <p:nvPr>
            <p:ph type="body" sz="half" idx="3"/>
          </p:nvPr>
        </p:nvSpPr>
        <p:spPr/>
        <p:txBody>
          <a:bodyPr/>
          <a:lstStyle/>
          <a:p>
            <a:endParaRPr lang="en-US"/>
          </a:p>
        </p:txBody>
      </p:sp>
      <p:pic>
        <p:nvPicPr>
          <p:cNvPr id="6" name="Content Placeholder 5"/>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609600" y="2372127"/>
            <a:ext cx="3733800" cy="4181073"/>
          </a:xfrm>
        </p:spPr>
      </p:pic>
      <p:pic>
        <p:nvPicPr>
          <p:cNvPr id="10" name="Content Placeholder 9"/>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876800" y="2514599"/>
            <a:ext cx="3668636" cy="3970833"/>
          </a:xfrm>
        </p:spPr>
      </p:pic>
    </p:spTree>
    <p:extLst>
      <p:ext uri="{BB962C8B-B14F-4D97-AF65-F5344CB8AC3E}">
        <p14:creationId xmlns:p14="http://schemas.microsoft.com/office/powerpoint/2010/main" val="32104952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err="1">
                <a:ln w="22225">
                  <a:solidFill>
                    <a:srgbClr val="009DD9"/>
                  </a:solidFill>
                  <a:prstDash val="solid"/>
                </a:ln>
                <a:solidFill>
                  <a:srgbClr val="009DD9">
                    <a:lumMod val="40000"/>
                    <a:lumOff val="60000"/>
                  </a:srgbClr>
                </a:solidFill>
                <a:latin typeface="Nikosh" pitchFamily="2" charset="0"/>
                <a:cs typeface="Nikosh" pitchFamily="2" charset="0"/>
              </a:rPr>
              <a:t>নিচের</a:t>
            </a:r>
            <a:r>
              <a:rPr lang="en-US" b="1" dirty="0">
                <a:ln w="22225">
                  <a:solidFill>
                    <a:srgbClr val="009DD9"/>
                  </a:solidFill>
                  <a:prstDash val="solid"/>
                </a:ln>
                <a:solidFill>
                  <a:srgbClr val="009DD9">
                    <a:lumMod val="40000"/>
                    <a:lumOff val="60000"/>
                  </a:srgbClr>
                </a:solidFill>
                <a:latin typeface="Nikosh" pitchFamily="2" charset="0"/>
                <a:cs typeface="Nikosh" pitchFamily="2" charset="0"/>
              </a:rPr>
              <a:t>  ছ</a:t>
            </a:r>
            <a:r>
              <a:rPr lang="bn-IN" b="1" dirty="0">
                <a:ln w="22225">
                  <a:solidFill>
                    <a:srgbClr val="009DD9"/>
                  </a:solidFill>
                  <a:prstDash val="solid"/>
                </a:ln>
                <a:solidFill>
                  <a:srgbClr val="009DD9">
                    <a:lumMod val="40000"/>
                    <a:lumOff val="60000"/>
                  </a:srgbClr>
                </a:solidFill>
                <a:latin typeface="Nikosh" pitchFamily="2" charset="0"/>
                <a:cs typeface="Nikosh" pitchFamily="2" charset="0"/>
              </a:rPr>
              <a:t>বি গুলো লক্ষ্য করি</a:t>
            </a:r>
            <a:endParaRPr lang="en-US" dirty="0"/>
          </a:p>
        </p:txBody>
      </p:sp>
      <p:sp>
        <p:nvSpPr>
          <p:cNvPr id="3" name="Text Placeholder 2"/>
          <p:cNvSpPr>
            <a:spLocks noGrp="1"/>
          </p:cNvSpPr>
          <p:nvPr>
            <p:ph type="body" idx="1"/>
          </p:nvPr>
        </p:nvSpPr>
        <p:spPr/>
        <p:txBody>
          <a:bodyPr/>
          <a:lstStyle/>
          <a:p>
            <a:endParaRPr lang="en-US"/>
          </a:p>
        </p:txBody>
      </p:sp>
      <p:sp>
        <p:nvSpPr>
          <p:cNvPr id="4" name="Text Placeholder 3"/>
          <p:cNvSpPr>
            <a:spLocks noGrp="1"/>
          </p:cNvSpPr>
          <p:nvPr>
            <p:ph type="body" sz="half" idx="3"/>
          </p:nvPr>
        </p:nvSpPr>
        <p:spPr/>
        <p:txBody>
          <a:bodyPr/>
          <a:lstStyle/>
          <a:p>
            <a:endParaRPr lang="en-US"/>
          </a:p>
        </p:txBody>
      </p:sp>
      <p:pic>
        <p:nvPicPr>
          <p:cNvPr id="6" name="Content Placeholder 5"/>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533400" y="2971800"/>
            <a:ext cx="3810000" cy="3392575"/>
          </a:xfrm>
        </p:spPr>
      </p:pic>
      <p:pic>
        <p:nvPicPr>
          <p:cNvPr id="10" name="Content Placeholder 9"/>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800600" y="2971800"/>
            <a:ext cx="4114800" cy="3505200"/>
          </a:xfrm>
        </p:spPr>
      </p:pic>
    </p:spTree>
    <p:extLst>
      <p:ext uri="{BB962C8B-B14F-4D97-AF65-F5344CB8AC3E}">
        <p14:creationId xmlns:p14="http://schemas.microsoft.com/office/powerpoint/2010/main" val="24858038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704088"/>
            <a:ext cx="3962400" cy="1143000"/>
          </a:xfrm>
        </p:spPr>
        <p:txBody>
          <a:bodyPr/>
          <a:lstStyle/>
          <a:p>
            <a:pPr algn="ctr"/>
            <a:r>
              <a:rPr lang="bn-BD" dirty="0" smtClean="0">
                <a:latin typeface="Nikosh" pitchFamily="2" charset="0"/>
                <a:cs typeface="Nikosh" pitchFamily="2" charset="0"/>
              </a:rPr>
              <a:t>   </a:t>
            </a:r>
            <a:r>
              <a:rPr lang="en-US" dirty="0" err="1" smtClean="0">
                <a:latin typeface="Nikosh" pitchFamily="2" charset="0"/>
                <a:cs typeface="Nikosh" pitchFamily="2" charset="0"/>
              </a:rPr>
              <a:t>প্রারম্ভিক</a:t>
            </a:r>
            <a:r>
              <a:rPr lang="en-US" dirty="0" smtClean="0">
                <a:latin typeface="Nikosh" pitchFamily="2" charset="0"/>
                <a:cs typeface="Nikosh" pitchFamily="2" charset="0"/>
              </a:rPr>
              <a:t> </a:t>
            </a:r>
            <a:r>
              <a:rPr lang="en-US" dirty="0" err="1" smtClean="0">
                <a:latin typeface="Nikosh" pitchFamily="2" charset="0"/>
                <a:cs typeface="Nikosh" pitchFamily="2" charset="0"/>
              </a:rPr>
              <a:t>বক্তব্য</a:t>
            </a:r>
            <a:endParaRPr lang="en-US" dirty="0">
              <a:latin typeface="Nikosh" pitchFamily="2" charset="0"/>
              <a:cs typeface="Nikosh" pitchFamily="2" charset="0"/>
            </a:endParaRPr>
          </a:p>
        </p:txBody>
      </p:sp>
      <p:sp>
        <p:nvSpPr>
          <p:cNvPr id="3" name="Content Placeholder 2"/>
          <p:cNvSpPr>
            <a:spLocks noGrp="1"/>
          </p:cNvSpPr>
          <p:nvPr>
            <p:ph idx="1"/>
          </p:nvPr>
        </p:nvSpPr>
        <p:spPr>
          <a:xfrm>
            <a:off x="228600" y="2438400"/>
            <a:ext cx="8763000" cy="2514600"/>
          </a:xfrm>
        </p:spPr>
        <p:txBody>
          <a:bodyPr>
            <a:normAutofit/>
          </a:bodyPr>
          <a:lstStyle/>
          <a:p>
            <a:pPr marL="0" indent="0">
              <a:buNone/>
            </a:pPr>
            <a:r>
              <a:rPr lang="bn-BD" sz="4000" dirty="0" smtClean="0">
                <a:latin typeface="Nikosh" pitchFamily="2" charset="0"/>
                <a:cs typeface="Nikosh" pitchFamily="2" charset="0"/>
              </a:rPr>
              <a:t>দেশপ্রেম </a:t>
            </a:r>
            <a:r>
              <a:rPr lang="bn-BD" sz="4000" dirty="0">
                <a:latin typeface="Nikosh" pitchFamily="2" charset="0"/>
                <a:cs typeface="Nikosh" pitchFamily="2" charset="0"/>
              </a:rPr>
              <a:t>ও জাতীয়তা </a:t>
            </a:r>
            <a:endParaRPr lang="en-US" sz="4000" dirty="0" smtClean="0">
              <a:latin typeface="Nikosh" pitchFamily="2" charset="0"/>
              <a:cs typeface="Nikosh" pitchFamily="2" charset="0"/>
            </a:endParaRPr>
          </a:p>
          <a:p>
            <a:pPr marL="0" indent="0">
              <a:buNone/>
            </a:pPr>
            <a:r>
              <a:rPr lang="bn-BD" sz="4000" dirty="0" smtClean="0">
                <a:latin typeface="Nikosh" pitchFamily="2" charset="0"/>
                <a:cs typeface="Nikosh" pitchFamily="2" charset="0"/>
              </a:rPr>
              <a:t>জাতি </a:t>
            </a:r>
            <a:r>
              <a:rPr lang="bn-BD" sz="4000" dirty="0">
                <a:latin typeface="Nikosh" pitchFamily="2" charset="0"/>
                <a:cs typeface="Nikosh" pitchFamily="2" charset="0"/>
              </a:rPr>
              <a:t>ও জাতীয়তা, জাতির ধারণা ও সংজ্ঞা,  জাতীয়তার ধারণা ও সংজ্ঞা</a:t>
            </a:r>
          </a:p>
          <a:p>
            <a:pPr>
              <a:buNone/>
            </a:pPr>
            <a:endParaRPr lang="bn-BD" sz="2600" dirty="0" smtClean="0">
              <a:latin typeface="Nikosh" pitchFamily="2" charset="0"/>
              <a:cs typeface="Nikosh" pitchFamily="2" charset="0"/>
            </a:endParaRPr>
          </a:p>
          <a:p>
            <a:pPr>
              <a:buNone/>
            </a:pPr>
            <a:endParaRPr lang="bn-BD" sz="2400" dirty="0" smtClean="0">
              <a:latin typeface="Nikosh" pitchFamily="2" charset="0"/>
              <a:cs typeface="Nikosh" pitchFamily="2" charset="0"/>
            </a:endParaRPr>
          </a:p>
          <a:p>
            <a:pPr>
              <a:buNone/>
            </a:pPr>
            <a:endParaRPr lang="bn-BD" sz="2400" dirty="0" smtClean="0">
              <a:latin typeface="Nikosh" pitchFamily="2" charset="0"/>
              <a:cs typeface="Nikosh" pitchFamily="2" charset="0"/>
            </a:endParaRPr>
          </a:p>
          <a:p>
            <a:pPr>
              <a:buNone/>
            </a:pPr>
            <a:endParaRPr lang="en-US" sz="2400" dirty="0" smtClean="0">
              <a:latin typeface="Nikosh" pitchFamily="2" charset="0"/>
              <a:cs typeface="Nikosh" pitchFamily="2" charset="0"/>
            </a:endParaRPr>
          </a:p>
          <a:p>
            <a:endParaRPr lang="en-US"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1"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ox(in)">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8" presetClass="exit" presetSubtype="16" fill="hold" grpId="2" nodeType="clickEffect">
                                  <p:stCondLst>
                                    <p:cond delay="0"/>
                                  </p:stCondLst>
                                  <p:childTnLst>
                                    <p:animEffect transition="out" filter="diamond(in)">
                                      <p:cBhvr>
                                        <p:cTn id="28" dur="2000"/>
                                        <p:tgtEl>
                                          <p:spTgt spid="2"/>
                                        </p:tgtEl>
                                      </p:cBhvr>
                                    </p:animEffect>
                                    <p:set>
                                      <p:cBhvr>
                                        <p:cTn id="29" dur="1" fill="hold">
                                          <p:stCondLst>
                                            <p:cond delay="1999"/>
                                          </p:stCondLst>
                                        </p:cTn>
                                        <p:tgtEl>
                                          <p:spTgt spid="2"/>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1" nodeType="clickEffect">
                                  <p:stCondLst>
                                    <p:cond delay="0"/>
                                  </p:stCondLst>
                                  <p:childTnLst>
                                    <p:set>
                                      <p:cBhvr>
                                        <p:cTn id="33" dur="1" fill="hold">
                                          <p:stCondLst>
                                            <p:cond delay="0"/>
                                          </p:stCondLst>
                                        </p:cTn>
                                        <p:tgtEl>
                                          <p:spTgt spid="3">
                                            <p:txEl>
                                              <p:pRg st="0" end="0"/>
                                            </p:txEl>
                                          </p:spTgt>
                                        </p:tgtEl>
                                        <p:attrNameLst>
                                          <p:attrName>style.visibility</p:attrName>
                                        </p:attrNameLst>
                                      </p:cBhvr>
                                      <p:to>
                                        <p:strVal val="visible"/>
                                      </p:to>
                                    </p:set>
                                    <p:animEffect transition="in" filter="blinds(horizontal)">
                                      <p:cBhvr>
                                        <p:cTn id="34" dur="500"/>
                                        <p:tgtEl>
                                          <p:spTgt spid="3">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1" nodeType="clickEffect">
                                  <p:stCondLst>
                                    <p:cond delay="0"/>
                                  </p:stCondLst>
                                  <p:childTnLst>
                                    <p:set>
                                      <p:cBhvr>
                                        <p:cTn id="38" dur="1" fill="hold">
                                          <p:stCondLst>
                                            <p:cond delay="0"/>
                                          </p:stCondLst>
                                        </p:cTn>
                                        <p:tgtEl>
                                          <p:spTgt spid="3">
                                            <p:txEl>
                                              <p:pRg st="1" end="1"/>
                                            </p:txEl>
                                          </p:spTgt>
                                        </p:tgtEl>
                                        <p:attrNameLst>
                                          <p:attrName>style.visibility</p:attrName>
                                        </p:attrNameLst>
                                      </p:cBhvr>
                                      <p:to>
                                        <p:strVal val="visible"/>
                                      </p:to>
                                    </p:set>
                                    <p:animEffect transition="in" filter="blinds(horizontal)">
                                      <p:cBhvr>
                                        <p:cTn id="39" dur="500"/>
                                        <p:tgtEl>
                                          <p:spTgt spid="3">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xit" presetSubtype="4" fill="hold" grpId="2" nodeType="clickEffect">
                                  <p:stCondLst>
                                    <p:cond delay="0"/>
                                  </p:stCondLst>
                                  <p:childTnLst>
                                    <p:anim calcmode="lin" valueType="num">
                                      <p:cBhvr additive="base">
                                        <p:cTn id="43"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44" dur="500"/>
                                        <p:tgtEl>
                                          <p:spTgt spid="3">
                                            <p:txEl>
                                              <p:pRg st="0" end="0"/>
                                            </p:txEl>
                                          </p:spTgt>
                                        </p:tgtEl>
                                        <p:attrNameLst>
                                          <p:attrName>ppt_y</p:attrName>
                                        </p:attrNameLst>
                                      </p:cBhvr>
                                      <p:tavLst>
                                        <p:tav tm="0">
                                          <p:val>
                                            <p:strVal val="ppt_y"/>
                                          </p:val>
                                        </p:tav>
                                        <p:tav tm="100000">
                                          <p:val>
                                            <p:strVal val="1+ppt_h/2"/>
                                          </p:val>
                                        </p:tav>
                                      </p:tavLst>
                                    </p:anim>
                                    <p:set>
                                      <p:cBhvr>
                                        <p:cTn id="45"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2" presetClass="exit" presetSubtype="4" fill="hold" grpId="2" nodeType="clickEffect">
                                  <p:stCondLst>
                                    <p:cond delay="0"/>
                                  </p:stCondLst>
                                  <p:childTnLst>
                                    <p:anim calcmode="lin" valueType="num">
                                      <p:cBhvr additive="base">
                                        <p:cTn id="49" dur="500"/>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50" dur="500"/>
                                        <p:tgtEl>
                                          <p:spTgt spid="3">
                                            <p:txEl>
                                              <p:pRg st="1" end="1"/>
                                            </p:txEl>
                                          </p:spTgt>
                                        </p:tgtEl>
                                        <p:attrNameLst>
                                          <p:attrName>ppt_y</p:attrName>
                                        </p:attrNameLst>
                                      </p:cBhvr>
                                      <p:tavLst>
                                        <p:tav tm="0">
                                          <p:val>
                                            <p:strVal val="ppt_y"/>
                                          </p:val>
                                        </p:tav>
                                        <p:tav tm="100000">
                                          <p:val>
                                            <p:strVal val="1+ppt_h/2"/>
                                          </p:val>
                                        </p:tav>
                                      </p:tavLst>
                                    </p:anim>
                                    <p:set>
                                      <p:cBhvr>
                                        <p:cTn id="51"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3" grpId="0" build="allAtOnce"/>
      <p:bldP spid="3" grpId="1" build="p"/>
      <p:bldP spid="3" grpId="2"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704088"/>
            <a:ext cx="3352800" cy="1143000"/>
          </a:xfrm>
        </p:spPr>
        <p:txBody>
          <a:bodyPr/>
          <a:lstStyle/>
          <a:p>
            <a:pPr algn="ctr"/>
            <a:r>
              <a:rPr lang="bn-BD" dirty="0" smtClean="0">
                <a:latin typeface="Nikosh" pitchFamily="2" charset="0"/>
                <a:cs typeface="Nikosh" pitchFamily="2" charset="0"/>
              </a:rPr>
              <a:t>   শিখন ফল </a:t>
            </a:r>
            <a:endParaRPr lang="en-US" dirty="0">
              <a:latin typeface="Nikosh" pitchFamily="2" charset="0"/>
              <a:cs typeface="Nikosh" pitchFamily="2" charset="0"/>
            </a:endParaRPr>
          </a:p>
        </p:txBody>
      </p:sp>
      <p:sp>
        <p:nvSpPr>
          <p:cNvPr id="3" name="Content Placeholder 2"/>
          <p:cNvSpPr>
            <a:spLocks noGrp="1"/>
          </p:cNvSpPr>
          <p:nvPr>
            <p:ph idx="1"/>
          </p:nvPr>
        </p:nvSpPr>
        <p:spPr>
          <a:xfrm>
            <a:off x="304800" y="2438400"/>
            <a:ext cx="8686800" cy="2971800"/>
          </a:xfrm>
        </p:spPr>
        <p:txBody>
          <a:bodyPr>
            <a:normAutofit/>
          </a:bodyPr>
          <a:lstStyle/>
          <a:p>
            <a:pPr>
              <a:buNone/>
            </a:pPr>
            <a:r>
              <a:rPr lang="bn-BD" sz="4000" dirty="0" smtClean="0">
                <a:latin typeface="Nikosh" pitchFamily="2" charset="0"/>
                <a:cs typeface="Nikosh" pitchFamily="2" charset="0"/>
              </a:rPr>
              <a:t>১।  জাতি ও জাতীয়তা কি বলতে পারবে?                </a:t>
            </a:r>
          </a:p>
          <a:p>
            <a:pPr>
              <a:buNone/>
            </a:pPr>
            <a:r>
              <a:rPr lang="bn-BD" sz="4000" dirty="0" smtClean="0">
                <a:latin typeface="Nikosh" pitchFamily="2" charset="0"/>
                <a:cs typeface="Nikosh" pitchFamily="2" charset="0"/>
              </a:rPr>
              <a:t>২। জাতির ধারণা ও সংজ্ঞা কি বলতে পারবে? </a:t>
            </a:r>
          </a:p>
          <a:p>
            <a:pPr>
              <a:buNone/>
            </a:pPr>
            <a:r>
              <a:rPr lang="bn-BD" sz="4000" dirty="0" smtClean="0">
                <a:latin typeface="Nikosh" pitchFamily="2" charset="0"/>
                <a:cs typeface="Nikosh" pitchFamily="2" charset="0"/>
              </a:rPr>
              <a:t>৩। জাতীয়তার ধারণা ও সংজ্ঞা কি বলতে পারবে?</a:t>
            </a:r>
          </a:p>
          <a:p>
            <a:pPr>
              <a:buNone/>
            </a:pPr>
            <a:r>
              <a:rPr lang="bn-BD" sz="2600" dirty="0" smtClean="0">
                <a:latin typeface="Nikosh" pitchFamily="2" charset="0"/>
                <a:cs typeface="Nikosh" pitchFamily="2" charset="0"/>
              </a:rPr>
              <a:t>   </a:t>
            </a:r>
          </a:p>
          <a:p>
            <a:pPr>
              <a:buNone/>
            </a:pPr>
            <a:endParaRPr lang="bn-BD" sz="2400" dirty="0" smtClean="0">
              <a:latin typeface="Nikosh" pitchFamily="2" charset="0"/>
              <a:cs typeface="Nikosh" pitchFamily="2" charset="0"/>
            </a:endParaRPr>
          </a:p>
          <a:p>
            <a:pPr>
              <a:buNone/>
            </a:pPr>
            <a:endParaRPr lang="bn-BD" sz="2400" dirty="0" smtClean="0">
              <a:latin typeface="Nikosh" pitchFamily="2" charset="0"/>
              <a:cs typeface="Nikosh" pitchFamily="2" charset="0"/>
            </a:endParaRPr>
          </a:p>
          <a:p>
            <a:pPr>
              <a:buNone/>
            </a:pPr>
            <a:endParaRPr lang="en-US" sz="2400" dirty="0" smtClean="0">
              <a:latin typeface="Nikosh" pitchFamily="2" charset="0"/>
              <a:cs typeface="Nikosh" pitchFamily="2" charset="0"/>
            </a:endParaRPr>
          </a:p>
          <a:p>
            <a:endParaRPr lang="en-US" dirty="0"/>
          </a:p>
        </p:txBody>
      </p:sp>
    </p:spTree>
    <p:extLst>
      <p:ext uri="{BB962C8B-B14F-4D97-AF65-F5344CB8AC3E}">
        <p14:creationId xmlns:p14="http://schemas.microsoft.com/office/powerpoint/2010/main" val="1347152035"/>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1"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box(in)">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8" presetClass="exit" presetSubtype="16" fill="hold" grpId="2" nodeType="clickEffect">
                                  <p:stCondLst>
                                    <p:cond delay="0"/>
                                  </p:stCondLst>
                                  <p:childTnLst>
                                    <p:animEffect transition="out" filter="diamond(in)">
                                      <p:cBhvr>
                                        <p:cTn id="34" dur="2000"/>
                                        <p:tgtEl>
                                          <p:spTgt spid="2"/>
                                        </p:tgtEl>
                                      </p:cBhvr>
                                    </p:animEffect>
                                    <p:set>
                                      <p:cBhvr>
                                        <p:cTn id="35" dur="1" fill="hold">
                                          <p:stCondLst>
                                            <p:cond delay="1999"/>
                                          </p:stCondLst>
                                        </p:cTn>
                                        <p:tgtEl>
                                          <p:spTgt spid="2"/>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1" nodeType="clickEffect">
                                  <p:stCondLst>
                                    <p:cond delay="0"/>
                                  </p:stCondLst>
                                  <p:childTnLst>
                                    <p:set>
                                      <p:cBhvr>
                                        <p:cTn id="39" dur="1" fill="hold">
                                          <p:stCondLst>
                                            <p:cond delay="0"/>
                                          </p:stCondLst>
                                        </p:cTn>
                                        <p:tgtEl>
                                          <p:spTgt spid="3">
                                            <p:txEl>
                                              <p:pRg st="0" end="0"/>
                                            </p:txEl>
                                          </p:spTgt>
                                        </p:tgtEl>
                                        <p:attrNameLst>
                                          <p:attrName>style.visibility</p:attrName>
                                        </p:attrNameLst>
                                      </p:cBhvr>
                                      <p:to>
                                        <p:strVal val="visible"/>
                                      </p:to>
                                    </p:set>
                                    <p:animEffect transition="in" filter="blinds(horizontal)">
                                      <p:cBhvr>
                                        <p:cTn id="40" dur="500"/>
                                        <p:tgtEl>
                                          <p:spTgt spid="3">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1" nodeType="clickEffect">
                                  <p:stCondLst>
                                    <p:cond delay="0"/>
                                  </p:stCondLst>
                                  <p:childTnLst>
                                    <p:set>
                                      <p:cBhvr>
                                        <p:cTn id="44" dur="1" fill="hold">
                                          <p:stCondLst>
                                            <p:cond delay="0"/>
                                          </p:stCondLst>
                                        </p:cTn>
                                        <p:tgtEl>
                                          <p:spTgt spid="3">
                                            <p:txEl>
                                              <p:pRg st="1" end="1"/>
                                            </p:txEl>
                                          </p:spTgt>
                                        </p:tgtEl>
                                        <p:attrNameLst>
                                          <p:attrName>style.visibility</p:attrName>
                                        </p:attrNameLst>
                                      </p:cBhvr>
                                      <p:to>
                                        <p:strVal val="visible"/>
                                      </p:to>
                                    </p:set>
                                    <p:animEffect transition="in" filter="blinds(horizontal)">
                                      <p:cBhvr>
                                        <p:cTn id="45" dur="500"/>
                                        <p:tgtEl>
                                          <p:spTgt spid="3">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1" nodeType="clickEffect">
                                  <p:stCondLst>
                                    <p:cond delay="0"/>
                                  </p:stCondLst>
                                  <p:childTnLst>
                                    <p:set>
                                      <p:cBhvr>
                                        <p:cTn id="49" dur="1" fill="hold">
                                          <p:stCondLst>
                                            <p:cond delay="0"/>
                                          </p:stCondLst>
                                        </p:cTn>
                                        <p:tgtEl>
                                          <p:spTgt spid="3">
                                            <p:txEl>
                                              <p:pRg st="2" end="2"/>
                                            </p:txEl>
                                          </p:spTgt>
                                        </p:tgtEl>
                                        <p:attrNameLst>
                                          <p:attrName>style.visibility</p:attrName>
                                        </p:attrNameLst>
                                      </p:cBhvr>
                                      <p:to>
                                        <p:strVal val="visible"/>
                                      </p:to>
                                    </p:set>
                                    <p:animEffect transition="in" filter="blinds(horizontal)">
                                      <p:cBhvr>
                                        <p:cTn id="50" dur="500"/>
                                        <p:tgtEl>
                                          <p:spTgt spid="3">
                                            <p:txEl>
                                              <p:pRg st="2" end="2"/>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1" nodeType="clickEffect">
                                  <p:stCondLst>
                                    <p:cond delay="0"/>
                                  </p:stCondLst>
                                  <p:childTnLst>
                                    <p:set>
                                      <p:cBhvr>
                                        <p:cTn id="54" dur="1" fill="hold">
                                          <p:stCondLst>
                                            <p:cond delay="0"/>
                                          </p:stCondLst>
                                        </p:cTn>
                                        <p:tgtEl>
                                          <p:spTgt spid="3">
                                            <p:txEl>
                                              <p:pRg st="3" end="3"/>
                                            </p:txEl>
                                          </p:spTgt>
                                        </p:tgtEl>
                                        <p:attrNameLst>
                                          <p:attrName>style.visibility</p:attrName>
                                        </p:attrNameLst>
                                      </p:cBhvr>
                                      <p:to>
                                        <p:strVal val="visible"/>
                                      </p:to>
                                    </p:set>
                                    <p:animEffect transition="in" filter="blinds(horizontal)">
                                      <p:cBhvr>
                                        <p:cTn id="55" dur="500"/>
                                        <p:tgtEl>
                                          <p:spTgt spid="3">
                                            <p:txEl>
                                              <p:pRg st="3" end="3"/>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xit" presetSubtype="4" fill="hold" grpId="2" nodeType="clickEffect">
                                  <p:stCondLst>
                                    <p:cond delay="0"/>
                                  </p:stCondLst>
                                  <p:childTnLst>
                                    <p:anim calcmode="lin" valueType="num">
                                      <p:cBhvr additive="base">
                                        <p:cTn id="59"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60" dur="500"/>
                                        <p:tgtEl>
                                          <p:spTgt spid="3">
                                            <p:txEl>
                                              <p:pRg st="0" end="0"/>
                                            </p:txEl>
                                          </p:spTgt>
                                        </p:tgtEl>
                                        <p:attrNameLst>
                                          <p:attrName>ppt_y</p:attrName>
                                        </p:attrNameLst>
                                      </p:cBhvr>
                                      <p:tavLst>
                                        <p:tav tm="0">
                                          <p:val>
                                            <p:strVal val="ppt_y"/>
                                          </p:val>
                                        </p:tav>
                                        <p:tav tm="100000">
                                          <p:val>
                                            <p:strVal val="1+ppt_h/2"/>
                                          </p:val>
                                        </p:tav>
                                      </p:tavLst>
                                    </p:anim>
                                    <p:set>
                                      <p:cBhvr>
                                        <p:cTn id="61"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2" presetClass="exit" presetSubtype="4" fill="hold" grpId="2" nodeType="clickEffect">
                                  <p:stCondLst>
                                    <p:cond delay="0"/>
                                  </p:stCondLst>
                                  <p:childTnLst>
                                    <p:anim calcmode="lin" valueType="num">
                                      <p:cBhvr additive="base">
                                        <p:cTn id="65" dur="500"/>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66" dur="500"/>
                                        <p:tgtEl>
                                          <p:spTgt spid="3">
                                            <p:txEl>
                                              <p:pRg st="1" end="1"/>
                                            </p:txEl>
                                          </p:spTgt>
                                        </p:tgtEl>
                                        <p:attrNameLst>
                                          <p:attrName>ppt_y</p:attrName>
                                        </p:attrNameLst>
                                      </p:cBhvr>
                                      <p:tavLst>
                                        <p:tav tm="0">
                                          <p:val>
                                            <p:strVal val="ppt_y"/>
                                          </p:val>
                                        </p:tav>
                                        <p:tav tm="100000">
                                          <p:val>
                                            <p:strVal val="1+ppt_h/2"/>
                                          </p:val>
                                        </p:tav>
                                      </p:tavLst>
                                    </p:anim>
                                    <p:set>
                                      <p:cBhvr>
                                        <p:cTn id="67"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2" presetClass="exit" presetSubtype="4" fill="hold" grpId="2" nodeType="clickEffect">
                                  <p:stCondLst>
                                    <p:cond delay="0"/>
                                  </p:stCondLst>
                                  <p:childTnLst>
                                    <p:anim calcmode="lin" valueType="num">
                                      <p:cBhvr additive="base">
                                        <p:cTn id="71" dur="500"/>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72" dur="500"/>
                                        <p:tgtEl>
                                          <p:spTgt spid="3">
                                            <p:txEl>
                                              <p:pRg st="2" end="2"/>
                                            </p:txEl>
                                          </p:spTgt>
                                        </p:tgtEl>
                                        <p:attrNameLst>
                                          <p:attrName>ppt_y</p:attrName>
                                        </p:attrNameLst>
                                      </p:cBhvr>
                                      <p:tavLst>
                                        <p:tav tm="0">
                                          <p:val>
                                            <p:strVal val="ppt_y"/>
                                          </p:val>
                                        </p:tav>
                                        <p:tav tm="100000">
                                          <p:val>
                                            <p:strVal val="1+ppt_h/2"/>
                                          </p:val>
                                        </p:tav>
                                      </p:tavLst>
                                    </p:anim>
                                    <p:set>
                                      <p:cBhvr>
                                        <p:cTn id="73"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2" presetClass="exit" presetSubtype="4" fill="hold" grpId="2" nodeType="clickEffect">
                                  <p:stCondLst>
                                    <p:cond delay="0"/>
                                  </p:stCondLst>
                                  <p:childTnLst>
                                    <p:anim calcmode="lin" valueType="num">
                                      <p:cBhvr additive="base">
                                        <p:cTn id="77" dur="500"/>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78" dur="500"/>
                                        <p:tgtEl>
                                          <p:spTgt spid="3">
                                            <p:txEl>
                                              <p:pRg st="3" end="3"/>
                                            </p:txEl>
                                          </p:spTgt>
                                        </p:tgtEl>
                                        <p:attrNameLst>
                                          <p:attrName>ppt_y</p:attrName>
                                        </p:attrNameLst>
                                      </p:cBhvr>
                                      <p:tavLst>
                                        <p:tav tm="0">
                                          <p:val>
                                            <p:strVal val="ppt_y"/>
                                          </p:val>
                                        </p:tav>
                                        <p:tav tm="100000">
                                          <p:val>
                                            <p:strVal val="1+ppt_h/2"/>
                                          </p:val>
                                        </p:tav>
                                      </p:tavLst>
                                    </p:anim>
                                    <p:set>
                                      <p:cBhvr>
                                        <p:cTn id="79"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3" grpId="0" build="allAtOnce"/>
      <p:bldP spid="3" grpId="1" build="p"/>
      <p:bldP spid="3" grpId="2"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381000"/>
            <a:ext cx="6096000" cy="1143000"/>
          </a:xfrm>
        </p:spPr>
        <p:txBody>
          <a:bodyPr/>
          <a:lstStyle/>
          <a:p>
            <a:pPr algn="ctr"/>
            <a:r>
              <a:rPr lang="bn-BD" dirty="0" smtClean="0">
                <a:latin typeface="Nikosh" pitchFamily="2" charset="0"/>
                <a:cs typeface="Nikosh" pitchFamily="2" charset="0"/>
              </a:rPr>
              <a:t> শিখন ফলের আলোকে প্রশ্ন  </a:t>
            </a:r>
            <a:endParaRPr lang="en-US" dirty="0"/>
          </a:p>
        </p:txBody>
      </p:sp>
      <p:sp>
        <p:nvSpPr>
          <p:cNvPr id="3" name="Content Placeholder 2"/>
          <p:cNvSpPr>
            <a:spLocks noGrp="1"/>
          </p:cNvSpPr>
          <p:nvPr>
            <p:ph idx="1"/>
          </p:nvPr>
        </p:nvSpPr>
        <p:spPr>
          <a:xfrm>
            <a:off x="304800" y="2209800"/>
            <a:ext cx="8534400" cy="3048000"/>
          </a:xfrm>
        </p:spPr>
        <p:txBody>
          <a:bodyPr>
            <a:normAutofit/>
          </a:bodyPr>
          <a:lstStyle/>
          <a:p>
            <a:pPr>
              <a:buNone/>
            </a:pPr>
            <a:r>
              <a:rPr lang="bn-BD" sz="4000" dirty="0" smtClean="0">
                <a:latin typeface="Nikosh" pitchFamily="2" charset="0"/>
                <a:cs typeface="Nikosh" pitchFamily="2" charset="0"/>
              </a:rPr>
              <a:t>১।  জাতি ও জাতীয়তা কি বল?                </a:t>
            </a:r>
          </a:p>
          <a:p>
            <a:pPr>
              <a:buNone/>
            </a:pPr>
            <a:r>
              <a:rPr lang="bn-BD" sz="4000" dirty="0" smtClean="0">
                <a:latin typeface="Nikosh" pitchFamily="2" charset="0"/>
                <a:cs typeface="Nikosh" pitchFamily="2" charset="0"/>
              </a:rPr>
              <a:t>২। জাতির ধারণা ও সংজ্ঞা কি বল? </a:t>
            </a:r>
          </a:p>
          <a:p>
            <a:pPr>
              <a:buNone/>
            </a:pPr>
            <a:r>
              <a:rPr lang="bn-BD" sz="4000" dirty="0" smtClean="0">
                <a:latin typeface="Nikosh" pitchFamily="2" charset="0"/>
                <a:cs typeface="Nikosh" pitchFamily="2" charset="0"/>
              </a:rPr>
              <a:t>৩। জাতীয়তার ধারণা ও সংজ্ঞা কি বল?</a:t>
            </a:r>
          </a:p>
          <a:p>
            <a:pPr>
              <a:buNone/>
            </a:pPr>
            <a:endParaRPr lang="bn-BD" sz="2400" dirty="0" smtClean="0">
              <a:latin typeface="Nikosh" pitchFamily="2" charset="0"/>
              <a:cs typeface="Nikosh" pitchFamily="2" charset="0"/>
            </a:endParaRPr>
          </a:p>
          <a:p>
            <a:pPr>
              <a:buNone/>
            </a:pPr>
            <a:endParaRPr lang="bn-BD" sz="2400" dirty="0" smtClean="0">
              <a:latin typeface="Nikosh" pitchFamily="2" charset="0"/>
              <a:cs typeface="Nikosh" pitchFamily="2" charset="0"/>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0" nodeType="clickEffect">
                                  <p:stCondLst>
                                    <p:cond delay="0"/>
                                  </p:stCondLst>
                                  <p:childTnLst>
                                    <p:animEffect transition="out" filter="blinds(horizontal)">
                                      <p:cBhvr>
                                        <p:cTn id="11" dur="500"/>
                                        <p:tgtEl>
                                          <p:spTgt spid="3">
                                            <p:txEl>
                                              <p:pRg st="0" end="0"/>
                                            </p:txEl>
                                          </p:spTgt>
                                        </p:tgtEl>
                                      </p:cBhvr>
                                    </p:animEffect>
                                    <p:set>
                                      <p:cBhvr>
                                        <p:cTn id="12"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0" nodeType="clickEffect">
                                  <p:stCondLst>
                                    <p:cond delay="0"/>
                                  </p:stCondLst>
                                  <p:childTnLst>
                                    <p:animEffect transition="out" filter="blinds(horizontal)">
                                      <p:cBhvr>
                                        <p:cTn id="16" dur="500"/>
                                        <p:tgtEl>
                                          <p:spTgt spid="3">
                                            <p:txEl>
                                              <p:pRg st="1" end="1"/>
                                            </p:txEl>
                                          </p:spTgt>
                                        </p:tgtEl>
                                      </p:cBhvr>
                                    </p:animEffect>
                                    <p:set>
                                      <p:cBhvr>
                                        <p:cTn id="17"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grpId="0" nodeType="clickEffect">
                                  <p:stCondLst>
                                    <p:cond delay="0"/>
                                  </p:stCondLst>
                                  <p:childTnLst>
                                    <p:animEffect transition="out" filter="blinds(horizontal)">
                                      <p:cBhvr>
                                        <p:cTn id="21" dur="500"/>
                                        <p:tgtEl>
                                          <p:spTgt spid="3">
                                            <p:txEl>
                                              <p:pRg st="2" end="2"/>
                                            </p:txEl>
                                          </p:spTgt>
                                        </p:tgtEl>
                                      </p:cBhvr>
                                    </p:animEffect>
                                    <p:set>
                                      <p:cBhvr>
                                        <p:cTn id="22"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1"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linds(horizontal)">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xit" presetSubtype="16" fill="hold" grpId="2" nodeType="clickEffect">
                                  <p:stCondLst>
                                    <p:cond delay="0"/>
                                  </p:stCondLst>
                                  <p:childTnLst>
                                    <p:animEffect transition="out" filter="box(in)">
                                      <p:cBhvr>
                                        <p:cTn id="31" dur="500"/>
                                        <p:tgtEl>
                                          <p:spTgt spid="2"/>
                                        </p:tgtEl>
                                      </p:cBhvr>
                                    </p:animEffect>
                                    <p:set>
                                      <p:cBhvr>
                                        <p:cTn id="32" dur="1" fill="hold">
                                          <p:stCondLst>
                                            <p:cond delay="499"/>
                                          </p:stCondLst>
                                        </p:cTn>
                                        <p:tgtEl>
                                          <p:spTgt spid="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1" nodeType="clickEffect">
                                  <p:stCondLst>
                                    <p:cond delay="0"/>
                                  </p:stCondLst>
                                  <p:childTnLst>
                                    <p:set>
                                      <p:cBhvr>
                                        <p:cTn id="36" dur="1" fill="hold">
                                          <p:stCondLst>
                                            <p:cond delay="0"/>
                                          </p:stCondLst>
                                        </p:cTn>
                                        <p:tgtEl>
                                          <p:spTgt spid="3">
                                            <p:txEl>
                                              <p:pRg st="0" end="0"/>
                                            </p:txEl>
                                          </p:spTgt>
                                        </p:tgtEl>
                                        <p:attrNameLst>
                                          <p:attrName>style.visibility</p:attrName>
                                        </p:attrNameLst>
                                      </p:cBhvr>
                                      <p:to>
                                        <p:strVal val="visible"/>
                                      </p:to>
                                    </p:set>
                                    <p:animEffect transition="in" filter="blinds(horizontal)">
                                      <p:cBhvr>
                                        <p:cTn id="37" dur="500"/>
                                        <p:tgtEl>
                                          <p:spTgt spid="3">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1" nodeType="clickEffect">
                                  <p:stCondLst>
                                    <p:cond delay="0"/>
                                  </p:stCondLst>
                                  <p:childTnLst>
                                    <p:set>
                                      <p:cBhvr>
                                        <p:cTn id="41" dur="1" fill="hold">
                                          <p:stCondLst>
                                            <p:cond delay="0"/>
                                          </p:stCondLst>
                                        </p:cTn>
                                        <p:tgtEl>
                                          <p:spTgt spid="3">
                                            <p:txEl>
                                              <p:pRg st="1" end="1"/>
                                            </p:txEl>
                                          </p:spTgt>
                                        </p:tgtEl>
                                        <p:attrNameLst>
                                          <p:attrName>style.visibility</p:attrName>
                                        </p:attrNameLst>
                                      </p:cBhvr>
                                      <p:to>
                                        <p:strVal val="visible"/>
                                      </p:to>
                                    </p:set>
                                    <p:animEffect transition="in" filter="blinds(horizontal)">
                                      <p:cBhvr>
                                        <p:cTn id="42" dur="500"/>
                                        <p:tgtEl>
                                          <p:spTgt spid="3">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1" nodeType="clickEffect">
                                  <p:stCondLst>
                                    <p:cond delay="0"/>
                                  </p:stCondLst>
                                  <p:childTnLst>
                                    <p:set>
                                      <p:cBhvr>
                                        <p:cTn id="46" dur="1" fill="hold">
                                          <p:stCondLst>
                                            <p:cond delay="0"/>
                                          </p:stCondLst>
                                        </p:cTn>
                                        <p:tgtEl>
                                          <p:spTgt spid="3">
                                            <p:txEl>
                                              <p:pRg st="2" end="2"/>
                                            </p:txEl>
                                          </p:spTgt>
                                        </p:tgtEl>
                                        <p:attrNameLst>
                                          <p:attrName>style.visibility</p:attrName>
                                        </p:attrNameLst>
                                      </p:cBhvr>
                                      <p:to>
                                        <p:strVal val="visible"/>
                                      </p:to>
                                    </p:set>
                                    <p:animEffect transition="in" filter="blinds(horizontal)">
                                      <p:cBhvr>
                                        <p:cTn id="47" dur="500"/>
                                        <p:tgtEl>
                                          <p:spTgt spid="3">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8" presetClass="exit" presetSubtype="16" fill="hold" grpId="2" nodeType="clickEffect">
                                  <p:stCondLst>
                                    <p:cond delay="0"/>
                                  </p:stCondLst>
                                  <p:childTnLst>
                                    <p:animEffect transition="out" filter="diamond(in)">
                                      <p:cBhvr>
                                        <p:cTn id="51" dur="2000"/>
                                        <p:tgtEl>
                                          <p:spTgt spid="3">
                                            <p:txEl>
                                              <p:pRg st="0" end="0"/>
                                            </p:txEl>
                                          </p:spTgt>
                                        </p:tgtEl>
                                      </p:cBhvr>
                                    </p:animEffect>
                                    <p:set>
                                      <p:cBhvr>
                                        <p:cTn id="52" dur="1" fill="hold">
                                          <p:stCondLst>
                                            <p:cond delay="1999"/>
                                          </p:stCondLst>
                                        </p:cTn>
                                        <p:tgtEl>
                                          <p:spTgt spid="3">
                                            <p:txEl>
                                              <p:pRg st="0" end="0"/>
                                            </p:txEl>
                                          </p:spTgt>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8" presetClass="exit" presetSubtype="16" fill="hold" grpId="2" nodeType="clickEffect">
                                  <p:stCondLst>
                                    <p:cond delay="0"/>
                                  </p:stCondLst>
                                  <p:childTnLst>
                                    <p:animEffect transition="out" filter="diamond(in)">
                                      <p:cBhvr>
                                        <p:cTn id="56" dur="2000"/>
                                        <p:tgtEl>
                                          <p:spTgt spid="3">
                                            <p:txEl>
                                              <p:pRg st="1" end="1"/>
                                            </p:txEl>
                                          </p:spTgt>
                                        </p:tgtEl>
                                      </p:cBhvr>
                                    </p:animEffect>
                                    <p:set>
                                      <p:cBhvr>
                                        <p:cTn id="57" dur="1" fill="hold">
                                          <p:stCondLst>
                                            <p:cond delay="1999"/>
                                          </p:stCondLst>
                                        </p:cTn>
                                        <p:tgtEl>
                                          <p:spTgt spid="3">
                                            <p:txEl>
                                              <p:pRg st="1" end="1"/>
                                            </p:txEl>
                                          </p:spTgt>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8" presetClass="exit" presetSubtype="16" fill="hold" grpId="2" nodeType="clickEffect">
                                  <p:stCondLst>
                                    <p:cond delay="0"/>
                                  </p:stCondLst>
                                  <p:childTnLst>
                                    <p:animEffect transition="out" filter="diamond(in)">
                                      <p:cBhvr>
                                        <p:cTn id="61" dur="2000"/>
                                        <p:tgtEl>
                                          <p:spTgt spid="3">
                                            <p:txEl>
                                              <p:pRg st="2" end="2"/>
                                            </p:txEl>
                                          </p:spTgt>
                                        </p:tgtEl>
                                      </p:cBhvr>
                                    </p:animEffect>
                                    <p:set>
                                      <p:cBhvr>
                                        <p:cTn id="62" dur="1" fill="hold">
                                          <p:stCondLst>
                                            <p:cond delay="1999"/>
                                          </p:stCondLst>
                                        </p:cTn>
                                        <p:tgtEl>
                                          <p:spTgt spid="3">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3" grpId="0" build="p"/>
      <p:bldP spid="3" grpId="1" build="p"/>
      <p:bldP spid="3" grpId="2"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381000"/>
            <a:ext cx="4419600" cy="1143000"/>
          </a:xfrm>
        </p:spPr>
        <p:txBody>
          <a:bodyPr/>
          <a:lstStyle/>
          <a:p>
            <a:pPr algn="ctr"/>
            <a:r>
              <a:rPr lang="bn-BD" dirty="0" smtClean="0">
                <a:latin typeface="Nikosh" pitchFamily="2" charset="0"/>
                <a:cs typeface="Nikosh" pitchFamily="2" charset="0"/>
              </a:rPr>
              <a:t>   একক কাজের প্রশ্ন</a:t>
            </a:r>
            <a:endParaRPr lang="en-US" dirty="0">
              <a:latin typeface="Nikosh" pitchFamily="2" charset="0"/>
              <a:cs typeface="Nikosh" pitchFamily="2" charset="0"/>
            </a:endParaRPr>
          </a:p>
        </p:txBody>
      </p:sp>
      <p:sp>
        <p:nvSpPr>
          <p:cNvPr id="3" name="Content Placeholder 2"/>
          <p:cNvSpPr>
            <a:spLocks noGrp="1"/>
          </p:cNvSpPr>
          <p:nvPr>
            <p:ph idx="1"/>
          </p:nvPr>
        </p:nvSpPr>
        <p:spPr>
          <a:xfrm>
            <a:off x="914400" y="2133600"/>
            <a:ext cx="7543800" cy="1752600"/>
          </a:xfrm>
        </p:spPr>
        <p:txBody>
          <a:bodyPr>
            <a:normAutofit fontScale="92500" lnSpcReduction="20000"/>
          </a:bodyPr>
          <a:lstStyle/>
          <a:p>
            <a:pPr algn="ctr">
              <a:buNone/>
            </a:pPr>
            <a:r>
              <a:rPr lang="bn-BD" sz="4300" dirty="0" smtClean="0">
                <a:latin typeface="Nikosh" pitchFamily="2" charset="0"/>
                <a:cs typeface="Nikosh" pitchFamily="2" charset="0"/>
              </a:rPr>
              <a:t>জাতি ও জাতীয়তা কি বল?</a:t>
            </a:r>
          </a:p>
          <a:p>
            <a:pPr algn="ctr">
              <a:buNone/>
            </a:pPr>
            <a:r>
              <a:rPr lang="bn-BD" sz="4300" dirty="0" smtClean="0">
                <a:latin typeface="Nikosh" pitchFamily="2" charset="0"/>
                <a:cs typeface="Nikosh" pitchFamily="2" charset="0"/>
              </a:rPr>
              <a:t>সময়ঃ ৫ মিনিট  </a:t>
            </a:r>
          </a:p>
          <a:p>
            <a:pPr>
              <a:buNone/>
            </a:pPr>
            <a:r>
              <a:rPr lang="bn-BD" dirty="0" smtClean="0">
                <a:latin typeface="Nikosh" pitchFamily="2" charset="0"/>
                <a:cs typeface="Nikosh" pitchFamily="2" charset="0"/>
              </a:rPr>
              <a:t> </a:t>
            </a:r>
            <a:endParaRPr lang="en-US" dirty="0">
              <a:latin typeface="Nikosh" pitchFamily="2" charset="0"/>
              <a:cs typeface="Nikosh" pitchFamily="2" charset="0"/>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2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1"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checkerboard(across)">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xit" presetSubtype="4" fill="hold" grpId="2" nodeType="clickEffect">
                                  <p:stCondLst>
                                    <p:cond delay="0"/>
                                  </p:stCondLst>
                                  <p:childTnLst>
                                    <p:anim calcmode="lin" valueType="num">
                                      <p:cBhvr additive="base">
                                        <p:cTn id="27" dur="500"/>
                                        <p:tgtEl>
                                          <p:spTgt spid="2"/>
                                        </p:tgtEl>
                                        <p:attrNameLst>
                                          <p:attrName>ppt_x</p:attrName>
                                        </p:attrNameLst>
                                      </p:cBhvr>
                                      <p:tavLst>
                                        <p:tav tm="0">
                                          <p:val>
                                            <p:strVal val="ppt_x"/>
                                          </p:val>
                                        </p:tav>
                                        <p:tav tm="100000">
                                          <p:val>
                                            <p:strVal val="ppt_x"/>
                                          </p:val>
                                        </p:tav>
                                      </p:tavLst>
                                    </p:anim>
                                    <p:anim calcmode="lin" valueType="num">
                                      <p:cBhvr additive="base">
                                        <p:cTn id="28" dur="500"/>
                                        <p:tgtEl>
                                          <p:spTgt spid="2"/>
                                        </p:tgtEl>
                                        <p:attrNameLst>
                                          <p:attrName>ppt_y</p:attrName>
                                        </p:attrNameLst>
                                      </p:cBhvr>
                                      <p:tavLst>
                                        <p:tav tm="0">
                                          <p:val>
                                            <p:strVal val="ppt_y"/>
                                          </p:val>
                                        </p:tav>
                                        <p:tav tm="100000">
                                          <p:val>
                                            <p:strVal val="1+ppt_h/2"/>
                                          </p:val>
                                        </p:tav>
                                      </p:tavLst>
                                    </p:anim>
                                    <p:set>
                                      <p:cBhvr>
                                        <p:cTn id="29"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3"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152400"/>
            <a:ext cx="5562600" cy="1143000"/>
          </a:xfrm>
        </p:spPr>
        <p:txBody>
          <a:bodyPr/>
          <a:lstStyle/>
          <a:p>
            <a:pPr algn="ctr"/>
            <a:r>
              <a:rPr lang="bn-BD" dirty="0" smtClean="0">
                <a:latin typeface="Nikosh" pitchFamily="2" charset="0"/>
                <a:cs typeface="Nikosh" pitchFamily="2" charset="0"/>
              </a:rPr>
              <a:t>একক কাজের সমাধান</a:t>
            </a:r>
            <a:endParaRPr lang="en-US" dirty="0"/>
          </a:p>
        </p:txBody>
      </p:sp>
      <p:sp>
        <p:nvSpPr>
          <p:cNvPr id="5" name="Content Placeholder 4"/>
          <p:cNvSpPr>
            <a:spLocks noGrp="1"/>
          </p:cNvSpPr>
          <p:nvPr>
            <p:ph idx="1"/>
          </p:nvPr>
        </p:nvSpPr>
        <p:spPr>
          <a:xfrm>
            <a:off x="152400" y="1524000"/>
            <a:ext cx="8763000" cy="5181600"/>
          </a:xfrm>
        </p:spPr>
        <p:txBody>
          <a:bodyPr>
            <a:normAutofit/>
          </a:bodyPr>
          <a:lstStyle/>
          <a:p>
            <a:pPr>
              <a:buNone/>
            </a:pPr>
            <a:r>
              <a:rPr lang="bn-BD" sz="2400" dirty="0" smtClean="0">
                <a:latin typeface="Times New Roman" pitchFamily="18" charset="0"/>
                <a:cs typeface="Nikosh" pitchFamily="2" charset="0"/>
              </a:rPr>
              <a:t>জাতি ও জাতীয়তার ইংরেজী প্রতিশব্দ হলো যথাক্রমে </a:t>
            </a:r>
            <a:r>
              <a:rPr lang="en-US" sz="2400" dirty="0" smtClean="0">
                <a:latin typeface="Times New Roman" pitchFamily="18" charset="0"/>
                <a:cs typeface="Times New Roman" pitchFamily="18" charset="0"/>
              </a:rPr>
              <a:t>Nation</a:t>
            </a:r>
            <a:r>
              <a:rPr lang="bn-BD" sz="2400" dirty="0" smtClean="0">
                <a:latin typeface="Times New Roman" pitchFamily="18" charset="0"/>
                <a:cs typeface="Nikosh" pitchFamily="2" charset="0"/>
              </a:rPr>
              <a:t> ও </a:t>
            </a:r>
            <a:r>
              <a:rPr lang="en-US" sz="2400" dirty="0" smtClean="0">
                <a:latin typeface="Times New Roman" pitchFamily="18" charset="0"/>
                <a:cs typeface="Times New Roman" pitchFamily="18" charset="0"/>
              </a:rPr>
              <a:t>Nationality</a:t>
            </a:r>
            <a:r>
              <a:rPr lang="bn-BD" sz="2400" dirty="0" smtClean="0">
                <a:latin typeface="Times New Roman" pitchFamily="18" charset="0"/>
                <a:cs typeface="Nikosh" pitchFamily="2" charset="0"/>
              </a:rPr>
              <a:t> ইংরেজী</a:t>
            </a:r>
            <a:r>
              <a:rPr lang="en-US" sz="2400" dirty="0" smtClean="0">
                <a:latin typeface="Times New Roman" pitchFamily="18" charset="0"/>
                <a:cs typeface="Nikosh" pitchFamily="2" charset="0"/>
              </a:rPr>
              <a:t>।</a:t>
            </a:r>
            <a:r>
              <a:rPr lang="bn-BD" sz="2400" dirty="0" smtClean="0">
                <a:latin typeface="Times New Roman" pitchFamily="18" charset="0"/>
                <a:cs typeface="Nikosh" pitchFamily="2" charset="0"/>
              </a:rPr>
              <a:t>  </a:t>
            </a:r>
            <a:r>
              <a:rPr lang="en-US" sz="2400" dirty="0" smtClean="0">
                <a:latin typeface="Times New Roman" pitchFamily="18" charset="0"/>
                <a:cs typeface="Times New Roman" pitchFamily="18" charset="0"/>
              </a:rPr>
              <a:t>Nation</a:t>
            </a:r>
            <a:r>
              <a:rPr lang="bn-BD" sz="2400" dirty="0" smtClean="0">
                <a:latin typeface="Times New Roman" pitchFamily="18" charset="0"/>
                <a:cs typeface="Nikosh" pitchFamily="2" charset="0"/>
              </a:rPr>
              <a:t> ও  </a:t>
            </a:r>
            <a:r>
              <a:rPr lang="en-US" sz="2400" dirty="0" smtClean="0">
                <a:latin typeface="Times New Roman" pitchFamily="18" charset="0"/>
                <a:cs typeface="Nikosh" pitchFamily="2" charset="0"/>
              </a:rPr>
              <a:t>Nationality</a:t>
            </a:r>
            <a:r>
              <a:rPr lang="bn-BD" sz="2400" dirty="0" smtClean="0">
                <a:latin typeface="Times New Roman" pitchFamily="18" charset="0"/>
                <a:cs typeface="Nikosh" pitchFamily="2" charset="0"/>
              </a:rPr>
              <a:t> শব্দ দুটি উদ্ভুত হয়েছে ল্যাটিন শব্দ  </a:t>
            </a:r>
            <a:r>
              <a:rPr lang="en-US" sz="2400" dirty="0" err="1" smtClean="0">
                <a:latin typeface="Times New Roman" pitchFamily="18" charset="0"/>
                <a:cs typeface="Nikosh" pitchFamily="2" charset="0"/>
              </a:rPr>
              <a:t>Natio</a:t>
            </a:r>
            <a:r>
              <a:rPr lang="bn-BD" sz="2400" dirty="0" smtClean="0">
                <a:latin typeface="Times New Roman" pitchFamily="18" charset="0"/>
                <a:cs typeface="Nikosh" pitchFamily="2" charset="0"/>
              </a:rPr>
              <a:t> বা  </a:t>
            </a:r>
            <a:r>
              <a:rPr lang="en-US" sz="2400" dirty="0" err="1" smtClean="0">
                <a:latin typeface="Times New Roman" pitchFamily="18" charset="0"/>
                <a:cs typeface="Nikosh" pitchFamily="2" charset="0"/>
              </a:rPr>
              <a:t>Natus</a:t>
            </a:r>
            <a:r>
              <a:rPr lang="en-US" sz="2400" dirty="0" smtClean="0">
                <a:latin typeface="Times New Roman" pitchFamily="18" charset="0"/>
                <a:cs typeface="Nikosh" pitchFamily="2" charset="0"/>
              </a:rPr>
              <a:t> </a:t>
            </a:r>
            <a:r>
              <a:rPr lang="bn-BD" sz="2400" dirty="0" smtClean="0">
                <a:latin typeface="Times New Roman" pitchFamily="18" charset="0"/>
                <a:cs typeface="Nikosh" pitchFamily="2" charset="0"/>
              </a:rPr>
              <a:t>থেকে যার অর্থ হলো  </a:t>
            </a:r>
            <a:r>
              <a:rPr lang="en-US" sz="2400" dirty="0" smtClean="0">
                <a:latin typeface="Times New Roman" pitchFamily="18" charset="0"/>
                <a:cs typeface="Nikosh" pitchFamily="2" charset="0"/>
              </a:rPr>
              <a:t>Born</a:t>
            </a:r>
            <a:r>
              <a:rPr lang="bn-BD" sz="2400" dirty="0" smtClean="0">
                <a:latin typeface="Times New Roman" pitchFamily="18" charset="0"/>
                <a:cs typeface="Nikosh" pitchFamily="2" charset="0"/>
              </a:rPr>
              <a:t> অথ্যাৎ জন্ম। সুতরাং উৎপত্তিগত বা শাব্দিক দিক থেকে জাতি ও জাতীয়তা বলতে বুঝায় একই বংশোদ্ভুত জনসমষ্টি।</a:t>
            </a:r>
            <a:endParaRPr lang="en-US" sz="2400" dirty="0" smtClean="0">
              <a:latin typeface="Times New Roman" pitchFamily="18" charset="0"/>
              <a:cs typeface="Nikosh" pitchFamily="2" charset="0"/>
            </a:endParaRPr>
          </a:p>
          <a:p>
            <a:pPr>
              <a:buNone/>
            </a:pPr>
            <a:r>
              <a:rPr lang="bn-BD" sz="2400" dirty="0" smtClean="0">
                <a:latin typeface="Times New Roman" pitchFamily="18" charset="0"/>
                <a:cs typeface="Nikosh" pitchFamily="2" charset="0"/>
              </a:rPr>
              <a:t>আধুনিক লেখকগণ জাতি ও জাতীয়তার মধ্যে পার্থক্য নির্দেশ করেছেন। তাদের মতে জাতীয়তা এক ধরনের চেতনা বা মানসিক অনুভুতি। জাতীয়তার চেতনা দ্বারা উদ্বুদ্ধ জনসমাজ স্বাধীন হতে চাইলে বা স্বাধীন হলে তাকে জাতি বলে। পঞ্চদশ ও ষোড়শ শতকে ইউরোপীয় জনগনের মধ্যে জাতীয়তাবাদী ভাবধারার উন্মেষ ঘটে। জাতীয়তাবাদী চেতনার প্রসার লাভের ফলেই পৃথিবীতে একসময় জাতীয় রাষ্ট্রের ধারণা জনপ্রিয় হয়ে ওঠে। এক জাতি এক দেশ এই শ্লোগানে উজ্জীবিত হয়ে অনেক পরাধীন জাতি স্বাধীনতা সংগ্রামে ঝাপিয়ে পড়ে এবং স্বাধীনতা সার্বভৌমত্ব লাভ করে। সুতরাং জাতি হচ্ছে জাতীয়তাবাদী চেতনারই ফসল। </a:t>
            </a: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xit" presetSubtype="10" fill="hold" grpId="2" nodeType="clickEffect">
                                  <p:stCondLst>
                                    <p:cond delay="0"/>
                                  </p:stCondLst>
                                  <p:childTnLst>
                                    <p:animEffect transition="out" filter="checkerboard(across)">
                                      <p:cBhvr>
                                        <p:cTn id="16" dur="500"/>
                                        <p:tgtEl>
                                          <p:spTgt spid="2"/>
                                        </p:tgtEl>
                                      </p:cBhvr>
                                    </p:animEffect>
                                    <p:set>
                                      <p:cBhvr>
                                        <p:cTn id="1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590800" y="381000"/>
            <a:ext cx="4495800" cy="1143000"/>
          </a:xfrm>
        </p:spPr>
        <p:txBody>
          <a:bodyPr>
            <a:normAutofit/>
          </a:bodyPr>
          <a:lstStyle/>
          <a:p>
            <a:pPr algn="ctr"/>
            <a:r>
              <a:rPr lang="bn-BD" sz="4000" dirty="0" smtClean="0">
                <a:latin typeface="Nikosh" pitchFamily="2" charset="0"/>
                <a:cs typeface="Nikosh" pitchFamily="2" charset="0"/>
              </a:rPr>
              <a:t>জোড়ায় কাজ</a:t>
            </a:r>
            <a:endParaRPr lang="en-US" sz="4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Nikosh" pitchFamily="2" charset="0"/>
              <a:cs typeface="Nikosh" pitchFamily="2" charset="0"/>
            </a:endParaRPr>
          </a:p>
        </p:txBody>
      </p:sp>
      <p:pic>
        <p:nvPicPr>
          <p:cNvPr id="4" name="Content Placeholder 3"/>
          <p:cNvPicPr>
            <a:picLocks noGrp="1" noChangeAspect="1"/>
          </p:cNvPicPr>
          <p:nvPr>
            <p:ph idx="4294967295"/>
          </p:nvPr>
        </p:nvPicPr>
        <p:blipFill>
          <a:blip r:embed="rId2"/>
          <a:stretch>
            <a:fillRect/>
          </a:stretch>
        </p:blipFill>
        <p:spPr>
          <a:xfrm>
            <a:off x="152400" y="1905000"/>
            <a:ext cx="8686800" cy="4656138"/>
          </a:xfrm>
          <a:prstGeom prst="rect">
            <a:avLst/>
          </a:prstGeom>
        </p:spPr>
      </p:pic>
    </p:spTree>
    <p:extLst>
      <p:ext uri="{BB962C8B-B14F-4D97-AF65-F5344CB8AC3E}">
        <p14:creationId xmlns:p14="http://schemas.microsoft.com/office/powerpoint/2010/main" val="258894355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xit" presetSubtype="0" fill="hold" grpId="1" nodeType="clickEffect">
                                  <p:stCondLst>
                                    <p:cond delay="0"/>
                                  </p:stCondLst>
                                  <p:childTnLst>
                                    <p:animEffect transition="out" filter="fade">
                                      <p:cBhvr>
                                        <p:cTn id="24" dur="1000"/>
                                        <p:tgtEl>
                                          <p:spTgt spid="2"/>
                                        </p:tgtEl>
                                      </p:cBhvr>
                                    </p:animEffect>
                                    <p:anim calcmode="lin" valueType="num">
                                      <p:cBhvr>
                                        <p:cTn id="25" dur="1000"/>
                                        <p:tgtEl>
                                          <p:spTgt spid="2"/>
                                        </p:tgtEl>
                                        <p:attrNameLst>
                                          <p:attrName>ppt_x</p:attrName>
                                        </p:attrNameLst>
                                      </p:cBhvr>
                                      <p:tavLst>
                                        <p:tav tm="0">
                                          <p:val>
                                            <p:strVal val="ppt_x"/>
                                          </p:val>
                                        </p:tav>
                                        <p:tav tm="100000">
                                          <p:val>
                                            <p:strVal val="ppt_x"/>
                                          </p:val>
                                        </p:tav>
                                      </p:tavLst>
                                    </p:anim>
                                    <p:anim calcmode="lin" valueType="num">
                                      <p:cBhvr>
                                        <p:cTn id="26" dur="1000"/>
                                        <p:tgtEl>
                                          <p:spTgt spid="2"/>
                                        </p:tgtEl>
                                        <p:attrNameLst>
                                          <p:attrName>ppt_y</p:attrName>
                                        </p:attrNameLst>
                                      </p:cBhvr>
                                      <p:tavLst>
                                        <p:tav tm="0">
                                          <p:val>
                                            <p:strVal val="ppt_y"/>
                                          </p:val>
                                        </p:tav>
                                        <p:tav tm="100000">
                                          <p:val>
                                            <p:strVal val="ppt_y+.1"/>
                                          </p:val>
                                        </p:tav>
                                      </p:tavLst>
                                    </p:anim>
                                    <p:set>
                                      <p:cBhvr>
                                        <p:cTn id="27" dur="1" fill="hold">
                                          <p:stCondLst>
                                            <p:cond delay="999"/>
                                          </p:stCondLst>
                                        </p:cTn>
                                        <p:tgtEl>
                                          <p:spTgt spid="2"/>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2"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checkerboard(across)">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xit" presetSubtype="16" fill="hold" grpId="3" nodeType="clickEffect">
                                  <p:stCondLst>
                                    <p:cond delay="0"/>
                                  </p:stCondLst>
                                  <p:childTnLst>
                                    <p:animEffect transition="out" filter="diamond(in)">
                                      <p:cBhvr>
                                        <p:cTn id="36" dur="2000"/>
                                        <p:tgtEl>
                                          <p:spTgt spid="2"/>
                                        </p:tgtEl>
                                      </p:cBhvr>
                                    </p:animEffect>
                                    <p:set>
                                      <p:cBhvr>
                                        <p:cTn id="37"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2" grpId="3"/>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91137" y="1203767"/>
            <a:ext cx="8161727" cy="4450466"/>
          </a:xfrm>
          <a:prstGeom prst="rect">
            <a:avLst/>
          </a:prstGeom>
        </p:spPr>
      </p:pic>
    </p:spTree>
    <p:extLst>
      <p:ext uri="{BB962C8B-B14F-4D97-AF65-F5344CB8AC3E}">
        <p14:creationId xmlns:p14="http://schemas.microsoft.com/office/powerpoint/2010/main" val="4126250404"/>
      </p:ext>
    </p:extLst>
  </p:cSld>
  <p:clrMapOvr>
    <a:masterClrMapping/>
  </p:clrMapOvr>
  <p:transition>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pPr algn="ctr"/>
            <a:r>
              <a:rPr lang="en-US" dirty="0" err="1">
                <a:latin typeface="Nikosh" pitchFamily="2" charset="0"/>
                <a:cs typeface="Nikosh" pitchFamily="2" charset="0"/>
              </a:rPr>
              <a:t>শিক্ষক</a:t>
            </a:r>
            <a:r>
              <a:rPr lang="en-US" dirty="0">
                <a:latin typeface="Nikosh" pitchFamily="2" charset="0"/>
                <a:cs typeface="Nikosh" pitchFamily="2" charset="0"/>
              </a:rPr>
              <a:t> </a:t>
            </a:r>
            <a:r>
              <a:rPr lang="en-US" dirty="0" err="1">
                <a:latin typeface="Nikosh" pitchFamily="2" charset="0"/>
                <a:cs typeface="Nikosh" pitchFamily="2" charset="0"/>
              </a:rPr>
              <a:t>পরিচিতি</a:t>
            </a:r>
            <a:endParaRPr lang="en-SG" dirty="0"/>
          </a:p>
        </p:txBody>
      </p:sp>
      <p:sp>
        <p:nvSpPr>
          <p:cNvPr id="3" name="Text Placeholder 2"/>
          <p:cNvSpPr>
            <a:spLocks noGrp="1"/>
          </p:cNvSpPr>
          <p:nvPr>
            <p:ph type="body" idx="1"/>
          </p:nvPr>
        </p:nvSpPr>
        <p:spPr>
          <a:xfrm>
            <a:off x="457200" y="1524000"/>
            <a:ext cx="4040188" cy="914400"/>
          </a:xfrm>
        </p:spPr>
        <p:txBody>
          <a:bodyPr>
            <a:normAutofit fontScale="77500" lnSpcReduction="20000"/>
          </a:bodyPr>
          <a:lstStyle/>
          <a:p>
            <a:endParaRPr lang="en-US" dirty="0" smtClean="0">
              <a:latin typeface="Nikosh" pitchFamily="2" charset="0"/>
              <a:cs typeface="Nikosh" pitchFamily="2" charset="0"/>
            </a:endParaRPr>
          </a:p>
          <a:p>
            <a:pPr algn="ctr"/>
            <a:r>
              <a:rPr lang="en-US" sz="5700" dirty="0" err="1" smtClean="0">
                <a:latin typeface="Nikosh" pitchFamily="2" charset="0"/>
                <a:cs typeface="Nikosh" pitchFamily="2" charset="0"/>
              </a:rPr>
              <a:t>পরিচয়</a:t>
            </a:r>
            <a:endParaRPr lang="en-SG" sz="5700" dirty="0">
              <a:latin typeface="Nikosh" pitchFamily="2" charset="0"/>
              <a:cs typeface="Nikosh" pitchFamily="2" charset="0"/>
            </a:endParaRPr>
          </a:p>
          <a:p>
            <a:pPr algn="ctr"/>
            <a:endParaRPr lang="en-SG" dirty="0"/>
          </a:p>
        </p:txBody>
      </p:sp>
      <p:sp>
        <p:nvSpPr>
          <p:cNvPr id="5" name="Text Placeholder 4"/>
          <p:cNvSpPr>
            <a:spLocks noGrp="1"/>
          </p:cNvSpPr>
          <p:nvPr>
            <p:ph type="body" sz="quarter" idx="3"/>
          </p:nvPr>
        </p:nvSpPr>
        <p:spPr>
          <a:xfrm>
            <a:off x="4648200" y="1371601"/>
            <a:ext cx="4041775" cy="914400"/>
          </a:xfrm>
        </p:spPr>
        <p:txBody>
          <a:bodyPr>
            <a:normAutofit fontScale="92500" lnSpcReduction="20000"/>
          </a:bodyPr>
          <a:lstStyle/>
          <a:p>
            <a:pPr algn="ctr"/>
            <a:endParaRPr lang="en-US" dirty="0" smtClean="0">
              <a:latin typeface="Nikosh" pitchFamily="2" charset="0"/>
              <a:cs typeface="Nikosh" pitchFamily="2" charset="0"/>
            </a:endParaRPr>
          </a:p>
          <a:p>
            <a:pPr algn="ctr"/>
            <a:r>
              <a:rPr lang="en-US" sz="4300" dirty="0" err="1" smtClean="0">
                <a:latin typeface="Nikosh" pitchFamily="2" charset="0"/>
                <a:cs typeface="Nikosh" pitchFamily="2" charset="0"/>
              </a:rPr>
              <a:t>ছবি</a:t>
            </a:r>
            <a:endParaRPr lang="en-SG" sz="4300" dirty="0">
              <a:latin typeface="Nikosh" pitchFamily="2" charset="0"/>
              <a:cs typeface="Nikosh" pitchFamily="2" charset="0"/>
            </a:endParaRPr>
          </a:p>
          <a:p>
            <a:pPr algn="ctr"/>
            <a:endParaRPr lang="en-SG" dirty="0"/>
          </a:p>
        </p:txBody>
      </p:sp>
      <p:sp>
        <p:nvSpPr>
          <p:cNvPr id="8" name="Content Placeholder 7"/>
          <p:cNvSpPr>
            <a:spLocks noGrp="1"/>
          </p:cNvSpPr>
          <p:nvPr>
            <p:ph sz="half" idx="2"/>
          </p:nvPr>
        </p:nvSpPr>
        <p:spPr/>
        <p:txBody>
          <a:bodyPr/>
          <a:lstStyle/>
          <a:p>
            <a:endParaRPr lang="en-SG" dirty="0"/>
          </a:p>
        </p:txBody>
      </p:sp>
      <p:sp>
        <p:nvSpPr>
          <p:cNvPr id="13" name="Bevel 12"/>
          <p:cNvSpPr/>
          <p:nvPr/>
        </p:nvSpPr>
        <p:spPr>
          <a:xfrm>
            <a:off x="457200" y="2286000"/>
            <a:ext cx="4495800" cy="4351318"/>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sp>
        <p:nvSpPr>
          <p:cNvPr id="14" name="TextBox 13"/>
          <p:cNvSpPr txBox="1"/>
          <p:nvPr/>
        </p:nvSpPr>
        <p:spPr>
          <a:xfrm>
            <a:off x="990600" y="2667000"/>
            <a:ext cx="3352800" cy="4093428"/>
          </a:xfrm>
          <a:prstGeom prst="rect">
            <a:avLst/>
          </a:prstGeom>
          <a:noFill/>
        </p:spPr>
        <p:txBody>
          <a:bodyPr wrap="square" rtlCol="0">
            <a:spAutoFit/>
          </a:bodyPr>
          <a:lstStyle/>
          <a:p>
            <a:pPr algn="ctr"/>
            <a:r>
              <a:rPr lang="bn-BD" sz="2400" dirty="0">
                <a:solidFill>
                  <a:prstClr val="black"/>
                </a:solidFill>
                <a:latin typeface="Nikosh" pitchFamily="2" charset="0"/>
                <a:cs typeface="Nikosh" pitchFamily="2" charset="0"/>
              </a:rPr>
              <a:t>মোঃ ওবায়দুর </a:t>
            </a:r>
            <a:r>
              <a:rPr lang="bn-BD" sz="2400">
                <a:solidFill>
                  <a:prstClr val="black"/>
                </a:solidFill>
                <a:latin typeface="Nikosh" pitchFamily="2" charset="0"/>
                <a:cs typeface="Nikosh" pitchFamily="2" charset="0"/>
              </a:rPr>
              <a:t>রহমান </a:t>
            </a:r>
            <a:endParaRPr lang="en-US" sz="2400" dirty="0">
              <a:solidFill>
                <a:prstClr val="black"/>
              </a:solidFill>
              <a:latin typeface="Nikosh" pitchFamily="2" charset="0"/>
              <a:cs typeface="Nikosh" pitchFamily="2" charset="0"/>
            </a:endParaRPr>
          </a:p>
          <a:p>
            <a:pPr algn="ctr"/>
            <a:r>
              <a:rPr lang="bn-BD" sz="2400" dirty="0">
                <a:solidFill>
                  <a:prstClr val="black"/>
                </a:solidFill>
                <a:latin typeface="Nikosh" pitchFamily="2" charset="0"/>
                <a:cs typeface="Nikosh" pitchFamily="2" charset="0"/>
              </a:rPr>
              <a:t>এম এস এস রাষ্ট্রবিজ্ঞান</a:t>
            </a:r>
          </a:p>
          <a:p>
            <a:pPr algn="ctr"/>
            <a:r>
              <a:rPr lang="en-US" sz="2000" dirty="0" err="1" smtClean="0">
                <a:solidFill>
                  <a:prstClr val="black"/>
                </a:solidFill>
                <a:latin typeface="Nikosh" pitchFamily="2" charset="0"/>
                <a:cs typeface="Nikosh" pitchFamily="2" charset="0"/>
              </a:rPr>
              <a:t>প্রভাষক</a:t>
            </a:r>
            <a:endParaRPr lang="en-US" sz="2000" dirty="0" smtClean="0">
              <a:solidFill>
                <a:prstClr val="black"/>
              </a:solidFill>
              <a:latin typeface="Nikosh" pitchFamily="2" charset="0"/>
              <a:cs typeface="Nikosh" pitchFamily="2" charset="0"/>
            </a:endParaRPr>
          </a:p>
          <a:p>
            <a:pPr algn="ctr"/>
            <a:r>
              <a:rPr lang="en-US" sz="2000" dirty="0" err="1" smtClean="0">
                <a:solidFill>
                  <a:prstClr val="black"/>
                </a:solidFill>
                <a:latin typeface="Nikosh" pitchFamily="2" charset="0"/>
                <a:cs typeface="Nikosh" pitchFamily="2" charset="0"/>
              </a:rPr>
              <a:t>তথ্য</a:t>
            </a:r>
            <a:r>
              <a:rPr lang="en-US" sz="2000" dirty="0" smtClean="0">
                <a:solidFill>
                  <a:prstClr val="black"/>
                </a:solidFill>
                <a:latin typeface="Nikosh" pitchFamily="2" charset="0"/>
                <a:cs typeface="Nikosh" pitchFamily="2" charset="0"/>
              </a:rPr>
              <a:t> ও </a:t>
            </a:r>
            <a:r>
              <a:rPr lang="en-US" sz="2000" dirty="0" err="1" smtClean="0">
                <a:solidFill>
                  <a:prstClr val="black"/>
                </a:solidFill>
                <a:latin typeface="Nikosh" pitchFamily="2" charset="0"/>
                <a:cs typeface="Nikosh" pitchFamily="2" charset="0"/>
              </a:rPr>
              <a:t>যোগাযোগ</a:t>
            </a:r>
            <a:r>
              <a:rPr lang="en-US" sz="2000" dirty="0" smtClean="0">
                <a:solidFill>
                  <a:prstClr val="black"/>
                </a:solidFill>
                <a:latin typeface="Nikosh" pitchFamily="2" charset="0"/>
                <a:cs typeface="Nikosh" pitchFamily="2" charset="0"/>
              </a:rPr>
              <a:t> </a:t>
            </a:r>
            <a:r>
              <a:rPr lang="en-US" sz="2000" dirty="0" err="1" smtClean="0">
                <a:solidFill>
                  <a:prstClr val="black"/>
                </a:solidFill>
                <a:latin typeface="Nikosh" pitchFamily="2" charset="0"/>
                <a:cs typeface="Nikosh" pitchFamily="2" charset="0"/>
              </a:rPr>
              <a:t>প্রযুক্তি</a:t>
            </a:r>
            <a:r>
              <a:rPr lang="en-US" sz="2000" dirty="0" smtClean="0">
                <a:solidFill>
                  <a:prstClr val="black"/>
                </a:solidFill>
                <a:latin typeface="Nikosh" pitchFamily="2" charset="0"/>
                <a:cs typeface="Nikosh" pitchFamily="2" charset="0"/>
              </a:rPr>
              <a:t> </a:t>
            </a:r>
          </a:p>
          <a:p>
            <a:pPr algn="ctr"/>
            <a:r>
              <a:rPr lang="bn-BD" sz="2000" dirty="0" smtClean="0">
                <a:solidFill>
                  <a:prstClr val="black"/>
                </a:solidFill>
                <a:latin typeface="Nikosh" pitchFamily="2" charset="0"/>
                <a:cs typeface="Nikosh" pitchFamily="2" charset="0"/>
              </a:rPr>
              <a:t>বসন্তকেদার ডিগ্রী কলেজ</a:t>
            </a:r>
            <a:r>
              <a:rPr lang="en-US" sz="2000" dirty="0" smtClean="0">
                <a:solidFill>
                  <a:prstClr val="black"/>
                </a:solidFill>
                <a:latin typeface="Nikosh" pitchFamily="2" charset="0"/>
                <a:cs typeface="Nikosh" pitchFamily="2" charset="0"/>
              </a:rPr>
              <a:t> </a:t>
            </a:r>
          </a:p>
          <a:p>
            <a:pPr algn="ctr"/>
            <a:r>
              <a:rPr lang="en-US" sz="2000" dirty="0" err="1" smtClean="0">
                <a:solidFill>
                  <a:prstClr val="black"/>
                </a:solidFill>
                <a:latin typeface="Nikosh" pitchFamily="2" charset="0"/>
                <a:cs typeface="Nikosh" pitchFamily="2" charset="0"/>
              </a:rPr>
              <a:t>মোহনপুর</a:t>
            </a:r>
            <a:r>
              <a:rPr lang="en-US" sz="2000" dirty="0" smtClean="0">
                <a:solidFill>
                  <a:prstClr val="black"/>
                </a:solidFill>
                <a:latin typeface="Nikosh" pitchFamily="2" charset="0"/>
                <a:cs typeface="Nikosh" pitchFamily="2" charset="0"/>
              </a:rPr>
              <a:t>, </a:t>
            </a:r>
            <a:r>
              <a:rPr lang="en-US" sz="2000" dirty="0" err="1" smtClean="0">
                <a:solidFill>
                  <a:prstClr val="black"/>
                </a:solidFill>
                <a:latin typeface="Nikosh" pitchFamily="2" charset="0"/>
                <a:cs typeface="Nikosh" pitchFamily="2" charset="0"/>
              </a:rPr>
              <a:t>রাজশাহী</a:t>
            </a:r>
            <a:r>
              <a:rPr lang="en-US" sz="2000" dirty="0" smtClean="0">
                <a:solidFill>
                  <a:prstClr val="black"/>
                </a:solidFill>
                <a:latin typeface="Nikosh" pitchFamily="2" charset="0"/>
                <a:cs typeface="Nikosh" pitchFamily="2" charset="0"/>
              </a:rPr>
              <a:t>। </a:t>
            </a:r>
          </a:p>
          <a:p>
            <a:pPr algn="ctr"/>
            <a:r>
              <a:rPr lang="en-US" sz="2000" dirty="0" err="1" smtClean="0">
                <a:solidFill>
                  <a:prstClr val="black"/>
                </a:solidFill>
                <a:latin typeface="Nikosh" pitchFamily="2" charset="0"/>
                <a:cs typeface="Nikosh" pitchFamily="2" charset="0"/>
              </a:rPr>
              <a:t>আজীবন</a:t>
            </a:r>
            <a:r>
              <a:rPr lang="en-US" sz="2000" dirty="0" smtClean="0">
                <a:solidFill>
                  <a:prstClr val="black"/>
                </a:solidFill>
                <a:latin typeface="Nikosh" pitchFamily="2" charset="0"/>
                <a:cs typeface="Nikosh" pitchFamily="2" charset="0"/>
              </a:rPr>
              <a:t> </a:t>
            </a:r>
            <a:r>
              <a:rPr lang="en-US" sz="2000" dirty="0" err="1" smtClean="0">
                <a:solidFill>
                  <a:prstClr val="black"/>
                </a:solidFill>
                <a:latin typeface="Nikosh" pitchFamily="2" charset="0"/>
                <a:cs typeface="Nikosh" pitchFamily="2" charset="0"/>
              </a:rPr>
              <a:t>সদস্য</a:t>
            </a:r>
            <a:r>
              <a:rPr lang="en-US" sz="2000" dirty="0" smtClean="0">
                <a:solidFill>
                  <a:prstClr val="black"/>
                </a:solidFill>
                <a:latin typeface="Nikosh" pitchFamily="2" charset="0"/>
                <a:cs typeface="Nikosh" pitchFamily="2" charset="0"/>
              </a:rPr>
              <a:t> </a:t>
            </a:r>
            <a:r>
              <a:rPr lang="en-US" sz="2000" dirty="0" err="1" smtClean="0">
                <a:solidFill>
                  <a:prstClr val="black"/>
                </a:solidFill>
                <a:latin typeface="Nikosh" pitchFamily="2" charset="0"/>
                <a:cs typeface="Nikosh" pitchFamily="2" charset="0"/>
              </a:rPr>
              <a:t>বাংলাদেশ</a:t>
            </a:r>
            <a:r>
              <a:rPr lang="en-US" sz="2000" dirty="0" smtClean="0">
                <a:solidFill>
                  <a:prstClr val="black"/>
                </a:solidFill>
                <a:latin typeface="Nikosh" pitchFamily="2" charset="0"/>
                <a:cs typeface="Nikosh" pitchFamily="2" charset="0"/>
              </a:rPr>
              <a:t> </a:t>
            </a:r>
            <a:r>
              <a:rPr lang="en-US" sz="2000" dirty="0" err="1" smtClean="0">
                <a:solidFill>
                  <a:prstClr val="black"/>
                </a:solidFill>
                <a:latin typeface="Nikosh" pitchFamily="2" charset="0"/>
                <a:cs typeface="Nikosh" pitchFamily="2" charset="0"/>
              </a:rPr>
              <a:t>কম্পিউটার</a:t>
            </a:r>
            <a:r>
              <a:rPr lang="en-US" sz="2000" dirty="0" smtClean="0">
                <a:solidFill>
                  <a:prstClr val="black"/>
                </a:solidFill>
                <a:latin typeface="Nikosh" pitchFamily="2" charset="0"/>
                <a:cs typeface="Nikosh" pitchFamily="2" charset="0"/>
              </a:rPr>
              <a:t> </a:t>
            </a:r>
            <a:r>
              <a:rPr lang="en-US" sz="2000" dirty="0" err="1" smtClean="0">
                <a:solidFill>
                  <a:prstClr val="black"/>
                </a:solidFill>
                <a:latin typeface="Nikosh" pitchFamily="2" charset="0"/>
                <a:cs typeface="Nikosh" pitchFamily="2" charset="0"/>
              </a:rPr>
              <a:t>সোসাইটি</a:t>
            </a:r>
            <a:r>
              <a:rPr lang="en-US" sz="2000" dirty="0" smtClean="0">
                <a:solidFill>
                  <a:prstClr val="black"/>
                </a:solidFill>
                <a:latin typeface="Nikosh" pitchFamily="2" charset="0"/>
                <a:cs typeface="Nikosh" pitchFamily="2" charset="0"/>
              </a:rPr>
              <a:t>, </a:t>
            </a:r>
            <a:r>
              <a:rPr lang="en-US" sz="2000" dirty="0" err="1" smtClean="0">
                <a:solidFill>
                  <a:prstClr val="black"/>
                </a:solidFill>
                <a:latin typeface="Nikosh" pitchFamily="2" charset="0"/>
                <a:cs typeface="Nikosh" pitchFamily="2" charset="0"/>
              </a:rPr>
              <a:t>ঢাকা</a:t>
            </a:r>
            <a:endParaRPr lang="en-US" sz="2000" dirty="0" smtClean="0">
              <a:solidFill>
                <a:prstClr val="black"/>
              </a:solidFill>
              <a:latin typeface="Nikosh" pitchFamily="2" charset="0"/>
              <a:cs typeface="Nikosh" pitchFamily="2" charset="0"/>
            </a:endParaRPr>
          </a:p>
          <a:p>
            <a:pPr algn="ctr"/>
            <a:r>
              <a:rPr lang="en-US" sz="2000" dirty="0" err="1" smtClean="0">
                <a:solidFill>
                  <a:prstClr val="black"/>
                </a:solidFill>
                <a:latin typeface="Nikosh" pitchFamily="2" charset="0"/>
                <a:cs typeface="Nikosh" pitchFamily="2" charset="0"/>
              </a:rPr>
              <a:t>জেলা</a:t>
            </a:r>
            <a:r>
              <a:rPr lang="en-US" sz="2000" dirty="0" smtClean="0">
                <a:solidFill>
                  <a:prstClr val="black"/>
                </a:solidFill>
                <a:latin typeface="Nikosh" pitchFamily="2" charset="0"/>
                <a:cs typeface="Nikosh" pitchFamily="2" charset="0"/>
              </a:rPr>
              <a:t> </a:t>
            </a:r>
            <a:r>
              <a:rPr lang="en-US" sz="2000" dirty="0" err="1" smtClean="0">
                <a:solidFill>
                  <a:prstClr val="black"/>
                </a:solidFill>
                <a:latin typeface="Nikosh" pitchFamily="2" charset="0"/>
                <a:cs typeface="Nikosh" pitchFamily="2" charset="0"/>
              </a:rPr>
              <a:t>এ্যম্বাসেডর</a:t>
            </a:r>
            <a:r>
              <a:rPr lang="en-US" sz="2000" dirty="0" smtClean="0">
                <a:solidFill>
                  <a:prstClr val="black"/>
                </a:solidFill>
                <a:latin typeface="Nikosh" pitchFamily="2" charset="0"/>
                <a:cs typeface="Nikosh" pitchFamily="2" charset="0"/>
              </a:rPr>
              <a:t> A2i </a:t>
            </a:r>
            <a:r>
              <a:rPr lang="en-US" sz="2000" dirty="0" err="1" smtClean="0">
                <a:solidFill>
                  <a:prstClr val="black"/>
                </a:solidFill>
                <a:latin typeface="Nikosh" pitchFamily="2" charset="0"/>
                <a:cs typeface="Nikosh" pitchFamily="2" charset="0"/>
              </a:rPr>
              <a:t>শিক্ষা</a:t>
            </a:r>
            <a:r>
              <a:rPr lang="en-US" sz="2000" dirty="0" smtClean="0">
                <a:solidFill>
                  <a:prstClr val="black"/>
                </a:solidFill>
                <a:latin typeface="Nikosh" pitchFamily="2" charset="0"/>
                <a:cs typeface="Nikosh" pitchFamily="2" charset="0"/>
              </a:rPr>
              <a:t> </a:t>
            </a:r>
            <a:r>
              <a:rPr lang="en-US" sz="2000" dirty="0" err="1" smtClean="0">
                <a:solidFill>
                  <a:prstClr val="black"/>
                </a:solidFill>
                <a:latin typeface="Nikosh" pitchFamily="2" charset="0"/>
                <a:cs typeface="Nikosh" pitchFamily="2" charset="0"/>
              </a:rPr>
              <a:t>মন্ত্রাণালয়</a:t>
            </a:r>
            <a:endParaRPr lang="en-US" sz="2000" dirty="0" smtClean="0">
              <a:solidFill>
                <a:prstClr val="black"/>
              </a:solidFill>
              <a:latin typeface="Nikosh" pitchFamily="2" charset="0"/>
              <a:cs typeface="Nikosh" pitchFamily="2" charset="0"/>
            </a:endParaRPr>
          </a:p>
          <a:p>
            <a:pPr algn="ctr"/>
            <a:r>
              <a:rPr lang="bn-BD" dirty="0" smtClean="0">
                <a:solidFill>
                  <a:prstClr val="black"/>
                </a:solidFill>
                <a:latin typeface="Times New Roman" pitchFamily="18" charset="0"/>
                <a:cs typeface="Times New Roman" pitchFamily="18" charset="0"/>
                <a:hlinkClick r:id="rId2"/>
              </a:rPr>
              <a:t>mdorhe</a:t>
            </a:r>
            <a:r>
              <a:rPr lang="en-US" dirty="0" smtClean="0">
                <a:solidFill>
                  <a:prstClr val="black"/>
                </a:solidFill>
                <a:latin typeface="Times New Roman" pitchFamily="18" charset="0"/>
                <a:cs typeface="Times New Roman" pitchFamily="18" charset="0"/>
                <a:hlinkClick r:id="rId2"/>
              </a:rPr>
              <a:t>lal@gmail.com</a:t>
            </a:r>
            <a:endParaRPr lang="en-US" dirty="0" smtClean="0">
              <a:solidFill>
                <a:prstClr val="black"/>
              </a:solidFill>
              <a:latin typeface="Times New Roman" pitchFamily="18" charset="0"/>
              <a:cs typeface="Times New Roman" pitchFamily="18" charset="0"/>
            </a:endParaRPr>
          </a:p>
          <a:p>
            <a:r>
              <a:rPr lang="bn-BD" dirty="0" smtClean="0">
                <a:solidFill>
                  <a:prstClr val="black"/>
                </a:solidFill>
                <a:latin typeface="Times New Roman" pitchFamily="18" charset="0"/>
                <a:cs typeface="Times New Roman" pitchFamily="18" charset="0"/>
              </a:rPr>
              <a:t>01770144076 , </a:t>
            </a:r>
            <a:r>
              <a:rPr lang="en-US" dirty="0" smtClean="0">
                <a:solidFill>
                  <a:prstClr val="black"/>
                </a:solidFill>
                <a:latin typeface="Times New Roman" pitchFamily="18" charset="0"/>
                <a:cs typeface="Times New Roman" pitchFamily="18" charset="0"/>
              </a:rPr>
              <a:t>01961326237</a:t>
            </a:r>
            <a:endParaRPr lang="en-US" dirty="0" smtClean="0">
              <a:solidFill>
                <a:prstClr val="black"/>
              </a:solidFill>
              <a:latin typeface="Nikosh" pitchFamily="2" charset="0"/>
              <a:cs typeface="Nikosh" pitchFamily="2" charset="0"/>
            </a:endParaRPr>
          </a:p>
          <a:p>
            <a:endParaRPr lang="en-US" dirty="0" smtClean="0">
              <a:solidFill>
                <a:prstClr val="black"/>
              </a:solidFill>
              <a:latin typeface="Nikosh" pitchFamily="2" charset="0"/>
              <a:cs typeface="Nikosh" pitchFamily="2" charset="0"/>
            </a:endParaRPr>
          </a:p>
          <a:p>
            <a:r>
              <a:rPr lang="en-US" dirty="0" smtClean="0">
                <a:solidFill>
                  <a:prstClr val="black"/>
                </a:solidFill>
                <a:latin typeface="Nikosh" pitchFamily="2" charset="0"/>
                <a:cs typeface="Nikosh" pitchFamily="2" charset="0"/>
              </a:rPr>
              <a:t> </a:t>
            </a:r>
            <a:endParaRPr lang="en-SG" dirty="0">
              <a:solidFill>
                <a:prstClr val="black"/>
              </a:solidFill>
            </a:endParaRPr>
          </a:p>
        </p:txBody>
      </p:sp>
      <p:pic>
        <p:nvPicPr>
          <p:cNvPr id="7" name="Content Placeholder 6"/>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5257800" y="2292927"/>
            <a:ext cx="3276600" cy="4344391"/>
          </a:xfrm>
        </p:spPr>
      </p:pic>
    </p:spTree>
    <p:extLst>
      <p:ext uri="{BB962C8B-B14F-4D97-AF65-F5344CB8AC3E}">
        <p14:creationId xmlns:p14="http://schemas.microsoft.com/office/powerpoint/2010/main" val="3673419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6" presetClass="emph" presetSubtype="0" fill="hold" grpId="0" nodeType="clickEffect">
                                  <p:stCondLst>
                                    <p:cond delay="0"/>
                                  </p:stCondLst>
                                  <p:childTnLst>
                                    <p:animEffect transition="out" filter="fade">
                                      <p:cBhvr>
                                        <p:cTn id="10" dur="500" tmFilter="0, 0; .2, .5; .8, .5; 1, 0"/>
                                        <p:tgtEl>
                                          <p:spTgt spid="3">
                                            <p:txEl>
                                              <p:pRg st="1" end="1"/>
                                            </p:txEl>
                                          </p:spTgt>
                                        </p:tgtEl>
                                      </p:cBhvr>
                                    </p:animEffect>
                                    <p:animScale>
                                      <p:cBhvr>
                                        <p:cTn id="11" dur="250" autoRev="1" fill="hold"/>
                                        <p:tgtEl>
                                          <p:spTgt spid="3">
                                            <p:txEl>
                                              <p:pRg st="1" end="1"/>
                                            </p:txEl>
                                          </p:spTgt>
                                        </p:tgtEl>
                                      </p:cBhvr>
                                      <p:by x="105000" y="105000"/>
                                    </p:animScale>
                                  </p:childTnLst>
                                </p:cTn>
                              </p:par>
                            </p:childTnLst>
                          </p:cTn>
                        </p:par>
                      </p:childTnLst>
                    </p:cTn>
                  </p:par>
                  <p:par>
                    <p:cTn id="12" fill="hold">
                      <p:stCondLst>
                        <p:cond delay="indefinite"/>
                      </p:stCondLst>
                      <p:childTnLst>
                        <p:par>
                          <p:cTn id="13" fill="hold">
                            <p:stCondLst>
                              <p:cond delay="0"/>
                            </p:stCondLst>
                            <p:childTnLst>
                              <p:par>
                                <p:cTn id="14" presetID="26" presetClass="emph" presetSubtype="0" fill="hold" grpId="0" nodeType="clickEffect">
                                  <p:stCondLst>
                                    <p:cond delay="0"/>
                                  </p:stCondLst>
                                  <p:childTnLst>
                                    <p:animEffect transition="out" filter="fade">
                                      <p:cBhvr>
                                        <p:cTn id="15" dur="500" tmFilter="0, 0; .2, .5; .8, .5; 1, 0"/>
                                        <p:tgtEl>
                                          <p:spTgt spid="5">
                                            <p:txEl>
                                              <p:pRg st="1" end="1"/>
                                            </p:txEl>
                                          </p:spTgt>
                                        </p:tgtEl>
                                      </p:cBhvr>
                                    </p:animEffect>
                                    <p:animScale>
                                      <p:cBhvr>
                                        <p:cTn id="16" dur="250" autoRev="1" fill="hold"/>
                                        <p:tgtEl>
                                          <p:spTgt spid="5">
                                            <p:txEl>
                                              <p:pRg st="1" end="1"/>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381000"/>
            <a:ext cx="4953000" cy="1143000"/>
          </a:xfrm>
        </p:spPr>
        <p:txBody>
          <a:bodyPr/>
          <a:lstStyle/>
          <a:p>
            <a:pPr algn="ctr"/>
            <a:r>
              <a:rPr lang="bn-BD" dirty="0" smtClean="0">
                <a:latin typeface="Nikosh" pitchFamily="2" charset="0"/>
                <a:cs typeface="Nikosh" pitchFamily="2" charset="0"/>
              </a:rPr>
              <a:t>   জোড়ায় কাজের প্রশ্ন</a:t>
            </a:r>
            <a:endParaRPr lang="en-US" dirty="0">
              <a:latin typeface="Nikosh" pitchFamily="2" charset="0"/>
              <a:cs typeface="Nikosh" pitchFamily="2" charset="0"/>
            </a:endParaRPr>
          </a:p>
        </p:txBody>
      </p:sp>
      <p:sp>
        <p:nvSpPr>
          <p:cNvPr id="3" name="Content Placeholder 2"/>
          <p:cNvSpPr>
            <a:spLocks noGrp="1"/>
          </p:cNvSpPr>
          <p:nvPr>
            <p:ph idx="1"/>
          </p:nvPr>
        </p:nvSpPr>
        <p:spPr>
          <a:xfrm>
            <a:off x="685800" y="1905000"/>
            <a:ext cx="8001000" cy="2362200"/>
          </a:xfrm>
        </p:spPr>
        <p:txBody>
          <a:bodyPr>
            <a:normAutofit/>
          </a:bodyPr>
          <a:lstStyle/>
          <a:p>
            <a:pPr algn="ctr">
              <a:buNone/>
            </a:pPr>
            <a:r>
              <a:rPr lang="bn-BD" sz="4000" dirty="0" smtClean="0">
                <a:latin typeface="Nikosh" pitchFamily="2" charset="0"/>
                <a:cs typeface="Nikosh" pitchFamily="2" charset="0"/>
              </a:rPr>
              <a:t>জাতির ধারণা ও সংজ্ঞা কি বল?</a:t>
            </a:r>
          </a:p>
          <a:p>
            <a:pPr algn="ctr">
              <a:buNone/>
            </a:pPr>
            <a:r>
              <a:rPr lang="bn-BD" sz="4000" dirty="0" smtClean="0">
                <a:latin typeface="Nikosh" pitchFamily="2" charset="0"/>
                <a:cs typeface="Nikosh" pitchFamily="2" charset="0"/>
              </a:rPr>
              <a:t>সময়ঃ ৫ মিনিট </a:t>
            </a:r>
            <a:endParaRPr lang="en-US" sz="4000" dirty="0">
              <a:latin typeface="Nikosh" pitchFamily="2" charset="0"/>
              <a:cs typeface="Nikosh" pitchFamily="2"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2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1"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ox(in)">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8" presetClass="exit" presetSubtype="16" fill="hold" grpId="2" nodeType="clickEffect">
                                  <p:stCondLst>
                                    <p:cond delay="0"/>
                                  </p:stCondLst>
                                  <p:childTnLst>
                                    <p:animEffect transition="out" filter="diamond(in)">
                                      <p:cBhvr>
                                        <p:cTn id="25" dur="2000"/>
                                        <p:tgtEl>
                                          <p:spTgt spid="2"/>
                                        </p:tgtEl>
                                      </p:cBhvr>
                                    </p:animEffect>
                                    <p:set>
                                      <p:cBhvr>
                                        <p:cTn id="26"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3" grpId="0" build="allAtOnce"/>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74638"/>
            <a:ext cx="5562600" cy="1143000"/>
          </a:xfrm>
        </p:spPr>
        <p:txBody>
          <a:bodyPr/>
          <a:lstStyle/>
          <a:p>
            <a:pPr algn="ctr"/>
            <a:r>
              <a:rPr lang="bn-BD" dirty="0" smtClean="0">
                <a:latin typeface="Nikosh" pitchFamily="2" charset="0"/>
                <a:cs typeface="Nikosh" pitchFamily="2" charset="0"/>
              </a:rPr>
              <a:t>জোড়ায় কাজের সমাধান</a:t>
            </a:r>
            <a:endParaRPr lang="en-US" dirty="0"/>
          </a:p>
        </p:txBody>
      </p:sp>
      <p:sp>
        <p:nvSpPr>
          <p:cNvPr id="5" name="Content Placeholder 4"/>
          <p:cNvSpPr>
            <a:spLocks noGrp="1"/>
          </p:cNvSpPr>
          <p:nvPr>
            <p:ph idx="1"/>
          </p:nvPr>
        </p:nvSpPr>
        <p:spPr>
          <a:xfrm>
            <a:off x="76200" y="1600200"/>
            <a:ext cx="8915400" cy="5105400"/>
          </a:xfrm>
        </p:spPr>
        <p:txBody>
          <a:bodyPr>
            <a:normAutofit/>
          </a:bodyPr>
          <a:lstStyle/>
          <a:p>
            <a:pPr>
              <a:buNone/>
            </a:pPr>
            <a:r>
              <a:rPr lang="bn-BD" sz="2400" dirty="0" smtClean="0">
                <a:latin typeface="Times New Roman" pitchFamily="18" charset="0"/>
                <a:cs typeface="Nikosh" pitchFamily="2" charset="0"/>
              </a:rPr>
              <a:t>রাজনৈতিকভাবে সংগঠিত সমাজকেই জাতি বা </a:t>
            </a:r>
            <a:r>
              <a:rPr lang="en-US" sz="2400" dirty="0" smtClean="0">
                <a:latin typeface="Times New Roman" pitchFamily="18" charset="0"/>
                <a:cs typeface="Times New Roman" pitchFamily="18" charset="0"/>
              </a:rPr>
              <a:t>Nation</a:t>
            </a:r>
            <a:r>
              <a:rPr lang="bn-BD" sz="2400" dirty="0" smtClean="0">
                <a:latin typeface="Times New Roman" pitchFamily="18" charset="0"/>
                <a:cs typeface="Times New Roman" pitchFamily="18" charset="0"/>
              </a:rPr>
              <a:t> </a:t>
            </a:r>
            <a:r>
              <a:rPr lang="bn-BD" sz="2400" dirty="0" smtClean="0">
                <a:latin typeface="Nikosh" pitchFamily="2" charset="0"/>
                <a:cs typeface="Nikosh" pitchFamily="2" charset="0"/>
              </a:rPr>
              <a:t>বলে। জাতি হলো নির্দিষ্ট ভুখন্ডে বসবাসকারী এমন এক জনসমষ্টি যারা ধর্ম ভাষা, সাহিত্য, সংস্কৃতি, কৃষ্টি এবং ঐতিহ্যের বন্ধনে আবদ্ধ এবং যাদের মধ্যে সামাজিক, রাজনৈতিক ও অর্থনৈতিক বিষয়ে ঐক্য বিদ্যমান। একটি জনসমাজ জাতীয়তাবোধে উদ্বুদ্ধ হলে এবং রাজনৈতিক সংগঠনের ভিত্তিতে স্বাধীন হবার চেষ্টা করলে বা স্বাধীন হলে জাতিতে প</a:t>
            </a:r>
            <a:r>
              <a:rPr lang="en-US" sz="2400" dirty="0" err="1" smtClean="0">
                <a:latin typeface="Nikosh" pitchFamily="2" charset="0"/>
                <a:cs typeface="Nikosh" pitchFamily="2" charset="0"/>
              </a:rPr>
              <a:t>রি</a:t>
            </a:r>
            <a:r>
              <a:rPr lang="bn-BD" sz="2400" dirty="0" smtClean="0">
                <a:latin typeface="Nikosh" pitchFamily="2" charset="0"/>
                <a:cs typeface="Nikosh" pitchFamily="2" charset="0"/>
              </a:rPr>
              <a:t>ণত হয়। </a:t>
            </a:r>
          </a:p>
          <a:p>
            <a:pPr>
              <a:buNone/>
            </a:pPr>
            <a:r>
              <a:rPr lang="bn-BD" sz="2400" b="1" dirty="0" smtClean="0">
                <a:latin typeface="Nikosh" pitchFamily="2" charset="0"/>
                <a:cs typeface="Nikosh" pitchFamily="2" charset="0"/>
              </a:rPr>
              <a:t>লর্ড ব্রাইস বলেন </a:t>
            </a:r>
            <a:r>
              <a:rPr lang="bn-BD" sz="2400" dirty="0" smtClean="0">
                <a:latin typeface="Nikosh" pitchFamily="2" charset="0"/>
                <a:cs typeface="Nikosh" pitchFamily="2" charset="0"/>
              </a:rPr>
              <a:t>জাতি হলো রাজনৈতিকভাবে সংগঠিত এমন এক জাতীয়তা যা স্বাধীন কিংবা স্বাধীনতাকামী। </a:t>
            </a:r>
          </a:p>
          <a:p>
            <a:pPr>
              <a:buNone/>
            </a:pPr>
            <a:r>
              <a:rPr lang="bn-BD" sz="2400" b="1" dirty="0" smtClean="0">
                <a:latin typeface="Nikosh" pitchFamily="2" charset="0"/>
                <a:cs typeface="Nikosh" pitchFamily="2" charset="0"/>
              </a:rPr>
              <a:t>অধ্যাপক ম্যাকাইভার </a:t>
            </a:r>
            <a:r>
              <a:rPr lang="bn-BD" sz="2400" dirty="0" smtClean="0">
                <a:latin typeface="Nikosh" pitchFamily="2" charset="0"/>
                <a:cs typeface="Nikosh" pitchFamily="2" charset="0"/>
              </a:rPr>
              <a:t>এর মতে ঐতিহাসিক পরিস্থিতি দ্বারা সৃষ্ট, আধাত্ম চেতনা দ্বারা সমর্থিত, একত্রে বাস করতে ইচ্ছুক, সম্প্রদায়গত মনোভাবের অধিকারী জনসমাজ যখন নিজেদের শাসনব্যবস্থা নিজেরাই প্রণয়ন করতে চায়, তখন তাকে জাতি বলে।</a:t>
            </a:r>
          </a:p>
          <a:p>
            <a:pPr>
              <a:buNone/>
            </a:pPr>
            <a:r>
              <a:rPr lang="bn-BD" sz="2400" b="1" dirty="0" smtClean="0">
                <a:latin typeface="Nikosh" pitchFamily="2" charset="0"/>
                <a:cs typeface="Nikosh" pitchFamily="2" charset="0"/>
              </a:rPr>
              <a:t>অধ্যাপক যে এইচ হায়েস </a:t>
            </a:r>
            <a:r>
              <a:rPr lang="bn-BD" sz="2400" dirty="0" smtClean="0">
                <a:latin typeface="Nikosh" pitchFamily="2" charset="0"/>
                <a:cs typeface="Nikosh" pitchFamily="2" charset="0"/>
              </a:rPr>
              <a:t>এর মতে জাতীয়তাবোধে উদ্বুদ্ধ জনসমাজ ঐক্যবদ্ধ হয়ে এবং সার্বভৌম স্বাধীনতা লাভ করে জাতিতে পরিণত হয়।  </a:t>
            </a:r>
            <a:endParaRPr lang="bn-BD" sz="2400" dirty="0" smtClean="0">
              <a:latin typeface="Times New Roman" pitchFamily="18" charset="0"/>
              <a:cs typeface="Nikosh" pitchFamily="2" charset="0"/>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2" nodeType="clickEffect">
                                  <p:stCondLst>
                                    <p:cond delay="0"/>
                                  </p:stCondLst>
                                  <p:childTnLst>
                                    <p:anim calcmode="lin" valueType="num">
                                      <p:cBhvr additive="base">
                                        <p:cTn id="16" dur="500"/>
                                        <p:tgtEl>
                                          <p:spTgt spid="2"/>
                                        </p:tgtEl>
                                        <p:attrNameLst>
                                          <p:attrName>ppt_x</p:attrName>
                                        </p:attrNameLst>
                                      </p:cBhvr>
                                      <p:tavLst>
                                        <p:tav tm="0">
                                          <p:val>
                                            <p:strVal val="ppt_x"/>
                                          </p:val>
                                        </p:tav>
                                        <p:tav tm="100000">
                                          <p:val>
                                            <p:strVal val="ppt_x"/>
                                          </p:val>
                                        </p:tav>
                                      </p:tavLst>
                                    </p:anim>
                                    <p:anim calcmode="lin" valueType="num">
                                      <p:cBhvr additive="base">
                                        <p:cTn id="17" dur="500"/>
                                        <p:tgtEl>
                                          <p:spTgt spid="2"/>
                                        </p:tgtEl>
                                        <p:attrNameLst>
                                          <p:attrName>ppt_y</p:attrName>
                                        </p:attrNameLst>
                                      </p:cBhvr>
                                      <p:tavLst>
                                        <p:tav tm="0">
                                          <p:val>
                                            <p:strVal val="ppt_y"/>
                                          </p:val>
                                        </p:tav>
                                        <p:tav tm="100000">
                                          <p:val>
                                            <p:strVal val="1+ppt_h/2"/>
                                          </p:val>
                                        </p:tav>
                                      </p:tavLst>
                                    </p:anim>
                                    <p:set>
                                      <p:cBhvr>
                                        <p:cTn id="18"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74638"/>
            <a:ext cx="5105400" cy="1143000"/>
          </a:xfrm>
        </p:spPr>
        <p:txBody>
          <a:bodyPr/>
          <a:lstStyle/>
          <a:p>
            <a:pPr algn="ctr"/>
            <a:r>
              <a:rPr lang="bn-BD" dirty="0" smtClean="0">
                <a:latin typeface="Nikosh" pitchFamily="2" charset="0"/>
                <a:cs typeface="Nikosh" pitchFamily="2" charset="0"/>
              </a:rPr>
              <a:t>দলীয় কাজ</a:t>
            </a:r>
            <a:endParaRPr lang="en-US" dirty="0"/>
          </a:p>
        </p:txBody>
      </p:sp>
      <p:pic>
        <p:nvPicPr>
          <p:cNvPr id="4" name="Content Placeholder 3" descr="imagaaaaes.jpg"/>
          <p:cNvPicPr>
            <a:picLocks noGrp="1" noChangeAspect="1"/>
          </p:cNvPicPr>
          <p:nvPr>
            <p:ph idx="1"/>
          </p:nvPr>
        </p:nvPicPr>
        <p:blipFill>
          <a:blip r:embed="rId2"/>
          <a:stretch>
            <a:fillRect/>
          </a:stretch>
        </p:blipFill>
        <p:spPr>
          <a:xfrm>
            <a:off x="2403047" y="1919890"/>
            <a:ext cx="3616753" cy="4557109"/>
          </a:xfr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1"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xit" presetSubtype="4" fill="hold" grpId="2" nodeType="clickEffect">
                                  <p:stCondLst>
                                    <p:cond delay="0"/>
                                  </p:stCondLst>
                                  <p:childTnLst>
                                    <p:anim calcmode="lin" valueType="num">
                                      <p:cBhvr additive="base">
                                        <p:cTn id="17" dur="500"/>
                                        <p:tgtEl>
                                          <p:spTgt spid="2"/>
                                        </p:tgtEl>
                                        <p:attrNameLst>
                                          <p:attrName>ppt_x</p:attrName>
                                        </p:attrNameLst>
                                      </p:cBhvr>
                                      <p:tavLst>
                                        <p:tav tm="0">
                                          <p:val>
                                            <p:strVal val="ppt_x"/>
                                          </p:val>
                                        </p:tav>
                                        <p:tav tm="100000">
                                          <p:val>
                                            <p:strVal val="ppt_x"/>
                                          </p:val>
                                        </p:tav>
                                      </p:tavLst>
                                    </p:anim>
                                    <p:anim calcmode="lin" valueType="num">
                                      <p:cBhvr additive="base">
                                        <p:cTn id="18" dur="500"/>
                                        <p:tgtEl>
                                          <p:spTgt spid="2"/>
                                        </p:tgtEl>
                                        <p:attrNameLst>
                                          <p:attrName>ppt_y</p:attrName>
                                        </p:attrNameLst>
                                      </p:cBhvr>
                                      <p:tavLst>
                                        <p:tav tm="0">
                                          <p:val>
                                            <p:strVal val="ppt_y"/>
                                          </p:val>
                                        </p:tav>
                                        <p:tav tm="100000">
                                          <p:val>
                                            <p:strVal val="1+ppt_h/2"/>
                                          </p:val>
                                        </p:tav>
                                      </p:tavLst>
                                    </p:anim>
                                    <p:set>
                                      <p:cBhvr>
                                        <p:cTn id="19"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743200" y="457200"/>
            <a:ext cx="3733800" cy="944563"/>
          </a:xfrm>
        </p:spPr>
        <p:txBody>
          <a:bodyPr>
            <a:normAutofit fontScale="90000"/>
          </a:bodyPr>
          <a:lstStyle/>
          <a:p>
            <a:pPr algn="ctr"/>
            <a:r>
              <a:rPr lang="bn-IN" sz="6000"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দলীয় কাজ</a:t>
            </a:r>
            <a:endParaRPr lang="en-US" sz="6000" b="1" dirty="0">
              <a:ln w="22225">
                <a:solidFill>
                  <a:schemeClr val="accent2"/>
                </a:solidFill>
                <a:prstDash val="solid"/>
              </a:ln>
              <a:solidFill>
                <a:schemeClr val="accent2">
                  <a:lumMod val="40000"/>
                  <a:lumOff val="60000"/>
                </a:schemeClr>
              </a:solidFill>
              <a:latin typeface="Nikosh" pitchFamily="2" charset="0"/>
              <a:cs typeface="Nikosh" pitchFamily="2" charset="0"/>
            </a:endParaRPr>
          </a:p>
        </p:txBody>
      </p:sp>
      <p:pic>
        <p:nvPicPr>
          <p:cNvPr id="4" name="Content Placeholder 3"/>
          <p:cNvPicPr>
            <a:picLocks noGrp="1" noChangeAspect="1"/>
          </p:cNvPicPr>
          <p:nvPr>
            <p:ph idx="4294967295"/>
          </p:nvPr>
        </p:nvPicPr>
        <p:blipFill>
          <a:blip r:embed="rId2"/>
          <a:stretch>
            <a:fillRect/>
          </a:stretch>
        </p:blipFill>
        <p:spPr>
          <a:xfrm>
            <a:off x="2514600" y="1828800"/>
            <a:ext cx="4379913" cy="4484688"/>
          </a:xfrm>
          <a:prstGeom prst="rect">
            <a:avLst/>
          </a:prstGeom>
        </p:spPr>
      </p:pic>
    </p:spTree>
    <p:extLst>
      <p:ext uri="{BB962C8B-B14F-4D97-AF65-F5344CB8AC3E}">
        <p14:creationId xmlns:p14="http://schemas.microsoft.com/office/powerpoint/2010/main" val="1595254495"/>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1" nodeType="clickEffect">
                                  <p:stCondLst>
                                    <p:cond delay="0"/>
                                  </p:stCondLst>
                                  <p:childTnLst>
                                    <p:animEffect transition="out" filter="randombar(horizontal)">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anim calcmode="lin" valueType="num">
                                      <p:cBhvr>
                                        <p:cTn id="18" dur="2000" fill="hold"/>
                                        <p:tgtEl>
                                          <p:spTgt spid="4"/>
                                        </p:tgtEl>
                                        <p:attrNameLst>
                                          <p:attrName>ppt_w</p:attrName>
                                        </p:attrNameLst>
                                      </p:cBhvr>
                                      <p:tavLst>
                                        <p:tav tm="0" fmla="#ppt_w*sin(2.5*pi*$)">
                                          <p:val>
                                            <p:fltVal val="0"/>
                                          </p:val>
                                        </p:tav>
                                        <p:tav tm="100000">
                                          <p:val>
                                            <p:fltVal val="1"/>
                                          </p:val>
                                        </p:tav>
                                      </p:tavLst>
                                    </p:anim>
                                    <p:anim calcmode="lin" valueType="num">
                                      <p:cBhvr>
                                        <p:cTn id="1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xit" presetSubtype="0" fill="hold" nodeType="clickEffect">
                                  <p:stCondLst>
                                    <p:cond delay="0"/>
                                  </p:stCondLst>
                                  <p:childTnLst>
                                    <p:animEffect transition="out" filter="fade">
                                      <p:cBhvr>
                                        <p:cTn id="23" dur="1000"/>
                                        <p:tgtEl>
                                          <p:spTgt spid="4"/>
                                        </p:tgtEl>
                                      </p:cBhvr>
                                    </p:animEffect>
                                    <p:anim calcmode="lin" valueType="num">
                                      <p:cBhvr>
                                        <p:cTn id="24" dur="1000"/>
                                        <p:tgtEl>
                                          <p:spTgt spid="4"/>
                                        </p:tgtEl>
                                        <p:attrNameLst>
                                          <p:attrName>ppt_x</p:attrName>
                                        </p:attrNameLst>
                                      </p:cBhvr>
                                      <p:tavLst>
                                        <p:tav tm="0">
                                          <p:val>
                                            <p:strVal val="ppt_x"/>
                                          </p:val>
                                        </p:tav>
                                        <p:tav tm="100000">
                                          <p:val>
                                            <p:strVal val="ppt_x"/>
                                          </p:val>
                                        </p:tav>
                                      </p:tavLst>
                                    </p:anim>
                                    <p:anim calcmode="lin" valueType="num">
                                      <p:cBhvr>
                                        <p:cTn id="25" dur="1000"/>
                                        <p:tgtEl>
                                          <p:spTgt spid="4"/>
                                        </p:tgtEl>
                                        <p:attrNameLst>
                                          <p:attrName>ppt_y</p:attrName>
                                        </p:attrNameLst>
                                      </p:cBhvr>
                                      <p:tavLst>
                                        <p:tav tm="0">
                                          <p:val>
                                            <p:strVal val="ppt_y"/>
                                          </p:val>
                                        </p:tav>
                                        <p:tav tm="100000">
                                          <p:val>
                                            <p:strVal val="ppt_y+.1"/>
                                          </p:val>
                                        </p:tav>
                                      </p:tavLst>
                                    </p:anim>
                                    <p:set>
                                      <p:cBhvr>
                                        <p:cTn id="26" dur="1" fill="hold">
                                          <p:stCondLst>
                                            <p:cond delay="999"/>
                                          </p:stCondLst>
                                        </p:cTn>
                                        <p:tgtEl>
                                          <p:spTgt spid="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2"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box(in)">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xit" presetSubtype="4" fill="hold" grpId="3" nodeType="clickEffect">
                                  <p:stCondLst>
                                    <p:cond delay="0"/>
                                  </p:stCondLst>
                                  <p:childTnLst>
                                    <p:anim calcmode="lin" valueType="num">
                                      <p:cBhvr additive="base">
                                        <p:cTn id="35" dur="500"/>
                                        <p:tgtEl>
                                          <p:spTgt spid="2"/>
                                        </p:tgtEl>
                                        <p:attrNameLst>
                                          <p:attrName>ppt_x</p:attrName>
                                        </p:attrNameLst>
                                      </p:cBhvr>
                                      <p:tavLst>
                                        <p:tav tm="0">
                                          <p:val>
                                            <p:strVal val="ppt_x"/>
                                          </p:val>
                                        </p:tav>
                                        <p:tav tm="100000">
                                          <p:val>
                                            <p:strVal val="ppt_x"/>
                                          </p:val>
                                        </p:tav>
                                      </p:tavLst>
                                    </p:anim>
                                    <p:anim calcmode="lin" valueType="num">
                                      <p:cBhvr additive="base">
                                        <p:cTn id="36" dur="500"/>
                                        <p:tgtEl>
                                          <p:spTgt spid="2"/>
                                        </p:tgtEl>
                                        <p:attrNameLst>
                                          <p:attrName>ppt_y</p:attrName>
                                        </p:attrNameLst>
                                      </p:cBhvr>
                                      <p:tavLst>
                                        <p:tav tm="0">
                                          <p:val>
                                            <p:strVal val="ppt_y"/>
                                          </p:val>
                                        </p:tav>
                                        <p:tav tm="100000">
                                          <p:val>
                                            <p:strVal val="1+ppt_h/2"/>
                                          </p:val>
                                        </p:tav>
                                      </p:tavLst>
                                    </p:anim>
                                    <p:set>
                                      <p:cBhvr>
                                        <p:cTn id="3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2" grpId="3"/>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105400" y="2209800"/>
            <a:ext cx="3848669" cy="3843016"/>
          </a:xfrm>
          <a:prstGeom prst="rect">
            <a:avLst/>
          </a:prstGeom>
        </p:spPr>
      </p:pic>
      <p:pic>
        <p:nvPicPr>
          <p:cNvPr id="3" name="Picture 2"/>
          <p:cNvPicPr>
            <a:picLocks noChangeAspect="1"/>
          </p:cNvPicPr>
          <p:nvPr/>
        </p:nvPicPr>
        <p:blipFill>
          <a:blip r:embed="rId3"/>
          <a:stretch>
            <a:fillRect/>
          </a:stretch>
        </p:blipFill>
        <p:spPr>
          <a:xfrm>
            <a:off x="381000" y="2286000"/>
            <a:ext cx="4425203" cy="3712191"/>
          </a:xfrm>
          <a:prstGeom prst="rect">
            <a:avLst/>
          </a:prstGeom>
        </p:spPr>
      </p:pic>
    </p:spTree>
    <p:extLst>
      <p:ext uri="{BB962C8B-B14F-4D97-AF65-F5344CB8AC3E}">
        <p14:creationId xmlns:p14="http://schemas.microsoft.com/office/powerpoint/2010/main" val="2630984889"/>
      </p:ext>
    </p:extLst>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274638"/>
            <a:ext cx="5181600" cy="1143000"/>
          </a:xfrm>
        </p:spPr>
        <p:txBody>
          <a:bodyPr/>
          <a:lstStyle/>
          <a:p>
            <a:pPr algn="ctr"/>
            <a:r>
              <a:rPr lang="bn-BD" dirty="0" smtClean="0">
                <a:latin typeface="Nikosh" pitchFamily="2" charset="0"/>
                <a:cs typeface="Nikosh" pitchFamily="2" charset="0"/>
              </a:rPr>
              <a:t>     দলীয় কাজের প্রশ্ন </a:t>
            </a:r>
            <a:endParaRPr lang="en-US" dirty="0">
              <a:latin typeface="Nikosh" pitchFamily="2" charset="0"/>
              <a:cs typeface="Nikosh" pitchFamily="2" charset="0"/>
            </a:endParaRPr>
          </a:p>
        </p:txBody>
      </p:sp>
      <p:sp>
        <p:nvSpPr>
          <p:cNvPr id="3" name="Content Placeholder 2"/>
          <p:cNvSpPr>
            <a:spLocks noGrp="1"/>
          </p:cNvSpPr>
          <p:nvPr>
            <p:ph idx="1"/>
          </p:nvPr>
        </p:nvSpPr>
        <p:spPr>
          <a:xfrm>
            <a:off x="990600" y="2286000"/>
            <a:ext cx="7696200" cy="2438400"/>
          </a:xfrm>
        </p:spPr>
        <p:txBody>
          <a:bodyPr>
            <a:normAutofit/>
          </a:bodyPr>
          <a:lstStyle/>
          <a:p>
            <a:pPr algn="ctr">
              <a:buNone/>
            </a:pPr>
            <a:r>
              <a:rPr lang="bn-BD" sz="4000" dirty="0" smtClean="0">
                <a:latin typeface="Nikosh" pitchFamily="2" charset="0"/>
                <a:cs typeface="Nikosh" pitchFamily="2" charset="0"/>
              </a:rPr>
              <a:t>জাতীয়তার ধারণা ও সংজ্ঞা কি বল?</a:t>
            </a:r>
          </a:p>
          <a:p>
            <a:pPr algn="ctr">
              <a:buNone/>
            </a:pPr>
            <a:r>
              <a:rPr lang="bn-BD" sz="4000" dirty="0" smtClean="0">
                <a:latin typeface="Nikosh" pitchFamily="2" charset="0"/>
                <a:cs typeface="Nikosh" pitchFamily="2" charset="0"/>
              </a:rPr>
              <a:t>সময়ঃ ১০ মিনিট </a:t>
            </a:r>
          </a:p>
          <a:p>
            <a:endParaRPr lang="en-US" dirty="0">
              <a:latin typeface="Nikosh" pitchFamily="2" charset="0"/>
              <a:cs typeface="Nikosh" pitchFamily="2"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xit" presetSubtype="16" fill="hold" grpId="2" nodeType="clickEffect">
                                  <p:stCondLst>
                                    <p:cond delay="0"/>
                                  </p:stCondLst>
                                  <p:childTnLst>
                                    <p:animEffect transition="out" filter="diamond(in)">
                                      <p:cBhvr>
                                        <p:cTn id="16" dur="2000"/>
                                        <p:tgtEl>
                                          <p:spTgt spid="2"/>
                                        </p:tgtEl>
                                      </p:cBhvr>
                                    </p:animEffect>
                                    <p:set>
                                      <p:cBhvr>
                                        <p:cTn id="17"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5867400" cy="1143000"/>
          </a:xfrm>
        </p:spPr>
        <p:txBody>
          <a:bodyPr/>
          <a:lstStyle/>
          <a:p>
            <a:pPr algn="ctr"/>
            <a:r>
              <a:rPr lang="bn-BD" dirty="0" smtClean="0">
                <a:latin typeface="Nikosh" pitchFamily="2" charset="0"/>
                <a:cs typeface="Nikosh" pitchFamily="2" charset="0"/>
              </a:rPr>
              <a:t>দলীয় কাজের সমাধান </a:t>
            </a:r>
            <a:endParaRPr lang="en-US" dirty="0"/>
          </a:p>
        </p:txBody>
      </p:sp>
      <p:sp>
        <p:nvSpPr>
          <p:cNvPr id="5" name="Content Placeholder 4"/>
          <p:cNvSpPr>
            <a:spLocks noGrp="1"/>
          </p:cNvSpPr>
          <p:nvPr>
            <p:ph idx="1"/>
          </p:nvPr>
        </p:nvSpPr>
        <p:spPr>
          <a:xfrm>
            <a:off x="152400" y="1295400"/>
            <a:ext cx="8763000" cy="5334000"/>
          </a:xfrm>
        </p:spPr>
        <p:txBody>
          <a:bodyPr>
            <a:normAutofit/>
          </a:bodyPr>
          <a:lstStyle/>
          <a:p>
            <a:pPr>
              <a:buNone/>
            </a:pPr>
            <a:r>
              <a:rPr lang="bn-BD" sz="2400" dirty="0" smtClean="0">
                <a:latin typeface="Nikosh" pitchFamily="2" charset="0"/>
                <a:cs typeface="Nikosh" pitchFamily="2" charset="0"/>
              </a:rPr>
              <a:t>কোনো জনসমাজের মধ্যে যখন রাজনৈতিক চেতনার সঞ্চার হয়, তখন তাকে জাতীয়তা বলে। এ জন্য জাতীয়তাকে বলা হয় রাজনৈতিক চেতনা সম্পন্ন জনসমাজ। </a:t>
            </a:r>
          </a:p>
          <a:p>
            <a:pPr>
              <a:buNone/>
            </a:pPr>
            <a:r>
              <a:rPr lang="bn-BD" sz="2400" b="1" dirty="0" smtClean="0">
                <a:latin typeface="Nikosh" pitchFamily="2" charset="0"/>
                <a:cs typeface="Nikosh" pitchFamily="2" charset="0"/>
              </a:rPr>
              <a:t>জন স্টুয়ার্ট মিল </a:t>
            </a:r>
            <a:r>
              <a:rPr lang="bn-BD" sz="2400" dirty="0" smtClean="0">
                <a:latin typeface="Nikosh" pitchFamily="2" charset="0"/>
                <a:cs typeface="Nikosh" pitchFamily="2" charset="0"/>
              </a:rPr>
              <a:t>এর মতে রাজনৈতিক চেতনা সম্পন্ন জনগোষ্ঠী যখন একই সরকারের অধীনে বাস করতে চায় এবং ইচ্ছা করে যে, সরকার হবে তাদের নিজস্ব সরকার বা তাদের একাংশের সরকার তখন তাকে জাতি বলে। </a:t>
            </a:r>
          </a:p>
          <a:p>
            <a:pPr>
              <a:buNone/>
            </a:pPr>
            <a:r>
              <a:rPr lang="bn-BD" sz="2400" dirty="0" smtClean="0">
                <a:latin typeface="Nikosh" pitchFamily="2" charset="0"/>
                <a:cs typeface="Nikosh" pitchFamily="2" charset="0"/>
              </a:rPr>
              <a:t>ফরাসি লেখক </a:t>
            </a:r>
            <a:r>
              <a:rPr lang="bn-BD" sz="2400" b="1" dirty="0" smtClean="0">
                <a:latin typeface="Nikosh" pitchFamily="2" charset="0"/>
                <a:cs typeface="Nikosh" pitchFamily="2" charset="0"/>
              </a:rPr>
              <a:t>রেনাঁ</a:t>
            </a:r>
            <a:r>
              <a:rPr lang="bn-BD" sz="2400" dirty="0" smtClean="0">
                <a:latin typeface="Nikosh" pitchFamily="2" charset="0"/>
                <a:cs typeface="Nikosh" pitchFamily="2" charset="0"/>
              </a:rPr>
              <a:t> বলেন জাতীয়তা একটি মানসিক সত্তা এবং এক প্রকার সজীব মানসিকতা। </a:t>
            </a:r>
          </a:p>
          <a:p>
            <a:pPr>
              <a:buNone/>
            </a:pPr>
            <a:r>
              <a:rPr lang="bn-BD" sz="2400" b="1" dirty="0" smtClean="0">
                <a:latin typeface="Nikosh" pitchFamily="2" charset="0"/>
                <a:cs typeface="Nikosh" pitchFamily="2" charset="0"/>
              </a:rPr>
              <a:t>অধ্যাপক হ্যারল্ড যে লাস্কি </a:t>
            </a:r>
            <a:r>
              <a:rPr lang="bn-BD" sz="2400" dirty="0" smtClean="0">
                <a:latin typeface="Nikosh" pitchFamily="2" charset="0"/>
                <a:cs typeface="Nikosh" pitchFamily="2" charset="0"/>
              </a:rPr>
              <a:t>এর মতে জাতীয়তার ধারণা এক প্রকার মানসিক ধারণা। </a:t>
            </a:r>
          </a:p>
          <a:p>
            <a:pPr>
              <a:buNone/>
            </a:pPr>
            <a:r>
              <a:rPr lang="bn-BD" sz="2400" b="1" dirty="0" smtClean="0">
                <a:latin typeface="Nikosh" pitchFamily="2" charset="0"/>
                <a:cs typeface="Nikosh" pitchFamily="2" charset="0"/>
              </a:rPr>
              <a:t>হান্স কোঁন </a:t>
            </a:r>
            <a:r>
              <a:rPr lang="bn-BD" sz="2400" dirty="0" smtClean="0">
                <a:latin typeface="Nikosh" pitchFamily="2" charset="0"/>
                <a:cs typeface="Nikosh" pitchFamily="2" charset="0"/>
              </a:rPr>
              <a:t>এর মতে জাতীয়তাবোধ মুলত এক মানসিক অবস্থা এবং এক প্রকার সচেতনতা। </a:t>
            </a:r>
          </a:p>
          <a:p>
            <a:pPr>
              <a:buNone/>
            </a:pPr>
            <a:r>
              <a:rPr lang="bn-BD" sz="2400" dirty="0" smtClean="0">
                <a:latin typeface="Nikosh" pitchFamily="2" charset="0"/>
                <a:cs typeface="Nikosh" pitchFamily="2" charset="0"/>
              </a:rPr>
              <a:t>সুতরাং জাতীয়তা হচ্ছে এক ধরনের আধাত্ম চেতনা ও মানসিক ধারণা। একই ভাষা, সাহিত্য, সংস্কৃতি, ধর্ম, বংশ, ইতিহাস, ঐতিহ্য এবং ভৌগলিক সান্নিধ্যতার সুত্রে আবদ্ধ জনসমষ্টি যখন নিজেদেরকে অন্য জনসমষ্টি হতে আলাদা মনে করে তখন সেই জনসমষ্টিকে জাতীয়তা বলে। </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xit" presetSubtype="16" fill="hold" grpId="2" nodeType="clickEffect">
                                  <p:stCondLst>
                                    <p:cond delay="0"/>
                                  </p:stCondLst>
                                  <p:childTnLst>
                                    <p:animEffect transition="out" filter="diamond(in)">
                                      <p:cBhvr>
                                        <p:cTn id="16" dur="2000"/>
                                        <p:tgtEl>
                                          <p:spTgt spid="2"/>
                                        </p:tgtEl>
                                      </p:cBhvr>
                                    </p:animEffect>
                                    <p:set>
                                      <p:cBhvr>
                                        <p:cTn id="17"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152400"/>
            <a:ext cx="4267200" cy="868362"/>
          </a:xfrm>
        </p:spPr>
        <p:txBody>
          <a:bodyPr/>
          <a:lstStyle/>
          <a:p>
            <a:pPr algn="ctr"/>
            <a:r>
              <a:rPr lang="bn-BD" dirty="0" smtClean="0">
                <a:latin typeface="Nikosh" pitchFamily="2" charset="0"/>
                <a:cs typeface="Nikosh" pitchFamily="2" charset="0"/>
              </a:rPr>
              <a:t>মুল্যায়ন</a:t>
            </a:r>
            <a:endParaRPr lang="en-US" dirty="0"/>
          </a:p>
        </p:txBody>
      </p:sp>
      <p:sp>
        <p:nvSpPr>
          <p:cNvPr id="3" name="Content Placeholder 2"/>
          <p:cNvSpPr>
            <a:spLocks noGrp="1"/>
          </p:cNvSpPr>
          <p:nvPr>
            <p:ph idx="1"/>
          </p:nvPr>
        </p:nvSpPr>
        <p:spPr>
          <a:xfrm>
            <a:off x="152400" y="1219200"/>
            <a:ext cx="8839200" cy="5486400"/>
          </a:xfrm>
        </p:spPr>
        <p:txBody>
          <a:bodyPr>
            <a:normAutofit fontScale="77500" lnSpcReduction="20000"/>
          </a:bodyPr>
          <a:lstStyle/>
          <a:p>
            <a:pPr>
              <a:buNone/>
            </a:pPr>
            <a:r>
              <a:rPr lang="bn-BD" sz="4500" dirty="0" smtClean="0">
                <a:latin typeface="Nikosh" pitchFamily="2" charset="0"/>
                <a:cs typeface="Nikosh" pitchFamily="2" charset="0"/>
              </a:rPr>
              <a:t>জ্ঞান মুলক,অনুধাবন মুলক, প্রয়োগ মুলক প্রশ্ন  </a:t>
            </a:r>
          </a:p>
          <a:p>
            <a:pPr>
              <a:buNone/>
            </a:pPr>
            <a:r>
              <a:rPr lang="bn-BD" dirty="0" smtClean="0">
                <a:latin typeface="Nikosh" pitchFamily="2" charset="0"/>
                <a:cs typeface="Nikosh" pitchFamily="2" charset="0"/>
              </a:rPr>
              <a:t>১। জাতি হলো রাজনৈতিকভাবে সংগঠিত এমন এক জাতীয়তা যা স্বাধীন কিংবা স্বাধীনতাকামী- উক্তিটি কার?</a:t>
            </a:r>
            <a:r>
              <a:rPr lang="bn-BD" dirty="0" smtClean="0">
                <a:latin typeface="Times New Roman" pitchFamily="18" charset="0"/>
                <a:cs typeface="Nikosh" pitchFamily="2" charset="0"/>
              </a:rPr>
              <a:t>   </a:t>
            </a:r>
            <a:r>
              <a:rPr lang="bn-BD" dirty="0" smtClean="0">
                <a:latin typeface="Times New Roman" pitchFamily="18" charset="0"/>
                <a:cs typeface="Times New Roman" pitchFamily="18" charset="0"/>
              </a:rPr>
              <a:t>  </a:t>
            </a:r>
            <a:r>
              <a:rPr lang="bn-BD" dirty="0" smtClean="0">
                <a:latin typeface="Nikosh" pitchFamily="2" charset="0"/>
                <a:cs typeface="Nikosh" pitchFamily="2" charset="0"/>
              </a:rPr>
              <a:t>    </a:t>
            </a:r>
          </a:p>
          <a:p>
            <a:pPr>
              <a:buNone/>
            </a:pPr>
            <a:r>
              <a:rPr lang="bn-BD" dirty="0" smtClean="0">
                <a:latin typeface="Nikosh" pitchFamily="2" charset="0"/>
                <a:cs typeface="Nikosh" pitchFamily="2" charset="0"/>
              </a:rPr>
              <a:t>ক। যে এইচ হায়েস   </a:t>
            </a:r>
            <a:r>
              <a:rPr lang="bn-BD" b="1" dirty="0" smtClean="0">
                <a:latin typeface="Nikosh" pitchFamily="2" charset="0"/>
                <a:cs typeface="Nikosh" pitchFamily="2" charset="0"/>
              </a:rPr>
              <a:t>খ।</a:t>
            </a:r>
            <a:r>
              <a:rPr lang="en-US" b="1" dirty="0" smtClean="0">
                <a:latin typeface="Nikosh" pitchFamily="2" charset="0"/>
                <a:cs typeface="Nikosh" pitchFamily="2" charset="0"/>
              </a:rPr>
              <a:t> </a:t>
            </a:r>
            <a:r>
              <a:rPr lang="bn-BD" b="1" dirty="0" smtClean="0">
                <a:latin typeface="Nikosh" pitchFamily="2" charset="0"/>
                <a:cs typeface="Nikosh" pitchFamily="2" charset="0"/>
              </a:rPr>
              <a:t>লর্ড ব্রাইস</a:t>
            </a:r>
            <a:r>
              <a:rPr lang="en-US" b="1" dirty="0" smtClean="0">
                <a:latin typeface="Times New Roman" pitchFamily="18" charset="0"/>
                <a:cs typeface="Times New Roman" pitchFamily="18" charset="0"/>
              </a:rPr>
              <a:t>  </a:t>
            </a:r>
            <a:r>
              <a:rPr lang="bn-BD" dirty="0" smtClean="0">
                <a:latin typeface="Nikosh" pitchFamily="2" charset="0"/>
                <a:cs typeface="Nikosh" pitchFamily="2" charset="0"/>
              </a:rPr>
              <a:t>গ।</a:t>
            </a:r>
            <a:r>
              <a:rPr lang="bn-BD" b="1" dirty="0" smtClean="0">
                <a:latin typeface="Nikosh" pitchFamily="2" charset="0"/>
                <a:cs typeface="Nikosh" pitchFamily="2" charset="0"/>
              </a:rPr>
              <a:t> </a:t>
            </a:r>
            <a:r>
              <a:rPr lang="bn-BD" dirty="0" smtClean="0">
                <a:latin typeface="Nikosh" pitchFamily="2" charset="0"/>
                <a:cs typeface="Nikosh" pitchFamily="2" charset="0"/>
              </a:rPr>
              <a:t>রামজে ম্যুইর  ঘ। অধ্যাপক জিম্মান</a:t>
            </a:r>
            <a:endParaRPr lang="bn-BD" dirty="0" smtClean="0">
              <a:latin typeface="Times New Roman" pitchFamily="18" charset="0"/>
              <a:cs typeface="Nikosh" pitchFamily="2" charset="0"/>
            </a:endParaRPr>
          </a:p>
          <a:p>
            <a:pPr>
              <a:buNone/>
            </a:pPr>
            <a:r>
              <a:rPr lang="bn-BD" dirty="0" smtClean="0">
                <a:latin typeface="Nikosh" pitchFamily="2" charset="0"/>
                <a:cs typeface="Nikosh" pitchFamily="2" charset="0"/>
              </a:rPr>
              <a:t>২। জাতি হলো ঐতিহাসিকভাবে বিকশিত এমন একটি স্থায়ী জনসমাজ যাদের ভাষা এক, বাসভুমি এক, অর্থনৈতিক জীবন এবং মানসিক গঠনও এক এবং এই মানসিক গঠন একটি সাধারণ সংস্কৃতির মধ্য দিয়ে প্রকাশিত হয়</a:t>
            </a:r>
            <a:r>
              <a:rPr lang="en-US" dirty="0" smtClean="0">
                <a:latin typeface="Nikosh" pitchFamily="2" charset="0"/>
                <a:cs typeface="Nikosh" pitchFamily="2" charset="0"/>
              </a:rPr>
              <a:t>, </a:t>
            </a:r>
            <a:r>
              <a:rPr lang="en-US" dirty="0" err="1" smtClean="0">
                <a:latin typeface="Nikosh" pitchFamily="2" charset="0"/>
                <a:cs typeface="Nikosh" pitchFamily="2" charset="0"/>
              </a:rPr>
              <a:t>উক্তিটি</a:t>
            </a:r>
            <a:r>
              <a:rPr lang="en-US" dirty="0" smtClean="0">
                <a:latin typeface="Nikosh" pitchFamily="2" charset="0"/>
                <a:cs typeface="Nikosh" pitchFamily="2" charset="0"/>
              </a:rPr>
              <a:t> </a:t>
            </a:r>
            <a:r>
              <a:rPr lang="en-US" dirty="0" err="1" smtClean="0">
                <a:latin typeface="Nikosh" pitchFamily="2" charset="0"/>
                <a:cs typeface="Nikosh" pitchFamily="2" charset="0"/>
              </a:rPr>
              <a:t>কার</a:t>
            </a:r>
            <a:r>
              <a:rPr lang="bn-BD" dirty="0" smtClean="0">
                <a:latin typeface="Nikosh" pitchFamily="2" charset="0"/>
                <a:cs typeface="Nikosh" pitchFamily="2" charset="0"/>
              </a:rPr>
              <a:t>?  </a:t>
            </a:r>
          </a:p>
          <a:p>
            <a:pPr>
              <a:buNone/>
            </a:pPr>
            <a:r>
              <a:rPr lang="bn-BD" b="1" dirty="0" smtClean="0">
                <a:latin typeface="Nikosh" pitchFamily="2" charset="0"/>
                <a:cs typeface="Nikosh" pitchFamily="2" charset="0"/>
              </a:rPr>
              <a:t>ক।  স্ট্যালিন   </a:t>
            </a:r>
            <a:r>
              <a:rPr lang="bn-BD" dirty="0" smtClean="0">
                <a:latin typeface="Nikosh" pitchFamily="2" charset="0"/>
                <a:cs typeface="Nikosh" pitchFamily="2" charset="0"/>
              </a:rPr>
              <a:t>খ।  হারল্ড লাস্কি</a:t>
            </a:r>
            <a:r>
              <a:rPr lang="en-US" dirty="0" smtClean="0">
                <a:latin typeface="Times New Roman" pitchFamily="18" charset="0"/>
                <a:cs typeface="Times New Roman" pitchFamily="18" charset="0"/>
              </a:rPr>
              <a:t> </a:t>
            </a:r>
            <a:r>
              <a:rPr lang="bn-BD" dirty="0" smtClean="0">
                <a:latin typeface="Nikosh" pitchFamily="2" charset="0"/>
                <a:cs typeface="Nikosh" pitchFamily="2" charset="0"/>
              </a:rPr>
              <a:t>গ।  অধ্যাপক জিম্মান </a:t>
            </a:r>
            <a:r>
              <a:rPr lang="bn-BD" dirty="0" smtClean="0">
                <a:latin typeface="Times New Roman" pitchFamily="18" charset="0"/>
                <a:cs typeface="Nikosh" pitchFamily="2" charset="0"/>
              </a:rPr>
              <a:t> </a:t>
            </a:r>
            <a:r>
              <a:rPr lang="bn-BD" dirty="0" smtClean="0">
                <a:latin typeface="Nikosh" pitchFamily="2" charset="0"/>
                <a:cs typeface="Nikosh" pitchFamily="2" charset="0"/>
              </a:rPr>
              <a:t>  ঘ।  লর্ড ব্রাইস</a:t>
            </a:r>
          </a:p>
          <a:p>
            <a:pPr>
              <a:buNone/>
            </a:pPr>
            <a:r>
              <a:rPr lang="bn-BD" dirty="0" smtClean="0">
                <a:latin typeface="Nikosh" pitchFamily="2" charset="0"/>
                <a:cs typeface="Nikosh" pitchFamily="2" charset="0"/>
              </a:rPr>
              <a:t>৩। </a:t>
            </a:r>
            <a:r>
              <a:rPr lang="en-US" dirty="0" smtClean="0">
                <a:latin typeface="Nikosh" pitchFamily="2" charset="0"/>
                <a:cs typeface="Nikosh" pitchFamily="2" charset="0"/>
              </a:rPr>
              <a:t> </a:t>
            </a:r>
            <a:r>
              <a:rPr lang="bn-BD" dirty="0" smtClean="0">
                <a:latin typeface="Nikosh" pitchFamily="2" charset="0"/>
                <a:cs typeface="Nikosh" pitchFamily="2" charset="0"/>
              </a:rPr>
              <a:t>জাতীয়তার ধারণা হলো মুলত ভাবগত- উক্তিটি কার?  </a:t>
            </a:r>
          </a:p>
          <a:p>
            <a:pPr>
              <a:buNone/>
            </a:pPr>
            <a:r>
              <a:rPr lang="bn-BD" dirty="0" smtClean="0">
                <a:latin typeface="Nikosh" pitchFamily="2" charset="0"/>
                <a:cs typeface="Nikosh" pitchFamily="2" charset="0"/>
              </a:rPr>
              <a:t>ক। লর্ড ব্রাইস </a:t>
            </a:r>
            <a:r>
              <a:rPr lang="bn-BD" dirty="0" smtClean="0">
                <a:latin typeface="Times New Roman" pitchFamily="18" charset="0"/>
                <a:cs typeface="Nikosh" pitchFamily="2" charset="0"/>
              </a:rPr>
              <a:t>  </a:t>
            </a:r>
            <a:r>
              <a:rPr lang="bn-BD" dirty="0" smtClean="0">
                <a:latin typeface="Nikosh" pitchFamily="2" charset="0"/>
                <a:cs typeface="Nikosh" pitchFamily="2" charset="0"/>
              </a:rPr>
              <a:t>খ। ম্যাকাইভার  </a:t>
            </a:r>
            <a:r>
              <a:rPr lang="bn-BD" b="1" dirty="0" smtClean="0">
                <a:latin typeface="Nikosh" pitchFamily="2" charset="0"/>
                <a:cs typeface="Nikosh" pitchFamily="2" charset="0"/>
              </a:rPr>
              <a:t>গ।</a:t>
            </a:r>
            <a:r>
              <a:rPr lang="en-US" b="1" dirty="0" smtClean="0">
                <a:latin typeface="Nikosh" pitchFamily="2" charset="0"/>
                <a:cs typeface="Nikosh" pitchFamily="2" charset="0"/>
              </a:rPr>
              <a:t> </a:t>
            </a:r>
            <a:r>
              <a:rPr lang="bn-BD" b="1" dirty="0" smtClean="0">
                <a:latin typeface="Times New Roman" pitchFamily="18" charset="0"/>
                <a:cs typeface="Nikosh" pitchFamily="2" charset="0"/>
              </a:rPr>
              <a:t> রেঁনা  </a:t>
            </a:r>
            <a:r>
              <a:rPr lang="en-US" b="1" dirty="0" smtClean="0">
                <a:latin typeface="Times New Roman" pitchFamily="18" charset="0"/>
                <a:cs typeface="Times New Roman" pitchFamily="18" charset="0"/>
              </a:rPr>
              <a:t> </a:t>
            </a:r>
            <a:r>
              <a:rPr lang="bn-BD" dirty="0" smtClean="0">
                <a:latin typeface="Nikosh" pitchFamily="2" charset="0"/>
                <a:cs typeface="Nikosh" pitchFamily="2" charset="0"/>
              </a:rPr>
              <a:t>ঘ।</a:t>
            </a:r>
            <a:r>
              <a:rPr lang="en-US" dirty="0" smtClean="0">
                <a:latin typeface="Nikosh" pitchFamily="2" charset="0"/>
                <a:cs typeface="Nikosh" pitchFamily="2" charset="0"/>
              </a:rPr>
              <a:t> </a:t>
            </a:r>
            <a:r>
              <a:rPr lang="bn-BD" dirty="0" smtClean="0">
                <a:latin typeface="Nikosh" pitchFamily="2" charset="0"/>
                <a:cs typeface="Nikosh" pitchFamily="2" charset="0"/>
              </a:rPr>
              <a:t> অধ্যাপক জিম্মান</a:t>
            </a:r>
            <a:r>
              <a:rPr lang="bn-BD" dirty="0" smtClean="0">
                <a:latin typeface="Times New Roman" pitchFamily="18" charset="0"/>
                <a:cs typeface="Nikosh" pitchFamily="2" charset="0"/>
              </a:rPr>
              <a:t>   </a:t>
            </a:r>
          </a:p>
          <a:p>
            <a:pPr>
              <a:buNone/>
            </a:pPr>
            <a:r>
              <a:rPr lang="bn-BD" dirty="0" smtClean="0">
                <a:latin typeface="Nikosh" pitchFamily="2" charset="0"/>
                <a:cs typeface="Nikosh" pitchFamily="2" charset="0"/>
              </a:rPr>
              <a:t>৪।  জাতীয়তার ধারণা একপ্রকার মানসিক ধারণা- উক্তিটি কার?         </a:t>
            </a:r>
          </a:p>
          <a:p>
            <a:pPr>
              <a:buNone/>
            </a:pPr>
            <a:r>
              <a:rPr lang="bn-BD" b="1" dirty="0" smtClean="0">
                <a:latin typeface="Nikosh" pitchFamily="2" charset="0"/>
                <a:cs typeface="Nikosh" pitchFamily="2" charset="0"/>
              </a:rPr>
              <a:t>ক। হারল্ড লাস্কি  </a:t>
            </a:r>
            <a:r>
              <a:rPr lang="bn-BD" b="1" dirty="0" smtClean="0">
                <a:latin typeface="Times New Roman" pitchFamily="18" charset="0"/>
                <a:cs typeface="Nikosh" pitchFamily="2" charset="0"/>
              </a:rPr>
              <a:t>  </a:t>
            </a:r>
            <a:r>
              <a:rPr lang="bn-BD" dirty="0" smtClean="0">
                <a:latin typeface="Nikosh" pitchFamily="2" charset="0"/>
                <a:cs typeface="Nikosh" pitchFamily="2" charset="0"/>
              </a:rPr>
              <a:t>খ।  লর্ড ব্রাইস   গ। রেঁনা  ঘ।  ম্যাকাইভার</a:t>
            </a:r>
          </a:p>
          <a:p>
            <a:pPr>
              <a:buNone/>
            </a:pPr>
            <a:r>
              <a:rPr lang="bn-BD" dirty="0" smtClean="0">
                <a:latin typeface="Nikosh" pitchFamily="2" charset="0"/>
                <a:cs typeface="Nikosh" pitchFamily="2" charset="0"/>
              </a:rPr>
              <a:t>৫। জাতি রাষ্ট্রের উদ্ভব হয়েছে কখন থেকে?      </a:t>
            </a:r>
          </a:p>
          <a:p>
            <a:pPr>
              <a:buNone/>
            </a:pPr>
            <a:r>
              <a:rPr lang="bn-BD" dirty="0" smtClean="0">
                <a:latin typeface="Nikosh" pitchFamily="2" charset="0"/>
                <a:cs typeface="Nikosh" pitchFamily="2" charset="0"/>
              </a:rPr>
              <a:t>ক। প্রাচীন যুগে  </a:t>
            </a:r>
            <a:r>
              <a:rPr lang="bn-BD" dirty="0" smtClean="0">
                <a:latin typeface="Times New Roman" pitchFamily="18" charset="0"/>
                <a:cs typeface="Nikosh" pitchFamily="2" charset="0"/>
              </a:rPr>
              <a:t>  </a:t>
            </a:r>
            <a:r>
              <a:rPr lang="bn-BD" dirty="0" smtClean="0">
                <a:latin typeface="Nikosh" pitchFamily="2" charset="0"/>
                <a:cs typeface="Nikosh" pitchFamily="2" charset="0"/>
              </a:rPr>
              <a:t>খ। মধ্যয যুগে </a:t>
            </a:r>
            <a:r>
              <a:rPr lang="bn-BD" b="1" dirty="0" smtClean="0">
                <a:latin typeface="Nikosh" pitchFamily="2" charset="0"/>
                <a:cs typeface="Nikosh" pitchFamily="2" charset="0"/>
              </a:rPr>
              <a:t>গ।  পঞ্চদশ ও ষোড়শ শতকে </a:t>
            </a:r>
            <a:r>
              <a:rPr lang="bn-BD" b="1" dirty="0" smtClean="0">
                <a:latin typeface="Times New Roman" pitchFamily="18" charset="0"/>
                <a:cs typeface="Times New Roman" pitchFamily="18" charset="0"/>
              </a:rPr>
              <a:t> </a:t>
            </a:r>
            <a:r>
              <a:rPr lang="bn-BD" dirty="0" smtClean="0">
                <a:latin typeface="Nikosh" pitchFamily="2" charset="0"/>
                <a:cs typeface="Nikosh" pitchFamily="2" charset="0"/>
              </a:rPr>
              <a:t>ঘ। একবিংশ শতকে</a:t>
            </a:r>
          </a:p>
          <a:p>
            <a:pPr>
              <a:buNone/>
            </a:pPr>
            <a:endParaRPr lang="bn-BD" dirty="0" smtClean="0">
              <a:latin typeface="Nikosh" pitchFamily="2" charset="0"/>
              <a:cs typeface="Nikosh" pitchFamily="2" charset="0"/>
            </a:endParaRPr>
          </a:p>
          <a:p>
            <a:pPr>
              <a:buNone/>
            </a:pPr>
            <a:endParaRPr 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xit" presetSubtype="16" fill="hold" grpId="2" nodeType="clickEffect">
                                  <p:stCondLst>
                                    <p:cond delay="0"/>
                                  </p:stCondLst>
                                  <p:childTnLst>
                                    <p:animEffect transition="out" filter="diamond(in)">
                                      <p:cBhvr>
                                        <p:cTn id="16" dur="2000"/>
                                        <p:tgtEl>
                                          <p:spTgt spid="2"/>
                                        </p:tgtEl>
                                      </p:cBhvr>
                                    </p:animEffect>
                                    <p:set>
                                      <p:cBhvr>
                                        <p:cTn id="17"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bn-BD" sz="3200" dirty="0" smtClean="0">
                <a:latin typeface="Nikosh" pitchFamily="2" charset="0"/>
                <a:cs typeface="Nikosh" pitchFamily="2" charset="0"/>
              </a:rPr>
              <a:t>জ্ঞান মুলক,অনুধাবন মুলক, প্রয়োগ মুলক প্রশ্ন  (ক)</a:t>
            </a:r>
            <a:br>
              <a:rPr lang="bn-BD" sz="3200" dirty="0" smtClean="0">
                <a:latin typeface="Nikosh" pitchFamily="2" charset="0"/>
                <a:cs typeface="Nikosh" pitchFamily="2" charset="0"/>
              </a:rPr>
            </a:br>
            <a:endParaRPr lang="en-US" sz="3200" dirty="0"/>
          </a:p>
        </p:txBody>
      </p:sp>
      <p:sp>
        <p:nvSpPr>
          <p:cNvPr id="3" name="Content Placeholder 2"/>
          <p:cNvSpPr>
            <a:spLocks noGrp="1"/>
          </p:cNvSpPr>
          <p:nvPr>
            <p:ph idx="1"/>
          </p:nvPr>
        </p:nvSpPr>
        <p:spPr>
          <a:xfrm>
            <a:off x="152400" y="1066800"/>
            <a:ext cx="8839200" cy="5562600"/>
          </a:xfrm>
        </p:spPr>
        <p:txBody>
          <a:bodyPr>
            <a:normAutofit/>
          </a:bodyPr>
          <a:lstStyle/>
          <a:p>
            <a:pPr>
              <a:buNone/>
            </a:pPr>
            <a:r>
              <a:rPr lang="bn-BD" sz="2400" dirty="0" smtClean="0">
                <a:latin typeface="Nikosh" pitchFamily="2" charset="0"/>
                <a:cs typeface="Nikosh" pitchFamily="2" charset="0"/>
              </a:rPr>
              <a:t>৬। জাতি ও জাতিয়তার মধ্যে পার্থক্যের মুলে কোনটি মুখ্য?</a:t>
            </a:r>
            <a:r>
              <a:rPr lang="bn-BD" sz="2400" dirty="0" smtClean="0">
                <a:latin typeface="Times New Roman" pitchFamily="18" charset="0"/>
                <a:cs typeface="Nikosh" pitchFamily="2" charset="0"/>
              </a:rPr>
              <a:t>   </a:t>
            </a:r>
            <a:r>
              <a:rPr lang="bn-BD" sz="2400" dirty="0" smtClean="0">
                <a:latin typeface="Times New Roman" pitchFamily="18" charset="0"/>
                <a:cs typeface="Times New Roman" pitchFamily="18" charset="0"/>
              </a:rPr>
              <a:t>  </a:t>
            </a:r>
            <a:r>
              <a:rPr lang="bn-BD" sz="2400" dirty="0" smtClean="0">
                <a:latin typeface="Nikosh" pitchFamily="2" charset="0"/>
                <a:cs typeface="Nikosh" pitchFamily="2" charset="0"/>
              </a:rPr>
              <a:t>    </a:t>
            </a:r>
          </a:p>
          <a:p>
            <a:pPr>
              <a:buNone/>
            </a:pPr>
            <a:r>
              <a:rPr lang="bn-BD" sz="2400" dirty="0" smtClean="0">
                <a:latin typeface="Nikosh" pitchFamily="2" charset="0"/>
                <a:cs typeface="Nikosh" pitchFamily="2" charset="0"/>
              </a:rPr>
              <a:t>ক। ভাষাগত ঐক্য   খ।</a:t>
            </a:r>
            <a:r>
              <a:rPr lang="bn-BD" sz="2400" b="1" dirty="0" smtClean="0">
                <a:latin typeface="Nikosh" pitchFamily="2" charset="0"/>
                <a:cs typeface="Nikosh" pitchFamily="2" charset="0"/>
              </a:rPr>
              <a:t> </a:t>
            </a:r>
            <a:r>
              <a:rPr lang="bn-BD" sz="2400" dirty="0" smtClean="0">
                <a:latin typeface="Nikosh" pitchFamily="2" charset="0"/>
                <a:cs typeface="Nikosh" pitchFamily="2" charset="0"/>
              </a:rPr>
              <a:t>ধর্মীয় ঐক্য </a:t>
            </a:r>
            <a:r>
              <a:rPr lang="bn-BD" sz="2400" dirty="0" smtClean="0">
                <a:latin typeface="Times New Roman" pitchFamily="18" charset="0"/>
                <a:cs typeface="Nikosh" pitchFamily="2" charset="0"/>
              </a:rPr>
              <a:t> </a:t>
            </a:r>
            <a:r>
              <a:rPr lang="bn-BD" sz="2400" b="1" dirty="0" smtClean="0">
                <a:latin typeface="Nikosh" pitchFamily="2" charset="0"/>
                <a:cs typeface="Nikosh" pitchFamily="2" charset="0"/>
              </a:rPr>
              <a:t>গ। রাজনৈতিক সংগঠন ও স্বাধীনতা</a:t>
            </a:r>
            <a:r>
              <a:rPr lang="bn-BD" sz="2400" dirty="0" smtClean="0">
                <a:latin typeface="Nikosh" pitchFamily="2" charset="0"/>
                <a:cs typeface="Nikosh" pitchFamily="2" charset="0"/>
              </a:rPr>
              <a:t>  </a:t>
            </a:r>
            <a:r>
              <a:rPr lang="en-US" sz="2400" dirty="0" smtClean="0">
                <a:latin typeface="Nikosh" pitchFamily="2" charset="0"/>
                <a:cs typeface="Nikosh" pitchFamily="2" charset="0"/>
              </a:rPr>
              <a:t> </a:t>
            </a:r>
            <a:r>
              <a:rPr lang="bn-BD" sz="2400" dirty="0" smtClean="0">
                <a:latin typeface="Nikosh" pitchFamily="2" charset="0"/>
                <a:cs typeface="Nikosh" pitchFamily="2" charset="0"/>
              </a:rPr>
              <a:t>ঘ।  মানসিক ধারণা</a:t>
            </a:r>
          </a:p>
          <a:p>
            <a:pPr>
              <a:buNone/>
            </a:pPr>
            <a:r>
              <a:rPr lang="bn-BD" sz="2400" dirty="0" smtClean="0">
                <a:latin typeface="Nikosh" pitchFamily="2" charset="0"/>
                <a:cs typeface="Nikosh" pitchFamily="2" charset="0"/>
              </a:rPr>
              <a:t> ৭।  জাতীয়তা শব্দের ইংরেজী প্রতিশব্দ কি?   </a:t>
            </a:r>
          </a:p>
          <a:p>
            <a:pPr>
              <a:buNone/>
            </a:pPr>
            <a:r>
              <a:rPr lang="bn-BD" sz="2400" dirty="0" smtClean="0">
                <a:latin typeface="Nikosh" pitchFamily="2" charset="0"/>
                <a:cs typeface="Nikosh" pitchFamily="2" charset="0"/>
              </a:rPr>
              <a:t>ক। </a:t>
            </a:r>
            <a:r>
              <a:rPr lang="en-US" sz="2400" dirty="0" smtClean="0">
                <a:latin typeface="Times New Roman" pitchFamily="18" charset="0"/>
                <a:cs typeface="Times New Roman" pitchFamily="18" charset="0"/>
              </a:rPr>
              <a:t> Nationalism</a:t>
            </a:r>
            <a:r>
              <a:rPr lang="bn-BD" sz="2400" dirty="0" smtClean="0">
                <a:latin typeface="Nikosh" pitchFamily="2" charset="0"/>
                <a:cs typeface="Nikosh" pitchFamily="2" charset="0"/>
              </a:rPr>
              <a:t>    </a:t>
            </a:r>
            <a:r>
              <a:rPr lang="bn-BD" sz="2400" b="1" dirty="0" smtClean="0">
                <a:latin typeface="Nikosh" pitchFamily="2" charset="0"/>
                <a:cs typeface="Nikosh" pitchFamily="2" charset="0"/>
              </a:rPr>
              <a:t>খ। </a:t>
            </a:r>
            <a:r>
              <a:rPr lang="en-US" sz="2400" b="1" dirty="0" smtClean="0">
                <a:latin typeface="Times New Roman" pitchFamily="18" charset="0"/>
                <a:cs typeface="Times New Roman" pitchFamily="18" charset="0"/>
              </a:rPr>
              <a:t>Nationality</a:t>
            </a:r>
            <a:r>
              <a:rPr lang="bn-BD" sz="2400" b="1" dirty="0" smtClean="0">
                <a:latin typeface="Nikosh" pitchFamily="2" charset="0"/>
                <a:cs typeface="Nikosh" pitchFamily="2" charset="0"/>
              </a:rPr>
              <a:t>  </a:t>
            </a:r>
            <a:r>
              <a:rPr lang="bn-BD" sz="2400" dirty="0" smtClean="0">
                <a:latin typeface="Nikosh" pitchFamily="2" charset="0"/>
                <a:cs typeface="Nikosh" pitchFamily="2" charset="0"/>
              </a:rPr>
              <a:t>গ। </a:t>
            </a:r>
            <a:r>
              <a:rPr lang="en-US" sz="2400" dirty="0" smtClean="0">
                <a:latin typeface="Times New Roman" pitchFamily="18" charset="0"/>
                <a:cs typeface="Times New Roman" pitchFamily="18" charset="0"/>
              </a:rPr>
              <a:t>National</a:t>
            </a:r>
            <a:r>
              <a:rPr lang="en-US" sz="2400" dirty="0" smtClean="0">
                <a:latin typeface="Nikosh" pitchFamily="2" charset="0"/>
                <a:cs typeface="Nikosh" pitchFamily="2" charset="0"/>
              </a:rPr>
              <a:t> </a:t>
            </a:r>
            <a:r>
              <a:rPr lang="bn-BD" sz="2400" dirty="0" smtClean="0">
                <a:latin typeface="Times New Roman" pitchFamily="18" charset="0"/>
                <a:cs typeface="Nikosh" pitchFamily="2" charset="0"/>
              </a:rPr>
              <a:t> </a:t>
            </a:r>
            <a:r>
              <a:rPr lang="bn-BD" sz="2400" dirty="0" smtClean="0">
                <a:latin typeface="Nikosh" pitchFamily="2" charset="0"/>
                <a:cs typeface="Nikosh" pitchFamily="2" charset="0"/>
              </a:rPr>
              <a:t>  ঘ। </a:t>
            </a:r>
            <a:r>
              <a:rPr lang="en-US" sz="2400" dirty="0" smtClean="0">
                <a:latin typeface="Times New Roman" pitchFamily="18" charset="0"/>
                <a:cs typeface="Times New Roman" pitchFamily="18" charset="0"/>
              </a:rPr>
              <a:t>Nation</a:t>
            </a:r>
          </a:p>
          <a:p>
            <a:pPr>
              <a:buNone/>
            </a:pPr>
            <a:r>
              <a:rPr lang="bn-BD" sz="2400" dirty="0" smtClean="0">
                <a:latin typeface="Nikosh" pitchFamily="2" charset="0"/>
                <a:cs typeface="Nikosh" pitchFamily="2" charset="0"/>
              </a:rPr>
              <a:t>৮। </a:t>
            </a:r>
            <a:r>
              <a:rPr lang="en-US" sz="2400" dirty="0" smtClean="0">
                <a:latin typeface="Nikosh" pitchFamily="2" charset="0"/>
                <a:cs typeface="Nikosh" pitchFamily="2" charset="0"/>
              </a:rPr>
              <a:t> </a:t>
            </a:r>
            <a:r>
              <a:rPr lang="bn-BD" sz="2400" dirty="0" smtClean="0">
                <a:latin typeface="Nikosh" pitchFamily="2" charset="0"/>
                <a:cs typeface="Nikosh" pitchFamily="2" charset="0"/>
              </a:rPr>
              <a:t>জাতীয়তাবাদী চেতনার ফসল কি?  </a:t>
            </a:r>
          </a:p>
          <a:p>
            <a:pPr>
              <a:buNone/>
            </a:pPr>
            <a:r>
              <a:rPr lang="bn-BD" sz="2400" dirty="0" smtClean="0">
                <a:latin typeface="Nikosh" pitchFamily="2" charset="0"/>
                <a:cs typeface="Nikosh" pitchFamily="2" charset="0"/>
              </a:rPr>
              <a:t>ক।  জাতীয়তা   </a:t>
            </a:r>
            <a:r>
              <a:rPr lang="bn-BD" sz="2400" dirty="0" smtClean="0">
                <a:latin typeface="Times New Roman" pitchFamily="18" charset="0"/>
                <a:cs typeface="Nikosh" pitchFamily="2" charset="0"/>
              </a:rPr>
              <a:t> </a:t>
            </a:r>
            <a:r>
              <a:rPr lang="bn-BD" sz="2400" dirty="0" smtClean="0">
                <a:latin typeface="Nikosh" pitchFamily="2" charset="0"/>
                <a:cs typeface="Nikosh" pitchFamily="2" charset="0"/>
              </a:rPr>
              <a:t>খ। উপজাতি    গ।</a:t>
            </a:r>
            <a:r>
              <a:rPr lang="en-US" sz="2400" dirty="0" smtClean="0">
                <a:latin typeface="Nikosh" pitchFamily="2" charset="0"/>
                <a:cs typeface="Nikosh" pitchFamily="2" charset="0"/>
              </a:rPr>
              <a:t> </a:t>
            </a:r>
            <a:r>
              <a:rPr lang="bn-BD" sz="2400" dirty="0" smtClean="0">
                <a:latin typeface="Times New Roman" pitchFamily="18" charset="0"/>
                <a:cs typeface="Nikosh" pitchFamily="2" charset="0"/>
              </a:rPr>
              <a:t> গোষ্ঠী  </a:t>
            </a:r>
            <a:r>
              <a:rPr lang="en-US" sz="2400" dirty="0" smtClean="0">
                <a:latin typeface="Times New Roman" pitchFamily="18" charset="0"/>
                <a:cs typeface="Times New Roman" pitchFamily="18" charset="0"/>
              </a:rPr>
              <a:t> </a:t>
            </a:r>
            <a:r>
              <a:rPr lang="bn-BD" sz="2400" b="1" dirty="0" smtClean="0">
                <a:latin typeface="Nikosh" pitchFamily="2" charset="0"/>
                <a:cs typeface="Nikosh" pitchFamily="2" charset="0"/>
              </a:rPr>
              <a:t>ঘ।</a:t>
            </a:r>
            <a:r>
              <a:rPr lang="en-US" sz="2400" b="1" dirty="0" smtClean="0">
                <a:latin typeface="Nikosh" pitchFamily="2" charset="0"/>
                <a:cs typeface="Nikosh" pitchFamily="2" charset="0"/>
              </a:rPr>
              <a:t> </a:t>
            </a:r>
            <a:r>
              <a:rPr lang="bn-BD" sz="2400" b="1" dirty="0" smtClean="0">
                <a:latin typeface="Nikosh" pitchFamily="2" charset="0"/>
                <a:cs typeface="Nikosh" pitchFamily="2" charset="0"/>
              </a:rPr>
              <a:t>  জাতি   </a:t>
            </a:r>
          </a:p>
          <a:p>
            <a:pPr>
              <a:buNone/>
            </a:pPr>
            <a:r>
              <a:rPr lang="bn-BD" sz="2400" dirty="0" smtClean="0">
                <a:latin typeface="Nikosh" pitchFamily="2" charset="0"/>
                <a:cs typeface="Nikosh" pitchFamily="2" charset="0"/>
              </a:rPr>
              <a:t>৯।  রাজনৈতিকভাবে সংগঠিত সমাজকে কি বলে?         </a:t>
            </a:r>
          </a:p>
          <a:p>
            <a:pPr>
              <a:buNone/>
            </a:pPr>
            <a:r>
              <a:rPr lang="bn-BD" sz="2400" b="1" dirty="0" smtClean="0">
                <a:latin typeface="Nikosh" pitchFamily="2" charset="0"/>
                <a:cs typeface="Nikosh" pitchFamily="2" charset="0"/>
              </a:rPr>
              <a:t>ক।  জাতি  </a:t>
            </a:r>
            <a:r>
              <a:rPr lang="bn-BD" sz="2400" b="1" dirty="0" smtClean="0">
                <a:latin typeface="Times New Roman" pitchFamily="18" charset="0"/>
                <a:cs typeface="Nikosh" pitchFamily="2" charset="0"/>
              </a:rPr>
              <a:t>  </a:t>
            </a:r>
            <a:r>
              <a:rPr lang="bn-BD" sz="2400" dirty="0" smtClean="0">
                <a:latin typeface="Nikosh" pitchFamily="2" charset="0"/>
                <a:cs typeface="Nikosh" pitchFamily="2" charset="0"/>
              </a:rPr>
              <a:t>খ।  সমাজ  গ।  রাজনৈতিক সমাজ   ঘ।   নির্বাচক মন্ডলী </a:t>
            </a:r>
          </a:p>
          <a:p>
            <a:pPr>
              <a:buNone/>
            </a:pPr>
            <a:r>
              <a:rPr lang="bn-BD" sz="2400" dirty="0" smtClean="0">
                <a:latin typeface="Nikosh" pitchFamily="2" charset="0"/>
                <a:cs typeface="Nikosh" pitchFamily="2" charset="0"/>
              </a:rPr>
              <a:t>১০।  জাতি রাষ্ট্রের স্বপ্নদ্রষ্টা কে ?       </a:t>
            </a:r>
          </a:p>
          <a:p>
            <a:pPr>
              <a:buNone/>
            </a:pPr>
            <a:r>
              <a:rPr lang="bn-BD" sz="2400" b="1" dirty="0" smtClean="0">
                <a:latin typeface="Nikosh" pitchFamily="2" charset="0"/>
                <a:cs typeface="Nikosh" pitchFamily="2" charset="0"/>
              </a:rPr>
              <a:t>ক।  ম্যাকিয়াভেলী  </a:t>
            </a:r>
            <a:r>
              <a:rPr lang="bn-BD" sz="2400" b="1" dirty="0" smtClean="0">
                <a:latin typeface="Times New Roman" pitchFamily="18" charset="0"/>
                <a:cs typeface="Nikosh" pitchFamily="2" charset="0"/>
              </a:rPr>
              <a:t>  </a:t>
            </a:r>
            <a:r>
              <a:rPr lang="bn-BD" sz="2400" dirty="0" smtClean="0">
                <a:latin typeface="Nikosh" pitchFamily="2" charset="0"/>
                <a:cs typeface="Nikosh" pitchFamily="2" charset="0"/>
              </a:rPr>
              <a:t>খ।  বিসমার্ক    গ।  হিটলার   </a:t>
            </a:r>
            <a:r>
              <a:rPr lang="bn-BD" sz="2400" dirty="0" smtClean="0">
                <a:latin typeface="Times New Roman" pitchFamily="18" charset="0"/>
                <a:cs typeface="Times New Roman" pitchFamily="18" charset="0"/>
              </a:rPr>
              <a:t> </a:t>
            </a:r>
            <a:r>
              <a:rPr lang="bn-BD" sz="2400" dirty="0" smtClean="0">
                <a:latin typeface="Nikosh" pitchFamily="2" charset="0"/>
                <a:cs typeface="Nikosh" pitchFamily="2" charset="0"/>
              </a:rPr>
              <a:t>ঘ।  মুসোলিনি</a:t>
            </a:r>
          </a:p>
          <a:p>
            <a:pPr>
              <a:buNone/>
            </a:pPr>
            <a:r>
              <a:rPr lang="bn-BD" sz="2400" dirty="0" smtClean="0">
                <a:latin typeface="Nikosh" pitchFamily="2" charset="0"/>
                <a:cs typeface="Nikosh" pitchFamily="2" charset="0"/>
              </a:rPr>
              <a:t>১১।   জার্মানিতে উগ্র জাতীয়তাবাদী চেতনার জন্ম দেন কে?     </a:t>
            </a:r>
          </a:p>
          <a:p>
            <a:pPr>
              <a:buNone/>
            </a:pPr>
            <a:r>
              <a:rPr lang="bn-BD" sz="2400" dirty="0" smtClean="0">
                <a:latin typeface="Nikosh" pitchFamily="2" charset="0"/>
                <a:cs typeface="Nikosh" pitchFamily="2" charset="0"/>
              </a:rPr>
              <a:t>ক। হিটলার   </a:t>
            </a:r>
            <a:r>
              <a:rPr lang="bn-BD" sz="2400" dirty="0" smtClean="0">
                <a:latin typeface="Times New Roman" pitchFamily="18" charset="0"/>
                <a:cs typeface="Nikosh" pitchFamily="2" charset="0"/>
              </a:rPr>
              <a:t>  </a:t>
            </a:r>
            <a:r>
              <a:rPr lang="bn-BD" sz="2400" b="1" dirty="0" smtClean="0">
                <a:latin typeface="Nikosh" pitchFamily="2" charset="0"/>
                <a:cs typeface="Nikosh" pitchFamily="2" charset="0"/>
              </a:rPr>
              <a:t>খ। বিসমার্ক   </a:t>
            </a:r>
            <a:r>
              <a:rPr lang="bn-BD" sz="2400" dirty="0" smtClean="0">
                <a:latin typeface="Nikosh" pitchFamily="2" charset="0"/>
                <a:cs typeface="Nikosh" pitchFamily="2" charset="0"/>
              </a:rPr>
              <a:t>গ।  হেগেল   </a:t>
            </a:r>
            <a:r>
              <a:rPr lang="bn-BD" sz="2400" dirty="0" smtClean="0">
                <a:latin typeface="Times New Roman" pitchFamily="18" charset="0"/>
                <a:cs typeface="Times New Roman" pitchFamily="18" charset="0"/>
              </a:rPr>
              <a:t> </a:t>
            </a:r>
            <a:r>
              <a:rPr lang="bn-BD" sz="2400" dirty="0" smtClean="0">
                <a:latin typeface="Nikosh" pitchFamily="2" charset="0"/>
                <a:cs typeface="Nikosh" pitchFamily="2" charset="0"/>
              </a:rPr>
              <a:t>ঘ। ম্যাকিয়াভেলী </a:t>
            </a:r>
            <a:endParaRPr lang="en-US" sz="24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85800" y="304800"/>
            <a:ext cx="7162800" cy="838200"/>
          </a:xfrm>
        </p:spPr>
        <p:txBody>
          <a:bodyPr>
            <a:normAutofit/>
          </a:bodyPr>
          <a:lstStyle/>
          <a:p>
            <a:pPr algn="ctr"/>
            <a:r>
              <a:rPr lang="bn-IN" sz="2800"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উচ্চতর দক্ষতা ও  বহুপদী সমাপ্তি সুচক বহুর্নিবাচনী প্রশ্ন </a:t>
            </a:r>
            <a:endParaRPr lang="en-US" sz="2800" b="1" dirty="0">
              <a:ln w="22225">
                <a:solidFill>
                  <a:schemeClr val="accent2"/>
                </a:solidFill>
                <a:prstDash val="solid"/>
              </a:ln>
              <a:solidFill>
                <a:schemeClr val="accent2">
                  <a:lumMod val="40000"/>
                  <a:lumOff val="60000"/>
                </a:schemeClr>
              </a:solidFill>
              <a:latin typeface="Nikosh" pitchFamily="2" charset="0"/>
              <a:cs typeface="Nikosh" pitchFamily="2" charset="0"/>
            </a:endParaRPr>
          </a:p>
        </p:txBody>
      </p:sp>
      <p:sp>
        <p:nvSpPr>
          <p:cNvPr id="3" name="Content Placeholder 2"/>
          <p:cNvSpPr>
            <a:spLocks noGrp="1"/>
          </p:cNvSpPr>
          <p:nvPr>
            <p:ph idx="4294967295"/>
          </p:nvPr>
        </p:nvSpPr>
        <p:spPr>
          <a:xfrm>
            <a:off x="152400" y="1295400"/>
            <a:ext cx="8763000" cy="5334000"/>
          </a:xfrm>
        </p:spPr>
        <p:txBody>
          <a:bodyPr>
            <a:normAutofit/>
          </a:bodyPr>
          <a:lstStyle/>
          <a:p>
            <a:pPr>
              <a:buNone/>
            </a:pPr>
            <a:r>
              <a:rPr lang="bn-BD" sz="2000" dirty="0" smtClean="0">
                <a:latin typeface="Nikosh" pitchFamily="2" charset="0"/>
                <a:cs typeface="Nikosh" pitchFamily="2" charset="0"/>
              </a:rPr>
              <a:t>১২</a:t>
            </a:r>
            <a:r>
              <a:rPr lang="bn-IN" sz="2000" dirty="0" smtClean="0">
                <a:latin typeface="Nikosh" pitchFamily="2" charset="0"/>
                <a:cs typeface="Nikosh" pitchFamily="2" charset="0"/>
              </a:rPr>
              <a:t>। </a:t>
            </a:r>
            <a:r>
              <a:rPr lang="bn-BD" sz="2000" dirty="0" smtClean="0">
                <a:latin typeface="Nikosh" pitchFamily="2" charset="0"/>
                <a:cs typeface="Nikosh" pitchFamily="2" charset="0"/>
              </a:rPr>
              <a:t>বাঙালী জাতীয়তাবাদের সমর্থক দল হলো </a:t>
            </a:r>
            <a:r>
              <a:rPr lang="bn-IN" sz="2000" dirty="0" smtClean="0">
                <a:latin typeface="Nikosh" pitchFamily="2" charset="0"/>
                <a:cs typeface="Nikosh" pitchFamily="2" charset="0"/>
              </a:rPr>
              <a:t>- </a:t>
            </a:r>
          </a:p>
          <a:p>
            <a:pPr>
              <a:buNone/>
            </a:pPr>
            <a:r>
              <a:rPr lang="en-US" sz="2000" dirty="0" err="1" smtClean="0">
                <a:latin typeface="Nikosh" pitchFamily="2" charset="0"/>
                <a:cs typeface="Nikosh" pitchFamily="2" charset="0"/>
              </a:rPr>
              <a:t>i</a:t>
            </a:r>
            <a:r>
              <a:rPr lang="en-US" sz="2000" dirty="0" smtClean="0">
                <a:latin typeface="Nikosh" pitchFamily="2" charset="0"/>
                <a:cs typeface="Nikosh" pitchFamily="2" charset="0"/>
              </a:rPr>
              <a:t>-</a:t>
            </a:r>
            <a:r>
              <a:rPr lang="bn-BD" sz="2000" dirty="0" smtClean="0">
                <a:latin typeface="Nikosh" pitchFamily="2" charset="0"/>
                <a:cs typeface="Nikosh" pitchFamily="2" charset="0"/>
              </a:rPr>
              <a:t> বাংলাদেশ আওয়ামী লীগ, জাতীয় সমাজতান্ত্রিক দল</a:t>
            </a:r>
            <a:r>
              <a:rPr lang="bn-IN" sz="2000" dirty="0" smtClean="0">
                <a:latin typeface="Nikosh" pitchFamily="2" charset="0"/>
                <a:cs typeface="Nikosh" pitchFamily="2" charset="0"/>
              </a:rPr>
              <a:t>    </a:t>
            </a:r>
            <a:r>
              <a:rPr lang="en-US" sz="2000" dirty="0" smtClean="0">
                <a:latin typeface="Nikosh" pitchFamily="2" charset="0"/>
                <a:cs typeface="Nikosh" pitchFamily="2" charset="0"/>
              </a:rPr>
              <a:t>ii-</a:t>
            </a:r>
            <a:r>
              <a:rPr lang="bn-BD" sz="2000" dirty="0" smtClean="0">
                <a:latin typeface="Nikosh" pitchFamily="2" charset="0"/>
                <a:cs typeface="Nikosh" pitchFamily="2" charset="0"/>
              </a:rPr>
              <a:t> জামায়াতে ইসলামী</a:t>
            </a:r>
            <a:r>
              <a:rPr lang="bn-IN" sz="2000" dirty="0" smtClean="0">
                <a:latin typeface="Nikosh" pitchFamily="2" charset="0"/>
                <a:cs typeface="Nikosh" pitchFamily="2" charset="0"/>
              </a:rPr>
              <a:t>  </a:t>
            </a:r>
            <a:r>
              <a:rPr lang="en-US" sz="2000" dirty="0" smtClean="0">
                <a:latin typeface="Nikosh" pitchFamily="2" charset="0"/>
                <a:cs typeface="Nikosh" pitchFamily="2" charset="0"/>
              </a:rPr>
              <a:t>iii- </a:t>
            </a:r>
            <a:r>
              <a:rPr lang="bn-BD" sz="2000" dirty="0">
                <a:solidFill>
                  <a:prstClr val="black"/>
                </a:solidFill>
                <a:latin typeface="Nikosh" pitchFamily="2" charset="0"/>
                <a:cs typeface="Nikosh" pitchFamily="2" charset="0"/>
              </a:rPr>
              <a:t>বাংলাদেশ জাতীয়তাবাদী দল,</a:t>
            </a:r>
            <a:r>
              <a:rPr lang="en-US" sz="2000" dirty="0" smtClean="0">
                <a:latin typeface="Nikosh" pitchFamily="2" charset="0"/>
                <a:cs typeface="Nikosh" pitchFamily="2" charset="0"/>
              </a:rPr>
              <a:t> </a:t>
            </a:r>
            <a:r>
              <a:rPr lang="bn-BD" sz="2000" dirty="0" smtClean="0">
                <a:latin typeface="Nikosh" pitchFamily="2" charset="0"/>
                <a:cs typeface="Nikosh" pitchFamily="2" charset="0"/>
              </a:rPr>
              <a:t>গণতন্ত্রী দল, বাংলাদেশের কম্যুনিষ্ট পার্টি</a:t>
            </a:r>
            <a:r>
              <a:rPr lang="bn-IN" sz="2000" dirty="0" smtClean="0">
                <a:latin typeface="Nikosh" pitchFamily="2" charset="0"/>
                <a:cs typeface="Nikosh" pitchFamily="2" charset="0"/>
              </a:rPr>
              <a:t> ---নিচের </a:t>
            </a:r>
            <a:r>
              <a:rPr lang="bn-IN" sz="2000" dirty="0">
                <a:latin typeface="Nikosh" pitchFamily="2" charset="0"/>
                <a:cs typeface="Nikosh" pitchFamily="2" charset="0"/>
              </a:rPr>
              <a:t>কোনটি </a:t>
            </a:r>
            <a:r>
              <a:rPr lang="bn-IN" sz="2000" dirty="0" smtClean="0">
                <a:latin typeface="Nikosh" pitchFamily="2" charset="0"/>
                <a:cs typeface="Nikosh" pitchFamily="2" charset="0"/>
              </a:rPr>
              <a:t>সঠিক? </a:t>
            </a:r>
          </a:p>
          <a:p>
            <a:pPr>
              <a:buNone/>
            </a:pPr>
            <a:r>
              <a:rPr lang="bn-IN" sz="2000" b="1" dirty="0" smtClean="0">
                <a:latin typeface="Nikosh" pitchFamily="2" charset="0"/>
                <a:cs typeface="Nikosh" pitchFamily="2" charset="0"/>
              </a:rPr>
              <a:t> </a:t>
            </a:r>
            <a:r>
              <a:rPr lang="bn-IN" sz="2000" dirty="0" smtClean="0">
                <a:latin typeface="Nikosh" pitchFamily="2" charset="0"/>
                <a:cs typeface="Nikosh" pitchFamily="2" charset="0"/>
              </a:rPr>
              <a:t>ক-  </a:t>
            </a:r>
            <a:r>
              <a:rPr lang="en-US" sz="2000" dirty="0" err="1" smtClean="0">
                <a:latin typeface="Nikosh" pitchFamily="2" charset="0"/>
                <a:cs typeface="Nikosh" pitchFamily="2" charset="0"/>
              </a:rPr>
              <a:t>i</a:t>
            </a:r>
            <a:r>
              <a:rPr lang="en-US" sz="2000" dirty="0" smtClean="0">
                <a:latin typeface="Nikosh" pitchFamily="2" charset="0"/>
                <a:cs typeface="Nikosh" pitchFamily="2" charset="0"/>
              </a:rPr>
              <a:t> </a:t>
            </a:r>
            <a:r>
              <a:rPr lang="bn-IN" sz="2000" dirty="0" smtClean="0">
                <a:latin typeface="Nikosh" pitchFamily="2" charset="0"/>
                <a:cs typeface="Nikosh" pitchFamily="2" charset="0"/>
              </a:rPr>
              <a:t>ও </a:t>
            </a:r>
            <a:r>
              <a:rPr lang="en-US" sz="2000" dirty="0" smtClean="0">
                <a:latin typeface="Nikosh" pitchFamily="2" charset="0"/>
                <a:cs typeface="Nikosh" pitchFamily="2" charset="0"/>
              </a:rPr>
              <a:t>ii  </a:t>
            </a:r>
            <a:r>
              <a:rPr lang="bn-IN" sz="2000" dirty="0" smtClean="0">
                <a:latin typeface="Nikosh" pitchFamily="2" charset="0"/>
                <a:cs typeface="Nikosh" pitchFamily="2" charset="0"/>
              </a:rPr>
              <a:t>                      </a:t>
            </a:r>
            <a:r>
              <a:rPr lang="bn-IN" sz="2000" b="1" dirty="0" smtClean="0">
                <a:latin typeface="Nikosh" pitchFamily="2" charset="0"/>
                <a:cs typeface="Nikosh" pitchFamily="2" charset="0"/>
              </a:rPr>
              <a:t>খ-</a:t>
            </a:r>
            <a:r>
              <a:rPr lang="en-US" sz="2000" b="1" dirty="0" smtClean="0">
                <a:latin typeface="Nikosh" pitchFamily="2" charset="0"/>
                <a:cs typeface="Nikosh" pitchFamily="2" charset="0"/>
              </a:rPr>
              <a:t>  </a:t>
            </a:r>
            <a:r>
              <a:rPr lang="en-US" sz="2000" b="1" dirty="0" err="1">
                <a:latin typeface="Nikosh" pitchFamily="2" charset="0"/>
                <a:cs typeface="Nikosh" pitchFamily="2" charset="0"/>
              </a:rPr>
              <a:t>i</a:t>
            </a:r>
            <a:r>
              <a:rPr lang="en-US" sz="2000" b="1" dirty="0" smtClean="0">
                <a:latin typeface="Nikosh" pitchFamily="2" charset="0"/>
                <a:cs typeface="Nikosh" pitchFamily="2" charset="0"/>
              </a:rPr>
              <a:t> </a:t>
            </a:r>
            <a:r>
              <a:rPr lang="bn-IN" sz="2000" b="1" dirty="0" smtClean="0">
                <a:latin typeface="Nikosh" pitchFamily="2" charset="0"/>
                <a:cs typeface="Nikosh" pitchFamily="2" charset="0"/>
              </a:rPr>
              <a:t>ও</a:t>
            </a:r>
            <a:r>
              <a:rPr lang="en-US" sz="2000" b="1" dirty="0" smtClean="0">
                <a:latin typeface="Nikosh" pitchFamily="2" charset="0"/>
                <a:cs typeface="Nikosh" pitchFamily="2" charset="0"/>
              </a:rPr>
              <a:t> iii </a:t>
            </a:r>
            <a:endParaRPr lang="bn-IN" sz="2000" b="1" dirty="0" smtClean="0">
              <a:latin typeface="Nikosh" pitchFamily="2" charset="0"/>
              <a:cs typeface="Nikosh" pitchFamily="2" charset="0"/>
            </a:endParaRPr>
          </a:p>
          <a:p>
            <a:pPr>
              <a:buNone/>
            </a:pPr>
            <a:r>
              <a:rPr lang="en-US" sz="2000" dirty="0" smtClean="0">
                <a:latin typeface="Nikosh" pitchFamily="2" charset="0"/>
                <a:cs typeface="Nikosh" pitchFamily="2" charset="0"/>
              </a:rPr>
              <a:t>  </a:t>
            </a:r>
            <a:r>
              <a:rPr lang="bn-IN" sz="2000" dirty="0" smtClean="0">
                <a:latin typeface="Nikosh" pitchFamily="2" charset="0"/>
                <a:cs typeface="Nikosh" pitchFamily="2" charset="0"/>
              </a:rPr>
              <a:t>গ- </a:t>
            </a:r>
            <a:r>
              <a:rPr lang="en-US" sz="2000" dirty="0" smtClean="0">
                <a:latin typeface="Nikosh" pitchFamily="2" charset="0"/>
                <a:cs typeface="Nikosh" pitchFamily="2" charset="0"/>
              </a:rPr>
              <a:t>ii </a:t>
            </a:r>
            <a:r>
              <a:rPr lang="bn-IN" sz="2000" dirty="0" smtClean="0">
                <a:latin typeface="Nikosh" pitchFamily="2" charset="0"/>
                <a:cs typeface="Nikosh" pitchFamily="2" charset="0"/>
              </a:rPr>
              <a:t>ও </a:t>
            </a:r>
            <a:r>
              <a:rPr lang="en-US" sz="2000" dirty="0" smtClean="0">
                <a:latin typeface="Nikosh" pitchFamily="2" charset="0"/>
                <a:cs typeface="Nikosh" pitchFamily="2" charset="0"/>
              </a:rPr>
              <a:t>iii</a:t>
            </a:r>
            <a:r>
              <a:rPr lang="bn-IN" sz="2000" dirty="0" smtClean="0">
                <a:latin typeface="Nikosh" pitchFamily="2" charset="0"/>
                <a:cs typeface="Nikosh" pitchFamily="2" charset="0"/>
              </a:rPr>
              <a:t>                       ঘ-</a:t>
            </a:r>
            <a:r>
              <a:rPr lang="en-US" sz="2000" dirty="0" smtClean="0">
                <a:latin typeface="Nikosh" pitchFamily="2" charset="0"/>
                <a:cs typeface="Nikosh" pitchFamily="2" charset="0"/>
              </a:rPr>
              <a:t> </a:t>
            </a:r>
            <a:r>
              <a:rPr lang="en-US" sz="2000" dirty="0" err="1" smtClean="0">
                <a:latin typeface="Nikosh" pitchFamily="2" charset="0"/>
                <a:cs typeface="Nikosh" pitchFamily="2" charset="0"/>
              </a:rPr>
              <a:t>i</a:t>
            </a:r>
            <a:r>
              <a:rPr lang="en-US" sz="2000" dirty="0" smtClean="0">
                <a:latin typeface="Nikosh" pitchFamily="2" charset="0"/>
                <a:cs typeface="Nikosh" pitchFamily="2" charset="0"/>
              </a:rPr>
              <a:t>, ii </a:t>
            </a:r>
            <a:r>
              <a:rPr lang="bn-IN" sz="2000" dirty="0" smtClean="0">
                <a:latin typeface="Nikosh" pitchFamily="2" charset="0"/>
                <a:cs typeface="Nikosh" pitchFamily="2" charset="0"/>
              </a:rPr>
              <a:t>ও </a:t>
            </a:r>
            <a:r>
              <a:rPr lang="en-US" sz="2000" dirty="0" smtClean="0">
                <a:latin typeface="Nikosh" pitchFamily="2" charset="0"/>
                <a:cs typeface="Nikosh" pitchFamily="2" charset="0"/>
              </a:rPr>
              <a:t> iii</a:t>
            </a:r>
          </a:p>
          <a:p>
            <a:pPr>
              <a:buNone/>
            </a:pPr>
            <a:r>
              <a:rPr lang="bn-BD" sz="2000" dirty="0" smtClean="0">
                <a:latin typeface="Nikosh" pitchFamily="2" charset="0"/>
                <a:cs typeface="Nikosh" pitchFamily="2" charset="0"/>
              </a:rPr>
              <a:t>১৩</a:t>
            </a:r>
            <a:r>
              <a:rPr lang="bn-IN" sz="2000" dirty="0" smtClean="0">
                <a:latin typeface="Nikosh" pitchFamily="2" charset="0"/>
                <a:cs typeface="Nikosh" pitchFamily="2" charset="0"/>
              </a:rPr>
              <a:t>। </a:t>
            </a:r>
            <a:r>
              <a:rPr lang="bn-BD" sz="2000" dirty="0" smtClean="0">
                <a:latin typeface="Nikosh" pitchFamily="2" charset="0"/>
                <a:cs typeface="Nikosh" pitchFamily="2" charset="0"/>
              </a:rPr>
              <a:t>১৯৭১ সালে মুক্তিযুদ্ধের বিরোধিতা করেছিল ?</a:t>
            </a:r>
            <a:r>
              <a:rPr lang="bn-IN" sz="2000" dirty="0" smtClean="0">
                <a:latin typeface="Nikosh" pitchFamily="2" charset="0"/>
                <a:cs typeface="Nikosh" pitchFamily="2" charset="0"/>
              </a:rPr>
              <a:t>- </a:t>
            </a:r>
          </a:p>
          <a:p>
            <a:pPr>
              <a:buNone/>
            </a:pPr>
            <a:r>
              <a:rPr lang="en-US" sz="2000" dirty="0" err="1" smtClean="0">
                <a:latin typeface="Nikosh" pitchFamily="2" charset="0"/>
                <a:cs typeface="Nikosh" pitchFamily="2" charset="0"/>
              </a:rPr>
              <a:t>i</a:t>
            </a:r>
            <a:r>
              <a:rPr lang="en-US" sz="2000" dirty="0" smtClean="0">
                <a:latin typeface="Nikosh" pitchFamily="2" charset="0"/>
                <a:cs typeface="Nikosh" pitchFamily="2" charset="0"/>
              </a:rPr>
              <a:t>-</a:t>
            </a:r>
            <a:r>
              <a:rPr lang="bn-BD" sz="2000" dirty="0" smtClean="0">
                <a:latin typeface="Nikosh" pitchFamily="2" charset="0"/>
                <a:cs typeface="Nikosh" pitchFamily="2" charset="0"/>
              </a:rPr>
              <a:t>  জনতা লীগ, ন্যাশ</a:t>
            </a:r>
            <a:r>
              <a:rPr lang="en-US" sz="2000" dirty="0" err="1" smtClean="0">
                <a:latin typeface="Nikosh" pitchFamily="2" charset="0"/>
                <a:cs typeface="Nikosh" pitchFamily="2" charset="0"/>
              </a:rPr>
              <a:t>না</a:t>
            </a:r>
            <a:r>
              <a:rPr lang="en-US" sz="2000" dirty="0" smtClean="0">
                <a:latin typeface="Nikosh" pitchFamily="2" charset="0"/>
                <a:cs typeface="Nikosh" pitchFamily="2" charset="0"/>
              </a:rPr>
              <a:t> </a:t>
            </a:r>
            <a:r>
              <a:rPr lang="bn-BD" sz="2000" dirty="0" smtClean="0">
                <a:latin typeface="Nikosh" pitchFamily="2" charset="0"/>
                <a:cs typeface="Nikosh" pitchFamily="2" charset="0"/>
              </a:rPr>
              <a:t>ল আওয়ামী  পার্টি</a:t>
            </a:r>
            <a:r>
              <a:rPr lang="bn-IN" sz="2000" dirty="0" smtClean="0">
                <a:latin typeface="Nikosh" pitchFamily="2" charset="0"/>
                <a:cs typeface="Nikosh" pitchFamily="2" charset="0"/>
              </a:rPr>
              <a:t>  </a:t>
            </a:r>
            <a:r>
              <a:rPr lang="en-US" sz="2000" dirty="0" smtClean="0">
                <a:latin typeface="Nikosh" pitchFamily="2" charset="0"/>
                <a:cs typeface="Nikosh" pitchFamily="2" charset="0"/>
              </a:rPr>
              <a:t>ii-</a:t>
            </a:r>
            <a:r>
              <a:rPr lang="bn-BD" sz="2000" dirty="0" smtClean="0">
                <a:latin typeface="Nikosh" pitchFamily="2" charset="0"/>
                <a:cs typeface="Nikosh" pitchFamily="2" charset="0"/>
              </a:rPr>
              <a:t> কম্যুনিষ্ট পার্টি</a:t>
            </a:r>
          </a:p>
          <a:p>
            <a:pPr>
              <a:buNone/>
            </a:pPr>
            <a:r>
              <a:rPr lang="en-US" sz="2000" dirty="0" smtClean="0">
                <a:latin typeface="Nikosh" pitchFamily="2" charset="0"/>
                <a:cs typeface="Nikosh" pitchFamily="2" charset="0"/>
              </a:rPr>
              <a:t>iii- </a:t>
            </a:r>
            <a:r>
              <a:rPr lang="bn-BD" sz="2000" dirty="0" smtClean="0">
                <a:latin typeface="Nikosh" pitchFamily="2" charset="0"/>
                <a:cs typeface="Nikosh" pitchFamily="2" charset="0"/>
              </a:rPr>
              <a:t>মুসলিম লীগ, জামায়াতে ইসলামী, পিডিপি, নেজামে ইসলাম</a:t>
            </a:r>
            <a:r>
              <a:rPr lang="bn-IN" sz="2000" dirty="0" smtClean="0">
                <a:latin typeface="Nikosh" pitchFamily="2" charset="0"/>
                <a:cs typeface="Nikosh" pitchFamily="2" charset="0"/>
              </a:rPr>
              <a:t> --- নিচের কোনটি সঠিক? </a:t>
            </a:r>
          </a:p>
          <a:p>
            <a:pPr>
              <a:buNone/>
            </a:pPr>
            <a:r>
              <a:rPr lang="bn-IN" sz="2000" dirty="0" smtClean="0">
                <a:latin typeface="Nikosh" pitchFamily="2" charset="0"/>
                <a:cs typeface="Nikosh" pitchFamily="2" charset="0"/>
              </a:rPr>
              <a:t> ক-  </a:t>
            </a:r>
            <a:r>
              <a:rPr lang="en-US" sz="2000" dirty="0" err="1" smtClean="0">
                <a:latin typeface="Nikosh" pitchFamily="2" charset="0"/>
                <a:cs typeface="Nikosh" pitchFamily="2" charset="0"/>
              </a:rPr>
              <a:t>i</a:t>
            </a:r>
            <a:r>
              <a:rPr lang="en-US" sz="2000" dirty="0" smtClean="0">
                <a:latin typeface="Nikosh" pitchFamily="2" charset="0"/>
                <a:cs typeface="Nikosh" pitchFamily="2" charset="0"/>
              </a:rPr>
              <a:t> </a:t>
            </a:r>
            <a:r>
              <a:rPr lang="bn-IN" sz="2000" dirty="0" smtClean="0">
                <a:latin typeface="Nikosh" pitchFamily="2" charset="0"/>
                <a:cs typeface="Nikosh" pitchFamily="2" charset="0"/>
              </a:rPr>
              <a:t>ও </a:t>
            </a:r>
            <a:r>
              <a:rPr lang="en-US" sz="2000" dirty="0" smtClean="0">
                <a:latin typeface="Nikosh" pitchFamily="2" charset="0"/>
                <a:cs typeface="Nikosh" pitchFamily="2" charset="0"/>
              </a:rPr>
              <a:t>ii  </a:t>
            </a:r>
            <a:r>
              <a:rPr lang="bn-IN" sz="2000" dirty="0" smtClean="0">
                <a:latin typeface="Nikosh" pitchFamily="2" charset="0"/>
                <a:cs typeface="Nikosh" pitchFamily="2" charset="0"/>
              </a:rPr>
              <a:t>                      </a:t>
            </a:r>
            <a:r>
              <a:rPr lang="bn-IN" sz="2000" b="1" dirty="0" smtClean="0">
                <a:latin typeface="Nikosh" pitchFamily="2" charset="0"/>
                <a:cs typeface="Nikosh" pitchFamily="2" charset="0"/>
              </a:rPr>
              <a:t>খ-</a:t>
            </a:r>
            <a:r>
              <a:rPr lang="en-US" sz="2000" b="1" dirty="0" smtClean="0">
                <a:latin typeface="Nikosh" pitchFamily="2" charset="0"/>
                <a:cs typeface="Nikosh" pitchFamily="2" charset="0"/>
              </a:rPr>
              <a:t>  iii </a:t>
            </a:r>
            <a:endParaRPr lang="bn-IN" sz="2000" b="1" dirty="0" smtClean="0">
              <a:latin typeface="Nikosh" pitchFamily="2" charset="0"/>
              <a:cs typeface="Nikosh" pitchFamily="2" charset="0"/>
            </a:endParaRPr>
          </a:p>
          <a:p>
            <a:pPr>
              <a:buNone/>
            </a:pPr>
            <a:r>
              <a:rPr lang="en-US" sz="2000" dirty="0" smtClean="0">
                <a:latin typeface="Nikosh" pitchFamily="2" charset="0"/>
                <a:cs typeface="Nikosh" pitchFamily="2" charset="0"/>
              </a:rPr>
              <a:t>  </a:t>
            </a:r>
            <a:r>
              <a:rPr lang="bn-IN" sz="2000" dirty="0" smtClean="0">
                <a:latin typeface="Nikosh" pitchFamily="2" charset="0"/>
                <a:cs typeface="Nikosh" pitchFamily="2" charset="0"/>
              </a:rPr>
              <a:t>গ- </a:t>
            </a:r>
            <a:r>
              <a:rPr lang="en-US" sz="2000" dirty="0" smtClean="0">
                <a:latin typeface="Nikosh" pitchFamily="2" charset="0"/>
                <a:cs typeface="Nikosh" pitchFamily="2" charset="0"/>
              </a:rPr>
              <a:t>ii </a:t>
            </a:r>
            <a:r>
              <a:rPr lang="bn-IN" sz="2000" dirty="0" smtClean="0">
                <a:latin typeface="Nikosh" pitchFamily="2" charset="0"/>
                <a:cs typeface="Nikosh" pitchFamily="2" charset="0"/>
              </a:rPr>
              <a:t>ও </a:t>
            </a:r>
            <a:r>
              <a:rPr lang="en-US" sz="2000" dirty="0" smtClean="0">
                <a:latin typeface="Nikosh" pitchFamily="2" charset="0"/>
                <a:cs typeface="Nikosh" pitchFamily="2" charset="0"/>
              </a:rPr>
              <a:t>iii</a:t>
            </a:r>
            <a:r>
              <a:rPr lang="bn-IN" sz="2000" dirty="0" smtClean="0">
                <a:latin typeface="Nikosh" pitchFamily="2" charset="0"/>
                <a:cs typeface="Nikosh" pitchFamily="2" charset="0"/>
              </a:rPr>
              <a:t>                       ঘ-</a:t>
            </a:r>
            <a:r>
              <a:rPr lang="en-US" sz="2000" dirty="0" smtClean="0">
                <a:latin typeface="Nikosh" pitchFamily="2" charset="0"/>
                <a:cs typeface="Nikosh" pitchFamily="2" charset="0"/>
              </a:rPr>
              <a:t> </a:t>
            </a:r>
            <a:r>
              <a:rPr lang="en-US" sz="2000" dirty="0" err="1" smtClean="0">
                <a:latin typeface="Nikosh" pitchFamily="2" charset="0"/>
                <a:cs typeface="Nikosh" pitchFamily="2" charset="0"/>
              </a:rPr>
              <a:t>i</a:t>
            </a:r>
            <a:r>
              <a:rPr lang="en-US" sz="2000" dirty="0" smtClean="0">
                <a:latin typeface="Nikosh" pitchFamily="2" charset="0"/>
                <a:cs typeface="Nikosh" pitchFamily="2" charset="0"/>
              </a:rPr>
              <a:t>, ii </a:t>
            </a:r>
            <a:r>
              <a:rPr lang="bn-IN" sz="2000" dirty="0" smtClean="0">
                <a:latin typeface="Nikosh" pitchFamily="2" charset="0"/>
                <a:cs typeface="Nikosh" pitchFamily="2" charset="0"/>
              </a:rPr>
              <a:t>ও </a:t>
            </a:r>
            <a:r>
              <a:rPr lang="en-US" sz="2000" dirty="0" smtClean="0">
                <a:latin typeface="Nikosh" pitchFamily="2" charset="0"/>
                <a:cs typeface="Nikosh" pitchFamily="2" charset="0"/>
              </a:rPr>
              <a:t> iii</a:t>
            </a:r>
          </a:p>
          <a:p>
            <a:pPr>
              <a:buNone/>
            </a:pPr>
            <a:r>
              <a:rPr lang="bn-BD" sz="2000" dirty="0" smtClean="0">
                <a:latin typeface="Nikosh" pitchFamily="2" charset="0"/>
                <a:cs typeface="Nikosh" pitchFamily="2" charset="0"/>
              </a:rPr>
              <a:t>১৪</a:t>
            </a:r>
            <a:r>
              <a:rPr lang="bn-IN" sz="2000" dirty="0" smtClean="0">
                <a:latin typeface="Nikosh" pitchFamily="2" charset="0"/>
                <a:cs typeface="Nikosh" pitchFamily="2" charset="0"/>
              </a:rPr>
              <a:t>। </a:t>
            </a:r>
            <a:r>
              <a:rPr lang="bn-BD" sz="2000" dirty="0" smtClean="0">
                <a:latin typeface="Nikosh" pitchFamily="2" charset="0"/>
                <a:cs typeface="Nikosh" pitchFamily="2" charset="0"/>
              </a:rPr>
              <a:t>একটি জাতি হতে পারে</a:t>
            </a:r>
            <a:r>
              <a:rPr lang="bn-IN" sz="2000" dirty="0" smtClean="0">
                <a:latin typeface="Nikosh" pitchFamily="2" charset="0"/>
                <a:cs typeface="Nikosh" pitchFamily="2" charset="0"/>
              </a:rPr>
              <a:t>- </a:t>
            </a:r>
          </a:p>
          <a:p>
            <a:pPr>
              <a:buNone/>
            </a:pPr>
            <a:r>
              <a:rPr lang="en-US" sz="2000" dirty="0" err="1" smtClean="0">
                <a:latin typeface="Nikosh" pitchFamily="2" charset="0"/>
                <a:cs typeface="Nikosh" pitchFamily="2" charset="0"/>
              </a:rPr>
              <a:t>i</a:t>
            </a:r>
            <a:r>
              <a:rPr lang="en-US" sz="2000" dirty="0" smtClean="0">
                <a:latin typeface="Nikosh" pitchFamily="2" charset="0"/>
                <a:cs typeface="Nikosh" pitchFamily="2" charset="0"/>
              </a:rPr>
              <a:t>-</a:t>
            </a:r>
            <a:r>
              <a:rPr lang="bn-BD" sz="2000" dirty="0" smtClean="0">
                <a:latin typeface="Nikosh" pitchFamily="2" charset="0"/>
                <a:cs typeface="Nikosh" pitchFamily="2" charset="0"/>
              </a:rPr>
              <a:t>  স্বায়ত্বশাসিত </a:t>
            </a:r>
            <a:r>
              <a:rPr lang="bn-IN" sz="2000" dirty="0" smtClean="0">
                <a:latin typeface="Nikosh" pitchFamily="2" charset="0"/>
                <a:cs typeface="Nikosh" pitchFamily="2" charset="0"/>
              </a:rPr>
              <a:t>  </a:t>
            </a:r>
            <a:r>
              <a:rPr lang="en-US" sz="2000" dirty="0" smtClean="0">
                <a:latin typeface="Nikosh" pitchFamily="2" charset="0"/>
                <a:cs typeface="Nikosh" pitchFamily="2" charset="0"/>
              </a:rPr>
              <a:t>ii-</a:t>
            </a:r>
            <a:r>
              <a:rPr lang="bn-BD" sz="2000" dirty="0" smtClean="0">
                <a:latin typeface="Nikosh" pitchFamily="2" charset="0"/>
                <a:cs typeface="Nikosh" pitchFamily="2" charset="0"/>
              </a:rPr>
              <a:t> পরাধীন  </a:t>
            </a:r>
            <a:r>
              <a:rPr lang="bn-IN" sz="2000" dirty="0" smtClean="0">
                <a:latin typeface="Nikosh" pitchFamily="2" charset="0"/>
                <a:cs typeface="Nikosh" pitchFamily="2" charset="0"/>
              </a:rPr>
              <a:t> </a:t>
            </a:r>
            <a:r>
              <a:rPr lang="en-US" sz="2000" dirty="0" smtClean="0">
                <a:latin typeface="Nikosh" pitchFamily="2" charset="0"/>
                <a:cs typeface="Nikosh" pitchFamily="2" charset="0"/>
              </a:rPr>
              <a:t>iii- </a:t>
            </a:r>
            <a:r>
              <a:rPr lang="bn-BD" sz="2000" dirty="0" smtClean="0">
                <a:latin typeface="Nikosh" pitchFamily="2" charset="0"/>
                <a:cs typeface="Nikosh" pitchFamily="2" charset="0"/>
              </a:rPr>
              <a:t>স্বাধীন</a:t>
            </a:r>
            <a:r>
              <a:rPr lang="bn-IN" sz="2000" dirty="0" smtClean="0">
                <a:latin typeface="Nikosh" pitchFamily="2" charset="0"/>
                <a:cs typeface="Nikosh" pitchFamily="2" charset="0"/>
              </a:rPr>
              <a:t> --- নিচের কোনটি সঠিক? </a:t>
            </a:r>
          </a:p>
          <a:p>
            <a:pPr>
              <a:buNone/>
            </a:pPr>
            <a:r>
              <a:rPr lang="bn-IN" sz="2000" b="1" dirty="0" smtClean="0">
                <a:latin typeface="Nikosh" pitchFamily="2" charset="0"/>
                <a:cs typeface="Nikosh" pitchFamily="2" charset="0"/>
              </a:rPr>
              <a:t> </a:t>
            </a:r>
            <a:r>
              <a:rPr lang="bn-IN" sz="2000" dirty="0" smtClean="0">
                <a:latin typeface="Nikosh" pitchFamily="2" charset="0"/>
                <a:cs typeface="Nikosh" pitchFamily="2" charset="0"/>
              </a:rPr>
              <a:t>ক-  </a:t>
            </a:r>
            <a:r>
              <a:rPr lang="en-US" sz="2000" dirty="0" err="1" smtClean="0">
                <a:latin typeface="Times New Roman" pitchFamily="18" charset="0"/>
                <a:cs typeface="Times New Roman" pitchFamily="18" charset="0"/>
              </a:rPr>
              <a:t>i</a:t>
            </a:r>
            <a:r>
              <a:rPr lang="en-US" sz="2000" b="1" dirty="0" smtClean="0">
                <a:latin typeface="Nikosh" pitchFamily="2" charset="0"/>
                <a:cs typeface="Nikosh" pitchFamily="2" charset="0"/>
              </a:rPr>
              <a:t> </a:t>
            </a:r>
            <a:r>
              <a:rPr lang="bn-BD" sz="2000" b="1" dirty="0" smtClean="0">
                <a:latin typeface="Nikosh" pitchFamily="2" charset="0"/>
                <a:cs typeface="Nikosh" pitchFamily="2" charset="0"/>
              </a:rPr>
              <a:t>   </a:t>
            </a:r>
            <a:r>
              <a:rPr lang="bn-IN" sz="2000" dirty="0" smtClean="0">
                <a:latin typeface="Nikosh" pitchFamily="2" charset="0"/>
                <a:cs typeface="Nikosh" pitchFamily="2" charset="0"/>
              </a:rPr>
              <a:t>খ-</a:t>
            </a:r>
            <a:r>
              <a:rPr lang="en-US" sz="2000" dirty="0" smtClean="0">
                <a:latin typeface="Nikosh" pitchFamily="2" charset="0"/>
                <a:cs typeface="Nikosh" pitchFamily="2" charset="0"/>
              </a:rPr>
              <a:t>  </a:t>
            </a:r>
            <a:r>
              <a:rPr lang="en-US" sz="2000" dirty="0" err="1" smtClean="0">
                <a:latin typeface="Nikosh" pitchFamily="2" charset="0"/>
                <a:cs typeface="Nikosh" pitchFamily="2" charset="0"/>
              </a:rPr>
              <a:t>i</a:t>
            </a:r>
            <a:r>
              <a:rPr lang="en-US" sz="2000" dirty="0" smtClean="0">
                <a:latin typeface="Nikosh" pitchFamily="2" charset="0"/>
                <a:cs typeface="Nikosh" pitchFamily="2" charset="0"/>
              </a:rPr>
              <a:t> </a:t>
            </a:r>
            <a:r>
              <a:rPr lang="bn-IN" sz="2000" dirty="0" smtClean="0">
                <a:latin typeface="Nikosh" pitchFamily="2" charset="0"/>
                <a:cs typeface="Nikosh" pitchFamily="2" charset="0"/>
              </a:rPr>
              <a:t>ও</a:t>
            </a:r>
            <a:r>
              <a:rPr lang="en-US" sz="2000" dirty="0" smtClean="0">
                <a:latin typeface="Nikosh" pitchFamily="2" charset="0"/>
                <a:cs typeface="Nikosh" pitchFamily="2" charset="0"/>
              </a:rPr>
              <a:t> iii      </a:t>
            </a:r>
            <a:r>
              <a:rPr lang="bn-IN" sz="2000" dirty="0" smtClean="0">
                <a:latin typeface="Nikosh" pitchFamily="2" charset="0"/>
                <a:cs typeface="Nikosh" pitchFamily="2" charset="0"/>
              </a:rPr>
              <a:t>গ- </a:t>
            </a:r>
            <a:r>
              <a:rPr lang="en-US" sz="2000" dirty="0" smtClean="0">
                <a:latin typeface="Nikosh" pitchFamily="2" charset="0"/>
                <a:cs typeface="Nikosh" pitchFamily="2" charset="0"/>
              </a:rPr>
              <a:t>ii </a:t>
            </a:r>
            <a:r>
              <a:rPr lang="bn-IN" sz="2000" dirty="0" smtClean="0">
                <a:latin typeface="Nikosh" pitchFamily="2" charset="0"/>
                <a:cs typeface="Nikosh" pitchFamily="2" charset="0"/>
              </a:rPr>
              <a:t>ও </a:t>
            </a:r>
            <a:r>
              <a:rPr lang="en-US" sz="2000" dirty="0" smtClean="0">
                <a:latin typeface="Nikosh" pitchFamily="2" charset="0"/>
                <a:cs typeface="Nikosh" pitchFamily="2" charset="0"/>
              </a:rPr>
              <a:t>iii</a:t>
            </a:r>
            <a:r>
              <a:rPr lang="bn-IN" sz="2000" dirty="0" smtClean="0">
                <a:latin typeface="Nikosh" pitchFamily="2" charset="0"/>
                <a:cs typeface="Nikosh" pitchFamily="2" charset="0"/>
              </a:rPr>
              <a:t>     </a:t>
            </a:r>
            <a:r>
              <a:rPr lang="bn-IN" sz="2000" b="1" dirty="0" smtClean="0">
                <a:latin typeface="Nikosh" pitchFamily="2" charset="0"/>
                <a:cs typeface="Nikosh" pitchFamily="2" charset="0"/>
              </a:rPr>
              <a:t>ঘ-</a:t>
            </a:r>
            <a:r>
              <a:rPr lang="en-US" sz="2000" b="1" dirty="0" smtClean="0">
                <a:latin typeface="Nikosh" pitchFamily="2" charset="0"/>
                <a:cs typeface="Nikosh" pitchFamily="2" charset="0"/>
              </a:rPr>
              <a:t> </a:t>
            </a:r>
            <a:r>
              <a:rPr lang="en-US" sz="2000" b="1" dirty="0" err="1" smtClean="0">
                <a:latin typeface="Nikosh" pitchFamily="2" charset="0"/>
                <a:cs typeface="Nikosh" pitchFamily="2" charset="0"/>
              </a:rPr>
              <a:t>i</a:t>
            </a:r>
            <a:r>
              <a:rPr lang="en-US" sz="2000" b="1" dirty="0" smtClean="0">
                <a:latin typeface="Nikosh" pitchFamily="2" charset="0"/>
                <a:cs typeface="Nikosh" pitchFamily="2" charset="0"/>
              </a:rPr>
              <a:t>, ii </a:t>
            </a:r>
            <a:r>
              <a:rPr lang="bn-IN" sz="2000" b="1" dirty="0" smtClean="0">
                <a:latin typeface="Nikosh" pitchFamily="2" charset="0"/>
                <a:cs typeface="Nikosh" pitchFamily="2" charset="0"/>
              </a:rPr>
              <a:t>ও </a:t>
            </a:r>
            <a:r>
              <a:rPr lang="en-US" sz="2000" b="1" dirty="0" smtClean="0">
                <a:latin typeface="Nikosh" pitchFamily="2" charset="0"/>
                <a:cs typeface="Nikosh" pitchFamily="2" charset="0"/>
              </a:rPr>
              <a:t> iii</a:t>
            </a:r>
            <a:endParaRPr lang="bn-BD" sz="2000" b="1" dirty="0" smtClean="0">
              <a:latin typeface="Nikosh" pitchFamily="2" charset="0"/>
              <a:cs typeface="Nikosh" pitchFamily="2" charset="0"/>
            </a:endParaRPr>
          </a:p>
          <a:p>
            <a:pPr>
              <a:buNone/>
            </a:pPr>
            <a:endParaRPr lang="bn-BD" sz="2000" b="1" dirty="0" smtClean="0">
              <a:latin typeface="Nikosh" pitchFamily="2" charset="0"/>
              <a:cs typeface="Nikosh" pitchFamily="2" charset="0"/>
            </a:endParaRPr>
          </a:p>
          <a:p>
            <a:pPr>
              <a:buNone/>
            </a:pPr>
            <a:endParaRPr lang="bn-IN" sz="5400" b="1" dirty="0" smtClean="0">
              <a:latin typeface="Nikosh" pitchFamily="2" charset="0"/>
              <a:cs typeface="Nikosh" pitchFamily="2" charset="0"/>
            </a:endParaRPr>
          </a:p>
          <a:p>
            <a:pPr>
              <a:buNone/>
            </a:pPr>
            <a:endParaRPr lang="bn-IN" sz="3600" b="1" dirty="0">
              <a:latin typeface="Nikosh" pitchFamily="2" charset="0"/>
              <a:cs typeface="Nikosh" pitchFamily="2" charset="0"/>
            </a:endParaRPr>
          </a:p>
          <a:p>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37753459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74638"/>
            <a:ext cx="4572000" cy="1143000"/>
          </a:xfrm>
        </p:spPr>
        <p:txBody>
          <a:bodyPr/>
          <a:lstStyle/>
          <a:p>
            <a:pPr algn="ctr"/>
            <a:r>
              <a:rPr lang="bn-BD" dirty="0" smtClean="0">
                <a:latin typeface="Nikosh" pitchFamily="2" charset="0"/>
                <a:cs typeface="Nikosh" pitchFamily="2" charset="0"/>
              </a:rPr>
              <a:t>  পাঠ পরিচিতি</a:t>
            </a:r>
            <a:endParaRPr lang="en-US" dirty="0">
              <a:latin typeface="Nikosh" pitchFamily="2" charset="0"/>
              <a:cs typeface="Nikosh" pitchFamily="2" charset="0"/>
            </a:endParaRPr>
          </a:p>
        </p:txBody>
      </p:sp>
      <p:sp>
        <p:nvSpPr>
          <p:cNvPr id="3" name="Content Placeholder 2"/>
          <p:cNvSpPr>
            <a:spLocks noGrp="1"/>
          </p:cNvSpPr>
          <p:nvPr>
            <p:ph idx="1"/>
          </p:nvPr>
        </p:nvSpPr>
        <p:spPr>
          <a:xfrm>
            <a:off x="1828800" y="1828800"/>
            <a:ext cx="5486400" cy="3657600"/>
          </a:xfrm>
        </p:spPr>
        <p:txBody>
          <a:bodyPr/>
          <a:lstStyle/>
          <a:p>
            <a:pPr algn="ctr">
              <a:buNone/>
            </a:pPr>
            <a:r>
              <a:rPr lang="bn-BD" sz="4000" dirty="0" smtClean="0">
                <a:latin typeface="Nikosh" pitchFamily="2" charset="0"/>
                <a:cs typeface="Nikosh" pitchFamily="2" charset="0"/>
              </a:rPr>
              <a:t>শ্রেনীঃ একাদশ </a:t>
            </a:r>
          </a:p>
          <a:p>
            <a:pPr algn="ctr">
              <a:buNone/>
            </a:pPr>
            <a:r>
              <a:rPr lang="bn-BD" sz="4000" dirty="0" smtClean="0">
                <a:latin typeface="Nikosh" pitchFamily="2" charset="0"/>
                <a:cs typeface="Nikosh" pitchFamily="2" charset="0"/>
              </a:rPr>
              <a:t>পৌরনীতি ও সুশাসন</a:t>
            </a:r>
          </a:p>
          <a:p>
            <a:pPr algn="ctr">
              <a:buNone/>
            </a:pPr>
            <a:r>
              <a:rPr lang="bn-BD" sz="4000" dirty="0" smtClean="0">
                <a:latin typeface="Nikosh" pitchFamily="2" charset="0"/>
                <a:cs typeface="Nikosh" pitchFamily="2" charset="0"/>
              </a:rPr>
              <a:t>সময়ঃ ৪৫ মিনিট                     </a:t>
            </a:r>
          </a:p>
          <a:p>
            <a:pPr algn="ctr">
              <a:buNone/>
            </a:pPr>
            <a:r>
              <a:rPr lang="bn-BD" sz="4000" dirty="0" smtClean="0">
                <a:latin typeface="Nikosh" pitchFamily="2" charset="0"/>
                <a:cs typeface="Nikosh" pitchFamily="2" charset="0"/>
              </a:rPr>
              <a:t>তারিখঃ </a:t>
            </a:r>
            <a:r>
              <a:rPr lang="en-US" sz="4000" dirty="0" smtClean="0">
                <a:latin typeface="Nikosh" pitchFamily="2" charset="0"/>
                <a:cs typeface="Nikosh" pitchFamily="2" charset="0"/>
              </a:rPr>
              <a:t>৩০</a:t>
            </a:r>
            <a:r>
              <a:rPr lang="bn-BD" sz="4000" dirty="0" smtClean="0">
                <a:latin typeface="Nikosh" pitchFamily="2" charset="0"/>
                <a:cs typeface="Nikosh" pitchFamily="2" charset="0"/>
              </a:rPr>
              <a:t>/</a:t>
            </a:r>
            <a:r>
              <a:rPr lang="en-US" sz="4000" dirty="0" smtClean="0">
                <a:latin typeface="Nikosh" pitchFamily="2" charset="0"/>
                <a:cs typeface="Nikosh" pitchFamily="2" charset="0"/>
              </a:rPr>
              <a:t>০৬</a:t>
            </a:r>
            <a:r>
              <a:rPr lang="bn-BD" sz="4000" dirty="0" smtClean="0">
                <a:latin typeface="Nikosh" pitchFamily="2" charset="0"/>
                <a:cs typeface="Nikosh" pitchFamily="2" charset="0"/>
              </a:rPr>
              <a:t>/২০</a:t>
            </a:r>
            <a:r>
              <a:rPr lang="en-US" sz="4000" dirty="0" smtClean="0">
                <a:latin typeface="Nikosh" pitchFamily="2" charset="0"/>
                <a:cs typeface="Nikosh" pitchFamily="2" charset="0"/>
              </a:rPr>
              <a:t>২০</a:t>
            </a:r>
            <a:r>
              <a:rPr lang="bn-BD" sz="4000" dirty="0" smtClean="0">
                <a:latin typeface="Nikosh" pitchFamily="2" charset="0"/>
                <a:cs typeface="Nikosh" pitchFamily="2" charset="0"/>
              </a:rPr>
              <a:t>  </a:t>
            </a:r>
            <a:r>
              <a:rPr lang="bn-BD" dirty="0" smtClean="0">
                <a:latin typeface="Nikosh" pitchFamily="2" charset="0"/>
                <a:cs typeface="Nikosh" pitchFamily="2" charset="0"/>
              </a:rPr>
              <a:t>                </a:t>
            </a:r>
            <a:endParaRPr lang="en-US" dirty="0">
              <a:latin typeface="Nikosh" pitchFamily="2" charset="0"/>
              <a:cs typeface="Nikosh" pitchFamily="2"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grpId="1" nodeType="clickEffect">
                                  <p:stCondLst>
                                    <p:cond delay="0"/>
                                  </p:stCondLst>
                                  <p:childTnLst>
                                    <p:animRot by="21600000">
                                      <p:cBhvr>
                                        <p:cTn id="11" dur="2000" fill="hold"/>
                                        <p:tgtEl>
                                          <p:spTgt spid="2"/>
                                        </p:tgtEl>
                                        <p:attrNameLst>
                                          <p:attrName>r</p:attrName>
                                        </p:attrNameLst>
                                      </p:cBhvr>
                                    </p:animRo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blinds(horizontal)">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blinds(horizontal)">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blinds(horizontal)">
                                      <p:cBhvr>
                                        <p:cTn id="26" dur="5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blinds(horizontal)">
                                      <p:cBhvr>
                                        <p:cTn id="31" dur="500"/>
                                        <p:tgtEl>
                                          <p:spTgt spid="3">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xit" presetSubtype="4" fill="hold" grpId="1" nodeType="clickEffect">
                                  <p:stCondLst>
                                    <p:cond delay="0"/>
                                  </p:stCondLst>
                                  <p:childTnLst>
                                    <p:anim calcmode="lin" valueType="num">
                                      <p:cBhvr additive="base">
                                        <p:cTn id="35"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6" dur="500"/>
                                        <p:tgtEl>
                                          <p:spTgt spid="3">
                                            <p:txEl>
                                              <p:pRg st="0" end="0"/>
                                            </p:txEl>
                                          </p:spTgt>
                                        </p:tgtEl>
                                        <p:attrNameLst>
                                          <p:attrName>ppt_y</p:attrName>
                                        </p:attrNameLst>
                                      </p:cBhvr>
                                      <p:tavLst>
                                        <p:tav tm="0">
                                          <p:val>
                                            <p:strVal val="ppt_y"/>
                                          </p:val>
                                        </p:tav>
                                        <p:tav tm="100000">
                                          <p:val>
                                            <p:strVal val="1+ppt_h/2"/>
                                          </p:val>
                                        </p:tav>
                                      </p:tavLst>
                                    </p:anim>
                                    <p:set>
                                      <p:cBhvr>
                                        <p:cTn id="37"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 presetClass="exit" presetSubtype="4" fill="hold" grpId="1" nodeType="clickEffect">
                                  <p:stCondLst>
                                    <p:cond delay="0"/>
                                  </p:stCondLst>
                                  <p:childTnLst>
                                    <p:anim calcmode="lin" valueType="num">
                                      <p:cBhvr additive="base">
                                        <p:cTn id="41" dur="500"/>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42" dur="500"/>
                                        <p:tgtEl>
                                          <p:spTgt spid="3">
                                            <p:txEl>
                                              <p:pRg st="1" end="1"/>
                                            </p:txEl>
                                          </p:spTgt>
                                        </p:tgtEl>
                                        <p:attrNameLst>
                                          <p:attrName>ppt_y</p:attrName>
                                        </p:attrNameLst>
                                      </p:cBhvr>
                                      <p:tavLst>
                                        <p:tav tm="0">
                                          <p:val>
                                            <p:strVal val="ppt_y"/>
                                          </p:val>
                                        </p:tav>
                                        <p:tav tm="100000">
                                          <p:val>
                                            <p:strVal val="1+ppt_h/2"/>
                                          </p:val>
                                        </p:tav>
                                      </p:tavLst>
                                    </p:anim>
                                    <p:set>
                                      <p:cBhvr>
                                        <p:cTn id="43"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2" presetClass="exit" presetSubtype="4" fill="hold" grpId="1" nodeType="clickEffect">
                                  <p:stCondLst>
                                    <p:cond delay="0"/>
                                  </p:stCondLst>
                                  <p:childTnLst>
                                    <p:anim calcmode="lin" valueType="num">
                                      <p:cBhvr additive="base">
                                        <p:cTn id="47" dur="500"/>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48" dur="500"/>
                                        <p:tgtEl>
                                          <p:spTgt spid="3">
                                            <p:txEl>
                                              <p:pRg st="2" end="2"/>
                                            </p:txEl>
                                          </p:spTgt>
                                        </p:tgtEl>
                                        <p:attrNameLst>
                                          <p:attrName>ppt_y</p:attrName>
                                        </p:attrNameLst>
                                      </p:cBhvr>
                                      <p:tavLst>
                                        <p:tav tm="0">
                                          <p:val>
                                            <p:strVal val="ppt_y"/>
                                          </p:val>
                                        </p:tav>
                                        <p:tav tm="100000">
                                          <p:val>
                                            <p:strVal val="1+ppt_h/2"/>
                                          </p:val>
                                        </p:tav>
                                      </p:tavLst>
                                    </p:anim>
                                    <p:set>
                                      <p:cBhvr>
                                        <p:cTn id="49"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2" presetClass="exit" presetSubtype="4" fill="hold" grpId="1" nodeType="clickEffect">
                                  <p:stCondLst>
                                    <p:cond delay="0"/>
                                  </p:stCondLst>
                                  <p:childTnLst>
                                    <p:anim calcmode="lin" valueType="num">
                                      <p:cBhvr additive="base">
                                        <p:cTn id="53" dur="500"/>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54" dur="500"/>
                                        <p:tgtEl>
                                          <p:spTgt spid="3">
                                            <p:txEl>
                                              <p:pRg st="3" end="3"/>
                                            </p:txEl>
                                          </p:spTgt>
                                        </p:tgtEl>
                                        <p:attrNameLst>
                                          <p:attrName>ppt_y</p:attrName>
                                        </p:attrNameLst>
                                      </p:cBhvr>
                                      <p:tavLst>
                                        <p:tav tm="0">
                                          <p:val>
                                            <p:strVal val="ppt_y"/>
                                          </p:val>
                                        </p:tav>
                                        <p:tav tm="100000">
                                          <p:val>
                                            <p:strVal val="1+ppt_h/2"/>
                                          </p:val>
                                        </p:tav>
                                      </p:tavLst>
                                    </p:anim>
                                    <p:set>
                                      <p:cBhvr>
                                        <p:cTn id="55"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P spid="3" grpI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pPr algn="ctr"/>
            <a:r>
              <a:rPr lang="bn-IN" sz="3200"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উচ্চতর দক্ষতা ও  বহুপদী সমাপ্তি সুচক বহুর্নিবাচনী প্রশ্ন </a:t>
            </a:r>
            <a:endParaRPr lang="en-US" sz="3200" dirty="0"/>
          </a:p>
        </p:txBody>
      </p:sp>
      <p:sp>
        <p:nvSpPr>
          <p:cNvPr id="3" name="Content Placeholder 2"/>
          <p:cNvSpPr>
            <a:spLocks noGrp="1"/>
          </p:cNvSpPr>
          <p:nvPr>
            <p:ph idx="1"/>
          </p:nvPr>
        </p:nvSpPr>
        <p:spPr>
          <a:xfrm>
            <a:off x="152400" y="1219200"/>
            <a:ext cx="8839200" cy="5486400"/>
          </a:xfrm>
        </p:spPr>
        <p:txBody>
          <a:bodyPr>
            <a:normAutofit fontScale="92500" lnSpcReduction="20000"/>
          </a:bodyPr>
          <a:lstStyle/>
          <a:p>
            <a:pPr>
              <a:buNone/>
            </a:pPr>
            <a:r>
              <a:rPr lang="bn-BD" dirty="0" smtClean="0">
                <a:latin typeface="Nikosh" pitchFamily="2" charset="0"/>
                <a:cs typeface="Nikosh" pitchFamily="2" charset="0"/>
              </a:rPr>
              <a:t>মিজান কলকাতা থেকে বাংলাদেশের ময়মনসিংহ শহরে বেড়াতে এসেছেন। তার বান্ধবী অধ্যাপক রিনা আক্তার ময়মনসিংহ শহরের একটি কলেজে অধ্যাপনা করেন। দুজনই বাঙালী। কিন্তু তাদের ভৌগলিক বা রাষ্ট্রীয় জাতীয়তা ভিন্ন ভিন্ন। </a:t>
            </a:r>
          </a:p>
          <a:p>
            <a:pPr>
              <a:buNone/>
            </a:pPr>
            <a:r>
              <a:rPr lang="bn-BD" dirty="0" smtClean="0">
                <a:latin typeface="Nikosh" pitchFamily="2" charset="0"/>
                <a:cs typeface="Nikosh" pitchFamily="2" charset="0"/>
              </a:rPr>
              <a:t>১৫</a:t>
            </a:r>
            <a:r>
              <a:rPr lang="bn-IN" dirty="0" smtClean="0">
                <a:latin typeface="Nikosh" pitchFamily="2" charset="0"/>
                <a:cs typeface="Nikosh" pitchFamily="2" charset="0"/>
              </a:rPr>
              <a:t>। </a:t>
            </a:r>
            <a:r>
              <a:rPr lang="bn-BD" dirty="0" smtClean="0">
                <a:latin typeface="Nikosh" pitchFamily="2" charset="0"/>
                <a:cs typeface="Nikosh" pitchFamily="2" charset="0"/>
              </a:rPr>
              <a:t>জাতীয়তার কোন উপাদানের বিবেচনায় অধ্যাপক মিজান ও অধ্যাপক রিনা আক্তার উভয়েই বাঙালী</a:t>
            </a:r>
            <a:r>
              <a:rPr lang="bn-IN" dirty="0" smtClean="0">
                <a:latin typeface="Nikosh" pitchFamily="2" charset="0"/>
                <a:cs typeface="Nikosh" pitchFamily="2" charset="0"/>
              </a:rPr>
              <a:t> </a:t>
            </a:r>
            <a:r>
              <a:rPr lang="bn-BD" dirty="0" smtClean="0">
                <a:latin typeface="Nikosh" pitchFamily="2" charset="0"/>
                <a:cs typeface="Nikosh" pitchFamily="2" charset="0"/>
              </a:rPr>
              <a:t>?</a:t>
            </a:r>
            <a:endParaRPr lang="bn-IN" dirty="0" smtClean="0">
              <a:latin typeface="Nikosh" pitchFamily="2" charset="0"/>
              <a:cs typeface="Nikosh" pitchFamily="2" charset="0"/>
            </a:endParaRPr>
          </a:p>
          <a:p>
            <a:pPr>
              <a:buNone/>
            </a:pPr>
            <a:r>
              <a:rPr lang="en-US" dirty="0" err="1" smtClean="0">
                <a:latin typeface="Nikosh" pitchFamily="2" charset="0"/>
                <a:cs typeface="Nikosh" pitchFamily="2" charset="0"/>
              </a:rPr>
              <a:t>i</a:t>
            </a:r>
            <a:r>
              <a:rPr lang="en-US" dirty="0" smtClean="0">
                <a:latin typeface="Nikosh" pitchFamily="2" charset="0"/>
                <a:cs typeface="Nikosh" pitchFamily="2" charset="0"/>
              </a:rPr>
              <a:t>-</a:t>
            </a:r>
            <a:r>
              <a:rPr lang="bn-BD" dirty="0" smtClean="0">
                <a:latin typeface="Nikosh" pitchFamily="2" charset="0"/>
                <a:cs typeface="Nikosh" pitchFamily="2" charset="0"/>
              </a:rPr>
              <a:t> নৃতাত্ত্বিক</a:t>
            </a:r>
            <a:r>
              <a:rPr lang="bn-IN" dirty="0" smtClean="0">
                <a:latin typeface="Nikosh" pitchFamily="2" charset="0"/>
                <a:cs typeface="Nikosh" pitchFamily="2" charset="0"/>
              </a:rPr>
              <a:t>   </a:t>
            </a:r>
            <a:r>
              <a:rPr lang="en-US" dirty="0" smtClean="0">
                <a:latin typeface="Nikosh" pitchFamily="2" charset="0"/>
                <a:cs typeface="Nikosh" pitchFamily="2" charset="0"/>
              </a:rPr>
              <a:t>ii-</a:t>
            </a:r>
            <a:r>
              <a:rPr lang="bn-BD" dirty="0" smtClean="0">
                <a:latin typeface="Nikosh" pitchFamily="2" charset="0"/>
                <a:cs typeface="Nikosh" pitchFamily="2" charset="0"/>
              </a:rPr>
              <a:t> রাষ্ট্রিক </a:t>
            </a:r>
            <a:r>
              <a:rPr lang="bn-IN" dirty="0" smtClean="0">
                <a:latin typeface="Nikosh" pitchFamily="2" charset="0"/>
                <a:cs typeface="Nikosh" pitchFamily="2" charset="0"/>
              </a:rPr>
              <a:t>  </a:t>
            </a:r>
            <a:r>
              <a:rPr lang="en-US" dirty="0" smtClean="0">
                <a:latin typeface="Nikosh" pitchFamily="2" charset="0"/>
                <a:cs typeface="Nikosh" pitchFamily="2" charset="0"/>
              </a:rPr>
              <a:t>iii- </a:t>
            </a:r>
            <a:r>
              <a:rPr lang="en-US" dirty="0" err="1" smtClean="0">
                <a:latin typeface="Nikosh" pitchFamily="2" charset="0"/>
                <a:cs typeface="Nikosh" pitchFamily="2" charset="0"/>
              </a:rPr>
              <a:t>ভৌ</a:t>
            </a:r>
            <a:r>
              <a:rPr lang="bn-BD" dirty="0" smtClean="0">
                <a:latin typeface="Nikosh" pitchFamily="2" charset="0"/>
                <a:cs typeface="Nikosh" pitchFamily="2" charset="0"/>
              </a:rPr>
              <a:t>গলিক </a:t>
            </a:r>
            <a:r>
              <a:rPr lang="bn-IN" dirty="0" smtClean="0">
                <a:latin typeface="Nikosh" pitchFamily="2" charset="0"/>
                <a:cs typeface="Nikosh" pitchFamily="2" charset="0"/>
              </a:rPr>
              <a:t>---     নিচের কোনটি সঠিক? </a:t>
            </a:r>
          </a:p>
          <a:p>
            <a:pPr>
              <a:buNone/>
            </a:pPr>
            <a:r>
              <a:rPr lang="bn-IN" b="1" dirty="0" smtClean="0">
                <a:latin typeface="Nikosh" pitchFamily="2" charset="0"/>
                <a:cs typeface="Nikosh" pitchFamily="2" charset="0"/>
              </a:rPr>
              <a:t> ক- </a:t>
            </a:r>
            <a:r>
              <a:rPr lang="en-US" b="1" dirty="0" err="1" smtClean="0">
                <a:latin typeface="Nikosh" pitchFamily="2" charset="0"/>
                <a:cs typeface="Nikosh" pitchFamily="2" charset="0"/>
              </a:rPr>
              <a:t>i</a:t>
            </a:r>
            <a:r>
              <a:rPr lang="en-US" b="1" dirty="0" smtClean="0">
                <a:latin typeface="Nikosh" pitchFamily="2" charset="0"/>
                <a:cs typeface="Nikosh" pitchFamily="2" charset="0"/>
              </a:rPr>
              <a:t>  </a:t>
            </a:r>
            <a:r>
              <a:rPr lang="bn-IN" b="1" dirty="0" smtClean="0">
                <a:latin typeface="Nikosh" pitchFamily="2" charset="0"/>
                <a:cs typeface="Nikosh" pitchFamily="2" charset="0"/>
              </a:rPr>
              <a:t>                      </a:t>
            </a:r>
            <a:r>
              <a:rPr lang="bn-IN" dirty="0" smtClean="0">
                <a:latin typeface="Nikosh" pitchFamily="2" charset="0"/>
                <a:cs typeface="Nikosh" pitchFamily="2" charset="0"/>
              </a:rPr>
              <a:t>খ-</a:t>
            </a:r>
            <a:r>
              <a:rPr lang="en-US" dirty="0" smtClean="0">
                <a:latin typeface="Nikosh" pitchFamily="2" charset="0"/>
                <a:cs typeface="Nikosh" pitchFamily="2" charset="0"/>
              </a:rPr>
              <a:t>  ii </a:t>
            </a:r>
            <a:endParaRPr lang="bn-IN" dirty="0" smtClean="0">
              <a:latin typeface="Nikosh" pitchFamily="2" charset="0"/>
              <a:cs typeface="Nikosh" pitchFamily="2" charset="0"/>
            </a:endParaRPr>
          </a:p>
          <a:p>
            <a:pPr>
              <a:buNone/>
            </a:pPr>
            <a:r>
              <a:rPr lang="en-US" dirty="0" smtClean="0">
                <a:latin typeface="Nikosh" pitchFamily="2" charset="0"/>
                <a:cs typeface="Nikosh" pitchFamily="2" charset="0"/>
              </a:rPr>
              <a:t>  </a:t>
            </a:r>
            <a:r>
              <a:rPr lang="bn-IN" dirty="0" smtClean="0">
                <a:latin typeface="Nikosh" pitchFamily="2" charset="0"/>
                <a:cs typeface="Nikosh" pitchFamily="2" charset="0"/>
              </a:rPr>
              <a:t>গ- </a:t>
            </a:r>
            <a:r>
              <a:rPr lang="en-US" dirty="0" smtClean="0">
                <a:latin typeface="Nikosh" pitchFamily="2" charset="0"/>
                <a:cs typeface="Nikosh" pitchFamily="2" charset="0"/>
              </a:rPr>
              <a:t>iii</a:t>
            </a:r>
            <a:r>
              <a:rPr lang="bn-IN" dirty="0" smtClean="0">
                <a:latin typeface="Nikosh" pitchFamily="2" charset="0"/>
                <a:cs typeface="Nikosh" pitchFamily="2" charset="0"/>
              </a:rPr>
              <a:t>                       ঘ-</a:t>
            </a:r>
            <a:r>
              <a:rPr lang="en-US" dirty="0" smtClean="0">
                <a:latin typeface="Nikosh" pitchFamily="2" charset="0"/>
                <a:cs typeface="Nikosh" pitchFamily="2" charset="0"/>
              </a:rPr>
              <a:t> </a:t>
            </a:r>
            <a:r>
              <a:rPr lang="en-US" dirty="0" err="1" smtClean="0">
                <a:latin typeface="Nikosh" pitchFamily="2" charset="0"/>
                <a:cs typeface="Nikosh" pitchFamily="2" charset="0"/>
              </a:rPr>
              <a:t>i</a:t>
            </a:r>
            <a:r>
              <a:rPr lang="en-US" dirty="0" smtClean="0">
                <a:latin typeface="Nikosh" pitchFamily="2" charset="0"/>
                <a:cs typeface="Nikosh" pitchFamily="2" charset="0"/>
              </a:rPr>
              <a:t>, ii </a:t>
            </a:r>
            <a:r>
              <a:rPr lang="bn-IN" dirty="0" smtClean="0">
                <a:latin typeface="Nikosh" pitchFamily="2" charset="0"/>
                <a:cs typeface="Nikosh" pitchFamily="2" charset="0"/>
              </a:rPr>
              <a:t>ও </a:t>
            </a:r>
            <a:r>
              <a:rPr lang="en-US" dirty="0" smtClean="0">
                <a:latin typeface="Nikosh" pitchFamily="2" charset="0"/>
                <a:cs typeface="Nikosh" pitchFamily="2" charset="0"/>
              </a:rPr>
              <a:t> iii</a:t>
            </a:r>
          </a:p>
          <a:p>
            <a:pPr>
              <a:buNone/>
            </a:pPr>
            <a:r>
              <a:rPr lang="bn-BD" dirty="0" smtClean="0">
                <a:latin typeface="Nikosh" pitchFamily="2" charset="0"/>
                <a:cs typeface="Nikosh" pitchFamily="2" charset="0"/>
              </a:rPr>
              <a:t>১৬</a:t>
            </a:r>
            <a:r>
              <a:rPr lang="bn-IN" dirty="0" smtClean="0">
                <a:latin typeface="Nikosh" pitchFamily="2" charset="0"/>
                <a:cs typeface="Nikosh" pitchFamily="2" charset="0"/>
              </a:rPr>
              <a:t>। </a:t>
            </a:r>
            <a:r>
              <a:rPr lang="bn-BD" dirty="0" smtClean="0">
                <a:latin typeface="Nikosh" pitchFamily="2" charset="0"/>
                <a:cs typeface="Nikosh" pitchFamily="2" charset="0"/>
              </a:rPr>
              <a:t>বাংলাদেশের জনগনের নৃতাত্ত্বিক জাতীয়তা কোনটি</a:t>
            </a:r>
            <a:r>
              <a:rPr lang="bn-IN" dirty="0" smtClean="0">
                <a:latin typeface="Nikosh" pitchFamily="2" charset="0"/>
                <a:cs typeface="Nikosh" pitchFamily="2" charset="0"/>
              </a:rPr>
              <a:t>- </a:t>
            </a:r>
            <a:r>
              <a:rPr lang="bn-BD" dirty="0" smtClean="0">
                <a:latin typeface="Nikosh" pitchFamily="2" charset="0"/>
                <a:cs typeface="Nikosh" pitchFamily="2" charset="0"/>
              </a:rPr>
              <a:t>?</a:t>
            </a:r>
            <a:endParaRPr lang="bn-IN" dirty="0" smtClean="0">
              <a:latin typeface="Nikosh" pitchFamily="2" charset="0"/>
              <a:cs typeface="Nikosh" pitchFamily="2" charset="0"/>
            </a:endParaRPr>
          </a:p>
          <a:p>
            <a:pPr>
              <a:buNone/>
            </a:pPr>
            <a:r>
              <a:rPr lang="en-US" dirty="0" err="1" smtClean="0">
                <a:latin typeface="Nikosh" pitchFamily="2" charset="0"/>
                <a:cs typeface="Nikosh" pitchFamily="2" charset="0"/>
              </a:rPr>
              <a:t>i</a:t>
            </a:r>
            <a:r>
              <a:rPr lang="en-US" dirty="0" smtClean="0">
                <a:latin typeface="Nikosh" pitchFamily="2" charset="0"/>
                <a:cs typeface="Nikosh" pitchFamily="2" charset="0"/>
              </a:rPr>
              <a:t>-</a:t>
            </a:r>
            <a:r>
              <a:rPr lang="bn-BD" dirty="0" smtClean="0">
                <a:latin typeface="Nikosh" pitchFamily="2" charset="0"/>
                <a:cs typeface="Nikosh" pitchFamily="2" charset="0"/>
              </a:rPr>
              <a:t>  বাঙালী </a:t>
            </a:r>
            <a:r>
              <a:rPr lang="bn-IN" dirty="0" smtClean="0">
                <a:latin typeface="Nikosh" pitchFamily="2" charset="0"/>
                <a:cs typeface="Nikosh" pitchFamily="2" charset="0"/>
              </a:rPr>
              <a:t>  </a:t>
            </a:r>
            <a:r>
              <a:rPr lang="en-US" dirty="0" smtClean="0">
                <a:latin typeface="Nikosh" pitchFamily="2" charset="0"/>
                <a:cs typeface="Nikosh" pitchFamily="2" charset="0"/>
              </a:rPr>
              <a:t>ii-</a:t>
            </a:r>
            <a:r>
              <a:rPr lang="bn-BD" dirty="0" smtClean="0">
                <a:latin typeface="Nikosh" pitchFamily="2" charset="0"/>
                <a:cs typeface="Nikosh" pitchFamily="2" charset="0"/>
              </a:rPr>
              <a:t> বাংলাদেশী </a:t>
            </a:r>
            <a:r>
              <a:rPr lang="bn-IN" dirty="0" smtClean="0">
                <a:latin typeface="Nikosh" pitchFamily="2" charset="0"/>
                <a:cs typeface="Nikosh" pitchFamily="2" charset="0"/>
              </a:rPr>
              <a:t> </a:t>
            </a:r>
            <a:r>
              <a:rPr lang="en-US" dirty="0" smtClean="0">
                <a:latin typeface="Nikosh" pitchFamily="2" charset="0"/>
                <a:cs typeface="Nikosh" pitchFamily="2" charset="0"/>
              </a:rPr>
              <a:t>iii- </a:t>
            </a:r>
            <a:r>
              <a:rPr lang="bn-BD" dirty="0" smtClean="0">
                <a:latin typeface="Nikosh" pitchFamily="2" charset="0"/>
                <a:cs typeface="Nikosh" pitchFamily="2" charset="0"/>
              </a:rPr>
              <a:t>বাংলাদেশী বাঙালী</a:t>
            </a:r>
            <a:r>
              <a:rPr lang="bn-IN" dirty="0" smtClean="0">
                <a:latin typeface="Nikosh" pitchFamily="2" charset="0"/>
                <a:cs typeface="Nikosh" pitchFamily="2" charset="0"/>
              </a:rPr>
              <a:t> --- নিচের কোনটি সঠিক? </a:t>
            </a:r>
          </a:p>
          <a:p>
            <a:pPr>
              <a:buNone/>
            </a:pPr>
            <a:r>
              <a:rPr lang="bn-IN" dirty="0" smtClean="0">
                <a:latin typeface="Nikosh" pitchFamily="2" charset="0"/>
                <a:cs typeface="Nikosh" pitchFamily="2" charset="0"/>
              </a:rPr>
              <a:t> </a:t>
            </a:r>
            <a:r>
              <a:rPr lang="bn-IN" b="1" dirty="0" smtClean="0">
                <a:latin typeface="Nikosh" pitchFamily="2" charset="0"/>
                <a:cs typeface="Nikosh" pitchFamily="2" charset="0"/>
              </a:rPr>
              <a:t>ক- </a:t>
            </a:r>
            <a:r>
              <a:rPr lang="en-US" b="1" dirty="0" err="1" smtClean="0">
                <a:latin typeface="Times New Roman" pitchFamily="18" charset="0"/>
                <a:cs typeface="Times New Roman" pitchFamily="18" charset="0"/>
              </a:rPr>
              <a:t>i</a:t>
            </a:r>
            <a:r>
              <a:rPr lang="en-US" dirty="0" smtClean="0">
                <a:latin typeface="Times New Roman" pitchFamily="18" charset="0"/>
                <a:cs typeface="Times New Roman" pitchFamily="18" charset="0"/>
              </a:rPr>
              <a:t> </a:t>
            </a:r>
            <a:r>
              <a:rPr lang="en-US" dirty="0" smtClean="0">
                <a:latin typeface="Nikosh" pitchFamily="2" charset="0"/>
                <a:cs typeface="Nikosh" pitchFamily="2" charset="0"/>
              </a:rPr>
              <a:t> </a:t>
            </a:r>
            <a:r>
              <a:rPr lang="bn-IN" dirty="0" smtClean="0">
                <a:latin typeface="Nikosh" pitchFamily="2" charset="0"/>
                <a:cs typeface="Nikosh" pitchFamily="2" charset="0"/>
              </a:rPr>
              <a:t>খ-</a:t>
            </a:r>
            <a:r>
              <a:rPr lang="en-US" dirty="0" smtClean="0">
                <a:latin typeface="Nikosh" pitchFamily="2" charset="0"/>
                <a:cs typeface="Nikosh" pitchFamily="2" charset="0"/>
              </a:rPr>
              <a:t>  </a:t>
            </a:r>
            <a:r>
              <a:rPr lang="en-US" dirty="0" smtClean="0">
                <a:latin typeface="Times New Roman" pitchFamily="18" charset="0"/>
                <a:cs typeface="Times New Roman" pitchFamily="18" charset="0"/>
              </a:rPr>
              <a:t>iii </a:t>
            </a:r>
            <a:r>
              <a:rPr lang="en-US" dirty="0" smtClean="0">
                <a:latin typeface="Nikosh" pitchFamily="2" charset="0"/>
                <a:cs typeface="Nikosh" pitchFamily="2" charset="0"/>
              </a:rPr>
              <a:t>  </a:t>
            </a:r>
            <a:r>
              <a:rPr lang="bn-IN" dirty="0" smtClean="0">
                <a:latin typeface="Nikosh" pitchFamily="2" charset="0"/>
                <a:cs typeface="Nikosh" pitchFamily="2" charset="0"/>
              </a:rPr>
              <a:t>গ- </a:t>
            </a:r>
            <a:r>
              <a:rPr lang="en-US" dirty="0" smtClean="0">
                <a:latin typeface="Nikosh" pitchFamily="2" charset="0"/>
                <a:cs typeface="Nikosh" pitchFamily="2" charset="0"/>
              </a:rPr>
              <a:t>ii </a:t>
            </a:r>
            <a:r>
              <a:rPr lang="bn-IN" dirty="0" smtClean="0">
                <a:latin typeface="Nikosh" pitchFamily="2" charset="0"/>
                <a:cs typeface="Nikosh" pitchFamily="2" charset="0"/>
              </a:rPr>
              <a:t>ও </a:t>
            </a:r>
            <a:r>
              <a:rPr lang="en-US" dirty="0" smtClean="0">
                <a:latin typeface="Nikosh" pitchFamily="2" charset="0"/>
                <a:cs typeface="Nikosh" pitchFamily="2" charset="0"/>
              </a:rPr>
              <a:t>iii</a:t>
            </a:r>
            <a:r>
              <a:rPr lang="bn-IN" dirty="0" smtClean="0">
                <a:latin typeface="Nikosh" pitchFamily="2" charset="0"/>
                <a:cs typeface="Nikosh" pitchFamily="2" charset="0"/>
              </a:rPr>
              <a:t>    ঘ-</a:t>
            </a:r>
            <a:r>
              <a:rPr lang="en-US" dirty="0" smtClean="0">
                <a:latin typeface="Nikosh" pitchFamily="2" charset="0"/>
                <a:cs typeface="Nikosh" pitchFamily="2" charset="0"/>
              </a:rPr>
              <a:t> </a:t>
            </a:r>
            <a:r>
              <a:rPr lang="en-US" dirty="0" err="1" smtClean="0">
                <a:latin typeface="Nikosh" pitchFamily="2" charset="0"/>
                <a:cs typeface="Nikosh" pitchFamily="2" charset="0"/>
              </a:rPr>
              <a:t>i</a:t>
            </a:r>
            <a:r>
              <a:rPr lang="en-US" dirty="0" smtClean="0">
                <a:latin typeface="Nikosh" pitchFamily="2" charset="0"/>
                <a:cs typeface="Nikosh" pitchFamily="2" charset="0"/>
              </a:rPr>
              <a:t>, ii </a:t>
            </a:r>
            <a:r>
              <a:rPr lang="bn-IN" dirty="0" smtClean="0">
                <a:latin typeface="Nikosh" pitchFamily="2" charset="0"/>
                <a:cs typeface="Nikosh" pitchFamily="2" charset="0"/>
              </a:rPr>
              <a:t>ও </a:t>
            </a:r>
            <a:r>
              <a:rPr lang="en-US" dirty="0" smtClean="0">
                <a:latin typeface="Nikosh" pitchFamily="2" charset="0"/>
                <a:cs typeface="Nikosh" pitchFamily="2" charset="0"/>
              </a:rPr>
              <a:t> iii</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2" nodeType="clickEffect">
                                  <p:stCondLst>
                                    <p:cond delay="0"/>
                                  </p:stCondLst>
                                  <p:childTnLst>
                                    <p:anim calcmode="lin" valueType="num">
                                      <p:cBhvr additive="base">
                                        <p:cTn id="16" dur="500"/>
                                        <p:tgtEl>
                                          <p:spTgt spid="2"/>
                                        </p:tgtEl>
                                        <p:attrNameLst>
                                          <p:attrName>ppt_x</p:attrName>
                                        </p:attrNameLst>
                                      </p:cBhvr>
                                      <p:tavLst>
                                        <p:tav tm="0">
                                          <p:val>
                                            <p:strVal val="ppt_x"/>
                                          </p:val>
                                        </p:tav>
                                        <p:tav tm="100000">
                                          <p:val>
                                            <p:strVal val="ppt_x"/>
                                          </p:val>
                                        </p:tav>
                                      </p:tavLst>
                                    </p:anim>
                                    <p:anim calcmode="lin" valueType="num">
                                      <p:cBhvr additive="base">
                                        <p:cTn id="17" dur="500"/>
                                        <p:tgtEl>
                                          <p:spTgt spid="2"/>
                                        </p:tgtEl>
                                        <p:attrNameLst>
                                          <p:attrName>ppt_y</p:attrName>
                                        </p:attrNameLst>
                                      </p:cBhvr>
                                      <p:tavLst>
                                        <p:tav tm="0">
                                          <p:val>
                                            <p:strVal val="ppt_y"/>
                                          </p:val>
                                        </p:tav>
                                        <p:tav tm="100000">
                                          <p:val>
                                            <p:strVal val="1+ppt_h/2"/>
                                          </p:val>
                                        </p:tav>
                                      </p:tavLst>
                                    </p:anim>
                                    <p:set>
                                      <p:cBhvr>
                                        <p:cTn id="18"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274638"/>
            <a:ext cx="3048000" cy="1143000"/>
          </a:xfrm>
        </p:spPr>
        <p:txBody>
          <a:bodyPr/>
          <a:lstStyle/>
          <a:p>
            <a:r>
              <a:rPr lang="bn-BD" dirty="0" smtClean="0">
                <a:latin typeface="Nikosh" pitchFamily="2" charset="0"/>
                <a:cs typeface="Nikosh" pitchFamily="2" charset="0"/>
              </a:rPr>
              <a:t>     সমাধান</a:t>
            </a:r>
            <a:endParaRPr lang="en-US" dirty="0">
              <a:latin typeface="Nikosh" pitchFamily="2" charset="0"/>
              <a:cs typeface="Nikosh" pitchFamily="2" charset="0"/>
            </a:endParaRPr>
          </a:p>
        </p:txBody>
      </p:sp>
      <p:sp>
        <p:nvSpPr>
          <p:cNvPr id="3" name="Content Placeholder 2"/>
          <p:cNvSpPr>
            <a:spLocks noGrp="1"/>
          </p:cNvSpPr>
          <p:nvPr>
            <p:ph idx="1"/>
          </p:nvPr>
        </p:nvSpPr>
        <p:spPr>
          <a:xfrm>
            <a:off x="685800" y="1828800"/>
            <a:ext cx="7772400" cy="3810000"/>
          </a:xfrm>
        </p:spPr>
        <p:txBody>
          <a:bodyPr>
            <a:noAutofit/>
          </a:bodyPr>
          <a:lstStyle/>
          <a:p>
            <a:pPr>
              <a:buNone/>
            </a:pPr>
            <a:r>
              <a:rPr lang="bn-BD" sz="2400" b="1" dirty="0" smtClean="0">
                <a:latin typeface="Nikosh" pitchFamily="2" charset="0"/>
                <a:cs typeface="Nikosh" pitchFamily="2" charset="0"/>
              </a:rPr>
              <a:t> </a:t>
            </a:r>
            <a:r>
              <a:rPr lang="bn-BD" sz="4000" dirty="0" smtClean="0">
                <a:latin typeface="Nikosh" pitchFamily="2" charset="0"/>
                <a:cs typeface="Nikosh" pitchFamily="2" charset="0"/>
              </a:rPr>
              <a:t>১। খ  ২। ক  ৩। গ  ৪। ক  ৫। গ  ৬। গ  </a:t>
            </a:r>
            <a:endParaRPr lang="en-US" sz="4000" dirty="0" smtClean="0">
              <a:latin typeface="Nikosh" pitchFamily="2" charset="0"/>
              <a:cs typeface="Nikosh" pitchFamily="2" charset="0"/>
            </a:endParaRPr>
          </a:p>
          <a:p>
            <a:pPr>
              <a:buNone/>
            </a:pPr>
            <a:r>
              <a:rPr lang="bn-BD" sz="4000" dirty="0" smtClean="0">
                <a:latin typeface="Nikosh" pitchFamily="2" charset="0"/>
                <a:cs typeface="Nikosh" pitchFamily="2" charset="0"/>
              </a:rPr>
              <a:t>৭। খ  ৮। ঘ  ৯। ক  ১০। ক  ১১। খ </a:t>
            </a:r>
          </a:p>
          <a:p>
            <a:pPr>
              <a:buNone/>
            </a:pPr>
            <a:r>
              <a:rPr lang="bn-BD" sz="4000" dirty="0" smtClean="0">
                <a:latin typeface="Nikosh" pitchFamily="2" charset="0"/>
                <a:cs typeface="Nikosh" pitchFamily="2" charset="0"/>
              </a:rPr>
              <a:t>১২। খ  ১৩। খ  ১৪। ঘ  ১৫। ক  ১৬। ক  </a:t>
            </a:r>
            <a:endParaRPr lang="en-US" sz="4000" dirty="0">
              <a:latin typeface="Nikosh" pitchFamily="2" charset="0"/>
              <a:cs typeface="Nikosh" pitchFamily="2"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1"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xit" presetSubtype="16" fill="hold" grpId="2" nodeType="clickEffect">
                                  <p:stCondLst>
                                    <p:cond delay="0"/>
                                  </p:stCondLst>
                                  <p:childTnLst>
                                    <p:animEffect transition="out" filter="diamond(in)">
                                      <p:cBhvr>
                                        <p:cTn id="17" dur="2000"/>
                                        <p:tgtEl>
                                          <p:spTgt spid="2"/>
                                        </p:tgtEl>
                                      </p:cBhvr>
                                    </p:animEffect>
                                    <p:set>
                                      <p:cBhvr>
                                        <p:cTn id="18"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609600"/>
            <a:ext cx="3124200" cy="1143000"/>
          </a:xfrm>
        </p:spPr>
        <p:txBody>
          <a:bodyPr/>
          <a:lstStyle/>
          <a:p>
            <a:pPr algn="ctr"/>
            <a:r>
              <a:rPr lang="bn-BD" dirty="0" smtClean="0">
                <a:latin typeface="Nikosh" pitchFamily="2" charset="0"/>
                <a:cs typeface="Nikosh" pitchFamily="2" charset="0"/>
              </a:rPr>
              <a:t>   বাড়ির কাজ</a:t>
            </a:r>
            <a:endParaRPr lang="en-US" dirty="0">
              <a:latin typeface="Nikosh" pitchFamily="2" charset="0"/>
              <a:cs typeface="Nikosh" pitchFamily="2" charset="0"/>
            </a:endParaRPr>
          </a:p>
        </p:txBody>
      </p:sp>
      <p:sp>
        <p:nvSpPr>
          <p:cNvPr id="3" name="Content Placeholder 2"/>
          <p:cNvSpPr>
            <a:spLocks noGrp="1"/>
          </p:cNvSpPr>
          <p:nvPr>
            <p:ph idx="1"/>
          </p:nvPr>
        </p:nvSpPr>
        <p:spPr>
          <a:xfrm>
            <a:off x="457200" y="1676400"/>
            <a:ext cx="8382000" cy="3733800"/>
          </a:xfrm>
        </p:spPr>
        <p:txBody>
          <a:bodyPr>
            <a:normAutofit/>
          </a:bodyPr>
          <a:lstStyle/>
          <a:p>
            <a:pPr algn="ctr">
              <a:buNone/>
            </a:pPr>
            <a:r>
              <a:rPr lang="bn-BD" sz="4000" dirty="0" smtClean="0">
                <a:latin typeface="Nikosh" pitchFamily="2" charset="0"/>
                <a:cs typeface="Nikosh" pitchFamily="2" charset="0"/>
              </a:rPr>
              <a:t>জাতি ও জাতীয়তা কি আলাদাভাবে দেখাও?</a:t>
            </a:r>
            <a:endParaRPr lang="en-US" sz="4000" dirty="0" smtClean="0">
              <a:latin typeface="Nikosh" pitchFamily="2" charset="0"/>
              <a:cs typeface="Nikosh" pitchFamily="2" charset="0"/>
            </a:endParaRPr>
          </a:p>
          <a:p>
            <a:pPr algn="ctr">
              <a:buNone/>
            </a:pPr>
            <a:endParaRPr lang="en-US" sz="2000" dirty="0" smtClean="0">
              <a:latin typeface="Nikosh" pitchFamily="2" charset="0"/>
              <a:cs typeface="Nikosh" pitchFamily="2" charset="0"/>
            </a:endParaRPr>
          </a:p>
          <a:p>
            <a:pPr algn="ctr">
              <a:buNone/>
            </a:pPr>
            <a:endParaRPr lang="en-US" sz="2000" dirty="0">
              <a:latin typeface="Nikosh" pitchFamily="2" charset="0"/>
              <a:cs typeface="Nikosh" pitchFamily="2" charset="0"/>
            </a:endParaRPr>
          </a:p>
          <a:p>
            <a:pPr algn="ctr">
              <a:buNone/>
            </a:pPr>
            <a:endParaRPr lang="en-US" sz="2000" dirty="0" smtClean="0">
              <a:latin typeface="Nikosh" pitchFamily="2" charset="0"/>
              <a:cs typeface="Nikosh" pitchFamily="2" charset="0"/>
            </a:endParaRPr>
          </a:p>
          <a:p>
            <a:pPr lvl="0" algn="ctr">
              <a:buNone/>
            </a:pPr>
            <a:r>
              <a:rPr lang="bn-BD" sz="2800" dirty="0">
                <a:solidFill>
                  <a:prstClr val="black"/>
                </a:solidFill>
                <a:latin typeface="Nikosh" pitchFamily="2" charset="0"/>
                <a:cs typeface="Nikosh" pitchFamily="2" charset="0"/>
              </a:rPr>
              <a:t>সহায়ক গ্রন্থ/ প্রকাশনীঃ পৌরনীতি ও সুশাসনঃ  হাসান বুক হাউস, লেকচার প্রকাশনী, অক্ষরপত্র প্রকাশনী</a:t>
            </a:r>
            <a:r>
              <a:rPr lang="en-US" sz="2800" dirty="0">
                <a:solidFill>
                  <a:prstClr val="black"/>
                </a:solidFill>
                <a:latin typeface="Nikosh" pitchFamily="2" charset="0"/>
                <a:cs typeface="Nikosh" pitchFamily="2" charset="0"/>
              </a:rPr>
              <a:t>, </a:t>
            </a:r>
            <a:r>
              <a:rPr lang="en-US" sz="2800" dirty="0" err="1">
                <a:solidFill>
                  <a:prstClr val="black"/>
                </a:solidFill>
                <a:latin typeface="Nikosh" pitchFamily="2" charset="0"/>
                <a:cs typeface="Nikosh" pitchFamily="2" charset="0"/>
              </a:rPr>
              <a:t>ব্যতিক্রম</a:t>
            </a:r>
            <a:r>
              <a:rPr lang="en-US" sz="2800" dirty="0">
                <a:solidFill>
                  <a:prstClr val="black"/>
                </a:solidFill>
                <a:latin typeface="Nikosh" pitchFamily="2" charset="0"/>
                <a:cs typeface="Nikosh" pitchFamily="2" charset="0"/>
              </a:rPr>
              <a:t> </a:t>
            </a:r>
            <a:r>
              <a:rPr lang="en-US" sz="2800" dirty="0" err="1">
                <a:solidFill>
                  <a:prstClr val="black"/>
                </a:solidFill>
                <a:latin typeface="Nikosh" pitchFamily="2" charset="0"/>
                <a:cs typeface="Nikosh" pitchFamily="2" charset="0"/>
              </a:rPr>
              <a:t>ধারা</a:t>
            </a:r>
            <a:r>
              <a:rPr lang="en-US" sz="2800" dirty="0">
                <a:solidFill>
                  <a:prstClr val="black"/>
                </a:solidFill>
                <a:latin typeface="Nikosh" pitchFamily="2" charset="0"/>
                <a:cs typeface="Nikosh" pitchFamily="2" charset="0"/>
              </a:rPr>
              <a:t>, </a:t>
            </a:r>
            <a:r>
              <a:rPr lang="en-US" sz="2800" dirty="0" err="1">
                <a:solidFill>
                  <a:prstClr val="black"/>
                </a:solidFill>
                <a:latin typeface="Nikosh" pitchFamily="2" charset="0"/>
                <a:cs typeface="Nikosh" pitchFamily="2" charset="0"/>
              </a:rPr>
              <a:t>কাজল</a:t>
            </a:r>
            <a:r>
              <a:rPr lang="en-US" sz="2800" dirty="0">
                <a:solidFill>
                  <a:prstClr val="black"/>
                </a:solidFill>
                <a:latin typeface="Nikosh" pitchFamily="2" charset="0"/>
                <a:cs typeface="Nikosh" pitchFamily="2" charset="0"/>
              </a:rPr>
              <a:t> </a:t>
            </a:r>
            <a:r>
              <a:rPr lang="en-US" sz="2800" dirty="0" err="1">
                <a:solidFill>
                  <a:prstClr val="black"/>
                </a:solidFill>
                <a:latin typeface="Nikosh" pitchFamily="2" charset="0"/>
                <a:cs typeface="Nikosh" pitchFamily="2" charset="0"/>
              </a:rPr>
              <a:t>ব্রাদার্স</a:t>
            </a:r>
            <a:r>
              <a:rPr lang="en-US" sz="2800" dirty="0">
                <a:solidFill>
                  <a:prstClr val="black"/>
                </a:solidFill>
                <a:latin typeface="Nikosh" pitchFamily="2" charset="0"/>
                <a:cs typeface="Nikosh" pitchFamily="2" charset="0"/>
              </a:rPr>
              <a:t> </a:t>
            </a:r>
            <a:endParaRPr lang="bn-BD" sz="2800" dirty="0">
              <a:solidFill>
                <a:prstClr val="black"/>
              </a:solidFill>
              <a:latin typeface="Nikosh" pitchFamily="2" charset="0"/>
              <a:cs typeface="Nikosh" pitchFamily="2" charset="0"/>
            </a:endParaRPr>
          </a:p>
          <a:p>
            <a:pPr algn="ctr">
              <a:buNone/>
            </a:pPr>
            <a:endParaRPr lang="en-US" dirty="0">
              <a:latin typeface="Nikosh" pitchFamily="2" charset="0"/>
              <a:cs typeface="Nikosh" pitchFamily="2" charset="0"/>
            </a:endParaRPr>
          </a:p>
          <a:p>
            <a:pPr algn="ctr">
              <a:buNone/>
            </a:pPr>
            <a:endParaRPr lang="bn-BD" dirty="0" smtClean="0">
              <a:latin typeface="Nikosh" pitchFamily="2" charset="0"/>
              <a:cs typeface="Nikosh" pitchFamily="2" charset="0"/>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2" nodeType="clickEffect">
                                  <p:stCondLst>
                                    <p:cond delay="0"/>
                                  </p:stCondLst>
                                  <p:childTnLst>
                                    <p:anim calcmode="lin" valueType="num">
                                      <p:cBhvr additive="base">
                                        <p:cTn id="16" dur="500"/>
                                        <p:tgtEl>
                                          <p:spTgt spid="2"/>
                                        </p:tgtEl>
                                        <p:attrNameLst>
                                          <p:attrName>ppt_x</p:attrName>
                                        </p:attrNameLst>
                                      </p:cBhvr>
                                      <p:tavLst>
                                        <p:tav tm="0">
                                          <p:val>
                                            <p:strVal val="ppt_x"/>
                                          </p:val>
                                        </p:tav>
                                        <p:tav tm="100000">
                                          <p:val>
                                            <p:strVal val="ppt_x"/>
                                          </p:val>
                                        </p:tav>
                                      </p:tavLst>
                                    </p:anim>
                                    <p:anim calcmode="lin" valueType="num">
                                      <p:cBhvr additive="base">
                                        <p:cTn id="17" dur="500"/>
                                        <p:tgtEl>
                                          <p:spTgt spid="2"/>
                                        </p:tgtEl>
                                        <p:attrNameLst>
                                          <p:attrName>ppt_y</p:attrName>
                                        </p:attrNameLst>
                                      </p:cBhvr>
                                      <p:tavLst>
                                        <p:tav tm="0">
                                          <p:val>
                                            <p:strVal val="ppt_y"/>
                                          </p:val>
                                        </p:tav>
                                        <p:tav tm="100000">
                                          <p:val>
                                            <p:strVal val="1+ppt_h/2"/>
                                          </p:val>
                                        </p:tav>
                                      </p:tavLst>
                                    </p:anim>
                                    <p:set>
                                      <p:cBhvr>
                                        <p:cTn id="18"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743200" y="533400"/>
            <a:ext cx="4114800" cy="1000125"/>
          </a:xfrm>
        </p:spPr>
        <p:txBody>
          <a:bodyPr>
            <a:normAutofit/>
          </a:bodyPr>
          <a:lstStyle/>
          <a:p>
            <a:pPr algn="ctr"/>
            <a:r>
              <a:rPr lang="bn-BD" sz="5400" dirty="0" smtClean="0">
                <a:latin typeface="Nikosh" pitchFamily="2" charset="0"/>
                <a:cs typeface="Nikosh" pitchFamily="2" charset="0"/>
              </a:rPr>
              <a:t>ধন্যবাদ</a:t>
            </a:r>
            <a:endParaRPr lang="en-US" sz="6000" b="1" dirty="0">
              <a:ln w="22225">
                <a:solidFill>
                  <a:schemeClr val="accent2"/>
                </a:solidFill>
                <a:prstDash val="solid"/>
              </a:ln>
              <a:solidFill>
                <a:schemeClr val="accent2">
                  <a:lumMod val="40000"/>
                  <a:lumOff val="60000"/>
                </a:schemeClr>
              </a:solidFill>
              <a:latin typeface="Nikosh" pitchFamily="2" charset="0"/>
              <a:cs typeface="Nikosh" pitchFamily="2" charset="0"/>
            </a:endParaRPr>
          </a:p>
        </p:txBody>
      </p:sp>
      <p:sp>
        <p:nvSpPr>
          <p:cNvPr id="3" name="Content Placeholder 2"/>
          <p:cNvSpPr>
            <a:spLocks noGrp="1"/>
          </p:cNvSpPr>
          <p:nvPr>
            <p:ph idx="4294967295"/>
          </p:nvPr>
        </p:nvSpPr>
        <p:spPr>
          <a:xfrm>
            <a:off x="0" y="1825625"/>
            <a:ext cx="7886700" cy="4351338"/>
          </a:xfrm>
        </p:spPr>
        <p:txBody>
          <a:bodyPr/>
          <a:lstStyle/>
          <a:p>
            <a:pPr marL="0" indent="0" algn="ctr">
              <a:buNone/>
            </a:pPr>
            <a:r>
              <a:rPr lang="bn-IN" dirty="0" smtClean="0"/>
              <a:t> </a:t>
            </a:r>
            <a:endParaRPr lang="en-US" dirty="0"/>
          </a:p>
        </p:txBody>
      </p:sp>
      <p:pic>
        <p:nvPicPr>
          <p:cNvPr id="5" name="Picture 4"/>
          <p:cNvPicPr>
            <a:picLocks noChangeAspect="1"/>
          </p:cNvPicPr>
          <p:nvPr/>
        </p:nvPicPr>
        <p:blipFill>
          <a:blip r:embed="rId2"/>
          <a:stretch>
            <a:fillRect/>
          </a:stretch>
        </p:blipFill>
        <p:spPr>
          <a:xfrm>
            <a:off x="1143000" y="2057400"/>
            <a:ext cx="7086600" cy="4379226"/>
          </a:xfrm>
          <a:prstGeom prst="rect">
            <a:avLst/>
          </a:prstGeom>
        </p:spPr>
      </p:pic>
    </p:spTree>
    <p:extLst>
      <p:ext uri="{BB962C8B-B14F-4D97-AF65-F5344CB8AC3E}">
        <p14:creationId xmlns:p14="http://schemas.microsoft.com/office/powerpoint/2010/main" val="1677605395"/>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xit" presetSubtype="1" fill="hold" grpId="1" nodeType="clickEffect">
                                  <p:stCondLst>
                                    <p:cond delay="0"/>
                                  </p:stCondLst>
                                  <p:childTnLst>
                                    <p:animEffect transition="out" filter="wheel(1)">
                                      <p:cBhvr>
                                        <p:cTn id="12" dur="2000"/>
                                        <p:tgtEl>
                                          <p:spTgt spid="2"/>
                                        </p:tgtEl>
                                      </p:cBhvr>
                                    </p:animEffect>
                                    <p:set>
                                      <p:cBhvr>
                                        <p:cTn id="13" dur="1" fill="hold">
                                          <p:stCondLst>
                                            <p:cond delay="1999"/>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2"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checkerboard(across)">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xit" presetSubtype="16" fill="hold" grpId="3" nodeType="clickEffect">
                                  <p:stCondLst>
                                    <p:cond delay="0"/>
                                  </p:stCondLst>
                                  <p:childTnLst>
                                    <p:animEffect transition="out" filter="diamond(in)">
                                      <p:cBhvr>
                                        <p:cTn id="22" dur="2000"/>
                                        <p:tgtEl>
                                          <p:spTgt spid="2"/>
                                        </p:tgtEl>
                                      </p:cBhvr>
                                    </p:animEffect>
                                    <p:set>
                                      <p:cBhvr>
                                        <p:cTn id="23"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2" grpId="3"/>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7391400" cy="1143000"/>
          </a:xfrm>
        </p:spPr>
        <p:txBody>
          <a:bodyPr>
            <a:normAutofit/>
          </a:bodyPr>
          <a:lstStyle/>
          <a:p>
            <a:r>
              <a:rPr lang="bn-BD" sz="3200" dirty="0" smtClean="0">
                <a:latin typeface="Nikosh" pitchFamily="2" charset="0"/>
                <a:cs typeface="Nikosh" pitchFamily="2" charset="0"/>
              </a:rPr>
              <a:t> </a:t>
            </a:r>
            <a:r>
              <a:rPr lang="bn-BD" sz="4000" dirty="0" smtClean="0">
                <a:latin typeface="Nikosh" pitchFamily="2" charset="0"/>
                <a:cs typeface="Nikosh" pitchFamily="2" charset="0"/>
              </a:rPr>
              <a:t>মুল শিরোনামঃ দেশপ্রেম ও জাতীয়তা  </a:t>
            </a:r>
            <a:endParaRPr lang="en-US" sz="4000" dirty="0">
              <a:latin typeface="Nikosh" pitchFamily="2" charset="0"/>
              <a:cs typeface="Nikosh" pitchFamily="2" charset="0"/>
            </a:endParaRPr>
          </a:p>
        </p:txBody>
      </p:sp>
      <p:sp>
        <p:nvSpPr>
          <p:cNvPr id="3" name="Content Placeholder 2"/>
          <p:cNvSpPr>
            <a:spLocks noGrp="1"/>
          </p:cNvSpPr>
          <p:nvPr>
            <p:ph idx="1"/>
          </p:nvPr>
        </p:nvSpPr>
        <p:spPr>
          <a:xfrm>
            <a:off x="304800" y="2057400"/>
            <a:ext cx="8686800" cy="3124200"/>
          </a:xfrm>
        </p:spPr>
        <p:txBody>
          <a:bodyPr>
            <a:normAutofit/>
          </a:bodyPr>
          <a:lstStyle/>
          <a:p>
            <a:pPr algn="ctr">
              <a:buNone/>
            </a:pPr>
            <a:r>
              <a:rPr lang="en-US" sz="4000" dirty="0">
                <a:latin typeface="Nikosh" pitchFamily="2" charset="0"/>
                <a:cs typeface="Nikosh" pitchFamily="2" charset="0"/>
              </a:rPr>
              <a:t>অ</a:t>
            </a:r>
            <a:r>
              <a:rPr lang="bn-BD" sz="4000" dirty="0" smtClean="0">
                <a:latin typeface="Nikosh" pitchFamily="2" charset="0"/>
                <a:cs typeface="Nikosh" pitchFamily="2" charset="0"/>
              </a:rPr>
              <a:t>ধ্যায়ঃ ১০   </a:t>
            </a:r>
          </a:p>
          <a:p>
            <a:pPr algn="ctr">
              <a:buNone/>
            </a:pPr>
            <a:r>
              <a:rPr lang="bn-BD" sz="4000" dirty="0" smtClean="0">
                <a:latin typeface="Nikosh" pitchFamily="2" charset="0"/>
                <a:cs typeface="Nikosh" pitchFamily="2" charset="0"/>
              </a:rPr>
              <a:t>আজকের পাঠ/পাঠ ঘোষনাঃ জাতি ও জাতীয়তা, জাতির ধারণা ও সংজ্ঞা,  জাতীয়তার ধারণা ও সংজ্ঞা</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1"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checkerboard(across)">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2" nodeType="clickEffect">
                                  <p:stCondLst>
                                    <p:cond delay="0"/>
                                  </p:stCondLst>
                                  <p:childTnLst>
                                    <p:anim calcmode="lin" valueType="num">
                                      <p:cBhvr additive="base">
                                        <p:cTn id="24" dur="500"/>
                                        <p:tgtEl>
                                          <p:spTgt spid="2"/>
                                        </p:tgtEl>
                                        <p:attrNameLst>
                                          <p:attrName>ppt_x</p:attrName>
                                        </p:attrNameLst>
                                      </p:cBhvr>
                                      <p:tavLst>
                                        <p:tav tm="0">
                                          <p:val>
                                            <p:strVal val="ppt_x"/>
                                          </p:val>
                                        </p:tav>
                                        <p:tav tm="100000">
                                          <p:val>
                                            <p:strVal val="ppt_x"/>
                                          </p:val>
                                        </p:tav>
                                      </p:tavLst>
                                    </p:anim>
                                    <p:anim calcmode="lin" valueType="num">
                                      <p:cBhvr additive="base">
                                        <p:cTn id="25" dur="500"/>
                                        <p:tgtEl>
                                          <p:spTgt spid="2"/>
                                        </p:tgtEl>
                                        <p:attrNameLst>
                                          <p:attrName>ppt_y</p:attrName>
                                        </p:attrNameLst>
                                      </p:cBhvr>
                                      <p:tavLst>
                                        <p:tav tm="0">
                                          <p:val>
                                            <p:strVal val="ppt_y"/>
                                          </p:val>
                                        </p:tav>
                                        <p:tav tm="100000">
                                          <p:val>
                                            <p:strVal val="1+ppt_h/2"/>
                                          </p:val>
                                        </p:tav>
                                      </p:tavLst>
                                    </p:anim>
                                    <p:set>
                                      <p:cBhvr>
                                        <p:cTn id="26" dur="1" fill="hold">
                                          <p:stCondLst>
                                            <p:cond delay="499"/>
                                          </p:stCondLst>
                                        </p:cTn>
                                        <p:tgtEl>
                                          <p:spTgt spid="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8" presetClass="entr" presetSubtype="16" fill="hold" grpId="1"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Effect transition="in" filter="diamond(in)">
                                      <p:cBhvr>
                                        <p:cTn id="31" dur="2000"/>
                                        <p:tgtEl>
                                          <p:spTgt spid="3">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8" presetClass="entr" presetSubtype="16" fill="hold" grpId="1" nodeType="clickEffect">
                                  <p:stCondLst>
                                    <p:cond delay="0"/>
                                  </p:stCondLst>
                                  <p:childTnLst>
                                    <p:set>
                                      <p:cBhvr>
                                        <p:cTn id="35" dur="1" fill="hold">
                                          <p:stCondLst>
                                            <p:cond delay="0"/>
                                          </p:stCondLst>
                                        </p:cTn>
                                        <p:tgtEl>
                                          <p:spTgt spid="3">
                                            <p:txEl>
                                              <p:pRg st="1" end="1"/>
                                            </p:txEl>
                                          </p:spTgt>
                                        </p:tgtEl>
                                        <p:attrNameLst>
                                          <p:attrName>style.visibility</p:attrName>
                                        </p:attrNameLst>
                                      </p:cBhvr>
                                      <p:to>
                                        <p:strVal val="visible"/>
                                      </p:to>
                                    </p:set>
                                    <p:animEffect transition="in" filter="diamond(in)">
                                      <p:cBhvr>
                                        <p:cTn id="36" dur="2000"/>
                                        <p:tgtEl>
                                          <p:spTgt spid="3">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4" presetClass="exit" presetSubtype="16" fill="hold" grpId="2" nodeType="clickEffect">
                                  <p:stCondLst>
                                    <p:cond delay="0"/>
                                  </p:stCondLst>
                                  <p:childTnLst>
                                    <p:animEffect transition="out" filter="box(in)">
                                      <p:cBhvr>
                                        <p:cTn id="40" dur="500"/>
                                        <p:tgtEl>
                                          <p:spTgt spid="3">
                                            <p:txEl>
                                              <p:pRg st="0" end="0"/>
                                            </p:txEl>
                                          </p:spTgt>
                                        </p:tgtEl>
                                      </p:cBhvr>
                                    </p:animEffect>
                                    <p:set>
                                      <p:cBhvr>
                                        <p:cTn id="41"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4" presetClass="exit" presetSubtype="16" fill="hold" grpId="2" nodeType="clickEffect">
                                  <p:stCondLst>
                                    <p:cond delay="0"/>
                                  </p:stCondLst>
                                  <p:childTnLst>
                                    <p:animEffect transition="out" filter="box(in)">
                                      <p:cBhvr>
                                        <p:cTn id="45" dur="500"/>
                                        <p:tgtEl>
                                          <p:spTgt spid="3">
                                            <p:txEl>
                                              <p:pRg st="1" end="1"/>
                                            </p:txEl>
                                          </p:spTgt>
                                        </p:tgtEl>
                                      </p:cBhvr>
                                    </p:animEffect>
                                    <p:set>
                                      <p:cBhvr>
                                        <p:cTn id="46"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3" grpId="0" build="allAtOnce"/>
      <p:bldP spid="3" grpId="1" build="p"/>
      <p:bldP spid="3" grpId="2"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err="1">
                <a:solidFill>
                  <a:srgbClr val="04617B"/>
                </a:solidFill>
                <a:latin typeface="Nikosh" pitchFamily="2" charset="0"/>
                <a:cs typeface="Nikosh" pitchFamily="2" charset="0"/>
              </a:rPr>
              <a:t>এসো</a:t>
            </a:r>
            <a:r>
              <a:rPr lang="en-US" sz="4000" dirty="0">
                <a:solidFill>
                  <a:srgbClr val="04617B"/>
                </a:solidFill>
                <a:latin typeface="Nikosh" pitchFamily="2" charset="0"/>
                <a:cs typeface="Nikosh" pitchFamily="2" charset="0"/>
              </a:rPr>
              <a:t> </a:t>
            </a:r>
            <a:r>
              <a:rPr lang="en-US" sz="4000" dirty="0" err="1">
                <a:solidFill>
                  <a:srgbClr val="04617B"/>
                </a:solidFill>
                <a:latin typeface="Nikosh" pitchFamily="2" charset="0"/>
                <a:cs typeface="Nikosh" pitchFamily="2" charset="0"/>
              </a:rPr>
              <a:t>বন্ধুরা</a:t>
            </a:r>
            <a:r>
              <a:rPr lang="en-US" sz="4000" dirty="0">
                <a:solidFill>
                  <a:srgbClr val="04617B"/>
                </a:solidFill>
                <a:latin typeface="Nikosh" pitchFamily="2" charset="0"/>
                <a:cs typeface="Nikosh" pitchFamily="2" charset="0"/>
              </a:rPr>
              <a:t> </a:t>
            </a:r>
            <a:r>
              <a:rPr lang="en-US" sz="4000" dirty="0" err="1">
                <a:solidFill>
                  <a:srgbClr val="04617B"/>
                </a:solidFill>
                <a:latin typeface="Nikosh" pitchFamily="2" charset="0"/>
                <a:cs typeface="Nikosh" pitchFamily="2" charset="0"/>
              </a:rPr>
              <a:t>আমার</a:t>
            </a:r>
            <a:r>
              <a:rPr lang="en-US" sz="4000" dirty="0">
                <a:solidFill>
                  <a:srgbClr val="04617B"/>
                </a:solidFill>
                <a:latin typeface="Nikosh" pitchFamily="2" charset="0"/>
                <a:cs typeface="Nikosh" pitchFamily="2" charset="0"/>
              </a:rPr>
              <a:t> </a:t>
            </a:r>
            <a:r>
              <a:rPr lang="en-US" sz="4000" dirty="0" err="1">
                <a:solidFill>
                  <a:srgbClr val="04617B"/>
                </a:solidFill>
                <a:latin typeface="Nikosh" pitchFamily="2" charset="0"/>
                <a:cs typeface="Nikosh" pitchFamily="2" charset="0"/>
              </a:rPr>
              <a:t>একটি</a:t>
            </a:r>
            <a:r>
              <a:rPr lang="en-US" sz="4000" dirty="0">
                <a:solidFill>
                  <a:srgbClr val="04617B"/>
                </a:solidFill>
                <a:latin typeface="Nikosh" pitchFamily="2" charset="0"/>
                <a:cs typeface="Nikosh" pitchFamily="2" charset="0"/>
              </a:rPr>
              <a:t> </a:t>
            </a:r>
            <a:r>
              <a:rPr lang="en-US" sz="4000" dirty="0" err="1">
                <a:solidFill>
                  <a:srgbClr val="04617B"/>
                </a:solidFill>
                <a:latin typeface="Nikosh" pitchFamily="2" charset="0"/>
                <a:cs typeface="Nikosh" pitchFamily="2" charset="0"/>
              </a:rPr>
              <a:t>ভিডিও</a:t>
            </a:r>
            <a:r>
              <a:rPr lang="en-US" sz="4000" dirty="0">
                <a:solidFill>
                  <a:srgbClr val="04617B"/>
                </a:solidFill>
                <a:latin typeface="Nikosh" pitchFamily="2" charset="0"/>
                <a:cs typeface="Nikosh" pitchFamily="2" charset="0"/>
              </a:rPr>
              <a:t> </a:t>
            </a:r>
            <a:r>
              <a:rPr lang="en-US" sz="4000" dirty="0" err="1">
                <a:solidFill>
                  <a:srgbClr val="04617B"/>
                </a:solidFill>
                <a:latin typeface="Nikosh" pitchFamily="2" charset="0"/>
                <a:cs typeface="Nikosh" pitchFamily="2" charset="0"/>
              </a:rPr>
              <a:t>ক্লাস</a:t>
            </a:r>
            <a:r>
              <a:rPr lang="en-US" sz="4000" dirty="0">
                <a:solidFill>
                  <a:srgbClr val="04617B"/>
                </a:solidFill>
                <a:latin typeface="Nikosh" pitchFamily="2" charset="0"/>
                <a:cs typeface="Nikosh" pitchFamily="2" charset="0"/>
              </a:rPr>
              <a:t> </a:t>
            </a:r>
            <a:r>
              <a:rPr lang="en-US" sz="4000" dirty="0" err="1">
                <a:solidFill>
                  <a:srgbClr val="04617B"/>
                </a:solidFill>
                <a:latin typeface="Nikosh" pitchFamily="2" charset="0"/>
                <a:cs typeface="Nikosh" pitchFamily="2" charset="0"/>
              </a:rPr>
              <a:t>দেখ</a:t>
            </a:r>
            <a:r>
              <a:rPr lang="en-US" sz="4000" dirty="0">
                <a:solidFill>
                  <a:srgbClr val="04617B"/>
                </a:solidFill>
                <a:latin typeface="Nikosh" pitchFamily="2" charset="0"/>
                <a:cs typeface="Nikosh" pitchFamily="2" charset="0"/>
              </a:rPr>
              <a:t> </a:t>
            </a:r>
            <a:endParaRPr lang="en-US" dirty="0"/>
          </a:p>
        </p:txBody>
      </p:sp>
      <p:sp>
        <p:nvSpPr>
          <p:cNvPr id="3" name="Content Placeholder 2"/>
          <p:cNvSpPr>
            <a:spLocks noGrp="1"/>
          </p:cNvSpPr>
          <p:nvPr>
            <p:ph idx="1"/>
          </p:nvPr>
        </p:nvSpPr>
        <p:spPr/>
        <p:txBody>
          <a:bodyPr/>
          <a:lstStyle/>
          <a:p>
            <a:pPr marL="0" indent="0">
              <a:buNone/>
            </a:pPr>
            <a:r>
              <a:rPr lang="en-US">
                <a:ea typeface="Calibri"/>
                <a:cs typeface="Vrinda"/>
              </a:rPr>
              <a:t>https://youtu.be/8QxDy7Iyn3Y</a:t>
            </a:r>
            <a:endParaRPr lang="en-US" dirty="0"/>
          </a:p>
        </p:txBody>
      </p:sp>
    </p:spTree>
    <p:extLst>
      <p:ext uri="{BB962C8B-B14F-4D97-AF65-F5344CB8AC3E}">
        <p14:creationId xmlns:p14="http://schemas.microsoft.com/office/powerpoint/2010/main" val="2936711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8071" y="1869745"/>
            <a:ext cx="3372703" cy="4496937"/>
          </a:xfrm>
          <a:prstGeom prst="rect">
            <a:avLst/>
          </a:prstGeom>
        </p:spPr>
      </p:pic>
      <p:pic>
        <p:nvPicPr>
          <p:cNvPr id="4" name="Picture 3"/>
          <p:cNvPicPr>
            <a:picLocks noChangeAspect="1"/>
          </p:cNvPicPr>
          <p:nvPr/>
        </p:nvPicPr>
        <p:blipFill>
          <a:blip r:embed="rId3"/>
          <a:stretch>
            <a:fillRect/>
          </a:stretch>
        </p:blipFill>
        <p:spPr>
          <a:xfrm>
            <a:off x="559914" y="1972102"/>
            <a:ext cx="4399835" cy="4394579"/>
          </a:xfrm>
          <a:prstGeom prst="rect">
            <a:avLst/>
          </a:prstGeom>
        </p:spPr>
      </p:pic>
      <p:sp>
        <p:nvSpPr>
          <p:cNvPr id="6" name="TextBox 5"/>
          <p:cNvSpPr txBox="1"/>
          <p:nvPr/>
        </p:nvSpPr>
        <p:spPr>
          <a:xfrm>
            <a:off x="2133600" y="609600"/>
            <a:ext cx="5254965" cy="707886"/>
          </a:xfrm>
          <a:prstGeom prst="rect">
            <a:avLst/>
          </a:prstGeom>
          <a:noFill/>
        </p:spPr>
        <p:txBody>
          <a:bodyPr wrap="square" rtlCol="0">
            <a:spAutoFit/>
          </a:bodyPr>
          <a:lstStyle/>
          <a:p>
            <a:pPr algn="ctr"/>
            <a:r>
              <a:rPr lang="en-US" sz="4000" b="1" dirty="0" err="1" smtClean="0">
                <a:ln w="22225">
                  <a:solidFill>
                    <a:schemeClr val="accent2"/>
                  </a:solidFill>
                  <a:prstDash val="solid"/>
                </a:ln>
                <a:solidFill>
                  <a:schemeClr val="accent2">
                    <a:lumMod val="40000"/>
                    <a:lumOff val="60000"/>
                  </a:schemeClr>
                </a:solidFill>
                <a:latin typeface="Nikosh" pitchFamily="2" charset="0"/>
                <a:cs typeface="Nikosh" pitchFamily="2" charset="0"/>
              </a:rPr>
              <a:t>নিচের</a:t>
            </a:r>
            <a:r>
              <a:rPr lang="en-US" sz="4000"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  ছ</a:t>
            </a:r>
            <a:r>
              <a:rPr lang="bn-IN" sz="4000"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বি গুলো লক্ষ্য করি</a:t>
            </a:r>
            <a:r>
              <a:rPr lang="en-US" sz="4000"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 </a:t>
            </a:r>
            <a:endParaRPr lang="en-US" sz="4000" b="1" dirty="0">
              <a:ln w="22225">
                <a:solidFill>
                  <a:schemeClr val="accent2"/>
                </a:solidFill>
                <a:prstDash val="solid"/>
              </a:ln>
              <a:solidFill>
                <a:schemeClr val="accent2">
                  <a:lumMod val="40000"/>
                  <a:lumOff val="60000"/>
                </a:schemeClr>
              </a:solidFill>
              <a:latin typeface="Nikosh" pitchFamily="2" charset="0"/>
              <a:cs typeface="Nikosh" pitchFamily="2" charset="0"/>
            </a:endParaRPr>
          </a:p>
        </p:txBody>
      </p:sp>
    </p:spTree>
    <p:extLst>
      <p:ext uri="{BB962C8B-B14F-4D97-AF65-F5344CB8AC3E}">
        <p14:creationId xmlns:p14="http://schemas.microsoft.com/office/powerpoint/2010/main" val="1782199250"/>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1"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linds(horizont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xit" presetSubtype="16" fill="hold" grpId="2" nodeType="clickEffect">
                                  <p:stCondLst>
                                    <p:cond delay="0"/>
                                  </p:stCondLst>
                                  <p:childTnLst>
                                    <p:animEffect transition="out" filter="diamond(in)">
                                      <p:cBhvr>
                                        <p:cTn id="16" dur="2000"/>
                                        <p:tgtEl>
                                          <p:spTgt spid="6">
                                            <p:txEl>
                                              <p:pRg st="0" end="0"/>
                                            </p:txEl>
                                          </p:spTgt>
                                        </p:tgtEl>
                                      </p:cBhvr>
                                    </p:animEffect>
                                    <p:set>
                                      <p:cBhvr>
                                        <p:cTn id="17" dur="1" fill="hold">
                                          <p:stCondLst>
                                            <p:cond delay="1999"/>
                                          </p:stCondLst>
                                        </p:cTn>
                                        <p:tgtEl>
                                          <p:spTgt spid="6">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P spid="6" grpId="1" build="allAtOnce"/>
      <p:bldP spid="6" grpId="2"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74638"/>
            <a:ext cx="6477000" cy="1143000"/>
          </a:xfrm>
        </p:spPr>
        <p:txBody>
          <a:bodyPr>
            <a:normAutofit fontScale="90000"/>
          </a:bodyPr>
          <a:lstStyle/>
          <a:p>
            <a:pPr algn="ctr"/>
            <a:r>
              <a:rPr lang="en-US" b="1" dirty="0" err="1" smtClean="0">
                <a:ln w="22225">
                  <a:solidFill>
                    <a:schemeClr val="accent2"/>
                  </a:solidFill>
                  <a:prstDash val="solid"/>
                </a:ln>
                <a:solidFill>
                  <a:schemeClr val="accent2">
                    <a:lumMod val="40000"/>
                    <a:lumOff val="60000"/>
                  </a:schemeClr>
                </a:solidFill>
                <a:latin typeface="Nikosh" pitchFamily="2" charset="0"/>
                <a:cs typeface="Nikosh" pitchFamily="2" charset="0"/>
              </a:rPr>
              <a:t>নিচের</a:t>
            </a:r>
            <a:r>
              <a:rPr lang="en-US"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  ছ</a:t>
            </a:r>
            <a:r>
              <a:rPr lang="bn-IN"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বি গুলো লক্ষ্য করি</a:t>
            </a:r>
            <a:r>
              <a:rPr lang="en-US"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 </a:t>
            </a:r>
            <a:br>
              <a:rPr lang="en-US" b="1" dirty="0" smtClean="0">
                <a:ln w="22225">
                  <a:solidFill>
                    <a:schemeClr val="accent2"/>
                  </a:solidFill>
                  <a:prstDash val="solid"/>
                </a:ln>
                <a:solidFill>
                  <a:schemeClr val="accent2">
                    <a:lumMod val="40000"/>
                    <a:lumOff val="60000"/>
                  </a:schemeClr>
                </a:solidFill>
                <a:latin typeface="Nikosh" pitchFamily="2" charset="0"/>
                <a:cs typeface="Nikosh" pitchFamily="2" charset="0"/>
              </a:rPr>
            </a:br>
            <a:endParaRPr lang="en-US" dirty="0"/>
          </a:p>
        </p:txBody>
      </p:sp>
      <p:pic>
        <p:nvPicPr>
          <p:cNvPr id="4" name="Content Placeholder 3"/>
          <p:cNvPicPr>
            <a:picLocks noGrp="1" noChangeAspect="1"/>
          </p:cNvPicPr>
          <p:nvPr>
            <p:ph idx="1"/>
          </p:nvPr>
        </p:nvPicPr>
        <p:blipFill>
          <a:blip r:embed="rId2"/>
          <a:stretch>
            <a:fillRect/>
          </a:stretch>
        </p:blipFill>
        <p:spPr>
          <a:xfrm>
            <a:off x="990600" y="1600200"/>
            <a:ext cx="6705600" cy="4371092"/>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1"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heckerboard(across)">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xit" presetSubtype="16" fill="hold" grpId="2" nodeType="clickEffect">
                                  <p:stCondLst>
                                    <p:cond delay="0"/>
                                  </p:stCondLst>
                                  <p:childTnLst>
                                    <p:animEffect transition="out" filter="diamond(in)">
                                      <p:cBhvr>
                                        <p:cTn id="17" dur="2000"/>
                                        <p:tgtEl>
                                          <p:spTgt spid="2"/>
                                        </p:tgtEl>
                                      </p:cBhvr>
                                    </p:animEffect>
                                    <p:set>
                                      <p:cBhvr>
                                        <p:cTn id="18"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638"/>
            <a:ext cx="6705600" cy="1143000"/>
          </a:xfrm>
        </p:spPr>
        <p:txBody>
          <a:bodyPr/>
          <a:lstStyle/>
          <a:p>
            <a:pPr algn="ctr"/>
            <a:r>
              <a:rPr lang="en-US" b="1" dirty="0" err="1" smtClean="0">
                <a:ln w="22225">
                  <a:solidFill>
                    <a:schemeClr val="accent2"/>
                  </a:solidFill>
                  <a:prstDash val="solid"/>
                </a:ln>
                <a:solidFill>
                  <a:schemeClr val="accent2">
                    <a:lumMod val="40000"/>
                    <a:lumOff val="60000"/>
                  </a:schemeClr>
                </a:solidFill>
                <a:latin typeface="Nikosh" pitchFamily="2" charset="0"/>
                <a:cs typeface="Nikosh" pitchFamily="2" charset="0"/>
              </a:rPr>
              <a:t>নিচের</a:t>
            </a:r>
            <a:r>
              <a:rPr lang="en-US"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  ছ</a:t>
            </a:r>
            <a:r>
              <a:rPr lang="bn-IN"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বি গুলো লক্ষ্য করি</a:t>
            </a:r>
            <a:endParaRPr lang="en-US" dirty="0"/>
          </a:p>
        </p:txBody>
      </p:sp>
      <p:pic>
        <p:nvPicPr>
          <p:cNvPr id="4" name="Content Placeholder 3"/>
          <p:cNvPicPr>
            <a:picLocks noGrp="1" noChangeAspect="1"/>
          </p:cNvPicPr>
          <p:nvPr>
            <p:ph idx="1"/>
          </p:nvPr>
        </p:nvPicPr>
        <p:blipFill>
          <a:blip r:embed="rId2"/>
          <a:stretch>
            <a:fillRect/>
          </a:stretch>
        </p:blipFill>
        <p:spPr>
          <a:xfrm>
            <a:off x="533400" y="1600200"/>
            <a:ext cx="3073482" cy="4495800"/>
          </a:xfrm>
          <a:prstGeom prst="rect">
            <a:avLst/>
          </a:prstGeom>
        </p:spPr>
      </p:pic>
      <p:pic>
        <p:nvPicPr>
          <p:cNvPr id="5" name="Content Placeholder 3" descr="Aristotle.jpg"/>
          <p:cNvPicPr>
            <a:picLocks noChangeAspect="1"/>
          </p:cNvPicPr>
          <p:nvPr/>
        </p:nvPicPr>
        <p:blipFill>
          <a:blip r:embed="rId3"/>
          <a:stretch>
            <a:fillRect/>
          </a:stretch>
        </p:blipFill>
        <p:spPr>
          <a:xfrm>
            <a:off x="4163796" y="1447800"/>
            <a:ext cx="4525963" cy="4724400"/>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amond(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2" nodeType="clickEffect">
                                  <p:stCondLst>
                                    <p:cond delay="0"/>
                                  </p:stCondLst>
                                  <p:childTnLst>
                                    <p:anim calcmode="lin" valueType="num">
                                      <p:cBhvr additive="base">
                                        <p:cTn id="16" dur="500"/>
                                        <p:tgtEl>
                                          <p:spTgt spid="2"/>
                                        </p:tgtEl>
                                        <p:attrNameLst>
                                          <p:attrName>ppt_x</p:attrName>
                                        </p:attrNameLst>
                                      </p:cBhvr>
                                      <p:tavLst>
                                        <p:tav tm="0">
                                          <p:val>
                                            <p:strVal val="ppt_x"/>
                                          </p:val>
                                        </p:tav>
                                        <p:tav tm="100000">
                                          <p:val>
                                            <p:strVal val="ppt_x"/>
                                          </p:val>
                                        </p:tav>
                                      </p:tavLst>
                                    </p:anim>
                                    <p:anim calcmode="lin" valueType="num">
                                      <p:cBhvr additive="base">
                                        <p:cTn id="17" dur="500"/>
                                        <p:tgtEl>
                                          <p:spTgt spid="2"/>
                                        </p:tgtEl>
                                        <p:attrNameLst>
                                          <p:attrName>ppt_y</p:attrName>
                                        </p:attrNameLst>
                                      </p:cBhvr>
                                      <p:tavLst>
                                        <p:tav tm="0">
                                          <p:val>
                                            <p:strVal val="ppt_y"/>
                                          </p:val>
                                        </p:tav>
                                        <p:tav tm="100000">
                                          <p:val>
                                            <p:strVal val="1+ppt_h/2"/>
                                          </p:val>
                                        </p:tav>
                                      </p:tavLst>
                                    </p:anim>
                                    <p:set>
                                      <p:cBhvr>
                                        <p:cTn id="18"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74638"/>
            <a:ext cx="6629400" cy="1143000"/>
          </a:xfrm>
        </p:spPr>
        <p:txBody>
          <a:bodyPr/>
          <a:lstStyle/>
          <a:p>
            <a:pPr algn="ctr"/>
            <a:r>
              <a:rPr lang="en-US" b="1" dirty="0" err="1" smtClean="0">
                <a:ln w="22225">
                  <a:solidFill>
                    <a:schemeClr val="accent2"/>
                  </a:solidFill>
                  <a:prstDash val="solid"/>
                </a:ln>
                <a:solidFill>
                  <a:schemeClr val="accent2">
                    <a:lumMod val="40000"/>
                    <a:lumOff val="60000"/>
                  </a:schemeClr>
                </a:solidFill>
                <a:latin typeface="Nikosh" pitchFamily="2" charset="0"/>
                <a:cs typeface="Nikosh" pitchFamily="2" charset="0"/>
              </a:rPr>
              <a:t>নিচের</a:t>
            </a:r>
            <a:r>
              <a:rPr lang="en-US"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  ছ</a:t>
            </a:r>
            <a:r>
              <a:rPr lang="bn-IN"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বি গুলো লক্ষ্য করি</a:t>
            </a:r>
            <a:endParaRPr lang="en-US" dirty="0"/>
          </a:p>
        </p:txBody>
      </p:sp>
      <p:pic>
        <p:nvPicPr>
          <p:cNvPr id="4" name="Content Placeholder 3" descr="Aristotle.jpg"/>
          <p:cNvPicPr>
            <a:picLocks noGrp="1" noChangeAspect="1"/>
          </p:cNvPicPr>
          <p:nvPr>
            <p:ph idx="1"/>
          </p:nvPr>
        </p:nvPicPr>
        <p:blipFill>
          <a:blip r:embed="rId2"/>
          <a:stretch>
            <a:fillRect/>
          </a:stretch>
        </p:blipFill>
        <p:spPr>
          <a:xfrm>
            <a:off x="685800" y="2057400"/>
            <a:ext cx="3658397" cy="4343400"/>
          </a:xfrm>
        </p:spPr>
      </p:pic>
      <p:pic>
        <p:nvPicPr>
          <p:cNvPr id="5" name="Content Placeholder 3"/>
          <p:cNvPicPr>
            <a:picLocks noChangeAspect="1"/>
          </p:cNvPicPr>
          <p:nvPr/>
        </p:nvPicPr>
        <p:blipFill>
          <a:blip r:embed="rId3"/>
          <a:stretch>
            <a:fillRect/>
          </a:stretch>
        </p:blipFill>
        <p:spPr>
          <a:xfrm>
            <a:off x="5029200" y="1981200"/>
            <a:ext cx="3369855" cy="4493141"/>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1"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linds(horizont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xit" presetSubtype="16" fill="hold" grpId="2" nodeType="clickEffect">
                                  <p:stCondLst>
                                    <p:cond delay="0"/>
                                  </p:stCondLst>
                                  <p:childTnLst>
                                    <p:animEffect transition="out" filter="diamond(in)">
                                      <p:cBhvr>
                                        <p:cTn id="17" dur="2000"/>
                                        <p:tgtEl>
                                          <p:spTgt spid="2"/>
                                        </p:tgtEl>
                                      </p:cBhvr>
                                    </p:animEffect>
                                    <p:set>
                                      <p:cBhvr>
                                        <p:cTn id="18"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1">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TotalTime>
  <Words>1361</Words>
  <Application>Microsoft Office PowerPoint</Application>
  <PresentationFormat>On-screen Show (4:3)</PresentationFormat>
  <Paragraphs>141</Paragraphs>
  <Slides>33</Slides>
  <Notes>0</Notes>
  <HiddenSlides>0</HiddenSlides>
  <MMClips>0</MMClips>
  <ScaleCrop>false</ScaleCrop>
  <HeadingPairs>
    <vt:vector size="4" baseType="variant">
      <vt:variant>
        <vt:lpstr>Theme</vt:lpstr>
      </vt:variant>
      <vt:variant>
        <vt:i4>2</vt:i4>
      </vt:variant>
      <vt:variant>
        <vt:lpstr>Slide Titles</vt:lpstr>
      </vt:variant>
      <vt:variant>
        <vt:i4>33</vt:i4>
      </vt:variant>
    </vt:vector>
  </HeadingPairs>
  <TitlesOfParts>
    <vt:vector size="35" baseType="lpstr">
      <vt:lpstr>Office Theme</vt:lpstr>
      <vt:lpstr>Theme1</vt:lpstr>
      <vt:lpstr>        শুভেচ্ছা/ স্বাগতম</vt:lpstr>
      <vt:lpstr>শিক্ষক পরিচিতি</vt:lpstr>
      <vt:lpstr>  পাঠ পরিচিতি</vt:lpstr>
      <vt:lpstr> মুল শিরোনামঃ দেশপ্রেম ও জাতীয়তা  </vt:lpstr>
      <vt:lpstr>এসো বন্ধুরা আমার একটি ভিডিও ক্লাস দেখ </vt:lpstr>
      <vt:lpstr>PowerPoint Presentation</vt:lpstr>
      <vt:lpstr>নিচের  ছবি গুলো লক্ষ্য করি  </vt:lpstr>
      <vt:lpstr>নিচের  ছবি গুলো লক্ষ্য করি</vt:lpstr>
      <vt:lpstr>নিচের  ছবি গুলো লক্ষ্য করি</vt:lpstr>
      <vt:lpstr>নিচের  ছবি গুলো লক্ষ্য করি</vt:lpstr>
      <vt:lpstr>নিচের  ছবি গুলো লক্ষ্য করি</vt:lpstr>
      <vt:lpstr>নিচের  ছবি গুলো লক্ষ্য করি</vt:lpstr>
      <vt:lpstr>   প্রারম্ভিক বক্তব্য</vt:lpstr>
      <vt:lpstr>   শিখন ফল </vt:lpstr>
      <vt:lpstr> শিখন ফলের আলোকে প্রশ্ন  </vt:lpstr>
      <vt:lpstr>   একক কাজের প্রশ্ন</vt:lpstr>
      <vt:lpstr>একক কাজের সমাধান</vt:lpstr>
      <vt:lpstr>জোড়ায় কাজ</vt:lpstr>
      <vt:lpstr>PowerPoint Presentation</vt:lpstr>
      <vt:lpstr>   জোড়ায় কাজের প্রশ্ন</vt:lpstr>
      <vt:lpstr>জোড়ায় কাজের সমাধান</vt:lpstr>
      <vt:lpstr>দলীয় কাজ</vt:lpstr>
      <vt:lpstr>দলীয় কাজ</vt:lpstr>
      <vt:lpstr>PowerPoint Presentation</vt:lpstr>
      <vt:lpstr>     দলীয় কাজের প্রশ্ন </vt:lpstr>
      <vt:lpstr>দলীয় কাজের সমাধান </vt:lpstr>
      <vt:lpstr>মুল্যায়ন</vt:lpstr>
      <vt:lpstr>জ্ঞান মুলক,অনুধাবন মুলক, প্রয়োগ মুলক প্রশ্ন  (ক) </vt:lpstr>
      <vt:lpstr>উচ্চতর দক্ষতা ও  বহুপদী সমাপ্তি সুচক বহুর্নিবাচনী প্রশ্ন </vt:lpstr>
      <vt:lpstr>উচ্চতর দক্ষতা ও  বহুপদী সমাপ্তি সুচক বহুর্নিবাচনী প্রশ্ন </vt:lpstr>
      <vt:lpstr>     সমাধান</vt:lpstr>
      <vt:lpstr>   বাড়ির কাজ</vt:lpstr>
      <vt:lpstr>ধন্যবাদ</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শুভেচ্ছা / স্বাগতম</dc:title>
  <dc:creator>USER</dc:creator>
  <cp:lastModifiedBy>Windows User</cp:lastModifiedBy>
  <cp:revision>14</cp:revision>
  <dcterms:created xsi:type="dcterms:W3CDTF">2006-08-16T00:00:00Z</dcterms:created>
  <dcterms:modified xsi:type="dcterms:W3CDTF">2020-09-27T11:24:18Z</dcterms:modified>
</cp:coreProperties>
</file>