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9" r:id="rId6"/>
    <p:sldId id="264" r:id="rId7"/>
    <p:sldId id="266" r:id="rId8"/>
    <p:sldId id="265" r:id="rId9"/>
    <p:sldId id="262" r:id="rId10"/>
    <p:sldId id="261"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D003AFCE-F345-3441-8532-E23632F7A449}"/>
              </a:ext>
            </a:extLst>
          </p:cNvPr>
          <p:cNvPicPr>
            <a:picLocks noChangeAspect="1"/>
          </p:cNvPicPr>
          <p:nvPr/>
        </p:nvPicPr>
        <p:blipFill>
          <a:blip r:embed="rId2"/>
          <a:stretch>
            <a:fillRect/>
          </a:stretch>
        </p:blipFill>
        <p:spPr>
          <a:xfrm>
            <a:off x="4419600" y="1933863"/>
            <a:ext cx="4724400" cy="4924138"/>
          </a:xfrm>
          <a:prstGeom prst="rect">
            <a:avLst/>
          </a:prstGeom>
        </p:spPr>
      </p:pic>
      <p:sp>
        <p:nvSpPr>
          <p:cNvPr id="4" name="Rectangle 3"/>
          <p:cNvSpPr/>
          <p:nvPr/>
        </p:nvSpPr>
        <p:spPr>
          <a:xfrm>
            <a:off x="0" y="1"/>
            <a:ext cx="9144000" cy="19338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lnSpc>
                <a:spcPts val="8640"/>
              </a:lnSpc>
            </a:pPr>
            <a:r>
              <a:rPr lang="en-US" sz="4800" b="1" dirty="0" err="1">
                <a:solidFill>
                  <a:srgbClr val="FFFF00"/>
                </a:solidFill>
                <a:latin typeface="NikoshBAN" pitchFamily="2" charset="0"/>
                <a:cs typeface="NikoshBAN" pitchFamily="2" charset="0"/>
              </a:rPr>
              <a:t>ফরিদপুর</a:t>
            </a:r>
            <a:r>
              <a:rPr lang="en-US" sz="4800" b="1" dirty="0">
                <a:solidFill>
                  <a:srgbClr val="FFFF00"/>
                </a:solidFill>
                <a:latin typeface="NikoshBAN" pitchFamily="2" charset="0"/>
                <a:cs typeface="NikoshBAN" pitchFamily="2" charset="0"/>
              </a:rPr>
              <a:t> </a:t>
            </a:r>
            <a:r>
              <a:rPr lang="en-US" sz="4800" b="1" dirty="0" err="1">
                <a:solidFill>
                  <a:srgbClr val="FFFF00"/>
                </a:solidFill>
                <a:latin typeface="NikoshBAN" pitchFamily="2" charset="0"/>
                <a:cs typeface="NikoshBAN" pitchFamily="2" charset="0"/>
              </a:rPr>
              <a:t>আদর্শ</a:t>
            </a:r>
            <a:r>
              <a:rPr lang="en-US" sz="4800" b="1" dirty="0">
                <a:solidFill>
                  <a:srgbClr val="FFFF00"/>
                </a:solidFill>
                <a:latin typeface="NikoshBAN" pitchFamily="2" charset="0"/>
                <a:cs typeface="NikoshBAN" pitchFamily="2" charset="0"/>
              </a:rPr>
              <a:t> </a:t>
            </a:r>
            <a:r>
              <a:rPr lang="en-US" sz="4800" b="1" dirty="0" err="1">
                <a:solidFill>
                  <a:srgbClr val="FFFF00"/>
                </a:solidFill>
                <a:latin typeface="NikoshBAN" pitchFamily="2" charset="0"/>
                <a:cs typeface="NikoshBAN" pitchFamily="2" charset="0"/>
              </a:rPr>
              <a:t>বালিকা</a:t>
            </a:r>
            <a:r>
              <a:rPr lang="en-US" sz="4800" b="1" dirty="0">
                <a:solidFill>
                  <a:srgbClr val="FFFF00"/>
                </a:solidFill>
                <a:latin typeface="NikoshBAN" pitchFamily="2" charset="0"/>
                <a:cs typeface="NikoshBAN" pitchFamily="2" charset="0"/>
              </a:rPr>
              <a:t> </a:t>
            </a:r>
            <a:r>
              <a:rPr lang="en-US" sz="4800" b="1" dirty="0" err="1">
                <a:solidFill>
                  <a:srgbClr val="FFFF00"/>
                </a:solidFill>
                <a:latin typeface="NikoshBAN" pitchFamily="2" charset="0"/>
                <a:cs typeface="NikoshBAN" pitchFamily="2" charset="0"/>
              </a:rPr>
              <a:t>উচ্চ</a:t>
            </a:r>
            <a:r>
              <a:rPr lang="en-US" sz="4800" b="1" dirty="0">
                <a:solidFill>
                  <a:srgbClr val="FFFF00"/>
                </a:solidFill>
                <a:latin typeface="NikoshBAN" pitchFamily="2" charset="0"/>
                <a:cs typeface="NikoshBAN" pitchFamily="2" charset="0"/>
              </a:rPr>
              <a:t> </a:t>
            </a:r>
            <a:r>
              <a:rPr lang="en-US" sz="4800" b="1" dirty="0" err="1">
                <a:solidFill>
                  <a:srgbClr val="FFFF00"/>
                </a:solidFill>
                <a:latin typeface="NikoshBAN" pitchFamily="2" charset="0"/>
                <a:cs typeface="NikoshBAN" pitchFamily="2" charset="0"/>
              </a:rPr>
              <a:t>বিদ্যালয়</a:t>
            </a:r>
            <a:r>
              <a:rPr lang="bn-BD" sz="4800" b="1" dirty="0">
                <a:solidFill>
                  <a:srgbClr val="FFFF00"/>
                </a:solidFill>
                <a:latin typeface="NikoshBAN" pitchFamily="2" charset="0"/>
                <a:cs typeface="NikoshBAN" pitchFamily="2" charset="0"/>
              </a:rPr>
              <a:t> অনলাইন</a:t>
            </a:r>
          </a:p>
          <a:p>
            <a:pPr algn="ctr"/>
            <a:r>
              <a:rPr lang="bn-BD" sz="4800" b="1" dirty="0">
                <a:solidFill>
                  <a:srgbClr val="FFFF00"/>
                </a:solidFill>
                <a:latin typeface="NikoshBAN" pitchFamily="2" charset="0"/>
                <a:cs typeface="NikoshBAN" pitchFamily="2" charset="0"/>
              </a:rPr>
              <a:t>স্কুলে স্বাগত</a:t>
            </a:r>
            <a:r>
              <a:rPr lang="bn-IN" sz="4800" b="1" dirty="0">
                <a:solidFill>
                  <a:srgbClr val="FFFF00"/>
                </a:solidFill>
                <a:latin typeface="NikoshBAN" pitchFamily="2" charset="0"/>
                <a:cs typeface="NikoshBAN" pitchFamily="2" charset="0"/>
              </a:rPr>
              <a:t>ম</a:t>
            </a:r>
            <a:endParaRPr lang="en-US" sz="4800" b="1"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863"/>
            <a:ext cx="4419600" cy="4924137"/>
          </a:xfrm>
          <a:prstGeom prst="rect">
            <a:avLst/>
          </a:prstGeom>
        </p:spPr>
      </p:pic>
    </p:spTree>
    <p:extLst>
      <p:ext uri="{BB962C8B-B14F-4D97-AF65-F5344CB8AC3E}">
        <p14:creationId xmlns:p14="http://schemas.microsoft.com/office/powerpoint/2010/main" val="11606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4343400" cy="369332"/>
          </a:xfrm>
          <a:prstGeom prst="rect">
            <a:avLst/>
          </a:prstGeom>
          <a:noFill/>
        </p:spPr>
        <p:txBody>
          <a:bodyPr wrap="square" rtlCol="0">
            <a:spAutoFit/>
          </a:bodyPr>
          <a:lstStyle/>
          <a:p>
            <a:endParaRPr lang="en-US" dirty="0"/>
          </a:p>
        </p:txBody>
      </p:sp>
      <p:sp>
        <p:nvSpPr>
          <p:cNvPr id="3" name="Rectangle 2"/>
          <p:cNvSpPr/>
          <p:nvPr/>
        </p:nvSpPr>
        <p:spPr>
          <a:xfrm>
            <a:off x="0" y="0"/>
            <a:ext cx="914400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s-IN" sz="4800" b="1" dirty="0">
                <a:solidFill>
                  <a:srgbClr val="383838"/>
                </a:solidFill>
                <a:latin typeface="NikoshBAN" pitchFamily="2" charset="0"/>
                <a:cs typeface="NikoshBAN" pitchFamily="2" charset="0"/>
              </a:rPr>
              <a:t>শিক্ষা: ভয় কে জয় না করতে পারলে কর্ম সম্পাদন সম্ভব হয় না। দৃঢ় সংকল্প না থাকলে মানুষের সমালোচনার ঝড় সামাল দিয়ে লক্ষ্যে পৌঁছানো যায় না। বুদ্ধিমান মানুষ মাত্রই কর্মঠ এবং প্রতিজ্ঞাবদ্ধ হয়।</a:t>
            </a:r>
            <a:endParaRPr lang="as-IN" sz="4800" b="1" dirty="0">
              <a:solidFill>
                <a:srgbClr val="383838"/>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54" y="3757941"/>
            <a:ext cx="5504491" cy="3100057"/>
          </a:xfrm>
          <a:prstGeom prst="rect">
            <a:avLst/>
          </a:prstGeom>
        </p:spPr>
      </p:pic>
    </p:spTree>
    <p:extLst>
      <p:ext uri="{BB962C8B-B14F-4D97-AF65-F5344CB8AC3E}">
        <p14:creationId xmlns:p14="http://schemas.microsoft.com/office/powerpoint/2010/main" val="30289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nodePh="1">
                                  <p:stCondLst>
                                    <p:cond delay="0"/>
                                  </p:stCondLst>
                                  <p:endCondLst>
                                    <p:cond evt="begin" delay="0">
                                      <p:tn val="5"/>
                                    </p:cond>
                                  </p:end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3"/>
                                        </p:tgtEl>
                                        <p:attrNameLst>
                                          <p:attrName>ppt_w</p:attrName>
                                        </p:attrNameLst>
                                      </p:cBhvr>
                                      <p:tavLst>
                                        <p:tav tm="0">
                                          <p:val>
                                            <p:strVal val="ppt_w"/>
                                          </p:val>
                                        </p:tav>
                                        <p:tav tm="100000">
                                          <p:val>
                                            <p:fltVal val="0"/>
                                          </p:val>
                                        </p:tav>
                                      </p:tavLst>
                                    </p:anim>
                                    <p:anim calcmode="lin" valueType="num">
                                      <p:cBhvr>
                                        <p:cTn id="13" dur="1000"/>
                                        <p:tgtEl>
                                          <p:spTgt spid="3"/>
                                        </p:tgtEl>
                                        <p:attrNameLst>
                                          <p:attrName>ppt_h</p:attrName>
                                        </p:attrNameLst>
                                      </p:cBhvr>
                                      <p:tavLst>
                                        <p:tav tm="0">
                                          <p:val>
                                            <p:strVal val="ppt_h"/>
                                          </p:val>
                                        </p:tav>
                                        <p:tav tm="100000">
                                          <p:val>
                                            <p:fltVal val="0"/>
                                          </p:val>
                                        </p:tav>
                                      </p:tavLst>
                                    </p:anim>
                                    <p:anim calcmode="lin" valueType="num">
                                      <p:cBhvr>
                                        <p:cTn id="14" dur="1000"/>
                                        <p:tgtEl>
                                          <p:spTgt spid="3"/>
                                        </p:tgtEl>
                                        <p:attrNameLst>
                                          <p:attrName>style.rotation</p:attrName>
                                        </p:attrNameLst>
                                      </p:cBhvr>
                                      <p:tavLst>
                                        <p:tav tm="0">
                                          <p:val>
                                            <p:fltVal val="0"/>
                                          </p:val>
                                        </p:tav>
                                        <p:tav tm="100000">
                                          <p:val>
                                            <p:fltVal val="90"/>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gtEl>
                                        <p:attrNameLst>
                                          <p:attrName>ppt_w</p:attrName>
                                        </p:attrNameLst>
                                      </p:cBhvr>
                                      <p:tavLst>
                                        <p:tav tm="0">
                                          <p:val>
                                            <p:strVal val="ppt_w"/>
                                          </p:val>
                                        </p:tav>
                                        <p:tav tm="100000">
                                          <p:val>
                                            <p:fltVal val="0"/>
                                          </p:val>
                                        </p:tav>
                                      </p:tavLst>
                                    </p:anim>
                                    <p:anim calcmode="lin" valueType="num">
                                      <p:cBhvr>
                                        <p:cTn id="19" dur="1000"/>
                                        <p:tgtEl>
                                          <p:spTgt spid="4"/>
                                        </p:tgtEl>
                                        <p:attrNameLst>
                                          <p:attrName>ppt_h</p:attrName>
                                        </p:attrNameLst>
                                      </p:cBhvr>
                                      <p:tavLst>
                                        <p:tav tm="0">
                                          <p:val>
                                            <p:strVal val="ppt_h"/>
                                          </p:val>
                                        </p:tav>
                                        <p:tav tm="100000">
                                          <p:val>
                                            <p:fltVal val="0"/>
                                          </p:val>
                                        </p:tav>
                                      </p:tavLst>
                                    </p:anim>
                                    <p:anim calcmode="lin" valueType="num">
                                      <p:cBhvr>
                                        <p:cTn id="20" dur="1000"/>
                                        <p:tgtEl>
                                          <p:spTgt spid="4"/>
                                        </p:tgtEl>
                                        <p:attrNameLst>
                                          <p:attrName>style.rotation</p:attrName>
                                        </p:attrNameLst>
                                      </p:cBhvr>
                                      <p:tavLst>
                                        <p:tav tm="0">
                                          <p:val>
                                            <p:fltVal val="0"/>
                                          </p:val>
                                        </p:tav>
                                        <p:tav tm="100000">
                                          <p:val>
                                            <p:fltVal val="90"/>
                                          </p:val>
                                        </p:tav>
                                      </p:tavLst>
                                    </p:anim>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863"/>
            <a:ext cx="9144000" cy="6188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80668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31414" y="1828800"/>
            <a:ext cx="5012587"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bn-BD" sz="4800" b="1" dirty="0">
                <a:solidFill>
                  <a:prstClr val="black"/>
                </a:solidFill>
                <a:latin typeface="NikoshBAN" pitchFamily="2" charset="0"/>
                <a:cs typeface="NikoshBAN" pitchFamily="2" charset="0"/>
              </a:rPr>
              <a:t>তানজিলা আলম</a:t>
            </a:r>
          </a:p>
          <a:p>
            <a:pPr lvl="0" algn="ctr"/>
            <a:r>
              <a:rPr lang="bn-BD" sz="4800" b="1" dirty="0">
                <a:solidFill>
                  <a:prstClr val="black"/>
                </a:solidFill>
                <a:latin typeface="NikoshBAN" pitchFamily="2" charset="0"/>
                <a:cs typeface="NikoshBAN" pitchFamily="2" charset="0"/>
              </a:rPr>
              <a:t>সহকারি শিক্ষক</a:t>
            </a:r>
          </a:p>
          <a:p>
            <a:pPr lvl="0" algn="ctr"/>
            <a:r>
              <a:rPr lang="bn-BD" sz="4800" b="1" dirty="0">
                <a:solidFill>
                  <a:prstClr val="black"/>
                </a:solidFill>
                <a:latin typeface="NikoshBAN" pitchFamily="2" charset="0"/>
                <a:cs typeface="NikoshBAN" pitchFamily="2" charset="0"/>
              </a:rPr>
              <a:t>আদর্শ বালিকা উচ্চ বিদ্যালয় ফরিদপুর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0601"/>
            <a:ext cx="4131413" cy="50400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75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gtEl>
                                        <p:attrNameLst>
                                          <p:attrName>ppt_w</p:attrName>
                                        </p:attrNameLst>
                                      </p:cBhvr>
                                      <p:tavLst>
                                        <p:tav tm="0">
                                          <p:val>
                                            <p:strVal val="ppt_w"/>
                                          </p:val>
                                        </p:tav>
                                        <p:tav tm="100000">
                                          <p:val>
                                            <p:fltVal val="0"/>
                                          </p:val>
                                        </p:tav>
                                      </p:tavLst>
                                    </p:anim>
                                    <p:anim calcmode="lin" valueType="num">
                                      <p:cBhvr>
                                        <p:cTn id="13" dur="1000"/>
                                        <p:tgtEl>
                                          <p:spTgt spid="3"/>
                                        </p:tgtEl>
                                        <p:attrNameLst>
                                          <p:attrName>ppt_h</p:attrName>
                                        </p:attrNameLst>
                                      </p:cBhvr>
                                      <p:tavLst>
                                        <p:tav tm="0">
                                          <p:val>
                                            <p:strVal val="ppt_h"/>
                                          </p:val>
                                        </p:tav>
                                        <p:tav tm="100000">
                                          <p:val>
                                            <p:fltVal val="0"/>
                                          </p:val>
                                        </p:tav>
                                      </p:tavLst>
                                    </p:anim>
                                    <p:anim calcmode="lin" valueType="num">
                                      <p:cBhvr>
                                        <p:cTn id="14" dur="1000"/>
                                        <p:tgtEl>
                                          <p:spTgt spid="3"/>
                                        </p:tgtEl>
                                        <p:attrNameLst>
                                          <p:attrName>style.rotation</p:attrName>
                                        </p:attrNameLst>
                                      </p:cBhvr>
                                      <p:tavLst>
                                        <p:tav tm="0">
                                          <p:val>
                                            <p:fltVal val="0"/>
                                          </p:val>
                                        </p:tav>
                                        <p:tav tm="100000">
                                          <p:val>
                                            <p:fltVal val="90"/>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9200"/>
            <a:ext cx="9144000"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6600" b="1" dirty="0" smtClean="0">
                <a:solidFill>
                  <a:srgbClr val="C00000"/>
                </a:solidFill>
                <a:latin typeface="NikoshBAN" pitchFamily="2" charset="0"/>
                <a:cs typeface="NikoshBAN" pitchFamily="2" charset="0"/>
              </a:rPr>
              <a:t>শ্রেণি-৮ম</a:t>
            </a:r>
          </a:p>
          <a:p>
            <a:pPr algn="ctr"/>
            <a:r>
              <a:rPr lang="bn-IN" sz="6600" b="1" dirty="0" smtClean="0">
                <a:solidFill>
                  <a:srgbClr val="C00000"/>
                </a:solidFill>
                <a:latin typeface="NikoshBAN" pitchFamily="2" charset="0"/>
                <a:cs typeface="NikoshBAN" pitchFamily="2" charset="0"/>
              </a:rPr>
              <a:t>বিষয়-বাংলা ২য়</a:t>
            </a:r>
          </a:p>
          <a:p>
            <a:pPr algn="ctr"/>
            <a:r>
              <a:rPr lang="bn-IN" sz="6600" b="1" dirty="0" smtClean="0">
                <a:solidFill>
                  <a:srgbClr val="C00000"/>
                </a:solidFill>
                <a:latin typeface="NikoshBAN" pitchFamily="2" charset="0"/>
                <a:cs typeface="NikoshBAN" pitchFamily="2" charset="0"/>
              </a:rPr>
              <a:t>ভাবসম্প্রসারণ</a:t>
            </a:r>
            <a:endParaRPr lang="en-US" sz="66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15822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
            <a:ext cx="6096000" cy="6096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59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990600"/>
            <a:ext cx="8708572"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208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5400" b="1" dirty="0" err="1" smtClean="0">
                <a:solidFill>
                  <a:srgbClr val="383838"/>
                </a:solidFill>
                <a:latin typeface="NikoshBAN" pitchFamily="2" charset="0"/>
                <a:cs typeface="NikoshBAN" pitchFamily="2" charset="0"/>
              </a:rPr>
              <a:t>করিতে</a:t>
            </a:r>
            <a:r>
              <a:rPr lang="en-US" sz="5400" b="1" dirty="0" smtClean="0">
                <a:solidFill>
                  <a:srgbClr val="383838"/>
                </a:solidFill>
                <a:latin typeface="NikoshBAN" pitchFamily="2" charset="0"/>
                <a:cs typeface="NikoshBAN" pitchFamily="2" charset="0"/>
              </a:rPr>
              <a:t> </a:t>
            </a:r>
            <a:r>
              <a:rPr lang="en-US" sz="5400" b="1" dirty="0" err="1" smtClean="0">
                <a:solidFill>
                  <a:srgbClr val="383838"/>
                </a:solidFill>
                <a:latin typeface="NikoshBAN" pitchFamily="2" charset="0"/>
                <a:cs typeface="NikoshBAN" pitchFamily="2" charset="0"/>
              </a:rPr>
              <a:t>পারিনা</a:t>
            </a:r>
            <a:r>
              <a:rPr lang="en-US" sz="5400" b="1" dirty="0" smtClean="0">
                <a:solidFill>
                  <a:srgbClr val="383838"/>
                </a:solidFill>
                <a:latin typeface="NikoshBAN" pitchFamily="2" charset="0"/>
                <a:cs typeface="NikoshBAN" pitchFamily="2" charset="0"/>
              </a:rPr>
              <a:t> </a:t>
            </a:r>
            <a:r>
              <a:rPr lang="en-US" sz="5400" b="1" dirty="0" err="1" smtClean="0">
                <a:solidFill>
                  <a:srgbClr val="383838"/>
                </a:solidFill>
                <a:latin typeface="NikoshBAN" pitchFamily="2" charset="0"/>
                <a:cs typeface="NikoshBAN" pitchFamily="2" charset="0"/>
              </a:rPr>
              <a:t>কোনো</a:t>
            </a:r>
            <a:r>
              <a:rPr lang="en-US" sz="5400" b="1" dirty="0" smtClean="0">
                <a:solidFill>
                  <a:srgbClr val="383838"/>
                </a:solidFill>
                <a:latin typeface="NikoshBAN" pitchFamily="2" charset="0"/>
                <a:cs typeface="NikoshBAN" pitchFamily="2" charset="0"/>
              </a:rPr>
              <a:t> </a:t>
            </a:r>
            <a:r>
              <a:rPr lang="en-US" sz="5400" b="1" dirty="0" err="1" smtClean="0">
                <a:solidFill>
                  <a:srgbClr val="383838"/>
                </a:solidFill>
                <a:latin typeface="NikoshBAN" pitchFamily="2" charset="0"/>
                <a:cs typeface="NikoshBAN" pitchFamily="2" charset="0"/>
              </a:rPr>
              <a:t>কাজ</a:t>
            </a:r>
            <a:endParaRPr lang="en-US" sz="5400" b="1" dirty="0" smtClean="0">
              <a:solidFill>
                <a:srgbClr val="383838"/>
              </a:solidFill>
              <a:latin typeface="NikoshBAN" pitchFamily="2" charset="0"/>
              <a:cs typeface="NikoshBAN" pitchFamily="2" charset="0"/>
            </a:endParaRPr>
          </a:p>
          <a:p>
            <a:pPr algn="ctr"/>
            <a:r>
              <a:rPr lang="en-US" sz="5400" b="1" dirty="0" err="1" smtClean="0">
                <a:solidFill>
                  <a:srgbClr val="383838"/>
                </a:solidFill>
                <a:latin typeface="NikoshBAN" pitchFamily="2" charset="0"/>
                <a:cs typeface="NikoshBAN" pitchFamily="2" charset="0"/>
              </a:rPr>
              <a:t>সদা</a:t>
            </a:r>
            <a:r>
              <a:rPr lang="en-US" sz="5400" b="1" dirty="0" smtClean="0">
                <a:solidFill>
                  <a:srgbClr val="383838"/>
                </a:solidFill>
                <a:latin typeface="NikoshBAN" pitchFamily="2" charset="0"/>
                <a:cs typeface="NikoshBAN" pitchFamily="2" charset="0"/>
              </a:rPr>
              <a:t> </a:t>
            </a:r>
            <a:r>
              <a:rPr lang="en-US" sz="5400" b="1" dirty="0" err="1" smtClean="0">
                <a:solidFill>
                  <a:srgbClr val="383838"/>
                </a:solidFill>
                <a:latin typeface="NikoshBAN" pitchFamily="2" charset="0"/>
                <a:cs typeface="NikoshBAN" pitchFamily="2" charset="0"/>
              </a:rPr>
              <a:t>ভয়</a:t>
            </a:r>
            <a:r>
              <a:rPr lang="en-US" sz="5400" b="1" dirty="0" smtClean="0">
                <a:solidFill>
                  <a:srgbClr val="383838"/>
                </a:solidFill>
                <a:latin typeface="NikoshBAN" pitchFamily="2" charset="0"/>
                <a:cs typeface="NikoshBAN" pitchFamily="2" charset="0"/>
              </a:rPr>
              <a:t> </a:t>
            </a:r>
            <a:r>
              <a:rPr lang="en-US" sz="5400" b="1" dirty="0" err="1" smtClean="0">
                <a:solidFill>
                  <a:srgbClr val="383838"/>
                </a:solidFill>
                <a:latin typeface="NikoshBAN" pitchFamily="2" charset="0"/>
                <a:cs typeface="NikoshBAN" pitchFamily="2" charset="0"/>
              </a:rPr>
              <a:t>সদা</a:t>
            </a:r>
            <a:r>
              <a:rPr lang="en-US" sz="5400" b="1" dirty="0" smtClean="0">
                <a:solidFill>
                  <a:srgbClr val="383838"/>
                </a:solidFill>
                <a:latin typeface="NikoshBAN" pitchFamily="2" charset="0"/>
                <a:cs typeface="NikoshBAN" pitchFamily="2" charset="0"/>
              </a:rPr>
              <a:t> </a:t>
            </a:r>
            <a:r>
              <a:rPr lang="en-US" sz="5400" b="1" dirty="0" err="1" smtClean="0">
                <a:solidFill>
                  <a:srgbClr val="383838"/>
                </a:solidFill>
                <a:latin typeface="NikoshBAN" pitchFamily="2" charset="0"/>
                <a:cs typeface="NikoshBAN" pitchFamily="2" charset="0"/>
              </a:rPr>
              <a:t>লাজ</a:t>
            </a:r>
            <a:r>
              <a:rPr lang="en-US" sz="5400" b="1" dirty="0" smtClean="0">
                <a:solidFill>
                  <a:srgbClr val="383838"/>
                </a:solidFill>
                <a:latin typeface="NikoshBAN" pitchFamily="2" charset="0"/>
                <a:cs typeface="NikoshBAN" pitchFamily="2" charset="0"/>
              </a:rPr>
              <a:t> </a:t>
            </a:r>
          </a:p>
          <a:p>
            <a:pPr algn="ctr"/>
            <a:r>
              <a:rPr lang="as-IN" sz="5400" b="1" dirty="0" smtClean="0">
                <a:solidFill>
                  <a:srgbClr val="383838"/>
                </a:solidFill>
                <a:latin typeface="NikoshBAN" pitchFamily="2" charset="0"/>
                <a:cs typeface="NikoshBAN" pitchFamily="2" charset="0"/>
              </a:rPr>
              <a:t>সংশয়ে </a:t>
            </a:r>
            <a:r>
              <a:rPr lang="as-IN" sz="5400" b="1" dirty="0">
                <a:solidFill>
                  <a:srgbClr val="383838"/>
                </a:solidFill>
                <a:latin typeface="NikoshBAN" pitchFamily="2" charset="0"/>
                <a:cs typeface="NikoshBAN" pitchFamily="2" charset="0"/>
              </a:rPr>
              <a:t>সংকল্প সদা </a:t>
            </a:r>
            <a:r>
              <a:rPr lang="as-IN" sz="5400" b="1" dirty="0" smtClean="0">
                <a:solidFill>
                  <a:srgbClr val="383838"/>
                </a:solidFill>
                <a:latin typeface="NikoshBAN" pitchFamily="2" charset="0"/>
                <a:cs typeface="NikoshBAN" pitchFamily="2" charset="0"/>
              </a:rPr>
              <a:t>টলে</a:t>
            </a:r>
            <a:endParaRPr lang="en-US" sz="5400" b="1" dirty="0" smtClean="0">
              <a:solidFill>
                <a:srgbClr val="383838"/>
              </a:solidFill>
              <a:latin typeface="NikoshBAN" pitchFamily="2" charset="0"/>
              <a:cs typeface="NikoshBAN" pitchFamily="2" charset="0"/>
            </a:endParaRPr>
          </a:p>
          <a:p>
            <a:pPr algn="ctr"/>
            <a:r>
              <a:rPr lang="as-IN" sz="5400" b="1" dirty="0" smtClean="0">
                <a:solidFill>
                  <a:srgbClr val="383838"/>
                </a:solidFill>
                <a:latin typeface="NikoshBAN" pitchFamily="2" charset="0"/>
                <a:cs typeface="NikoshBAN" pitchFamily="2" charset="0"/>
              </a:rPr>
              <a:t>পাছে </a:t>
            </a:r>
            <a:r>
              <a:rPr lang="as-IN" sz="5400" b="1" dirty="0">
                <a:solidFill>
                  <a:srgbClr val="383838"/>
                </a:solidFill>
                <a:latin typeface="NikoshBAN" pitchFamily="2" charset="0"/>
                <a:cs typeface="NikoshBAN" pitchFamily="2" charset="0"/>
              </a:rPr>
              <a:t>লোকে কিছু বলে।</a:t>
            </a:r>
            <a:endParaRPr lang="as-IN" sz="5400" b="1" dirty="0">
              <a:solidFill>
                <a:srgbClr val="383838"/>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416320"/>
            <a:ext cx="5791200" cy="3342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650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4000" b="1" dirty="0">
                <a:solidFill>
                  <a:srgbClr val="C00000"/>
                </a:solidFill>
                <a:latin typeface="NikoshBAN" pitchFamily="2" charset="0"/>
                <a:cs typeface="NikoshBAN" pitchFamily="2" charset="0"/>
              </a:rPr>
              <a:t>মানুষ জন্ম থেকেই কিছু কিছু বৈশিষ্ট্য নিয়ে পৃথিবীতে আসে। প্রতিটি মানুষই স্বতন্ত্র বৈশিষ্ঠের অধিকারী। ভয় ও লজ্জা তেমনি মানুষের দুটি স্বভাবজাত বিষয়। ভয় এবং লজ্জা নেই এমন কোনো মানুষ বিশ্ব সংসারে খুঁজে পাওয়া যাবে না। তাই বলে ভয় এবং লজ্জার জন্য নিজের কর্মস্পৃহাকে অবহেলা করা ঠিক নয়। সৃষ্টিকর্তা আমাদের জ্ঞান-বুদ্ধি দিয়েছেন কর্মময় জীবন-যাপন করার জন্য। মানুষ নিজের কর্মের দ্বারাই জগতে কীর্তিমান হয়। কর্মহীন মানুষ সমাজের অলস এবং অথর্ব হিসেবে পরিচিত। কাজকে যারা ভয় পায় তারা কখনোই সমাজে প্রতিষ্ঠিত হতে পারে না। </a:t>
            </a:r>
            <a:endParaRPr lang="en-US" sz="4000" b="1" dirty="0">
              <a:solidFill>
                <a:srgbClr val="C00000"/>
              </a:solidFill>
            </a:endParaRPr>
          </a:p>
        </p:txBody>
      </p:sp>
    </p:spTree>
    <p:extLst>
      <p:ext uri="{BB962C8B-B14F-4D97-AF65-F5344CB8AC3E}">
        <p14:creationId xmlns:p14="http://schemas.microsoft.com/office/powerpoint/2010/main" val="289934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18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s-IN" sz="4400" b="1" dirty="0" smtClean="0">
                <a:solidFill>
                  <a:srgbClr val="383838"/>
                </a:solidFill>
                <a:latin typeface="NikoshBAN" pitchFamily="2" charset="0"/>
                <a:cs typeface="NikoshBAN" pitchFamily="2" charset="0"/>
              </a:rPr>
              <a:t>জগতের </a:t>
            </a:r>
            <a:r>
              <a:rPr lang="as-IN" sz="4400" b="1" dirty="0">
                <a:solidFill>
                  <a:srgbClr val="383838"/>
                </a:solidFill>
                <a:latin typeface="NikoshBAN" pitchFamily="2" charset="0"/>
                <a:cs typeface="NikoshBAN" pitchFamily="2" charset="0"/>
              </a:rPr>
              <a:t>কোনো কাজই ছোট নয়। কাজকে যারা ছোট করে দেখে তারা ইতিহাসের আস্তাকুঁড়ে নিক্ষিপ্ত হয়। সভ্যতা বিনির্মাণে কর্মঠ মানুষের অবদান অনেক। তাদের অক্লান্ত পরিশ্রম আর সীমাহীন ধৈর্যের বিনিময়ে সভ্যতার শুভ সূচনা হয়েছিল। আজ সেই সভ্যতা আলোকিত হয়েছে মানুষের কর্মমুখরতার কারণে। কোনো গন্তব্যে পৌঁছাতে হলে যেমন লক্ষ্য স্থির করতে হয়, তেমনি কোনো কাজ বাস্তবায়ন করতে প্রয়োজন দৃঢ় সংকল্প। </a:t>
            </a:r>
            <a:endParaRPr lang="en-US" sz="4400" b="1" dirty="0"/>
          </a:p>
        </p:txBody>
      </p:sp>
    </p:spTree>
    <p:extLst>
      <p:ext uri="{BB962C8B-B14F-4D97-AF65-F5344CB8AC3E}">
        <p14:creationId xmlns:p14="http://schemas.microsoft.com/office/powerpoint/2010/main" val="11990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0725353-18DF-5E45-AF27-E5A70330546B}"/>
              </a:ext>
            </a:extLst>
          </p:cNvPr>
          <p:cNvSpPr txBox="1"/>
          <p:nvPr/>
        </p:nvSpPr>
        <p:spPr>
          <a:xfrm>
            <a:off x="0" y="0"/>
            <a:ext cx="9144000" cy="686341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as-IN" sz="4000" b="1" i="0" dirty="0" smtClean="0">
                <a:solidFill>
                  <a:srgbClr val="FFFF00"/>
                </a:solidFill>
                <a:effectLst/>
                <a:latin typeface="NikoshBAN" pitchFamily="2" charset="0"/>
                <a:cs typeface="NikoshBAN" pitchFamily="2" charset="0"/>
              </a:rPr>
              <a:t>লক্ষ্য </a:t>
            </a:r>
            <a:r>
              <a:rPr lang="as-IN" sz="4000" b="1" i="0" dirty="0">
                <a:solidFill>
                  <a:srgbClr val="FFFF00"/>
                </a:solidFill>
                <a:effectLst/>
                <a:latin typeface="NikoshBAN" pitchFamily="2" charset="0"/>
                <a:cs typeface="NikoshBAN" pitchFamily="2" charset="0"/>
              </a:rPr>
              <a:t>স্থির না করে যেমন কিছু করা যায় না তেমনি, সংকল্প না থাকলে সফল হওয়া যায় না। মানুষের কাজের জন্য যেমন প্রশংসা জোটে তেমনি সমালোচনাও হয়। তাই বলে সমালোচনার ভয়ে কাজ থেকে বিরত হওয়া কিংবা সংকল্প থেকে দূরে সরে আসা ঠিক নয়। বুদ্ধিমান এবং সাহসী মানুষ সর্বদাই ভয় এবং সমালোচনাকে তুচ্ছ করে স্বীয় কাজে কীর্তিমান হয়। জগতের যত বড় বড় অভিযান সফলতার মুখ দেখেছে তার পিছনে ছিল দৃঢ় সংকল্প এবং সাহসী পরিকল্পনা। কর্মে সফল হওয়ার জন্য যেমন জড়তা ঝেড়ে ফেলতে হবে তেমনি দৃঢ় সংকল্পবদ্ধ হতে হবে।</a:t>
            </a:r>
          </a:p>
          <a:p>
            <a:pPr algn="l"/>
            <a:endParaRPr lang="en-US" sz="4000" b="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61550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322</Words>
  <Application>Microsoft Office PowerPoint</Application>
  <PresentationFormat>On-screen Show (4:3)</PresentationFormat>
  <Paragraphs>16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Tanzial Alam</dc:creator>
  <cp:lastModifiedBy>DASS</cp:lastModifiedBy>
  <cp:revision>13</cp:revision>
  <dcterms:created xsi:type="dcterms:W3CDTF">2006-08-16T00:00:00Z</dcterms:created>
  <dcterms:modified xsi:type="dcterms:W3CDTF">2020-09-27T11:42:38Z</dcterms:modified>
</cp:coreProperties>
</file>