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78" r:id="rId4"/>
    <p:sldId id="279" r:id="rId5"/>
    <p:sldId id="280" r:id="rId6"/>
    <p:sldId id="259" r:id="rId7"/>
    <p:sldId id="281" r:id="rId8"/>
    <p:sldId id="263" r:id="rId9"/>
    <p:sldId id="264" r:id="rId10"/>
    <p:sldId id="265" r:id="rId11"/>
    <p:sldId id="266" r:id="rId12"/>
    <p:sldId id="272" r:id="rId13"/>
    <p:sldId id="273" r:id="rId14"/>
    <p:sldId id="267" r:id="rId15"/>
    <p:sldId id="270" r:id="rId16"/>
    <p:sldId id="271" r:id="rId17"/>
    <p:sldId id="268" r:id="rId18"/>
    <p:sldId id="269" r:id="rId19"/>
    <p:sldId id="283" r:id="rId20"/>
    <p:sldId id="284" r:id="rId21"/>
    <p:sldId id="276" r:id="rId22"/>
    <p:sldId id="277" r:id="rId23"/>
    <p:sldId id="28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357F"/>
    <a:srgbClr val="F6084C"/>
    <a:srgbClr val="E03E1E"/>
    <a:srgbClr val="FFD966"/>
    <a:srgbClr val="CC0442"/>
    <a:srgbClr val="CA2706"/>
    <a:srgbClr val="AAB51B"/>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27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2D345E-FF94-4839-B783-611B148CDD97}" type="datetimeFigureOut">
              <a:rPr lang="en-US" smtClean="0"/>
              <a:t>9/27/2020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2464364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2D345E-FF94-4839-B783-611B148CDD97}" type="datetimeFigureOut">
              <a:rPr lang="en-US" smtClean="0"/>
              <a:t>9/27/2020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1772175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2D345E-FF94-4839-B783-611B148CDD97}" type="datetimeFigureOut">
              <a:rPr lang="en-US" smtClean="0"/>
              <a:t>9/27/2020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189335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2D345E-FF94-4839-B783-611B148CDD97}" type="datetimeFigureOut">
              <a:rPr lang="en-US" smtClean="0"/>
              <a:t>9/27/2020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4009641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2D345E-FF94-4839-B783-611B148CDD97}" type="datetimeFigureOut">
              <a:rPr lang="en-US" smtClean="0"/>
              <a:t>9/27/2020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29766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2D345E-FF94-4839-B783-611B148CDD97}" type="datetimeFigureOut">
              <a:rPr lang="en-US" smtClean="0"/>
              <a:t>9/27/2020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2486235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2D345E-FF94-4839-B783-611B148CDD97}" type="datetimeFigureOut">
              <a:rPr lang="en-US" smtClean="0"/>
              <a:t>9/27/2020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4220748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2D345E-FF94-4839-B783-611B148CDD97}" type="datetimeFigureOut">
              <a:rPr lang="en-US" smtClean="0"/>
              <a:t>9/27/2020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2701701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pattFill prst="dashVert">
          <a:fgClr>
            <a:schemeClr val="accent1"/>
          </a:fgClr>
          <a:bgClr>
            <a:srgbClr val="002060"/>
          </a:bgClr>
        </a:patt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2D345E-FF94-4839-B783-611B148CDD97}" type="datetimeFigureOut">
              <a:rPr lang="en-US" smtClean="0"/>
              <a:t>9/27/2020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27B341-9467-4809-9E26-129A0257592D}" type="slidenum">
              <a:rPr lang="en-US" smtClean="0"/>
              <a:t>‹#›</a:t>
            </a:fld>
            <a:endParaRPr lang="en-US"/>
          </a:p>
        </p:txBody>
      </p:sp>
      <p:sp>
        <p:nvSpPr>
          <p:cNvPr id="5" name="Rectangle 4"/>
          <p:cNvSpPr/>
          <p:nvPr userDrawn="1"/>
        </p:nvSpPr>
        <p:spPr>
          <a:xfrm>
            <a:off x="257908" y="194383"/>
            <a:ext cx="11676184" cy="6344529"/>
          </a:xfrm>
          <a:prstGeom prst="rect">
            <a:avLst/>
          </a:prstGeom>
          <a:gradFill flip="none" rotWithShape="1">
            <a:gsLst>
              <a:gs pos="0">
                <a:schemeClr val="accent4">
                  <a:lumMod val="67000"/>
                </a:schemeClr>
              </a:gs>
              <a:gs pos="0">
                <a:schemeClr val="accent4">
                  <a:lumMod val="97000"/>
                  <a:lumOff val="3000"/>
                </a:schemeClr>
              </a:gs>
              <a:gs pos="30000">
                <a:schemeClr val="accent4">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9928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2D345E-FF94-4839-B783-611B148CDD97}" type="datetimeFigureOut">
              <a:rPr lang="en-US" smtClean="0"/>
              <a:t>9/27/2020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565619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2D345E-FF94-4839-B783-611B148CDD97}" type="datetimeFigureOut">
              <a:rPr lang="en-US" smtClean="0"/>
              <a:t>9/27/2020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7B341-9467-4809-9E26-129A0257592D}" type="slidenum">
              <a:rPr lang="en-US" smtClean="0"/>
              <a:t>‹#›</a:t>
            </a:fld>
            <a:endParaRPr lang="en-US"/>
          </a:p>
        </p:txBody>
      </p:sp>
    </p:spTree>
    <p:extLst>
      <p:ext uri="{BB962C8B-B14F-4D97-AF65-F5344CB8AC3E}">
        <p14:creationId xmlns:p14="http://schemas.microsoft.com/office/powerpoint/2010/main" val="322034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2D345E-FF94-4839-B783-611B148CDD97}" type="datetimeFigureOut">
              <a:rPr lang="en-US" smtClean="0"/>
              <a:t>9/27/2020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27B341-9467-4809-9E26-129A0257592D}" type="slidenum">
              <a:rPr lang="en-US" smtClean="0"/>
              <a:t>‹#›</a:t>
            </a:fld>
            <a:endParaRPr lang="en-US"/>
          </a:p>
        </p:txBody>
      </p:sp>
    </p:spTree>
    <p:extLst>
      <p:ext uri="{BB962C8B-B14F-4D97-AF65-F5344CB8AC3E}">
        <p14:creationId xmlns:p14="http://schemas.microsoft.com/office/powerpoint/2010/main" val="2936546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5.jp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3.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7357F">
                <a:lumMod val="0"/>
                <a:alpha val="59000"/>
              </a:srgbClr>
            </a:gs>
            <a:gs pos="59000">
              <a:srgbClr val="FF0000"/>
            </a:gs>
            <a:gs pos="69000">
              <a:schemeClr val="accent2">
                <a:lumMod val="75000"/>
              </a:schemeClr>
            </a:gs>
            <a:gs pos="97000">
              <a:schemeClr val="accent2">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11" name="Group 10"/>
          <p:cNvGrpSpPr/>
          <p:nvPr/>
        </p:nvGrpSpPr>
        <p:grpSpPr>
          <a:xfrm>
            <a:off x="310662" y="211016"/>
            <a:ext cx="11687907" cy="6307016"/>
            <a:chOff x="310662" y="211016"/>
            <a:chExt cx="11687907" cy="6307016"/>
          </a:xfrm>
          <a:blipFill>
            <a:blip r:embed="rId2"/>
            <a:tile tx="0" ty="0" sx="100000" sy="100000" flip="none" algn="tl"/>
          </a:blipFill>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662" y="211016"/>
              <a:ext cx="11687907" cy="6307016"/>
            </a:xfrm>
            <a:prstGeom prst="rect">
              <a:avLst/>
            </a:prstGeom>
            <a:grpFill/>
          </p:spPr>
        </p:pic>
        <p:sp>
          <p:nvSpPr>
            <p:cNvPr id="6" name="Rectangle 5"/>
            <p:cNvSpPr/>
            <p:nvPr/>
          </p:nvSpPr>
          <p:spPr>
            <a:xfrm>
              <a:off x="832336" y="679937"/>
              <a:ext cx="10562493" cy="40444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rot="18756758">
              <a:off x="630061" y="1407729"/>
              <a:ext cx="3438485" cy="1862048"/>
            </a:xfrm>
            <a:prstGeom prst="rect">
              <a:avLst/>
            </a:prstGeom>
            <a:noFill/>
          </p:spPr>
          <p:txBody>
            <a:bodyPr wrap="square" rtlCol="0">
              <a:spAutoFit/>
            </a:bodyPr>
            <a:lstStyle/>
            <a:p>
              <a:pPr algn="ctr"/>
              <a:r>
                <a:rPr lang="en-US" sz="11500" b="1" dirty="0" err="1">
                  <a:latin typeface="NikoshBAN" panose="02000000000000000000" pitchFamily="2" charset="0"/>
                  <a:cs typeface="NikoshBAN" panose="02000000000000000000" pitchFamily="2" charset="0"/>
                </a:rPr>
                <a:t>শুভেচ্ছা</a:t>
              </a:r>
              <a:endParaRPr lang="en-US" sz="11500" b="1" dirty="0">
                <a:latin typeface="NikoshBAN" panose="02000000000000000000" pitchFamily="2" charset="0"/>
                <a:cs typeface="NikoshBAN" panose="02000000000000000000" pitchFamily="2" charset="0"/>
              </a:endParaRPr>
            </a:p>
          </p:txBody>
        </p:sp>
        <p:sp>
          <p:nvSpPr>
            <p:cNvPr id="8" name="Right Arrow 7"/>
            <p:cNvSpPr/>
            <p:nvPr/>
          </p:nvSpPr>
          <p:spPr>
            <a:xfrm>
              <a:off x="2912012" y="2338753"/>
              <a:ext cx="3101926" cy="7268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54616" y="844062"/>
              <a:ext cx="5111262" cy="3739661"/>
            </a:xfrm>
            <a:prstGeom prst="ellipse">
              <a:avLst/>
            </a:prstGeom>
            <a:grpFill/>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grpSp>
    </p:spTree>
    <p:extLst>
      <p:ext uri="{BB962C8B-B14F-4D97-AF65-F5344CB8AC3E}">
        <p14:creationId xmlns:p14="http://schemas.microsoft.com/office/powerpoint/2010/main" val="26084631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87968" y="2160621"/>
            <a:ext cx="8593015" cy="1938992"/>
          </a:xfrm>
          <a:prstGeom prst="rect">
            <a:avLst/>
          </a:prstGeom>
        </p:spPr>
        <p:txBody>
          <a:bodyPr wrap="square">
            <a:spAutoFit/>
          </a:bodyPr>
          <a:lstStyle/>
          <a:p>
            <a:r>
              <a:rPr lang="as-IN" sz="2800" b="0" i="0" dirty="0" smtClean="0">
                <a:effectLst/>
                <a:latin typeface="NikoshBAN" panose="02000000000000000000" pitchFamily="2" charset="0"/>
                <a:cs typeface="NikoshBAN" panose="02000000000000000000" pitchFamily="2" charset="0"/>
              </a:rPr>
              <a:t>ব্যাবেজ আর অ্যাডার এই কার্যক্রমের পাশাপাশি সে সময় পদার্থবিজ্ঞানে গুরুত্বপূর্ণ অগ্রগতি সাধিত হয়। বিজ্ঞানী জেমস ক্লার্ক ম্যাক্সওয়েল (</a:t>
            </a:r>
            <a:r>
              <a:rPr lang="en-US" sz="2800" b="0" i="0" dirty="0" smtClean="0">
                <a:effectLst/>
                <a:latin typeface="NikoshBAN" panose="02000000000000000000" pitchFamily="2" charset="0"/>
                <a:cs typeface="NikoshBAN" panose="02000000000000000000" pitchFamily="2" charset="0"/>
              </a:rPr>
              <a:t>James Clerk Maxwell) (</a:t>
            </a:r>
            <a:r>
              <a:rPr lang="as-IN" sz="2800" b="0" i="0" dirty="0" smtClean="0">
                <a:effectLst/>
                <a:latin typeface="NikoshBAN" panose="02000000000000000000" pitchFamily="2" charset="0"/>
                <a:cs typeface="NikoshBAN" panose="02000000000000000000" pitchFamily="2" charset="0"/>
              </a:rPr>
              <a:t>১৮৩১-১৮৭৯) </a:t>
            </a:r>
            <a:r>
              <a:rPr lang="as-IN" sz="3200" b="1" i="0" dirty="0" smtClean="0">
                <a:solidFill>
                  <a:srgbClr val="002060"/>
                </a:solidFill>
                <a:effectLst/>
                <a:latin typeface="NikoshBAN" panose="02000000000000000000" pitchFamily="2" charset="0"/>
                <a:cs typeface="NikoshBAN" panose="02000000000000000000" pitchFamily="2" charset="0"/>
              </a:rPr>
              <a:t>তড়িৎ চৌম্বকীয় বলের ধারণা প্রকাশ করেন</a:t>
            </a:r>
            <a:r>
              <a:rPr lang="as-IN" sz="2800" b="0" i="0" dirty="0" smtClean="0">
                <a:effectLst/>
                <a:latin typeface="NikoshBAN" panose="02000000000000000000" pitchFamily="2" charset="0"/>
                <a:cs typeface="NikoshBAN" panose="02000000000000000000" pitchFamily="2" charset="0"/>
              </a:rPr>
              <a:t>, যা বিনা তারে বার্তা প্রেরণের একটি সম্ভাবনাকে তুলে ধরে।</a:t>
            </a:r>
            <a:endParaRPr lang="en-US" sz="2800"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197" y="399960"/>
            <a:ext cx="2764895" cy="3410039"/>
          </a:xfrm>
          <a:prstGeom prst="rect">
            <a:avLst/>
          </a:prstGeom>
        </p:spPr>
      </p:pic>
    </p:spTree>
    <p:extLst>
      <p:ext uri="{BB962C8B-B14F-4D97-AF65-F5344CB8AC3E}">
        <p14:creationId xmlns:p14="http://schemas.microsoft.com/office/powerpoint/2010/main" val="10746749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47293" y="1888226"/>
            <a:ext cx="8663354" cy="2185214"/>
          </a:xfrm>
          <a:prstGeom prst="rect">
            <a:avLst/>
          </a:prstGeom>
        </p:spPr>
        <p:txBody>
          <a:bodyPr wrap="square">
            <a:spAutoFit/>
          </a:bodyPr>
          <a:lstStyle/>
          <a:p>
            <a:r>
              <a:rPr lang="as-IN" sz="3200" b="1" i="0" dirty="0" smtClean="0">
                <a:solidFill>
                  <a:srgbClr val="002060"/>
                </a:solidFill>
                <a:effectLst/>
                <a:latin typeface="NikoshBAN" panose="02000000000000000000" pitchFamily="2" charset="0"/>
                <a:cs typeface="NikoshBAN" panose="02000000000000000000" pitchFamily="2" charset="0"/>
              </a:rPr>
              <a:t>বিনা তারে এক স্থান থেকে অন্য স্থানে বার্তা প্রেরণে প্রথম সফল হন বাঙালি বিজ্ঞানী </a:t>
            </a:r>
            <a:r>
              <a:rPr lang="as-IN" sz="2400" b="0" i="0" dirty="0" smtClean="0">
                <a:effectLst/>
                <a:latin typeface="NikoshBAN" panose="02000000000000000000" pitchFamily="2" charset="0"/>
                <a:cs typeface="NikoshBAN" panose="02000000000000000000" pitchFamily="2" charset="0"/>
              </a:rPr>
              <a:t>জগদীশচন্দ্র বসু (</a:t>
            </a:r>
            <a:r>
              <a:rPr lang="en-US" sz="2400" b="0" i="0" dirty="0" err="1" smtClean="0">
                <a:effectLst/>
                <a:latin typeface="NikoshBAN" panose="02000000000000000000" pitchFamily="2" charset="0"/>
                <a:cs typeface="NikoshBAN" panose="02000000000000000000" pitchFamily="2" charset="0"/>
              </a:rPr>
              <a:t>Jagadish</a:t>
            </a:r>
            <a:r>
              <a:rPr lang="en-US" sz="2400" b="0" i="0" dirty="0" smtClean="0">
                <a:effectLst/>
                <a:latin typeface="NikoshBAN" panose="02000000000000000000" pitchFamily="2" charset="0"/>
                <a:cs typeface="NikoshBAN" panose="02000000000000000000" pitchFamily="2" charset="0"/>
              </a:rPr>
              <a:t> Chandra Bose) (</a:t>
            </a:r>
            <a:r>
              <a:rPr lang="as-IN" sz="2400" b="0" i="0" dirty="0" smtClean="0">
                <a:effectLst/>
                <a:latin typeface="NikoshBAN" panose="02000000000000000000" pitchFamily="2" charset="0"/>
                <a:cs typeface="NikoshBAN" panose="02000000000000000000" pitchFamily="2" charset="0"/>
              </a:rPr>
              <a:t>১৮৫৮-১৯৩৭)। ১৮৯৫ সালে জগদীশচন্দ্র বসু অতিক্ষুদ্র তরঙ্গ ব্যবহার করে এক স্থান থেকে অন্য স্থানে তথ্য প্রেরণে সক্ষম হন। কিন্তু তাঁর এই আবিষ্কার প্রকাশিত না হওয়ার সার্বজনীন স্বীকৃতি পায়নি।</a:t>
            </a:r>
            <a:endParaRPr lang="en-US" sz="2400"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814" y="329867"/>
            <a:ext cx="2560162" cy="3116718"/>
          </a:xfrm>
          <a:prstGeom prst="rect">
            <a:avLst/>
          </a:prstGeom>
        </p:spPr>
      </p:pic>
    </p:spTree>
    <p:extLst>
      <p:ext uri="{BB962C8B-B14F-4D97-AF65-F5344CB8AC3E}">
        <p14:creationId xmlns:p14="http://schemas.microsoft.com/office/powerpoint/2010/main" val="37688674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3138" y="2118083"/>
            <a:ext cx="8370276" cy="2431435"/>
          </a:xfrm>
          <a:prstGeom prst="rect">
            <a:avLst/>
          </a:prstGeom>
        </p:spPr>
        <p:txBody>
          <a:bodyPr wrap="square">
            <a:spAutoFit/>
          </a:bodyPr>
          <a:lstStyle/>
          <a:p>
            <a:r>
              <a:rPr lang="as-IN" sz="2400" b="0" i="0" dirty="0" smtClean="0">
                <a:effectLst/>
                <a:latin typeface="NikoshBAN" panose="02000000000000000000" pitchFamily="2" charset="0"/>
                <a:cs typeface="NikoshBAN" panose="02000000000000000000" pitchFamily="2" charset="0"/>
              </a:rPr>
              <a:t>তবে, বেতার তরঙ্গ ব্যবহার করে একই কাজ প্রথম প্রকাশিত হওয়ায় সার্বজনীন স্বৃীকৃতি পান ইতালির বিজ্ঞানী গুগলিয়েলমো মার্কনি (</a:t>
            </a:r>
            <a:r>
              <a:rPr lang="en-US" sz="2400" b="0" i="0" dirty="0" err="1" smtClean="0">
                <a:effectLst/>
                <a:latin typeface="NikoshBAN" panose="02000000000000000000" pitchFamily="2" charset="0"/>
                <a:cs typeface="NikoshBAN" panose="02000000000000000000" pitchFamily="2" charset="0"/>
              </a:rPr>
              <a:t>Guglielmo</a:t>
            </a:r>
            <a:r>
              <a:rPr lang="en-US" sz="2400" b="0" i="0" dirty="0" smtClean="0">
                <a:effectLst/>
                <a:latin typeface="NikoshBAN" panose="02000000000000000000" pitchFamily="2" charset="0"/>
                <a:cs typeface="NikoshBAN" panose="02000000000000000000" pitchFamily="2" charset="0"/>
              </a:rPr>
              <a:t> Marconi) (</a:t>
            </a:r>
            <a:r>
              <a:rPr lang="as-IN" sz="2400" b="0" i="0" dirty="0" smtClean="0">
                <a:effectLst/>
                <a:latin typeface="NikoshBAN" panose="02000000000000000000" pitchFamily="2" charset="0"/>
                <a:cs typeface="NikoshBAN" panose="02000000000000000000" pitchFamily="2" charset="0"/>
              </a:rPr>
              <a:t>১৮৭৪-১৯৩৭)। এ জন্য তাকে বেতার যন্ত্রের আবিষ্কারক হিসাবে স্বাকৃতি দেওয়া হয়। বিশ শতকে ইলেকট্রনিক্সের বিকাশের পর প্রথমে আইবিএম কোম্পানি মেইনফ্রেম কম্পিউটার তৈরি করে। পর্যায়ক্রমে </a:t>
            </a:r>
            <a:r>
              <a:rPr lang="as-IN" sz="3200" b="1" i="0" dirty="0" smtClean="0">
                <a:solidFill>
                  <a:srgbClr val="002060"/>
                </a:solidFill>
                <a:effectLst/>
                <a:latin typeface="NikoshBAN" panose="02000000000000000000" pitchFamily="2" charset="0"/>
                <a:cs typeface="NikoshBAN" panose="02000000000000000000" pitchFamily="2" charset="0"/>
              </a:rPr>
              <a:t>১৯৭১ সালে মাইক্রোপ্রসেসর আবিষ্কৃত </a:t>
            </a:r>
            <a:r>
              <a:rPr lang="as-IN" sz="2400" b="0" i="0" dirty="0" smtClean="0">
                <a:effectLst/>
                <a:latin typeface="NikoshBAN" panose="02000000000000000000" pitchFamily="2" charset="0"/>
                <a:cs typeface="NikoshBAN" panose="02000000000000000000" pitchFamily="2" charset="0"/>
              </a:rPr>
              <a:t>হলে সাশ্রয়ী কম্পিউটার তৈরির পথ সুগম হয়।</a:t>
            </a:r>
            <a:endParaRPr lang="en-US" sz="2400"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856" y="396631"/>
            <a:ext cx="2682143" cy="3773870"/>
          </a:xfrm>
          <a:prstGeom prst="rect">
            <a:avLst/>
          </a:prstGeom>
        </p:spPr>
      </p:pic>
    </p:spTree>
    <p:extLst>
      <p:ext uri="{BB962C8B-B14F-4D97-AF65-F5344CB8AC3E}">
        <p14:creationId xmlns:p14="http://schemas.microsoft.com/office/powerpoint/2010/main" val="19409976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2092" y="1781686"/>
            <a:ext cx="7772400" cy="2431435"/>
          </a:xfrm>
          <a:prstGeom prst="rect">
            <a:avLst/>
          </a:prstGeom>
        </p:spPr>
        <p:txBody>
          <a:bodyPr wrap="square">
            <a:spAutoFit/>
          </a:bodyPr>
          <a:lstStyle/>
          <a:p>
            <a:r>
              <a:rPr lang="as-IN" sz="2400" b="0" i="0" dirty="0" smtClean="0">
                <a:effectLst/>
                <a:latin typeface="NikoshBAN" panose="02000000000000000000" pitchFamily="2" charset="0"/>
                <a:cs typeface="NikoshBAN" panose="02000000000000000000" pitchFamily="2" charset="0"/>
              </a:rPr>
              <a:t>বিশ শতকের ষাট-সত্তরের দশকে ইন্টারনেট প্রটোকল ব্যবহার করে আরপানেটের আবৃষ্কিত হয়। বলা যায়, তখন থেকে নেটওয়ার্কের মাধ্যমে কম্পিউটারসমূহের মধ্যে আন্তসংযোগ বিকশিত হতে শুরু করে। আর এ বিকাশের ফলে তৈরি হয় ইন্টারনেট। </a:t>
            </a:r>
            <a:r>
              <a:rPr lang="as-IN" sz="3200" b="1" i="0" dirty="0" smtClean="0">
                <a:solidFill>
                  <a:srgbClr val="002060"/>
                </a:solidFill>
                <a:effectLst/>
                <a:latin typeface="NikoshBAN" panose="02000000000000000000" pitchFamily="2" charset="0"/>
                <a:cs typeface="NikoshBAN" panose="02000000000000000000" pitchFamily="2" charset="0"/>
              </a:rPr>
              <a:t>১৯৭১ সালে আরপানেট</a:t>
            </a:r>
            <a:r>
              <a:rPr lang="as-IN" sz="2400" b="0" i="0" dirty="0" smtClean="0">
                <a:effectLst/>
                <a:latin typeface="NikoshBAN" panose="02000000000000000000" pitchFamily="2" charset="0"/>
                <a:cs typeface="NikoshBAN" panose="02000000000000000000" pitchFamily="2" charset="0"/>
              </a:rPr>
              <a:t> ইলেকট্রনিক মাধ্যমে পত্রালাপের সূচনা করেন আমেরিকার প্রোগ্রামার রেমন্ড স্যামুয়েল টমলিনসন (</a:t>
            </a:r>
            <a:r>
              <a:rPr lang="en-US" sz="2400" b="0" i="0" dirty="0" err="1" smtClean="0">
                <a:effectLst/>
                <a:latin typeface="NikoshBAN" panose="02000000000000000000" pitchFamily="2" charset="0"/>
                <a:cs typeface="NikoshBAN" panose="02000000000000000000" pitchFamily="2" charset="0"/>
              </a:rPr>
              <a:t>Ramond</a:t>
            </a:r>
            <a:r>
              <a:rPr lang="en-US" sz="2400" b="0" i="0" dirty="0" smtClean="0">
                <a:effectLst/>
                <a:latin typeface="NikoshBAN" panose="02000000000000000000" pitchFamily="2" charset="0"/>
                <a:cs typeface="NikoshBAN" panose="02000000000000000000" pitchFamily="2" charset="0"/>
              </a:rPr>
              <a:t> Samuel Tomlinson) </a:t>
            </a:r>
            <a:r>
              <a:rPr lang="as-IN" sz="2400" b="0" i="0" dirty="0" smtClean="0">
                <a:effectLst/>
                <a:latin typeface="NikoshBAN" panose="02000000000000000000" pitchFamily="2" charset="0"/>
                <a:cs typeface="NikoshBAN" panose="02000000000000000000" pitchFamily="2" charset="0"/>
              </a:rPr>
              <a:t>তিনিই প্রথম ই-মেইল সিস্টেম চালু করেন।</a:t>
            </a:r>
            <a:endParaRPr lang="en-US" sz="2400"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162" y="372206"/>
            <a:ext cx="2732453" cy="3179885"/>
          </a:xfrm>
          <a:prstGeom prst="rect">
            <a:avLst/>
          </a:prstGeom>
        </p:spPr>
      </p:pic>
    </p:spTree>
    <p:extLst>
      <p:ext uri="{BB962C8B-B14F-4D97-AF65-F5344CB8AC3E}">
        <p14:creationId xmlns:p14="http://schemas.microsoft.com/office/powerpoint/2010/main" val="13100037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65231" y="1367806"/>
            <a:ext cx="8815753" cy="3231654"/>
          </a:xfrm>
          <a:prstGeom prst="rect">
            <a:avLst/>
          </a:prstGeom>
        </p:spPr>
        <p:txBody>
          <a:bodyPr wrap="square">
            <a:spAutoFit/>
          </a:bodyPr>
          <a:lstStyle/>
          <a:p>
            <a:r>
              <a:rPr lang="as-IN" sz="2800" b="0" i="0" dirty="0" smtClean="0">
                <a:effectLst/>
                <a:latin typeface="NikoshBAN" panose="02000000000000000000" pitchFamily="2" charset="0"/>
                <a:cs typeface="NikoshBAN" panose="02000000000000000000" pitchFamily="2" charset="0"/>
              </a:rPr>
              <a:t>মাইক্রোপ্রসেসরের আবির্ভাবের পর বিশেষ করে, যুক্তরাষ্ট্রজুরে সেটি ব্যবহার করে পার্সোনাল কম্পিউটার তৈরির কাজ শুরু হয়। স্টিভ জকস (</a:t>
            </a:r>
            <a:r>
              <a:rPr lang="en-US" sz="2800" b="0" i="0" dirty="0" smtClean="0">
                <a:effectLst/>
                <a:latin typeface="NikoshBAN" panose="02000000000000000000" pitchFamily="2" charset="0"/>
                <a:cs typeface="NikoshBAN" panose="02000000000000000000" pitchFamily="2" charset="0"/>
              </a:rPr>
              <a:t>Steve </a:t>
            </a:r>
            <a:r>
              <a:rPr lang="en-US" sz="2800" b="0" i="0" dirty="0" err="1" smtClean="0">
                <a:effectLst/>
                <a:latin typeface="NikoshBAN" panose="02000000000000000000" pitchFamily="2" charset="0"/>
                <a:cs typeface="NikoshBAN" panose="02000000000000000000" pitchFamily="2" charset="0"/>
              </a:rPr>
              <a:t>Jobe</a:t>
            </a:r>
            <a:r>
              <a:rPr lang="en-US" sz="2800" b="0" i="0" dirty="0" smtClean="0">
                <a:effectLst/>
                <a:latin typeface="NikoshBAN" panose="02000000000000000000" pitchFamily="2" charset="0"/>
                <a:cs typeface="NikoshBAN" panose="02000000000000000000" pitchFamily="2" charset="0"/>
              </a:rPr>
              <a:t>) (</a:t>
            </a:r>
            <a:r>
              <a:rPr lang="as-IN" sz="2800" b="0" i="0" dirty="0" smtClean="0">
                <a:effectLst/>
                <a:latin typeface="NikoshBAN" panose="02000000000000000000" pitchFamily="2" charset="0"/>
                <a:cs typeface="NikoshBAN" panose="02000000000000000000" pitchFamily="2" charset="0"/>
              </a:rPr>
              <a:t>১৯৫৫-২০১১) ও তার দুই বন্ধু স্টিভ জজনিয়াক (</a:t>
            </a:r>
            <a:r>
              <a:rPr lang="en-US" sz="2800" b="0" i="0" dirty="0" smtClean="0">
                <a:effectLst/>
                <a:latin typeface="NikoshBAN" panose="02000000000000000000" pitchFamily="2" charset="0"/>
                <a:cs typeface="NikoshBAN" panose="02000000000000000000" pitchFamily="2" charset="0"/>
              </a:rPr>
              <a:t>Steve </a:t>
            </a:r>
            <a:r>
              <a:rPr lang="en-US" sz="2800" b="0" i="0" dirty="0" err="1" smtClean="0">
                <a:effectLst/>
                <a:latin typeface="NikoshBAN" panose="02000000000000000000" pitchFamily="2" charset="0"/>
                <a:cs typeface="NikoshBAN" panose="02000000000000000000" pitchFamily="2" charset="0"/>
              </a:rPr>
              <a:t>Wozaniak</a:t>
            </a:r>
            <a:r>
              <a:rPr lang="en-US" sz="2800" b="0" i="0" dirty="0" smtClean="0">
                <a:effectLst/>
                <a:latin typeface="NikoshBAN" panose="02000000000000000000" pitchFamily="2" charset="0"/>
                <a:cs typeface="NikoshBAN" panose="02000000000000000000" pitchFamily="2" charset="0"/>
              </a:rPr>
              <a:t>)</a:t>
            </a:r>
            <a:r>
              <a:rPr lang="bn-BD" sz="2800" b="0" i="0" dirty="0" smtClean="0">
                <a:effectLst/>
                <a:latin typeface="NikoshBAN" panose="02000000000000000000" pitchFamily="2" charset="0"/>
                <a:cs typeface="NikoshBAN" panose="02000000000000000000" pitchFamily="2" charset="0"/>
              </a:rPr>
              <a:t> </a:t>
            </a:r>
            <a:r>
              <a:rPr lang="as-IN" sz="2800" b="0" i="0" dirty="0" smtClean="0">
                <a:effectLst/>
                <a:latin typeface="NikoshBAN" panose="02000000000000000000" pitchFamily="2" charset="0"/>
                <a:cs typeface="NikoshBAN" panose="02000000000000000000" pitchFamily="2" charset="0"/>
              </a:rPr>
              <a:t>ও </a:t>
            </a:r>
            <a:r>
              <a:rPr lang="bn-BD" sz="2800" b="0" i="0" dirty="0" smtClean="0">
                <a:effectLst/>
                <a:latin typeface="NikoshBAN" panose="02000000000000000000" pitchFamily="2" charset="0"/>
                <a:cs typeface="NikoshBAN" panose="02000000000000000000" pitchFamily="2" charset="0"/>
              </a:rPr>
              <a:t> </a:t>
            </a:r>
            <a:r>
              <a:rPr lang="as-IN" sz="2800" b="0" i="0" dirty="0" smtClean="0">
                <a:effectLst/>
                <a:latin typeface="NikoshBAN" panose="02000000000000000000" pitchFamily="2" charset="0"/>
                <a:cs typeface="NikoshBAN" panose="02000000000000000000" pitchFamily="2" charset="0"/>
              </a:rPr>
              <a:t>রোনাল্ড ওয়েনে </a:t>
            </a:r>
            <a:r>
              <a:rPr lang="bn-BD" sz="2800" b="0" i="0" dirty="0" smtClean="0">
                <a:effectLst/>
                <a:latin typeface="NikoshBAN" panose="02000000000000000000" pitchFamily="2" charset="0"/>
                <a:cs typeface="NikoshBAN" panose="02000000000000000000" pitchFamily="2" charset="0"/>
              </a:rPr>
              <a:t> </a:t>
            </a:r>
            <a:r>
              <a:rPr lang="as-IN" sz="2800" b="0" i="0" dirty="0" smtClean="0">
                <a:effectLst/>
                <a:latin typeface="NikoshBAN" panose="02000000000000000000" pitchFamily="2" charset="0"/>
                <a:cs typeface="NikoshBAN" panose="02000000000000000000" pitchFamily="2" charset="0"/>
              </a:rPr>
              <a:t>(</a:t>
            </a:r>
            <a:r>
              <a:rPr lang="en-US" sz="2800" b="0" i="0" dirty="0" smtClean="0">
                <a:effectLst/>
                <a:latin typeface="NikoshBAN" panose="02000000000000000000" pitchFamily="2" charset="0"/>
                <a:cs typeface="NikoshBAN" panose="02000000000000000000" pitchFamily="2" charset="0"/>
              </a:rPr>
              <a:t>Ronald </a:t>
            </a:r>
            <a:r>
              <a:rPr lang="bn-BD" sz="2800" b="0" i="0" dirty="0" smtClean="0">
                <a:effectLst/>
                <a:latin typeface="NikoshBAN" panose="02000000000000000000" pitchFamily="2" charset="0"/>
                <a:cs typeface="NikoshBAN" panose="02000000000000000000" pitchFamily="2" charset="0"/>
              </a:rPr>
              <a:t> </a:t>
            </a:r>
            <a:r>
              <a:rPr lang="en-US" sz="2800" b="0" i="0" dirty="0" smtClean="0">
                <a:effectLst/>
                <a:latin typeface="NikoshBAN" panose="02000000000000000000" pitchFamily="2" charset="0"/>
                <a:cs typeface="NikoshBAN" panose="02000000000000000000" pitchFamily="2" charset="0"/>
              </a:rPr>
              <a:t>Wayne) </a:t>
            </a:r>
            <a:endParaRPr lang="bn-BD" sz="2800" b="0" i="0" dirty="0" smtClean="0">
              <a:effectLst/>
              <a:latin typeface="NikoshBAN" panose="02000000000000000000" pitchFamily="2" charset="0"/>
              <a:cs typeface="NikoshBAN" panose="02000000000000000000" pitchFamily="2" charset="0"/>
            </a:endParaRPr>
          </a:p>
          <a:p>
            <a:r>
              <a:rPr lang="as-IN" sz="3200" b="0" i="0" dirty="0" smtClean="0">
                <a:solidFill>
                  <a:srgbClr val="002060"/>
                </a:solidFill>
                <a:effectLst/>
                <a:latin typeface="NikoshBAN" panose="02000000000000000000" pitchFamily="2" charset="0"/>
                <a:cs typeface="NikoshBAN" panose="02000000000000000000" pitchFamily="2" charset="0"/>
              </a:rPr>
              <a:t>১৯৭৬ সালের ১লা এপ্রিল অ্যাপল কম্পিউটার নামে একটি প্রতিষ্ঠান চালু </a:t>
            </a:r>
            <a:r>
              <a:rPr lang="as-IN" sz="2800" b="0" i="0" dirty="0" smtClean="0">
                <a:effectLst/>
                <a:latin typeface="NikoshBAN" panose="02000000000000000000" pitchFamily="2" charset="0"/>
                <a:cs typeface="NikoshBAN" panose="02000000000000000000" pitchFamily="2" charset="0"/>
              </a:rPr>
              <a:t>করেন। প্রতিষ্ঠানটি বর্তমানে বিশ্বের অন্যতম বৃহৎ প্রতিষ্ঠান। অ্যাপলের হাতেই পার্সোনাল কম্পিউটারের নানান পর্যায় বিকশিত হয়েছে।</a:t>
            </a:r>
            <a:endParaRPr lang="en-US" sz="2800"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403" y="239346"/>
            <a:ext cx="2653813" cy="3073400"/>
          </a:xfrm>
          <a:prstGeom prst="rect">
            <a:avLst/>
          </a:prstGeom>
        </p:spPr>
      </p:pic>
    </p:spTree>
    <p:extLst>
      <p:ext uri="{BB962C8B-B14F-4D97-AF65-F5344CB8AC3E}">
        <p14:creationId xmlns:p14="http://schemas.microsoft.com/office/powerpoint/2010/main" val="36914300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22429" y="1914997"/>
            <a:ext cx="8194431" cy="3231654"/>
          </a:xfrm>
          <a:prstGeom prst="rect">
            <a:avLst/>
          </a:prstGeom>
        </p:spPr>
        <p:txBody>
          <a:bodyPr wrap="square">
            <a:spAutoFit/>
          </a:bodyPr>
          <a:lstStyle/>
          <a:p>
            <a:r>
              <a:rPr lang="as-IN" sz="2800" b="0" i="0" dirty="0" smtClean="0">
                <a:effectLst/>
                <a:latin typeface="NikoshBAN" panose="02000000000000000000" pitchFamily="2" charset="0"/>
                <a:cs typeface="NikoshBAN" panose="02000000000000000000" pitchFamily="2" charset="0"/>
              </a:rPr>
              <a:t>অন্যদিকে ১৯৮১ সালে আইবিএম কোস্পানি তাদের বানানো পার্সোনাল কম্পিউটারের অপারেটিং সিস্টেম তৈরি করার জন্য উইলিয়াম হেনরি ‘বিল’ গেটস (</a:t>
            </a:r>
            <a:r>
              <a:rPr lang="en-US" sz="2800" b="0" i="0" dirty="0" smtClean="0">
                <a:effectLst/>
                <a:latin typeface="NikoshBAN" panose="02000000000000000000" pitchFamily="2" charset="0"/>
                <a:cs typeface="NikoshBAN" panose="02000000000000000000" pitchFamily="2" charset="0"/>
              </a:rPr>
              <a:t>William Henry Gates) (</a:t>
            </a:r>
            <a:r>
              <a:rPr lang="as-IN" sz="2800" b="0" i="0" dirty="0" smtClean="0">
                <a:effectLst/>
                <a:latin typeface="NikoshBAN" panose="02000000000000000000" pitchFamily="2" charset="0"/>
                <a:cs typeface="NikoshBAN" panose="02000000000000000000" pitchFamily="2" charset="0"/>
              </a:rPr>
              <a:t>জন্ম অক্টোবর ২৮, ১৯৫৫) ও তাঁর বন্ধুদের প্রতিষ্ঠান মাইক্রোসফটকে দায়িত্ব দেয়। বিকশিত হয় এমএস ডস এবং উইন্ডোজ অপারেটিং সিস্টেম। বর্তমানে পৃথিবীর অধিকাংশ কম্পিউটার পরিচালিত হয় </a:t>
            </a:r>
            <a:r>
              <a:rPr lang="as-IN" sz="3600" b="1" i="0" dirty="0" smtClean="0">
                <a:solidFill>
                  <a:srgbClr val="002060"/>
                </a:solidFill>
                <a:effectLst/>
                <a:latin typeface="NikoshBAN" panose="02000000000000000000" pitchFamily="2" charset="0"/>
                <a:cs typeface="NikoshBAN" panose="02000000000000000000" pitchFamily="2" charset="0"/>
              </a:rPr>
              <a:t>বিল গেটস প্রতিষ্ঠিত মাইক্রোসফট </a:t>
            </a:r>
            <a:r>
              <a:rPr lang="as-IN" sz="2800" b="0" i="0" dirty="0" smtClean="0">
                <a:effectLst/>
                <a:latin typeface="NikoshBAN" panose="02000000000000000000" pitchFamily="2" charset="0"/>
                <a:cs typeface="NikoshBAN" panose="02000000000000000000" pitchFamily="2" charset="0"/>
              </a:rPr>
              <a:t>কোম্পানির সিস্টেম সফটওয়্যার দিয়ে।</a:t>
            </a:r>
            <a:endParaRPr lang="en-US" sz="2800"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28" y="373386"/>
            <a:ext cx="2846509" cy="4356902"/>
          </a:xfrm>
          <a:prstGeom prst="rect">
            <a:avLst/>
          </a:prstGeom>
        </p:spPr>
      </p:pic>
    </p:spTree>
    <p:extLst>
      <p:ext uri="{BB962C8B-B14F-4D97-AF65-F5344CB8AC3E}">
        <p14:creationId xmlns:p14="http://schemas.microsoft.com/office/powerpoint/2010/main" val="24153590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4522" y="1346538"/>
            <a:ext cx="8276493" cy="3662541"/>
          </a:xfrm>
          <a:prstGeom prst="rect">
            <a:avLst/>
          </a:prstGeom>
        </p:spPr>
        <p:txBody>
          <a:bodyPr wrap="square">
            <a:spAutoFit/>
          </a:bodyPr>
          <a:lstStyle/>
          <a:p>
            <a:r>
              <a:rPr lang="as-IN" sz="2800" b="1" i="0" dirty="0" smtClean="0">
                <a:effectLst/>
                <a:latin typeface="NikoshBAN" panose="02000000000000000000" pitchFamily="2" charset="0"/>
                <a:cs typeface="NikoshBAN" panose="02000000000000000000" pitchFamily="2" charset="0"/>
              </a:rPr>
              <a:t>ইন্টারনেটের বিকাশকালে ১৯৮৯ সালে একজন ব্রিটিশ কম্পিউটার বিজ্ঞানী </a:t>
            </a:r>
            <a:r>
              <a:rPr lang="as-IN" sz="3200" b="1" i="0" dirty="0" smtClean="0">
                <a:solidFill>
                  <a:srgbClr val="002060"/>
                </a:solidFill>
                <a:effectLst/>
                <a:latin typeface="NikoshBAN" panose="02000000000000000000" pitchFamily="2" charset="0"/>
                <a:cs typeface="NikoshBAN" panose="02000000000000000000" pitchFamily="2" charset="0"/>
              </a:rPr>
              <a:t>হাইপারটেক্সট ট্রান্সফার প্রটোকল (</a:t>
            </a:r>
            <a:r>
              <a:rPr lang="en-US" sz="3200" b="1" i="0" dirty="0" smtClean="0">
                <a:solidFill>
                  <a:srgbClr val="002060"/>
                </a:solidFill>
                <a:effectLst/>
                <a:latin typeface="NikoshBAN" panose="02000000000000000000" pitchFamily="2" charset="0"/>
                <a:cs typeface="NikoshBAN" panose="02000000000000000000" pitchFamily="2" charset="0"/>
              </a:rPr>
              <a:t>http) </a:t>
            </a:r>
            <a:r>
              <a:rPr lang="as-IN" sz="2800" b="1" i="0" dirty="0" smtClean="0">
                <a:effectLst/>
                <a:latin typeface="NikoshBAN" panose="02000000000000000000" pitchFamily="2" charset="0"/>
                <a:cs typeface="NikoshBAN" panose="02000000000000000000" pitchFamily="2" charset="0"/>
              </a:rPr>
              <a:t>ব্যবহার করে তথ্য ব্যবস্থাপনার প্রস্তাব করেন এবং তা বাস্তবায়ন করেন। সেই থেকে স্যার টিমোথি জন‘টিম’বার্নাস-লি(</a:t>
            </a:r>
            <a:r>
              <a:rPr lang="en-US" sz="2800" b="1" i="0" dirty="0" err="1" smtClean="0">
                <a:effectLst/>
                <a:latin typeface="NikoshBAN" panose="02000000000000000000" pitchFamily="2" charset="0"/>
                <a:cs typeface="NikoshBAN" panose="02000000000000000000" pitchFamily="2" charset="0"/>
              </a:rPr>
              <a:t>TimBerners</a:t>
            </a:r>
            <a:r>
              <a:rPr lang="en-US" sz="2800" b="1" i="0" dirty="0" smtClean="0">
                <a:effectLst/>
                <a:latin typeface="NikoshBAN" panose="02000000000000000000" pitchFamily="2" charset="0"/>
                <a:cs typeface="NikoshBAN" panose="02000000000000000000" pitchFamily="2" charset="0"/>
              </a:rPr>
              <a:t> Lee)(</a:t>
            </a:r>
            <a:r>
              <a:rPr lang="as-IN" sz="2800" b="1" i="0" dirty="0" smtClean="0">
                <a:effectLst/>
                <a:latin typeface="NikoshBAN" panose="02000000000000000000" pitchFamily="2" charset="0"/>
                <a:cs typeface="NikoshBAN" panose="02000000000000000000" pitchFamily="2" charset="0"/>
              </a:rPr>
              <a:t>জন্ম জুন-৮,১৯৫৫) </a:t>
            </a:r>
            <a:endParaRPr lang="bn-BD" sz="2800" b="1" i="0" dirty="0" smtClean="0">
              <a:effectLst/>
              <a:latin typeface="NikoshBAN" panose="02000000000000000000" pitchFamily="2" charset="0"/>
              <a:cs typeface="NikoshBAN" panose="02000000000000000000" pitchFamily="2" charset="0"/>
            </a:endParaRPr>
          </a:p>
          <a:p>
            <a:r>
              <a:rPr lang="as-IN" sz="3200" b="1" i="0" dirty="0" smtClean="0">
                <a:solidFill>
                  <a:srgbClr val="002060"/>
                </a:solidFill>
                <a:effectLst/>
                <a:latin typeface="NikoshBAN" panose="02000000000000000000" pitchFamily="2" charset="0"/>
                <a:cs typeface="NikoshBAN" panose="02000000000000000000" pitchFamily="2" charset="0"/>
              </a:rPr>
              <a:t>ওয়ার্ল্ড ওয়াইড ওয়েবের (</a:t>
            </a:r>
            <a:r>
              <a:rPr lang="en-US" sz="3200" b="1" i="0" dirty="0" smtClean="0">
                <a:solidFill>
                  <a:srgbClr val="002060"/>
                </a:solidFill>
                <a:effectLst/>
                <a:latin typeface="NikoshBAN" panose="02000000000000000000" pitchFamily="2" charset="0"/>
                <a:cs typeface="NikoshBAN" panose="02000000000000000000" pitchFamily="2" charset="0"/>
              </a:rPr>
              <a:t>WWW) </a:t>
            </a:r>
            <a:r>
              <a:rPr lang="as-IN" sz="3200" b="1" i="0" dirty="0" smtClean="0">
                <a:solidFill>
                  <a:srgbClr val="002060"/>
                </a:solidFill>
                <a:effectLst/>
                <a:latin typeface="NikoshBAN" panose="02000000000000000000" pitchFamily="2" charset="0"/>
                <a:cs typeface="NikoshBAN" panose="02000000000000000000" pitchFamily="2" charset="0"/>
              </a:rPr>
              <a:t>জনক </a:t>
            </a:r>
            <a:r>
              <a:rPr lang="as-IN" sz="2800" b="1" i="0" dirty="0" smtClean="0">
                <a:effectLst/>
                <a:latin typeface="NikoshBAN" panose="02000000000000000000" pitchFamily="2" charset="0"/>
                <a:cs typeface="NikoshBAN" panose="02000000000000000000" pitchFamily="2" charset="0"/>
              </a:rPr>
              <a:t>হিসেবে প</a:t>
            </a:r>
            <a:r>
              <a:rPr lang="en-US" sz="2800" b="1" smtClean="0">
                <a:latin typeface="NikoshBAN" panose="02000000000000000000" pitchFamily="2" charset="0"/>
                <a:cs typeface="NikoshBAN" panose="02000000000000000000" pitchFamily="2" charset="0"/>
              </a:rPr>
              <a:t>রিচিত</a:t>
            </a:r>
            <a:r>
              <a:rPr lang="as-IN" sz="2800" b="1" i="0" smtClean="0">
                <a:effectLst/>
                <a:latin typeface="NikoshBAN" panose="02000000000000000000" pitchFamily="2" charset="0"/>
                <a:cs typeface="NikoshBAN" panose="02000000000000000000" pitchFamily="2" charset="0"/>
              </a:rPr>
              <a:t>। </a:t>
            </a:r>
            <a:r>
              <a:rPr lang="as-IN" sz="2800" b="1" i="0" dirty="0" smtClean="0">
                <a:effectLst/>
                <a:latin typeface="NikoshBAN" panose="02000000000000000000" pitchFamily="2" charset="0"/>
                <a:cs typeface="NikoshBAN" panose="02000000000000000000" pitchFamily="2" charset="0"/>
              </a:rPr>
              <a:t>নেটওয়ার্ক প্রযুক্তির বিকাশের ফলে বিশ্বের নানান দেশের মধ্যে ইন্টারনেট বিস্তৃত হয়। ইন্টারনেটকে কেন্দ্র করে একটি শক্তিশালী অর্থনৈতিক ব্যবস্থা গড়ে ওঠে এবং বিকশিত হয় বিভিন্ন  ধরণের অ্যাপ্লিকেশন সফটওয়্যার।</a:t>
            </a:r>
            <a:endParaRPr lang="en-US" sz="2800" b="1"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9358" y="450850"/>
            <a:ext cx="2573580" cy="2925396"/>
          </a:xfrm>
          <a:prstGeom prst="rect">
            <a:avLst/>
          </a:prstGeom>
        </p:spPr>
      </p:pic>
    </p:spTree>
    <p:extLst>
      <p:ext uri="{BB962C8B-B14F-4D97-AF65-F5344CB8AC3E}">
        <p14:creationId xmlns:p14="http://schemas.microsoft.com/office/powerpoint/2010/main" val="26747195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01106" y="1498938"/>
            <a:ext cx="8757139" cy="3847207"/>
          </a:xfrm>
          <a:prstGeom prst="rect">
            <a:avLst/>
          </a:prstGeom>
        </p:spPr>
        <p:txBody>
          <a:bodyPr wrap="square">
            <a:spAutoFit/>
          </a:bodyPr>
          <a:lstStyle/>
          <a:p>
            <a:r>
              <a:rPr lang="as-IN" sz="2800" b="0" i="0" dirty="0" smtClean="0">
                <a:effectLst/>
                <a:latin typeface="NikoshBAN" panose="02000000000000000000" pitchFamily="2" charset="0"/>
                <a:cs typeface="NikoshBAN" panose="02000000000000000000" pitchFamily="2" charset="0"/>
              </a:rPr>
              <a:t>বর্তমানে </a:t>
            </a:r>
            <a:r>
              <a:rPr lang="as-IN" sz="3200" b="1" i="0" dirty="0" smtClean="0">
                <a:solidFill>
                  <a:srgbClr val="002060"/>
                </a:solidFill>
                <a:effectLst/>
                <a:latin typeface="NikoshBAN" panose="02000000000000000000" pitchFamily="2" charset="0"/>
                <a:cs typeface="NikoshBAN" panose="02000000000000000000" pitchFamily="2" charset="0"/>
              </a:rPr>
              <a:t>পৃথিবীর সবচেয়ে জনপ্রিয় সামাজিক যোগাযোগ মাধ্যমের নাম ফেসবুক। </a:t>
            </a:r>
            <a:r>
              <a:rPr lang="as-IN" sz="2800" b="0" i="0" dirty="0" smtClean="0">
                <a:effectLst/>
                <a:latin typeface="NikoshBAN" panose="02000000000000000000" pitchFamily="2" charset="0"/>
                <a:cs typeface="NikoshBAN" panose="02000000000000000000" pitchFamily="2" charset="0"/>
              </a:rPr>
              <a:t>হার্ভার্ড বিশ্ববিদ্যালয়ের শিক্ষার্থী </a:t>
            </a:r>
            <a:r>
              <a:rPr lang="as-IN" sz="3600" b="0" i="0" dirty="0" smtClean="0">
                <a:solidFill>
                  <a:srgbClr val="002060"/>
                </a:solidFill>
                <a:effectLst/>
                <a:latin typeface="NikoshBAN" panose="02000000000000000000" pitchFamily="2" charset="0"/>
                <a:cs typeface="NikoshBAN" panose="02000000000000000000" pitchFamily="2" charset="0"/>
              </a:rPr>
              <a:t>মার্ক জুকারবার্গ </a:t>
            </a:r>
            <a:r>
              <a:rPr lang="as-IN" sz="2800" b="0" i="0" dirty="0" smtClean="0">
                <a:effectLst/>
                <a:latin typeface="NikoshBAN" panose="02000000000000000000" pitchFamily="2" charset="0"/>
                <a:cs typeface="NikoshBAN" panose="02000000000000000000" pitchFamily="2" charset="0"/>
              </a:rPr>
              <a:t>(</a:t>
            </a:r>
            <a:r>
              <a:rPr lang="en-US" sz="2800" b="0" i="0" dirty="0" smtClean="0">
                <a:effectLst/>
                <a:latin typeface="NikoshBAN" panose="02000000000000000000" pitchFamily="2" charset="0"/>
                <a:cs typeface="NikoshBAN" panose="02000000000000000000" pitchFamily="2" charset="0"/>
              </a:rPr>
              <a:t>Mark </a:t>
            </a:r>
            <a:r>
              <a:rPr lang="en-US" sz="2800" b="0" i="0" dirty="0" err="1" smtClean="0">
                <a:effectLst/>
                <a:latin typeface="NikoshBAN" panose="02000000000000000000" pitchFamily="2" charset="0"/>
                <a:cs typeface="NikoshBAN" panose="02000000000000000000" pitchFamily="2" charset="0"/>
              </a:rPr>
              <a:t>Zukerbark</a:t>
            </a:r>
            <a:r>
              <a:rPr lang="en-US" sz="2800" b="0" i="0" dirty="0" smtClean="0">
                <a:effectLst/>
                <a:latin typeface="NikoshBAN" panose="02000000000000000000" pitchFamily="2" charset="0"/>
                <a:cs typeface="NikoshBAN" panose="02000000000000000000" pitchFamily="2" charset="0"/>
              </a:rPr>
              <a:t>) (</a:t>
            </a:r>
            <a:r>
              <a:rPr lang="as-IN" sz="2800" b="0" i="0" dirty="0" smtClean="0">
                <a:effectLst/>
                <a:latin typeface="NikoshBAN" panose="02000000000000000000" pitchFamily="2" charset="0"/>
                <a:cs typeface="NikoshBAN" panose="02000000000000000000" pitchFamily="2" charset="0"/>
              </a:rPr>
              <a:t>জন্ম মে ১৪, ১৯৮৪) ও তার চার বন্ধুর হাতে সূচিত হয় ফেসবুকের। শুরুতে এটি কেবল বিশ্ববিদ্যালয়ের শিক্ষার্থীদের মধ্যে আবদ্ধ থাকলেও </a:t>
            </a:r>
            <a:r>
              <a:rPr lang="as-IN" sz="3200" b="1" i="0" dirty="0" smtClean="0">
                <a:solidFill>
                  <a:srgbClr val="002060"/>
                </a:solidFill>
                <a:effectLst/>
                <a:latin typeface="NikoshBAN" panose="02000000000000000000" pitchFamily="2" charset="0"/>
                <a:cs typeface="NikoshBAN" panose="02000000000000000000" pitchFamily="2" charset="0"/>
              </a:rPr>
              <a:t>মার্চ ২০১৫ এর পরিসংখ্যান অনুযায়ী বিশ্বের প্রায় ১৪১৫ মিলিয়ন ব্যবহারকারী ফেসবুক ব্যবহার করেন। </a:t>
            </a:r>
            <a:r>
              <a:rPr lang="as-IN" sz="2800" b="0" i="0" dirty="0" smtClean="0">
                <a:effectLst/>
                <a:latin typeface="NikoshBAN" panose="02000000000000000000" pitchFamily="2" charset="0"/>
                <a:cs typeface="NikoshBAN" panose="02000000000000000000" pitchFamily="2" charset="0"/>
              </a:rPr>
              <a:t>এ সংখ্যা প্রতিদিনই বাড়ছে। আমাদের বাংলাদেশের অনেকেই সামাজিক যোগাযোগের মাধ্যম হিসেবে এখন ফেসবুক ব্যবহার করেন।</a:t>
            </a:r>
            <a:endParaRPr lang="en-US" sz="2800"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709" y="282819"/>
            <a:ext cx="2540000" cy="3619500"/>
          </a:xfrm>
          <a:prstGeom prst="rect">
            <a:avLst/>
          </a:prstGeom>
        </p:spPr>
      </p:pic>
    </p:spTree>
    <p:extLst>
      <p:ext uri="{BB962C8B-B14F-4D97-AF65-F5344CB8AC3E}">
        <p14:creationId xmlns:p14="http://schemas.microsoft.com/office/powerpoint/2010/main" val="32449019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3415" y="1584518"/>
            <a:ext cx="11512061" cy="4585871"/>
          </a:xfrm>
          <a:prstGeom prst="rect">
            <a:avLst/>
          </a:prstGeom>
        </p:spPr>
        <p:txBody>
          <a:bodyPr wrap="square">
            <a:spAutoFit/>
          </a:bodyPr>
          <a:lstStyle/>
          <a:p>
            <a:r>
              <a:rPr lang="as-IN" sz="2800" b="1" i="0" dirty="0" smtClean="0">
                <a:effectLst/>
                <a:latin typeface="NikoshBAN" panose="02000000000000000000" pitchFamily="2" charset="0"/>
                <a:cs typeface="NikoshBAN" panose="02000000000000000000" pitchFamily="2" charset="0"/>
              </a:rPr>
              <a:t> </a:t>
            </a:r>
            <a:r>
              <a:rPr lang="as-IN" sz="2400" i="0" dirty="0" smtClean="0">
                <a:effectLst/>
                <a:latin typeface="NikoshBAN" panose="02000000000000000000" pitchFamily="2" charset="0"/>
                <a:cs typeface="NikoshBAN" panose="02000000000000000000" pitchFamily="2" charset="0"/>
              </a:rPr>
              <a:t>১৮৮৪ সালে ব্যাবেজ তুরিন বিশ্ববিদ্যালয়ে তাঁর ইঞ্জিন সম্পর্কে বর্ণনা দেন।</a:t>
            </a:r>
            <a:endParaRPr lang="bn-BD" sz="2400" i="0" dirty="0" smtClean="0">
              <a:effectLst/>
              <a:latin typeface="NikoshBAN" panose="02000000000000000000" pitchFamily="2" charset="0"/>
              <a:cs typeface="NikoshBAN" panose="02000000000000000000" pitchFamily="2" charset="0"/>
            </a:endParaRPr>
          </a:p>
          <a:p>
            <a:r>
              <a:rPr lang="as-IN" sz="2400" u="sng" dirty="0">
                <a:latin typeface="NikoshBAN" panose="02000000000000000000" pitchFamily="2" charset="0"/>
                <a:cs typeface="NikoshBAN" panose="02000000000000000000" pitchFamily="2" charset="0"/>
              </a:rPr>
              <a:t>অ্যাডা লাভলেসকে প্রোগ্রামিং ধারণার প্রবর্তক </a:t>
            </a:r>
            <a:r>
              <a:rPr lang="as-IN" sz="2400" dirty="0">
                <a:latin typeface="NikoshBAN" panose="02000000000000000000" pitchFamily="2" charset="0"/>
                <a:cs typeface="NikoshBAN" panose="02000000000000000000" pitchFamily="2" charset="0"/>
              </a:rPr>
              <a:t>হিসেবে সম্মানিত করা হয়।</a:t>
            </a:r>
            <a:endParaRPr lang="as-IN" sz="2400" i="0" dirty="0" smtClean="0">
              <a:effectLst/>
              <a:latin typeface="NikoshBAN" panose="02000000000000000000" pitchFamily="2" charset="0"/>
              <a:cs typeface="NikoshBAN" panose="02000000000000000000" pitchFamily="2" charset="0"/>
            </a:endParaRPr>
          </a:p>
          <a:p>
            <a:r>
              <a:rPr lang="as-IN" sz="2400" i="0" dirty="0" smtClean="0">
                <a:effectLst/>
                <a:latin typeface="NikoshBAN" panose="02000000000000000000" pitchFamily="2" charset="0"/>
                <a:cs typeface="NikoshBAN" panose="02000000000000000000" pitchFamily="2" charset="0"/>
              </a:rPr>
              <a:t>জেমস ক্লার্ক ম্যাক্সওয়েল বিনা তারে বার্তা প্রেরণের সম্ভাবনাকে তুলে ধরেন।</a:t>
            </a:r>
          </a:p>
          <a:p>
            <a:r>
              <a:rPr lang="as-IN" sz="2400" i="0" dirty="0" smtClean="0">
                <a:effectLst/>
                <a:latin typeface="NikoshBAN" panose="02000000000000000000" pitchFamily="2" charset="0"/>
                <a:cs typeface="NikoshBAN" panose="02000000000000000000" pitchFamily="2" charset="0"/>
              </a:rPr>
              <a:t>জগদীশ চন্দ্র বসু বিনা তারে বার্তা প্রেরণে প্রথম সফল হন।</a:t>
            </a:r>
          </a:p>
          <a:p>
            <a:r>
              <a:rPr lang="as-IN" sz="2400" i="0" dirty="0" smtClean="0">
                <a:effectLst/>
                <a:latin typeface="NikoshBAN" panose="02000000000000000000" pitchFamily="2" charset="0"/>
                <a:cs typeface="NikoshBAN" panose="02000000000000000000" pitchFamily="2" charset="0"/>
              </a:rPr>
              <a:t>মার্কনি বেতার তরঙ্গ ব্যবহার করে বার্তা প্রেরণে প্রথম সফল হন।</a:t>
            </a:r>
          </a:p>
          <a:p>
            <a:r>
              <a:rPr lang="as-IN" sz="2400" i="0" dirty="0" smtClean="0">
                <a:effectLst/>
                <a:latin typeface="NikoshBAN" panose="02000000000000000000" pitchFamily="2" charset="0"/>
                <a:cs typeface="NikoshBAN" panose="02000000000000000000" pitchFamily="2" charset="0"/>
              </a:rPr>
              <a:t>আইবিএম </a:t>
            </a:r>
            <a:r>
              <a:rPr lang="bn-BD" sz="2400" i="0" dirty="0" smtClean="0">
                <a:effectLst/>
                <a:latin typeface="NikoshBAN" panose="02000000000000000000" pitchFamily="2" charset="0"/>
                <a:cs typeface="NikoshBAN" panose="02000000000000000000" pitchFamily="2" charset="0"/>
              </a:rPr>
              <a:t>কো</a:t>
            </a:r>
            <a:r>
              <a:rPr lang="as-IN" sz="2400" i="0" dirty="0" smtClean="0">
                <a:effectLst/>
                <a:latin typeface="NikoshBAN" panose="02000000000000000000" pitchFamily="2" charset="0"/>
                <a:cs typeface="NikoshBAN" panose="02000000000000000000" pitchFamily="2" charset="0"/>
              </a:rPr>
              <a:t>ম্পানি মেইনফ্রেম কম্পিউটার তৈরি করে।</a:t>
            </a:r>
          </a:p>
          <a:p>
            <a:r>
              <a:rPr lang="as-IN" sz="2400" i="0" dirty="0" smtClean="0">
                <a:effectLst/>
                <a:latin typeface="NikoshBAN" panose="02000000000000000000" pitchFamily="2" charset="0"/>
                <a:cs typeface="NikoshBAN" panose="02000000000000000000" pitchFamily="2" charset="0"/>
              </a:rPr>
              <a:t>১৯৭১ সালে মাইক্রোপ্রসেসর আবিষ্কৃত হলে সাশ্রয়ী কম্পিউটার তৈরির পথ সুগম হয়।</a:t>
            </a:r>
          </a:p>
          <a:p>
            <a:r>
              <a:rPr lang="as-IN" sz="2400" i="0" dirty="0" smtClean="0">
                <a:effectLst/>
                <a:latin typeface="NikoshBAN" panose="02000000000000000000" pitchFamily="2" charset="0"/>
                <a:cs typeface="NikoshBAN" panose="02000000000000000000" pitchFamily="2" charset="0"/>
              </a:rPr>
              <a:t>১৯৬৯ সালে আরপানেটের সৃষ্টি হয়।</a:t>
            </a:r>
          </a:p>
          <a:p>
            <a:r>
              <a:rPr lang="as-IN" sz="2400" i="0" dirty="0" smtClean="0">
                <a:effectLst/>
                <a:latin typeface="NikoshBAN" panose="02000000000000000000" pitchFamily="2" charset="0"/>
                <a:cs typeface="NikoshBAN" panose="02000000000000000000" pitchFamily="2" charset="0"/>
              </a:rPr>
              <a:t>১৯৮৯ সালে </a:t>
            </a:r>
            <a:r>
              <a:rPr lang="en-US" sz="2400" i="0" dirty="0" smtClean="0">
                <a:effectLst/>
                <a:latin typeface="NikoshBAN" panose="02000000000000000000" pitchFamily="2" charset="0"/>
                <a:cs typeface="NikoshBAN" panose="02000000000000000000" pitchFamily="2" charset="0"/>
              </a:rPr>
              <a:t>http </a:t>
            </a:r>
            <a:r>
              <a:rPr lang="as-IN" sz="2400" i="0" dirty="0" smtClean="0">
                <a:effectLst/>
                <a:latin typeface="NikoshBAN" panose="02000000000000000000" pitchFamily="2" charset="0"/>
                <a:cs typeface="NikoshBAN" panose="02000000000000000000" pitchFamily="2" charset="0"/>
              </a:rPr>
              <a:t>ব্যবহার করে তথ্য ব্যবস্থাপনা শুরু হয়।</a:t>
            </a:r>
          </a:p>
          <a:p>
            <a:r>
              <a:rPr lang="as-IN" sz="2400" i="0" dirty="0" smtClean="0">
                <a:effectLst/>
                <a:latin typeface="NikoshBAN" panose="02000000000000000000" pitchFamily="2" charset="0"/>
                <a:cs typeface="NikoshBAN" panose="02000000000000000000" pitchFamily="2" charset="0"/>
              </a:rPr>
              <a:t>আরপানেটের জন্মের পর থেকেই নেটওয়ার্কের মাধ্যমে কম্পিউটারগুলোর মধ্যে আন্তঃসংযোগ বিকশিত হয়।</a:t>
            </a:r>
            <a:endParaRPr lang="bn-BD" sz="2400" i="0" dirty="0" smtClean="0">
              <a:effectLst/>
              <a:latin typeface="NikoshBAN" panose="02000000000000000000" pitchFamily="2" charset="0"/>
              <a:cs typeface="NikoshBAN" panose="02000000000000000000" pitchFamily="2" charset="0"/>
            </a:endParaRPr>
          </a:p>
          <a:p>
            <a:r>
              <a:rPr lang="as-IN" sz="2400" dirty="0">
                <a:latin typeface="NikoshBAN" panose="02000000000000000000" pitchFamily="2" charset="0"/>
                <a:cs typeface="NikoshBAN" panose="02000000000000000000" pitchFamily="2" charset="0"/>
              </a:rPr>
              <a:t>পৃথিবীর সবচেয়ে জনপ্রিয় সামাজিক যোগাযোগ মাধ্যমের নাম ফেসবুক। হার্ভার্ড বিশ্ববিদ্যালয়ের শিক্ষার্থী মার্ক জুকারবার্গ </a:t>
            </a:r>
            <a:endParaRPr lang="as-IN" sz="2400" i="0" dirty="0" smtClean="0">
              <a:effectLst/>
              <a:latin typeface="NikoshBAN" panose="02000000000000000000" pitchFamily="2" charset="0"/>
              <a:cs typeface="NikoshBAN" panose="02000000000000000000" pitchFamily="2" charset="0"/>
            </a:endParaRPr>
          </a:p>
          <a:p>
            <a:r>
              <a:rPr lang="as-IN" sz="2400" i="0" dirty="0" smtClean="0">
                <a:effectLst/>
                <a:latin typeface="NikoshBAN" panose="02000000000000000000" pitchFamily="2" charset="0"/>
                <a:cs typeface="NikoshBAN" panose="02000000000000000000" pitchFamily="2" charset="0"/>
              </a:rPr>
              <a:t>২০১৪ সালের পরিসংখ্যান অনুযায়ী বিশ্বের প্রায় ১১৯ কোটি মানুষ ফেসবুক ব্যবহার করেন।</a:t>
            </a:r>
          </a:p>
        </p:txBody>
      </p:sp>
      <p:sp>
        <p:nvSpPr>
          <p:cNvPr id="3" name="Rectangle 2"/>
          <p:cNvSpPr/>
          <p:nvPr/>
        </p:nvSpPr>
        <p:spPr>
          <a:xfrm>
            <a:off x="363415" y="261079"/>
            <a:ext cx="11371384" cy="1323439"/>
          </a:xfrm>
          <a:prstGeom prst="rect">
            <a:avLst/>
          </a:prstGeom>
        </p:spPr>
        <p:txBody>
          <a:bodyPr wrap="square">
            <a:spAutoFit/>
          </a:bodyPr>
          <a:lstStyle/>
          <a:p>
            <a:pPr algn="just"/>
            <a:r>
              <a:rPr lang="as-IN" sz="4000" b="1" i="0" dirty="0" smtClean="0">
                <a:solidFill>
                  <a:srgbClr val="002060"/>
                </a:solidFill>
                <a:effectLst/>
                <a:latin typeface="NikoshBAN" panose="02000000000000000000" pitchFamily="2" charset="0"/>
                <a:cs typeface="NikoshBAN" panose="02000000000000000000" pitchFamily="2" charset="0"/>
              </a:rPr>
              <a:t>তথ্য ও যোগাযোগ প্রযুক্তি বিকাশের পেছনে রয়েছে বিজ্ঞানী, ভিশনারি, প্রকৌশলী এবং নির্মাতাদের</a:t>
            </a:r>
            <a:r>
              <a:rPr lang="bn-BD" sz="4000" b="1" i="0" dirty="0" smtClean="0">
                <a:solidFill>
                  <a:srgbClr val="002060"/>
                </a:solidFill>
                <a:effectLst/>
                <a:latin typeface="NikoshBAN" panose="02000000000000000000" pitchFamily="2" charset="0"/>
                <a:cs typeface="NikoshBAN" panose="02000000000000000000" pitchFamily="2" charset="0"/>
              </a:rPr>
              <a:t> </a:t>
            </a:r>
            <a:r>
              <a:rPr lang="as-IN" sz="4000" b="1" i="0" dirty="0" smtClean="0">
                <a:solidFill>
                  <a:srgbClr val="002060"/>
                </a:solidFill>
                <a:effectLst/>
                <a:latin typeface="NikoshBAN" panose="02000000000000000000" pitchFamily="2" charset="0"/>
                <a:cs typeface="NikoshBAN" panose="02000000000000000000" pitchFamily="2" charset="0"/>
              </a:rPr>
              <a:t>অবদা</a:t>
            </a:r>
            <a:r>
              <a:rPr lang="bn-BD" sz="4000" b="1" i="0" dirty="0" smtClean="0">
                <a:solidFill>
                  <a:srgbClr val="002060"/>
                </a:solidFill>
                <a:effectLst/>
                <a:latin typeface="NikoshBAN" panose="02000000000000000000" pitchFamily="2" charset="0"/>
                <a:cs typeface="NikoshBAN" panose="02000000000000000000" pitchFamily="2" charset="0"/>
              </a:rPr>
              <a:t>নঃ</a:t>
            </a:r>
            <a:r>
              <a:rPr lang="as-IN" sz="4000" b="1" i="0" dirty="0" smtClean="0">
                <a:solidFill>
                  <a:srgbClr val="002060"/>
                </a:solidFill>
                <a:effectLst/>
                <a:latin typeface="NikoshBAN" panose="02000000000000000000" pitchFamily="2" charset="0"/>
                <a:cs typeface="NikoshBAN" panose="02000000000000000000" pitchFamily="2" charset="0"/>
              </a:rPr>
              <a:t> </a:t>
            </a:r>
          </a:p>
        </p:txBody>
      </p:sp>
    </p:spTree>
    <p:extLst>
      <p:ext uri="{BB962C8B-B14F-4D97-AF65-F5344CB8AC3E}">
        <p14:creationId xmlns:p14="http://schemas.microsoft.com/office/powerpoint/2010/main" val="2552261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758" y="175847"/>
            <a:ext cx="11610474" cy="6333238"/>
          </a:xfrm>
          <a:prstGeom prst="rect">
            <a:avLst/>
          </a:prstGeom>
        </p:spPr>
      </p:pic>
      <p:sp>
        <p:nvSpPr>
          <p:cNvPr id="4" name="Rectangle 3"/>
          <p:cNvSpPr/>
          <p:nvPr/>
        </p:nvSpPr>
        <p:spPr>
          <a:xfrm>
            <a:off x="844062" y="550985"/>
            <a:ext cx="10513748" cy="4173415"/>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088858" y="2483874"/>
            <a:ext cx="10268952" cy="1569660"/>
          </a:xfrm>
          <a:prstGeom prst="rect">
            <a:avLst/>
          </a:prstGeom>
          <a:noFill/>
        </p:spPr>
        <p:txBody>
          <a:bodyPr wrap="square" rtlCol="0">
            <a:spAutoFit/>
          </a:bodyPr>
          <a:lstStyle/>
          <a:p>
            <a:r>
              <a:rPr lang="en-US" sz="4800" b="1" dirty="0" err="1" smtClean="0">
                <a:latin typeface="NikoshBAN" panose="02000000000000000000" pitchFamily="2" charset="0"/>
                <a:cs typeface="NikoshBAN" panose="02000000000000000000" pitchFamily="2" charset="0"/>
              </a:rPr>
              <a:t>তথ্য</a:t>
            </a:r>
            <a:r>
              <a:rPr lang="en-US" sz="4800" b="1" dirty="0" smtClean="0">
                <a:latin typeface="NikoshBAN" panose="02000000000000000000" pitchFamily="2" charset="0"/>
                <a:cs typeface="NikoshBAN" panose="02000000000000000000" pitchFamily="2" charset="0"/>
              </a:rPr>
              <a:t> ও </a:t>
            </a:r>
            <a:r>
              <a:rPr lang="en-US" sz="4800" b="1" dirty="0" err="1" smtClean="0">
                <a:latin typeface="NikoshBAN" panose="02000000000000000000" pitchFamily="2" charset="0"/>
                <a:cs typeface="NikoshBAN" panose="02000000000000000000" pitchFamily="2" charset="0"/>
              </a:rPr>
              <a:t>যোগাযোগ</a:t>
            </a:r>
            <a:r>
              <a:rPr lang="en-US" sz="4800" b="1" dirty="0" smtClean="0">
                <a:latin typeface="NikoshBAN" panose="02000000000000000000" pitchFamily="2" charset="0"/>
                <a:cs typeface="NikoshBAN" panose="02000000000000000000" pitchFamily="2" charset="0"/>
              </a:rPr>
              <a:t> </a:t>
            </a:r>
            <a:r>
              <a:rPr lang="en-US" sz="4800" b="1" dirty="0" err="1" smtClean="0">
                <a:latin typeface="NikoshBAN" panose="02000000000000000000" pitchFamily="2" charset="0"/>
                <a:cs typeface="NikoshBAN" panose="02000000000000000000" pitchFamily="2" charset="0"/>
              </a:rPr>
              <a:t>প্রযুক্তি</a:t>
            </a:r>
            <a:r>
              <a:rPr lang="en-US" sz="4800" b="1" dirty="0" smtClean="0">
                <a:latin typeface="NikoshBAN" panose="02000000000000000000" pitchFamily="2" charset="0"/>
                <a:cs typeface="NikoshBAN" panose="02000000000000000000" pitchFamily="2" charset="0"/>
              </a:rPr>
              <a:t> </a:t>
            </a:r>
            <a:r>
              <a:rPr lang="en-US" sz="4800" b="1" dirty="0" err="1" smtClean="0">
                <a:latin typeface="NikoshBAN" panose="02000000000000000000" pitchFamily="2" charset="0"/>
                <a:cs typeface="NikoshBAN" panose="02000000000000000000" pitchFamily="2" charset="0"/>
              </a:rPr>
              <a:t>বিকাশে</a:t>
            </a:r>
            <a:r>
              <a:rPr lang="en-US" sz="4800" b="1" dirty="0" smtClean="0">
                <a:latin typeface="NikoshBAN" panose="02000000000000000000" pitchFamily="2" charset="0"/>
                <a:cs typeface="NikoshBAN" panose="02000000000000000000" pitchFamily="2" charset="0"/>
              </a:rPr>
              <a:t> </a:t>
            </a:r>
            <a:r>
              <a:rPr lang="en-US" sz="4800" b="1" dirty="0" err="1" smtClean="0">
                <a:latin typeface="NikoshBAN" panose="02000000000000000000" pitchFamily="2" charset="0"/>
                <a:cs typeface="NikoshBAN" panose="02000000000000000000" pitchFamily="2" charset="0"/>
              </a:rPr>
              <a:t>দুইজন</a:t>
            </a:r>
            <a:r>
              <a:rPr lang="en-US" sz="4800" b="1" dirty="0" smtClean="0">
                <a:latin typeface="NikoshBAN" panose="02000000000000000000" pitchFamily="2" charset="0"/>
                <a:cs typeface="NikoshBAN" panose="02000000000000000000" pitchFamily="2" charset="0"/>
              </a:rPr>
              <a:t> </a:t>
            </a:r>
            <a:r>
              <a:rPr lang="en-US" sz="4800" b="1" dirty="0" err="1" smtClean="0">
                <a:latin typeface="NikoshBAN" panose="02000000000000000000" pitchFamily="2" charset="0"/>
                <a:cs typeface="NikoshBAN" panose="02000000000000000000" pitchFamily="2" charset="0"/>
              </a:rPr>
              <a:t>উল্লেখযোগ্য</a:t>
            </a:r>
            <a:r>
              <a:rPr lang="en-US" sz="4800" b="1" dirty="0" smtClean="0">
                <a:latin typeface="NikoshBAN" panose="02000000000000000000" pitchFamily="2" charset="0"/>
                <a:cs typeface="NikoshBAN" panose="02000000000000000000" pitchFamily="2" charset="0"/>
              </a:rPr>
              <a:t> </a:t>
            </a:r>
            <a:r>
              <a:rPr lang="en-US" sz="4800" b="1" dirty="0" err="1" smtClean="0">
                <a:latin typeface="NikoshBAN" panose="02000000000000000000" pitchFamily="2" charset="0"/>
                <a:cs typeface="NikoshBAN" panose="02000000000000000000" pitchFamily="2" charset="0"/>
              </a:rPr>
              <a:t>ব্যক্তির</a:t>
            </a:r>
            <a:r>
              <a:rPr lang="en-US" sz="4800" b="1" dirty="0" smtClean="0">
                <a:latin typeface="NikoshBAN" panose="02000000000000000000" pitchFamily="2" charset="0"/>
                <a:cs typeface="NikoshBAN" panose="02000000000000000000" pitchFamily="2" charset="0"/>
              </a:rPr>
              <a:t> </a:t>
            </a:r>
            <a:r>
              <a:rPr lang="en-US" sz="4800" b="1" dirty="0" err="1" smtClean="0">
                <a:latin typeface="NikoshBAN" panose="02000000000000000000" pitchFamily="2" charset="0"/>
                <a:cs typeface="NikoshBAN" panose="02000000000000000000" pitchFamily="2" charset="0"/>
              </a:rPr>
              <a:t>অবদান</a:t>
            </a:r>
            <a:r>
              <a:rPr lang="en-US" sz="4800" b="1" dirty="0" smtClean="0">
                <a:latin typeface="NikoshBAN" panose="02000000000000000000" pitchFamily="2" charset="0"/>
                <a:cs typeface="NikoshBAN" panose="02000000000000000000" pitchFamily="2" charset="0"/>
              </a:rPr>
              <a:t> </a:t>
            </a:r>
            <a:r>
              <a:rPr lang="en-US" sz="4800" b="1" dirty="0" err="1" smtClean="0">
                <a:latin typeface="NikoshBAN" panose="02000000000000000000" pitchFamily="2" charset="0"/>
                <a:cs typeface="NikoshBAN" panose="02000000000000000000" pitchFamily="2" charset="0"/>
              </a:rPr>
              <a:t>লিখ</a:t>
            </a:r>
            <a:r>
              <a:rPr lang="en-US" sz="4800" b="1" dirty="0" smtClean="0">
                <a:latin typeface="NikoshBAN" panose="02000000000000000000" pitchFamily="2" charset="0"/>
                <a:cs typeface="NikoshBAN" panose="02000000000000000000" pitchFamily="2" charset="0"/>
              </a:rPr>
              <a:t>।</a:t>
            </a:r>
            <a:endParaRPr lang="en-US" sz="4800" b="1" dirty="0">
              <a:latin typeface="NikoshBAN" panose="02000000000000000000" pitchFamily="2" charset="0"/>
              <a:cs typeface="NikoshBAN" panose="02000000000000000000" pitchFamily="2" charset="0"/>
            </a:endParaRPr>
          </a:p>
        </p:txBody>
      </p:sp>
      <p:sp>
        <p:nvSpPr>
          <p:cNvPr id="9" name="Down Arrow 8"/>
          <p:cNvSpPr/>
          <p:nvPr/>
        </p:nvSpPr>
        <p:spPr>
          <a:xfrm>
            <a:off x="3166618" y="652425"/>
            <a:ext cx="6025663" cy="1160584"/>
          </a:xfrm>
          <a:prstGeom prst="downArrow">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6000" b="1" dirty="0">
                <a:solidFill>
                  <a:schemeClr val="tx1"/>
                </a:solidFill>
                <a:latin typeface="NikoshBAN" panose="02000000000000000000" pitchFamily="2" charset="0"/>
                <a:cs typeface="NikoshBAN" panose="02000000000000000000" pitchFamily="2" charset="0"/>
              </a:rPr>
              <a:t>দলীয় কাজ</a:t>
            </a:r>
            <a:endParaRPr lang="en-US" sz="6000" b="1"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6506375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own Arrow 2"/>
          <p:cNvSpPr/>
          <p:nvPr/>
        </p:nvSpPr>
        <p:spPr>
          <a:xfrm>
            <a:off x="3223846" y="398585"/>
            <a:ext cx="5439508" cy="1441938"/>
          </a:xfrm>
          <a:prstGeom prst="downArrow">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000" b="1" dirty="0" smtClean="0">
                <a:solidFill>
                  <a:schemeClr val="tx1"/>
                </a:solidFill>
                <a:latin typeface="NikoshBAN" panose="02000000000000000000" pitchFamily="2" charset="0"/>
                <a:cs typeface="NikoshBAN" panose="02000000000000000000" pitchFamily="2" charset="0"/>
              </a:rPr>
              <a:t>পরিচতি</a:t>
            </a:r>
            <a:endParaRPr lang="en-US" sz="8000" b="1" dirty="0">
              <a:solidFill>
                <a:schemeClr val="tx1"/>
              </a:solidFill>
              <a:latin typeface="NikoshBAN" panose="02000000000000000000" pitchFamily="2" charset="0"/>
              <a:cs typeface="NikoshBAN" panose="02000000000000000000" pitchFamily="2" charset="0"/>
            </a:endParaRPr>
          </a:p>
        </p:txBody>
      </p:sp>
      <p:grpSp>
        <p:nvGrpSpPr>
          <p:cNvPr id="6" name="Group 5"/>
          <p:cNvGrpSpPr/>
          <p:nvPr/>
        </p:nvGrpSpPr>
        <p:grpSpPr>
          <a:xfrm>
            <a:off x="465113" y="2028093"/>
            <a:ext cx="5451231" cy="4360984"/>
            <a:chOff x="457200" y="2028093"/>
            <a:chExt cx="4923692" cy="4360984"/>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2028093"/>
              <a:ext cx="4923692" cy="4360984"/>
            </a:xfrm>
            <a:prstGeom prst="rect">
              <a:avLst/>
            </a:prstGeom>
          </p:spPr>
        </p:pic>
        <p:sp>
          <p:nvSpPr>
            <p:cNvPr id="4" name="Rectangle 3"/>
            <p:cNvSpPr/>
            <p:nvPr/>
          </p:nvSpPr>
          <p:spPr>
            <a:xfrm>
              <a:off x="715108" y="2344615"/>
              <a:ext cx="4419600" cy="2790093"/>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n-BD" sz="3200" dirty="0" smtClean="0">
                <a:solidFill>
                  <a:schemeClr val="tx1"/>
                </a:solidFill>
                <a:latin typeface="NikoshBAN" panose="02000000000000000000" pitchFamily="2" charset="0"/>
                <a:cs typeface="NikoshBAN" panose="02000000000000000000" pitchFamily="2" charset="0"/>
              </a:endParaRPr>
            </a:p>
            <a:p>
              <a:pPr algn="ctr"/>
              <a:r>
                <a:rPr lang="bn-BD" sz="3200" dirty="0" smtClean="0">
                  <a:solidFill>
                    <a:schemeClr val="tx1"/>
                  </a:solidFill>
                  <a:latin typeface="NikoshBAN" panose="02000000000000000000" pitchFamily="2" charset="0"/>
                  <a:cs typeface="NikoshBAN" panose="02000000000000000000" pitchFamily="2" charset="0"/>
                </a:rPr>
                <a:t>     </a:t>
              </a:r>
              <a:r>
                <a:rPr lang="bn-BD" sz="4000" b="1" dirty="0" smtClean="0">
                  <a:solidFill>
                    <a:srgbClr val="002060"/>
                  </a:solidFill>
                  <a:latin typeface="NikoshBAN" panose="02000000000000000000" pitchFamily="2" charset="0"/>
                  <a:cs typeface="NikoshBAN" panose="02000000000000000000" pitchFamily="2" charset="0"/>
                </a:rPr>
                <a:t>শামছুন নাহার</a:t>
              </a:r>
            </a:p>
            <a:p>
              <a:pPr algn="ctr"/>
              <a:r>
                <a:rPr lang="bn-BD" sz="3200" b="1" dirty="0" smtClean="0">
                  <a:solidFill>
                    <a:schemeClr val="tx1"/>
                  </a:solidFill>
                  <a:latin typeface="NikoshBAN" panose="02000000000000000000" pitchFamily="2" charset="0"/>
                  <a:cs typeface="NikoshBAN" panose="02000000000000000000" pitchFamily="2" charset="0"/>
                </a:rPr>
                <a:t>    এম এ, এম এড</a:t>
              </a:r>
            </a:p>
            <a:p>
              <a:pPr algn="ctr"/>
              <a:r>
                <a:rPr lang="bn-BD" sz="3200" b="1" dirty="0" smtClean="0">
                  <a:solidFill>
                    <a:schemeClr val="tx1"/>
                  </a:solidFill>
                  <a:latin typeface="NikoshBAN" panose="02000000000000000000" pitchFamily="2" charset="0"/>
                  <a:cs typeface="NikoshBAN" panose="02000000000000000000" pitchFamily="2" charset="0"/>
                </a:rPr>
                <a:t>            সহকারী শিক্ষক(কম্পিউটার)</a:t>
              </a:r>
            </a:p>
            <a:p>
              <a:pPr algn="ctr"/>
              <a:r>
                <a:rPr lang="bn-BD" sz="3200" b="1" dirty="0" smtClean="0">
                  <a:solidFill>
                    <a:schemeClr val="tx1"/>
                  </a:solidFill>
                  <a:latin typeface="NikoshBAN" panose="02000000000000000000" pitchFamily="2" charset="0"/>
                  <a:cs typeface="NikoshBAN" panose="02000000000000000000" pitchFamily="2" charset="0"/>
                </a:rPr>
                <a:t>        বড়বাড়ী উচ্চ বিদ্যালয়</a:t>
              </a:r>
            </a:p>
            <a:p>
              <a:pPr algn="ctr"/>
              <a:r>
                <a:rPr lang="bn-BD" sz="3200" dirty="0" smtClean="0">
                  <a:solidFill>
                    <a:schemeClr val="tx1"/>
                  </a:solidFill>
                  <a:latin typeface="NikoshBAN" panose="02000000000000000000" pitchFamily="2" charset="0"/>
                  <a:cs typeface="NikoshBAN" panose="02000000000000000000" pitchFamily="2" charset="0"/>
                </a:rPr>
                <a:t>           </a:t>
              </a:r>
              <a:r>
                <a:rPr lang="bn-BD" sz="3200" b="1" dirty="0" smtClean="0">
                  <a:solidFill>
                    <a:schemeClr val="tx1"/>
                  </a:solidFill>
                  <a:latin typeface="NikoshBAN" panose="02000000000000000000" pitchFamily="2" charset="0"/>
                  <a:cs typeface="NikoshBAN" panose="02000000000000000000" pitchFamily="2" charset="0"/>
                </a:rPr>
                <a:t>গফরগাঁও, ময়মনসিংহ।</a:t>
              </a:r>
            </a:p>
            <a:p>
              <a:pPr algn="ctr"/>
              <a:endParaRPr lang="en-US" sz="3200" dirty="0">
                <a:solidFill>
                  <a:schemeClr val="tx1"/>
                </a:solidFill>
                <a:latin typeface="NikoshBAN" panose="02000000000000000000" pitchFamily="2" charset="0"/>
                <a:cs typeface="NikoshBAN" panose="02000000000000000000" pitchFamily="2" charset="0"/>
              </a:endParaRPr>
            </a:p>
          </p:txBody>
        </p:sp>
      </p:grpSp>
      <p:grpSp>
        <p:nvGrpSpPr>
          <p:cNvPr id="7" name="Group 6"/>
          <p:cNvGrpSpPr/>
          <p:nvPr/>
        </p:nvGrpSpPr>
        <p:grpSpPr>
          <a:xfrm>
            <a:off x="6193971" y="2028093"/>
            <a:ext cx="5552552" cy="4360984"/>
            <a:chOff x="457200" y="2028093"/>
            <a:chExt cx="4923692" cy="4360984"/>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2028093"/>
              <a:ext cx="4923692" cy="4360984"/>
            </a:xfrm>
            <a:prstGeom prst="rect">
              <a:avLst/>
            </a:prstGeom>
          </p:spPr>
        </p:pic>
        <p:sp>
          <p:nvSpPr>
            <p:cNvPr id="9" name="Rectangle 8"/>
            <p:cNvSpPr/>
            <p:nvPr/>
          </p:nvSpPr>
          <p:spPr>
            <a:xfrm>
              <a:off x="692582" y="2344615"/>
              <a:ext cx="4533356" cy="2819411"/>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3200" dirty="0" smtClean="0">
                  <a:solidFill>
                    <a:schemeClr val="tx1"/>
                  </a:solidFill>
                  <a:latin typeface="NikoshBAN" panose="02000000000000000000" pitchFamily="2" charset="0"/>
                  <a:cs typeface="NikoshBAN" panose="02000000000000000000" pitchFamily="2" charset="0"/>
                </a:rPr>
                <a:t>          </a:t>
              </a:r>
              <a:r>
                <a:rPr lang="bn-BD" sz="2800" b="1" dirty="0" smtClean="0">
                  <a:solidFill>
                    <a:srgbClr val="002060"/>
                  </a:solidFill>
                  <a:latin typeface="NikoshBAN" panose="02000000000000000000" pitchFamily="2" charset="0"/>
                  <a:cs typeface="NikoshBAN" panose="02000000000000000000" pitchFamily="2" charset="0"/>
                </a:rPr>
                <a:t>বিষয়ঃতথ্য </a:t>
              </a:r>
              <a:r>
                <a:rPr lang="bn-BD" sz="2800" b="1" dirty="0" smtClean="0">
                  <a:solidFill>
                    <a:srgbClr val="002060"/>
                  </a:solidFill>
                  <a:latin typeface="NikoshBAN" panose="02000000000000000000" pitchFamily="2" charset="0"/>
                  <a:cs typeface="NikoshBAN" panose="02000000000000000000" pitchFamily="2" charset="0"/>
                </a:rPr>
                <a:t>ও যোগাযোগ প্রযুক্তি</a:t>
              </a:r>
              <a:endParaRPr lang="bn-BD" sz="2400" b="1" dirty="0" smtClean="0">
                <a:solidFill>
                  <a:srgbClr val="002060"/>
                </a:solidFill>
                <a:latin typeface="NikoshBAN" panose="02000000000000000000" pitchFamily="2" charset="0"/>
                <a:cs typeface="NikoshBAN" panose="02000000000000000000" pitchFamily="2" charset="0"/>
              </a:endParaRPr>
            </a:p>
            <a:p>
              <a:pPr algn="ctr"/>
              <a:r>
                <a:rPr lang="bn-BD" sz="2400" b="1" dirty="0" smtClean="0">
                  <a:solidFill>
                    <a:schemeClr val="tx1"/>
                  </a:solidFill>
                  <a:latin typeface="NikoshBAN" panose="02000000000000000000" pitchFamily="2" charset="0"/>
                  <a:cs typeface="NikoshBAN" panose="02000000000000000000" pitchFamily="2" charset="0"/>
                </a:rPr>
                <a:t>              </a:t>
              </a:r>
              <a:r>
                <a:rPr lang="en-US" sz="2400" b="1" dirty="0" smtClean="0">
                  <a:solidFill>
                    <a:schemeClr val="tx1"/>
                  </a:solidFill>
                  <a:latin typeface="NikoshBAN" panose="02000000000000000000" pitchFamily="2" charset="0"/>
                  <a:cs typeface="NikoshBAN" panose="02000000000000000000" pitchFamily="2" charset="0"/>
                </a:rPr>
                <a:t>  </a:t>
              </a:r>
              <a:r>
                <a:rPr lang="bn-BD" sz="2400" b="1" dirty="0" smtClean="0">
                  <a:solidFill>
                    <a:schemeClr val="tx1"/>
                  </a:solidFill>
                  <a:latin typeface="NikoshBAN" panose="02000000000000000000" pitchFamily="2" charset="0"/>
                  <a:cs typeface="NikoshBAN" panose="02000000000000000000" pitchFamily="2" charset="0"/>
                </a:rPr>
                <a:t>প্রথম </a:t>
              </a:r>
              <a:r>
                <a:rPr lang="bn-BD" sz="2400" b="1" dirty="0" smtClean="0">
                  <a:solidFill>
                    <a:schemeClr val="tx1"/>
                  </a:solidFill>
                  <a:latin typeface="NikoshBAN" panose="02000000000000000000" pitchFamily="2" charset="0"/>
                  <a:cs typeface="NikoshBAN" panose="02000000000000000000" pitchFamily="2" charset="0"/>
                </a:rPr>
                <a:t>অধ্যায়ঃতথ্য ও যোগাযোগ প্রযুক্তি</a:t>
              </a:r>
            </a:p>
            <a:p>
              <a:pPr algn="ctr"/>
              <a:r>
                <a:rPr lang="bn-BD" sz="2400" b="1" dirty="0" smtClean="0">
                  <a:solidFill>
                    <a:schemeClr val="tx1"/>
                  </a:solidFill>
                  <a:latin typeface="NikoshBAN" panose="02000000000000000000" pitchFamily="2" charset="0"/>
                  <a:cs typeface="NikoshBAN" panose="02000000000000000000" pitchFamily="2" charset="0"/>
                </a:rPr>
                <a:t>                       এবং আমাদের বাংলাদেশ</a:t>
              </a:r>
            </a:p>
            <a:p>
              <a:pPr algn="ctr"/>
              <a:r>
                <a:rPr lang="bn-BD" sz="2400" b="1" dirty="0" smtClean="0">
                  <a:solidFill>
                    <a:schemeClr val="tx1"/>
                  </a:solidFill>
                  <a:latin typeface="NikoshBAN" panose="02000000000000000000" pitchFamily="2" charset="0"/>
                  <a:cs typeface="NikoshBAN" panose="02000000000000000000" pitchFamily="2" charset="0"/>
                </a:rPr>
                <a:t>                     শ্রেণিঃনবম/দশম</a:t>
              </a:r>
            </a:p>
            <a:p>
              <a:pPr algn="ctr"/>
              <a:r>
                <a:rPr lang="bn-BD" sz="2400" b="1" dirty="0" smtClean="0">
                  <a:solidFill>
                    <a:schemeClr val="tx1"/>
                  </a:solidFill>
                  <a:latin typeface="NikoshBAN" panose="02000000000000000000" pitchFamily="2" charset="0"/>
                  <a:cs typeface="NikoshBAN" panose="02000000000000000000" pitchFamily="2" charset="0"/>
                </a:rPr>
                <a:t>                     তারিখঃ </a:t>
              </a:r>
              <a:r>
                <a:rPr lang="bn-BD" sz="2400" b="1" dirty="0" smtClean="0">
                  <a:solidFill>
                    <a:schemeClr val="tx1"/>
                  </a:solidFill>
                  <a:latin typeface="NikoshBAN" panose="02000000000000000000" pitchFamily="2" charset="0"/>
                  <a:cs typeface="NikoshBAN" panose="02000000000000000000" pitchFamily="2" charset="0"/>
                </a:rPr>
                <a:t>২</a:t>
              </a:r>
              <a:r>
                <a:rPr lang="en-US" sz="2400" b="1" dirty="0" smtClean="0">
                  <a:solidFill>
                    <a:schemeClr val="tx1"/>
                  </a:solidFill>
                  <a:latin typeface="NikoshBAN" panose="02000000000000000000" pitchFamily="2" charset="0"/>
                  <a:cs typeface="NikoshBAN" panose="02000000000000000000" pitchFamily="2" charset="0"/>
                </a:rPr>
                <a:t>8</a:t>
              </a:r>
              <a:r>
                <a:rPr lang="bn-BD" sz="2400" b="1" dirty="0" smtClean="0">
                  <a:solidFill>
                    <a:schemeClr val="tx1"/>
                  </a:solidFill>
                  <a:latin typeface="NikoshBAN" panose="02000000000000000000" pitchFamily="2" charset="0"/>
                  <a:cs typeface="NikoshBAN" panose="02000000000000000000" pitchFamily="2" charset="0"/>
                </a:rPr>
                <a:t>/০৯/২০২০খ্রি</a:t>
              </a:r>
              <a:r>
                <a:rPr lang="bn-BD" sz="2400" b="1" dirty="0" smtClean="0">
                  <a:solidFill>
                    <a:schemeClr val="tx1"/>
                  </a:solidFill>
                  <a:latin typeface="NikoshBAN" panose="02000000000000000000" pitchFamily="2" charset="0"/>
                  <a:cs typeface="NikoshBAN" panose="02000000000000000000" pitchFamily="2" charset="0"/>
                </a:rPr>
                <a:t>.</a:t>
              </a:r>
            </a:p>
            <a:p>
              <a:pPr algn="ctr"/>
              <a:endParaRPr lang="en-US" sz="2400" b="1" dirty="0">
                <a:solidFill>
                  <a:schemeClr val="tx1"/>
                </a:solidFill>
                <a:latin typeface="NikoshBAN" panose="02000000000000000000" pitchFamily="2" charset="0"/>
                <a:cs typeface="NikoshBAN" panose="02000000000000000000" pitchFamily="2" charset="0"/>
              </a:endParaRPr>
            </a:p>
          </p:txBody>
        </p:sp>
      </p:gr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2717" y="2426677"/>
            <a:ext cx="1324330" cy="1406769"/>
          </a:xfrm>
          <a:prstGeom prst="ellipse">
            <a:avLst/>
          </a:prstGeom>
          <a:ln w="7620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59416" y="2426677"/>
            <a:ext cx="1197781" cy="1529873"/>
          </a:xfrm>
          <a:prstGeom prst="rect">
            <a:avLst/>
          </a:prstGeom>
        </p:spPr>
      </p:pic>
    </p:spTree>
    <p:extLst>
      <p:ext uri="{BB962C8B-B14F-4D97-AF65-F5344CB8AC3E}">
        <p14:creationId xmlns:p14="http://schemas.microsoft.com/office/powerpoint/2010/main" val="13403547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50631" y="-93785"/>
            <a:ext cx="11336214" cy="1323439"/>
          </a:xfrm>
          <a:prstGeom prst="rect">
            <a:avLst/>
          </a:prstGeom>
        </p:spPr>
        <p:txBody>
          <a:bodyPr wrap="square">
            <a:spAutoFit/>
          </a:bodyPr>
          <a:lstStyle/>
          <a:p>
            <a:r>
              <a:rPr lang="en-US" sz="1600" dirty="0">
                <a:latin typeface="NikoshBAN" panose="02000000000000000000" pitchFamily="2" charset="0"/>
                <a:cs typeface="NikoshBAN" panose="02000000000000000000" pitchFamily="2" charset="0"/>
              </a:rPr>
              <a:t/>
            </a:r>
            <a:br>
              <a:rPr lang="en-US" sz="1600" dirty="0">
                <a:latin typeface="NikoshBAN" panose="02000000000000000000" pitchFamily="2" charset="0"/>
                <a:cs typeface="NikoshBAN" panose="02000000000000000000" pitchFamily="2" charset="0"/>
              </a:rPr>
            </a:br>
            <a:endParaRPr lang="bn-BD" sz="1600" dirty="0" smtClean="0">
              <a:latin typeface="NikoshBAN" panose="02000000000000000000" pitchFamily="2" charset="0"/>
              <a:cs typeface="NikoshBAN" panose="02000000000000000000" pitchFamily="2" charset="0"/>
            </a:endParaRPr>
          </a:p>
          <a:p>
            <a:endParaRPr lang="bn-BD" sz="1600" dirty="0">
              <a:latin typeface="NikoshBAN" panose="02000000000000000000" pitchFamily="2" charset="0"/>
              <a:cs typeface="NikoshBAN" panose="02000000000000000000" pitchFamily="2" charset="0"/>
            </a:endParaRPr>
          </a:p>
          <a:p>
            <a:endParaRPr lang="bn-BD" sz="1600" dirty="0" smtClean="0">
              <a:latin typeface="NikoshBAN" panose="02000000000000000000" pitchFamily="2" charset="0"/>
              <a:cs typeface="NikoshBAN" panose="02000000000000000000" pitchFamily="2" charset="0"/>
            </a:endParaRPr>
          </a:p>
          <a:p>
            <a:endParaRPr lang="bn-BD" sz="1600" dirty="0">
              <a:latin typeface="NikoshBAN" panose="02000000000000000000" pitchFamily="2" charset="0"/>
              <a:cs typeface="NikoshBAN" panose="02000000000000000000" pitchFamily="2"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631" y="199292"/>
            <a:ext cx="11717214" cy="6353908"/>
          </a:xfrm>
          <a:prstGeom prst="rect">
            <a:avLst/>
          </a:prstGeom>
        </p:spPr>
      </p:pic>
      <p:sp>
        <p:nvSpPr>
          <p:cNvPr id="7" name="Rectangle 6"/>
          <p:cNvSpPr/>
          <p:nvPr/>
        </p:nvSpPr>
        <p:spPr>
          <a:xfrm>
            <a:off x="832339" y="644770"/>
            <a:ext cx="10644554" cy="413824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a:off x="4053253" y="790038"/>
            <a:ext cx="4149969" cy="879232"/>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000" b="1" dirty="0" smtClean="0">
                <a:solidFill>
                  <a:schemeClr val="tx1"/>
                </a:solidFill>
                <a:latin typeface="NikoshBAN" panose="02000000000000000000" pitchFamily="2" charset="0"/>
                <a:cs typeface="NikoshBAN" panose="02000000000000000000" pitchFamily="2" charset="0"/>
              </a:rPr>
              <a:t>মূল্যায়ন</a:t>
            </a:r>
            <a:endParaRPr lang="en-US" sz="6000" b="1" dirty="0">
              <a:solidFill>
                <a:schemeClr val="tx1"/>
              </a:solidFill>
              <a:latin typeface="NikoshBAN" panose="02000000000000000000" pitchFamily="2" charset="0"/>
              <a:cs typeface="NikoshBAN" panose="02000000000000000000" pitchFamily="2" charset="0"/>
            </a:endParaRPr>
          </a:p>
        </p:txBody>
      </p:sp>
      <p:sp>
        <p:nvSpPr>
          <p:cNvPr id="10" name="TextBox 9"/>
          <p:cNvSpPr txBox="1"/>
          <p:nvPr/>
        </p:nvSpPr>
        <p:spPr>
          <a:xfrm>
            <a:off x="1488831" y="1969480"/>
            <a:ext cx="9847385" cy="2677656"/>
          </a:xfrm>
          <a:prstGeom prst="rect">
            <a:avLst/>
          </a:prstGeom>
          <a:noFill/>
        </p:spPr>
        <p:txBody>
          <a:bodyPr wrap="square" rtlCol="0">
            <a:spAutoFit/>
          </a:bodyPr>
          <a:lstStyle/>
          <a:p>
            <a:pPr marL="514350" indent="-514350">
              <a:buFont typeface="+mj-lt"/>
              <a:buAutoNum type="arabicPeriod"/>
            </a:pPr>
            <a:r>
              <a:rPr lang="bn-BD" sz="2800" b="1" dirty="0" smtClean="0">
                <a:latin typeface="NikoshBAN" panose="02000000000000000000" pitchFamily="2" charset="0"/>
                <a:cs typeface="NikoshBAN" panose="02000000000000000000" pitchFamily="2" charset="0"/>
              </a:rPr>
              <a:t>কত </a:t>
            </a:r>
            <a:r>
              <a:rPr lang="as-IN" sz="2800" b="1" dirty="0" smtClean="0">
                <a:latin typeface="NikoshBAN" panose="02000000000000000000" pitchFamily="2" charset="0"/>
                <a:cs typeface="NikoshBAN" panose="02000000000000000000" pitchFamily="2" charset="0"/>
              </a:rPr>
              <a:t>সালে </a:t>
            </a:r>
            <a:r>
              <a:rPr lang="as-IN" sz="2800" b="1" dirty="0">
                <a:latin typeface="NikoshBAN" panose="02000000000000000000" pitchFamily="2" charset="0"/>
                <a:cs typeface="NikoshBAN" panose="02000000000000000000" pitchFamily="2" charset="0"/>
              </a:rPr>
              <a:t>মাইক্রোপ্রসেসর </a:t>
            </a:r>
            <a:r>
              <a:rPr lang="as-IN" sz="2800" b="1" dirty="0" smtClean="0">
                <a:latin typeface="NikoshBAN" panose="02000000000000000000" pitchFamily="2" charset="0"/>
                <a:cs typeface="NikoshBAN" panose="02000000000000000000" pitchFamily="2" charset="0"/>
              </a:rPr>
              <a:t>আবিষ্কৃত</a:t>
            </a:r>
            <a:r>
              <a:rPr lang="bn-BD" sz="2800" b="1" dirty="0" smtClean="0">
                <a:latin typeface="NikoshBAN" panose="02000000000000000000" pitchFamily="2" charset="0"/>
                <a:cs typeface="NikoshBAN" panose="02000000000000000000" pitchFamily="2" charset="0"/>
              </a:rPr>
              <a:t> হয়?</a:t>
            </a:r>
            <a:endParaRPr lang="bn-BD" sz="2800" b="1" dirty="0">
              <a:latin typeface="NikoshBAN" panose="02000000000000000000" pitchFamily="2" charset="0"/>
              <a:cs typeface="NikoshBAN" panose="02000000000000000000" pitchFamily="2" charset="0"/>
            </a:endParaRPr>
          </a:p>
          <a:p>
            <a:pPr marL="514350" indent="-514350">
              <a:buFont typeface="+mj-lt"/>
              <a:buAutoNum type="arabicPeriod"/>
            </a:pPr>
            <a:r>
              <a:rPr lang="bn-BD" sz="2800" b="1" dirty="0" smtClean="0">
                <a:latin typeface="NikoshBAN" panose="02000000000000000000" pitchFamily="2" charset="0"/>
                <a:cs typeface="NikoshBAN" panose="02000000000000000000" pitchFamily="2" charset="0"/>
              </a:rPr>
              <a:t>কত </a:t>
            </a:r>
            <a:r>
              <a:rPr lang="as-IN" sz="2800" b="1" dirty="0" smtClean="0">
                <a:latin typeface="NikoshBAN" panose="02000000000000000000" pitchFamily="2" charset="0"/>
                <a:cs typeface="NikoshBAN" panose="02000000000000000000" pitchFamily="2" charset="0"/>
              </a:rPr>
              <a:t>সালে </a:t>
            </a:r>
            <a:r>
              <a:rPr lang="as-IN" sz="2800" b="1" dirty="0">
                <a:latin typeface="NikoshBAN" panose="02000000000000000000" pitchFamily="2" charset="0"/>
                <a:cs typeface="NikoshBAN" panose="02000000000000000000" pitchFamily="2" charset="0"/>
              </a:rPr>
              <a:t>আরপানেটের সৃষ্টি </a:t>
            </a:r>
            <a:r>
              <a:rPr lang="as-IN" sz="2800" b="1" dirty="0" smtClean="0">
                <a:latin typeface="NikoshBAN" panose="02000000000000000000" pitchFamily="2" charset="0"/>
                <a:cs typeface="NikoshBAN" panose="02000000000000000000" pitchFamily="2" charset="0"/>
              </a:rPr>
              <a:t>হয়</a:t>
            </a:r>
            <a:r>
              <a:rPr lang="bn-BD" sz="2800" b="1" dirty="0" smtClean="0">
                <a:latin typeface="NikoshBAN" panose="02000000000000000000" pitchFamily="2" charset="0"/>
                <a:cs typeface="NikoshBAN" panose="02000000000000000000" pitchFamily="2" charset="0"/>
              </a:rPr>
              <a:t> ?</a:t>
            </a:r>
          </a:p>
          <a:p>
            <a:pPr marL="514350" indent="-514350">
              <a:buFont typeface="+mj-lt"/>
              <a:buAutoNum type="arabicPeriod"/>
            </a:pPr>
            <a:r>
              <a:rPr lang="bn-BD" sz="2800" b="1" dirty="0" smtClean="0">
                <a:latin typeface="NikoshBAN" panose="02000000000000000000" pitchFamily="2" charset="0"/>
                <a:cs typeface="NikoshBAN" panose="02000000000000000000" pitchFamily="2" charset="0"/>
              </a:rPr>
              <a:t>কে </a:t>
            </a:r>
            <a:r>
              <a:rPr lang="en-US" sz="2800" b="1" dirty="0" smtClean="0">
                <a:latin typeface="NikoshBAN" panose="02000000000000000000" pitchFamily="2" charset="0"/>
                <a:cs typeface="NikoshBAN" panose="02000000000000000000" pitchFamily="2" charset="0"/>
              </a:rPr>
              <a:t>WWW </a:t>
            </a:r>
            <a:r>
              <a:rPr lang="bn-BD" sz="2800" b="1" dirty="0" smtClean="0">
                <a:latin typeface="NikoshBAN" panose="02000000000000000000" pitchFamily="2" charset="0"/>
                <a:cs typeface="NikoshBAN" panose="02000000000000000000" pitchFamily="2" charset="0"/>
              </a:rPr>
              <a:t>-এর </a:t>
            </a:r>
            <a:r>
              <a:rPr lang="as-IN" sz="2800" b="1" dirty="0" smtClean="0">
                <a:latin typeface="NikoshBAN" panose="02000000000000000000" pitchFamily="2" charset="0"/>
                <a:cs typeface="NikoshBAN" panose="02000000000000000000" pitchFamily="2" charset="0"/>
              </a:rPr>
              <a:t>জনক </a:t>
            </a:r>
            <a:r>
              <a:rPr lang="as-IN" sz="2800" b="1" dirty="0">
                <a:latin typeface="NikoshBAN" panose="02000000000000000000" pitchFamily="2" charset="0"/>
                <a:cs typeface="NikoshBAN" panose="02000000000000000000" pitchFamily="2" charset="0"/>
              </a:rPr>
              <a:t>হিসেবে </a:t>
            </a:r>
            <a:r>
              <a:rPr lang="bn-BD" sz="2800" b="1" dirty="0" smtClean="0">
                <a:latin typeface="NikoshBAN" panose="02000000000000000000" pitchFamily="2" charset="0"/>
                <a:cs typeface="NikoshBAN" panose="02000000000000000000" pitchFamily="2" charset="0"/>
              </a:rPr>
              <a:t>পরিচিত?</a:t>
            </a:r>
          </a:p>
          <a:p>
            <a:pPr marL="514350" indent="-514350">
              <a:buFont typeface="+mj-lt"/>
              <a:buAutoNum type="arabicPeriod"/>
            </a:pPr>
            <a:r>
              <a:rPr lang="as-IN" sz="2800" b="1" dirty="0">
                <a:latin typeface="NikoshBAN" panose="02000000000000000000" pitchFamily="2" charset="0"/>
                <a:cs typeface="NikoshBAN" panose="02000000000000000000" pitchFamily="2" charset="0"/>
              </a:rPr>
              <a:t>বর্তমানে পৃথিবীর সবচেয়ে জনপ্রিয় সামাজিক যোগাযোগ মাধ্যমের </a:t>
            </a:r>
            <a:r>
              <a:rPr lang="as-IN" sz="2800" b="1" dirty="0" smtClean="0">
                <a:latin typeface="NikoshBAN" panose="02000000000000000000" pitchFamily="2" charset="0"/>
                <a:cs typeface="NikoshBAN" panose="02000000000000000000" pitchFamily="2" charset="0"/>
              </a:rPr>
              <a:t>নাম</a:t>
            </a:r>
            <a:r>
              <a:rPr lang="bn-BD" sz="2800" b="1" dirty="0" smtClean="0">
                <a:latin typeface="NikoshBAN" panose="02000000000000000000" pitchFamily="2" charset="0"/>
                <a:cs typeface="NikoshBAN" panose="02000000000000000000" pitchFamily="2" charset="0"/>
              </a:rPr>
              <a:t> কী?</a:t>
            </a:r>
          </a:p>
          <a:p>
            <a:pPr marL="514350" indent="-514350">
              <a:buFont typeface="+mj-lt"/>
              <a:buAutoNum type="arabicPeriod"/>
            </a:pPr>
            <a:r>
              <a:rPr lang="as-IN" sz="2800" b="1" dirty="0">
                <a:latin typeface="NikoshBAN" panose="02000000000000000000" pitchFamily="2" charset="0"/>
                <a:cs typeface="NikoshBAN" panose="02000000000000000000" pitchFamily="2" charset="0"/>
              </a:rPr>
              <a:t>২০১৪ সালের পরিসংখ্যান অনুযায়ী বিশ্বের প্রায় </a:t>
            </a:r>
            <a:r>
              <a:rPr lang="bn-BD" sz="2800" b="1" dirty="0" smtClean="0">
                <a:latin typeface="NikoshBAN" panose="02000000000000000000" pitchFamily="2" charset="0"/>
                <a:cs typeface="NikoshBAN" panose="02000000000000000000" pitchFamily="2" charset="0"/>
              </a:rPr>
              <a:t>কত</a:t>
            </a:r>
            <a:r>
              <a:rPr lang="as-IN" sz="2800" b="1" dirty="0" smtClean="0">
                <a:latin typeface="NikoshBAN" panose="02000000000000000000" pitchFamily="2" charset="0"/>
                <a:cs typeface="NikoshBAN" panose="02000000000000000000" pitchFamily="2" charset="0"/>
              </a:rPr>
              <a:t> </a:t>
            </a:r>
            <a:r>
              <a:rPr lang="as-IN" sz="2800" b="1" dirty="0">
                <a:latin typeface="NikoshBAN" panose="02000000000000000000" pitchFamily="2" charset="0"/>
                <a:cs typeface="NikoshBAN" panose="02000000000000000000" pitchFamily="2" charset="0"/>
              </a:rPr>
              <a:t>কোটি মানুষ ফেসবুক ব্যবহার </a:t>
            </a:r>
            <a:r>
              <a:rPr lang="as-IN" sz="2800" b="1" dirty="0" smtClean="0">
                <a:latin typeface="NikoshBAN" panose="02000000000000000000" pitchFamily="2" charset="0"/>
                <a:cs typeface="NikoshBAN" panose="02000000000000000000" pitchFamily="2" charset="0"/>
              </a:rPr>
              <a:t>করেন</a:t>
            </a:r>
            <a:r>
              <a:rPr lang="bn-BD" sz="2800" b="1" dirty="0" smtClean="0">
                <a:latin typeface="NikoshBAN" panose="02000000000000000000" pitchFamily="2" charset="0"/>
                <a:cs typeface="NikoshBAN" panose="02000000000000000000" pitchFamily="2" charset="0"/>
              </a:rPr>
              <a:t> ?</a:t>
            </a:r>
            <a:endParaRPr lang="en-US" sz="2800" b="1" dirty="0"/>
          </a:p>
        </p:txBody>
      </p:sp>
    </p:spTree>
    <p:extLst>
      <p:ext uri="{BB962C8B-B14F-4D97-AF65-F5344CB8AC3E}">
        <p14:creationId xmlns:p14="http://schemas.microsoft.com/office/powerpoint/2010/main" val="957044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10308" y="164623"/>
            <a:ext cx="9237785" cy="830997"/>
          </a:xfrm>
          <a:prstGeom prst="rect">
            <a:avLst/>
          </a:prstGeom>
        </p:spPr>
        <p:txBody>
          <a:bodyPr wrap="square">
            <a:spAutoFit/>
          </a:bodyPr>
          <a:lstStyle/>
          <a:p>
            <a:endParaRPr lang="bn-BD" sz="1600" dirty="0" smtClean="0">
              <a:latin typeface="NikoshBAN" panose="02000000000000000000" pitchFamily="2" charset="0"/>
              <a:cs typeface="NikoshBAN" panose="02000000000000000000" pitchFamily="2" charset="0"/>
            </a:endParaRPr>
          </a:p>
          <a:p>
            <a:endParaRPr lang="bn-BD" sz="1600" dirty="0" smtClean="0">
              <a:latin typeface="NikoshBAN" panose="02000000000000000000" pitchFamily="2" charset="0"/>
              <a:cs typeface="NikoshBAN" panose="02000000000000000000" pitchFamily="2" charset="0"/>
            </a:endParaRPr>
          </a:p>
          <a:p>
            <a:endParaRPr lang="bn-BD" sz="1600" dirty="0">
              <a:latin typeface="NikoshBAN" panose="02000000000000000000" pitchFamily="2" charset="0"/>
              <a:cs typeface="NikoshBAN" panose="02000000000000000000" pitchFamily="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164623"/>
            <a:ext cx="11664462" cy="6435469"/>
          </a:xfrm>
          <a:prstGeom prst="rect">
            <a:avLst/>
          </a:prstGeom>
        </p:spPr>
      </p:pic>
      <p:sp>
        <p:nvSpPr>
          <p:cNvPr id="5" name="Rectangle 4"/>
          <p:cNvSpPr/>
          <p:nvPr/>
        </p:nvSpPr>
        <p:spPr>
          <a:xfrm>
            <a:off x="832338" y="597877"/>
            <a:ext cx="10632831" cy="4431323"/>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bn-BD" b="1" dirty="0" smtClean="0">
              <a:solidFill>
                <a:schemeClr val="tx1"/>
              </a:solidFill>
              <a:latin typeface="NikoshBAN" panose="02000000000000000000" pitchFamily="2" charset="0"/>
              <a:cs typeface="NikoshBAN" panose="02000000000000000000" pitchFamily="2" charset="0"/>
            </a:endParaRPr>
          </a:p>
          <a:p>
            <a:endParaRPr lang="bn-BD" b="1" dirty="0" smtClean="0">
              <a:solidFill>
                <a:schemeClr val="tx1"/>
              </a:solidFill>
              <a:latin typeface="NikoshBAN" panose="02000000000000000000" pitchFamily="2" charset="0"/>
              <a:cs typeface="NikoshBAN" panose="02000000000000000000" pitchFamily="2" charset="0"/>
            </a:endParaRPr>
          </a:p>
          <a:p>
            <a:r>
              <a:rPr lang="bn-BD" b="1" dirty="0" smtClean="0">
                <a:solidFill>
                  <a:schemeClr val="tx1"/>
                </a:solidFill>
                <a:latin typeface="NikoshBAN" panose="02000000000000000000" pitchFamily="2" charset="0"/>
                <a:cs typeface="NikoshBAN" panose="02000000000000000000" pitchFamily="2" charset="0"/>
              </a:rPr>
              <a:t>১)</a:t>
            </a:r>
            <a:r>
              <a:rPr lang="as-IN" b="1" dirty="0" smtClean="0">
                <a:solidFill>
                  <a:schemeClr val="tx1"/>
                </a:solidFill>
                <a:latin typeface="NikoshBAN" panose="02000000000000000000" pitchFamily="2" charset="0"/>
                <a:cs typeface="NikoshBAN" panose="02000000000000000000" pitchFamily="2" charset="0"/>
              </a:rPr>
              <a:t>চার্লস ব্যাবেজ</a:t>
            </a:r>
            <a:r>
              <a:rPr lang="en-US" b="1" dirty="0" smtClean="0">
                <a:solidFill>
                  <a:schemeClr val="tx1"/>
                </a:solidFill>
                <a:latin typeface="NikoshBAN" panose="02000000000000000000" pitchFamily="2" charset="0"/>
                <a:cs typeface="NikoshBAN" panose="02000000000000000000" pitchFamily="2" charset="0"/>
              </a:rPr>
              <a:t>র</a:t>
            </a:r>
            <a:r>
              <a:rPr lang="as-IN" b="1" dirty="0" smtClean="0">
                <a:solidFill>
                  <a:schemeClr val="tx1"/>
                </a:solidFill>
                <a:latin typeface="NikoshBAN" panose="02000000000000000000" pitchFamily="2" charset="0"/>
                <a:cs typeface="NikoshBAN" panose="02000000000000000000" pitchFamily="2" charset="0"/>
              </a:rPr>
              <a:t> দুটি গণনা যন্ত্র  পরবর্তীতে অ্যাডা লাভলেস কাজে লাগানোর </a:t>
            </a:r>
            <a:endParaRPr lang="bn-BD" b="1" dirty="0" smtClean="0">
              <a:solidFill>
                <a:schemeClr val="tx1"/>
              </a:solidFill>
              <a:latin typeface="NikoshBAN" panose="02000000000000000000" pitchFamily="2" charset="0"/>
              <a:cs typeface="NikoshBAN" panose="02000000000000000000" pitchFamily="2" charset="0"/>
            </a:endParaRPr>
          </a:p>
          <a:p>
            <a:r>
              <a:rPr lang="as-IN" b="1" dirty="0" smtClean="0">
                <a:solidFill>
                  <a:schemeClr val="tx1"/>
                </a:solidFill>
                <a:latin typeface="NikoshBAN" panose="02000000000000000000" pitchFamily="2" charset="0"/>
                <a:cs typeface="NikoshBAN" panose="02000000000000000000" pitchFamily="2" charset="0"/>
              </a:rPr>
              <a:t>জন্য প্রোগ্রামিংয়ের ধারণা সামনে নিয়ে আসেন</a:t>
            </a:r>
            <a:r>
              <a:rPr lang="bn-BD" b="1" dirty="0" smtClean="0">
                <a:solidFill>
                  <a:schemeClr val="tx1"/>
                </a:solidFill>
                <a:latin typeface="NikoshBAN" panose="02000000000000000000" pitchFamily="2" charset="0"/>
                <a:cs typeface="NikoshBAN" panose="02000000000000000000" pitchFamily="2" charset="0"/>
              </a:rPr>
              <a:t> </a:t>
            </a:r>
            <a:r>
              <a:rPr lang="as-IN" b="1" dirty="0" smtClean="0">
                <a:solidFill>
                  <a:schemeClr val="tx1"/>
                </a:solidFill>
                <a:latin typeface="NikoshBAN" panose="02000000000000000000" pitchFamily="2" charset="0"/>
                <a:cs typeface="NikoshBAN" panose="02000000000000000000" pitchFamily="2" charset="0"/>
              </a:rPr>
              <a:t>কত সালে?</a:t>
            </a:r>
            <a:br>
              <a:rPr lang="as-IN" b="1" dirty="0" smtClean="0">
                <a:solidFill>
                  <a:schemeClr val="tx1"/>
                </a:solidFill>
                <a:latin typeface="NikoshBAN" panose="02000000000000000000" pitchFamily="2" charset="0"/>
                <a:cs typeface="NikoshBAN" panose="02000000000000000000" pitchFamily="2" charset="0"/>
              </a:rPr>
            </a:br>
            <a:r>
              <a:rPr lang="as-IN" b="1" dirty="0" smtClean="0">
                <a:solidFill>
                  <a:schemeClr val="tx1"/>
                </a:solidFill>
                <a:latin typeface="NikoshBAN" panose="02000000000000000000" pitchFamily="2" charset="0"/>
                <a:cs typeface="NikoshBAN" panose="02000000000000000000" pitchFamily="2" charset="0"/>
              </a:rPr>
              <a:t>ক) ১৯৩২ </a:t>
            </a:r>
            <a:r>
              <a:rPr lang="bn-BD" b="1" dirty="0" smtClean="0">
                <a:solidFill>
                  <a:schemeClr val="tx1"/>
                </a:solidFill>
                <a:latin typeface="NikoshBAN" panose="02000000000000000000" pitchFamily="2" charset="0"/>
                <a:cs typeface="NikoshBAN" panose="02000000000000000000" pitchFamily="2" charset="0"/>
              </a:rPr>
              <a:t> </a:t>
            </a:r>
            <a:r>
              <a:rPr lang="as-IN" b="1" dirty="0" smtClean="0">
                <a:solidFill>
                  <a:schemeClr val="tx1"/>
                </a:solidFill>
                <a:latin typeface="NikoshBAN" panose="02000000000000000000" pitchFamily="2" charset="0"/>
                <a:cs typeface="NikoshBAN" panose="02000000000000000000" pitchFamily="2" charset="0"/>
              </a:rPr>
              <a:t>খ) ১৮৩৩</a:t>
            </a:r>
            <a:br>
              <a:rPr lang="as-IN" b="1" dirty="0" smtClean="0">
                <a:solidFill>
                  <a:schemeClr val="tx1"/>
                </a:solidFill>
                <a:latin typeface="NikoshBAN" panose="02000000000000000000" pitchFamily="2" charset="0"/>
                <a:cs typeface="NikoshBAN" panose="02000000000000000000" pitchFamily="2" charset="0"/>
              </a:rPr>
            </a:br>
            <a:r>
              <a:rPr lang="as-IN" b="1" dirty="0" smtClean="0">
                <a:solidFill>
                  <a:schemeClr val="tx1"/>
                </a:solidFill>
                <a:latin typeface="NikoshBAN" panose="02000000000000000000" pitchFamily="2" charset="0"/>
                <a:cs typeface="NikoshBAN" panose="02000000000000000000" pitchFamily="2" charset="0"/>
              </a:rPr>
              <a:t>গ) ১৮৩৪ </a:t>
            </a:r>
            <a:r>
              <a:rPr lang="bn-BD" b="1" dirty="0" smtClean="0">
                <a:solidFill>
                  <a:schemeClr val="tx1"/>
                </a:solidFill>
                <a:latin typeface="NikoshBAN" panose="02000000000000000000" pitchFamily="2" charset="0"/>
                <a:cs typeface="NikoshBAN" panose="02000000000000000000" pitchFamily="2" charset="0"/>
              </a:rPr>
              <a:t> </a:t>
            </a:r>
            <a:r>
              <a:rPr lang="as-IN" b="1" dirty="0" smtClean="0">
                <a:solidFill>
                  <a:schemeClr val="tx1"/>
                </a:solidFill>
                <a:latin typeface="NikoshBAN" panose="02000000000000000000" pitchFamily="2" charset="0"/>
                <a:cs typeface="NikoshBAN" panose="02000000000000000000" pitchFamily="2" charset="0"/>
              </a:rPr>
              <a:t>ঘ) ১৮৩৫</a:t>
            </a:r>
            <a:endParaRPr lang="bn-BD" b="1" dirty="0" smtClean="0">
              <a:solidFill>
                <a:schemeClr val="tx1"/>
              </a:solidFill>
              <a:latin typeface="NikoshBAN" panose="02000000000000000000" pitchFamily="2" charset="0"/>
              <a:cs typeface="NikoshBAN" panose="02000000000000000000" pitchFamily="2" charset="0"/>
            </a:endParaRPr>
          </a:p>
          <a:p>
            <a:r>
              <a:rPr lang="bn-BD" b="1" dirty="0" smtClean="0">
                <a:solidFill>
                  <a:schemeClr val="tx1"/>
                </a:solidFill>
                <a:latin typeface="NikoshBAN" panose="02000000000000000000" pitchFamily="2" charset="0"/>
                <a:cs typeface="NikoshBAN" panose="02000000000000000000" pitchFamily="2" charset="0"/>
              </a:rPr>
              <a:t>২)</a:t>
            </a:r>
            <a:r>
              <a:rPr lang="as-IN" b="1" dirty="0" smtClean="0">
                <a:solidFill>
                  <a:schemeClr val="tx1"/>
                </a:solidFill>
                <a:latin typeface="NikoshBAN" panose="02000000000000000000" pitchFamily="2" charset="0"/>
                <a:cs typeface="NikoshBAN" panose="02000000000000000000" pitchFamily="2" charset="0"/>
              </a:rPr>
              <a:t>। বিজ্ঞানী জেমস ক্লার্ক ম্যাক্সওয়েল-</a:t>
            </a:r>
            <a:br>
              <a:rPr lang="as-IN" b="1" dirty="0" smtClean="0">
                <a:solidFill>
                  <a:schemeClr val="tx1"/>
                </a:solidFill>
                <a:latin typeface="NikoshBAN" panose="02000000000000000000" pitchFamily="2" charset="0"/>
                <a:cs typeface="NikoshBAN" panose="02000000000000000000" pitchFamily="2" charset="0"/>
              </a:rPr>
            </a:br>
            <a:r>
              <a:rPr lang="en-US" b="1" dirty="0" err="1" smtClean="0">
                <a:solidFill>
                  <a:schemeClr val="tx1"/>
                </a:solidFill>
                <a:latin typeface="NikoshBAN" panose="02000000000000000000" pitchFamily="2" charset="0"/>
                <a:cs typeface="NikoshBAN" panose="02000000000000000000" pitchFamily="2" charset="0"/>
              </a:rPr>
              <a:t>i</a:t>
            </a:r>
            <a:r>
              <a:rPr lang="en-US" b="1" dirty="0" smtClean="0">
                <a:solidFill>
                  <a:schemeClr val="tx1"/>
                </a:solidFill>
                <a:latin typeface="NikoshBAN" panose="02000000000000000000" pitchFamily="2" charset="0"/>
                <a:cs typeface="NikoshBAN" panose="02000000000000000000" pitchFamily="2" charset="0"/>
              </a:rPr>
              <a:t>) </a:t>
            </a:r>
            <a:r>
              <a:rPr lang="as-IN" b="1" dirty="0" smtClean="0">
                <a:solidFill>
                  <a:schemeClr val="tx1"/>
                </a:solidFill>
                <a:latin typeface="NikoshBAN" panose="02000000000000000000" pitchFamily="2" charset="0"/>
                <a:cs typeface="NikoshBAN" panose="02000000000000000000" pitchFamily="2" charset="0"/>
              </a:rPr>
              <a:t>তড়িৎ চৌম্বকীয় বলের ধারণা দেন</a:t>
            </a:r>
            <a:br>
              <a:rPr lang="as-IN" b="1" dirty="0" smtClean="0">
                <a:solidFill>
                  <a:schemeClr val="tx1"/>
                </a:solidFill>
                <a:latin typeface="NikoshBAN" panose="02000000000000000000" pitchFamily="2" charset="0"/>
                <a:cs typeface="NikoshBAN" panose="02000000000000000000" pitchFamily="2" charset="0"/>
              </a:rPr>
            </a:br>
            <a:r>
              <a:rPr lang="en-US" b="1" dirty="0" smtClean="0">
                <a:solidFill>
                  <a:schemeClr val="tx1"/>
                </a:solidFill>
                <a:latin typeface="NikoshBAN" panose="02000000000000000000" pitchFamily="2" charset="0"/>
                <a:cs typeface="NikoshBAN" panose="02000000000000000000" pitchFamily="2" charset="0"/>
              </a:rPr>
              <a:t>ii) </a:t>
            </a:r>
            <a:r>
              <a:rPr lang="as-IN" b="1" dirty="0" smtClean="0">
                <a:solidFill>
                  <a:schemeClr val="tx1"/>
                </a:solidFill>
                <a:latin typeface="NikoshBAN" panose="02000000000000000000" pitchFamily="2" charset="0"/>
                <a:cs typeface="NikoshBAN" panose="02000000000000000000" pitchFamily="2" charset="0"/>
              </a:rPr>
              <a:t>বিনা তারে বার্তা প্রেরণের সম্ভাবনাকে তুলে ধরেন</a:t>
            </a:r>
            <a:br>
              <a:rPr lang="as-IN" b="1" dirty="0" smtClean="0">
                <a:solidFill>
                  <a:schemeClr val="tx1"/>
                </a:solidFill>
                <a:latin typeface="NikoshBAN" panose="02000000000000000000" pitchFamily="2" charset="0"/>
                <a:cs typeface="NikoshBAN" panose="02000000000000000000" pitchFamily="2" charset="0"/>
              </a:rPr>
            </a:br>
            <a:r>
              <a:rPr lang="en-US" b="1" dirty="0" smtClean="0">
                <a:solidFill>
                  <a:schemeClr val="tx1"/>
                </a:solidFill>
                <a:latin typeface="NikoshBAN" panose="02000000000000000000" pitchFamily="2" charset="0"/>
                <a:cs typeface="NikoshBAN" panose="02000000000000000000" pitchFamily="2" charset="0"/>
              </a:rPr>
              <a:t>iii) </a:t>
            </a:r>
            <a:r>
              <a:rPr lang="as-IN" b="1" dirty="0" smtClean="0">
                <a:solidFill>
                  <a:schemeClr val="tx1"/>
                </a:solidFill>
                <a:latin typeface="NikoshBAN" panose="02000000000000000000" pitchFamily="2" charset="0"/>
                <a:cs typeface="NikoshBAN" panose="02000000000000000000" pitchFamily="2" charset="0"/>
              </a:rPr>
              <a:t>ই-মেইল সিস্টেম চালু করেন</a:t>
            </a:r>
            <a:br>
              <a:rPr lang="as-IN" b="1" dirty="0" smtClean="0">
                <a:solidFill>
                  <a:schemeClr val="tx1"/>
                </a:solidFill>
                <a:latin typeface="NikoshBAN" panose="02000000000000000000" pitchFamily="2" charset="0"/>
                <a:cs typeface="NikoshBAN" panose="02000000000000000000" pitchFamily="2" charset="0"/>
              </a:rPr>
            </a:br>
            <a:r>
              <a:rPr lang="as-IN" b="1" dirty="0" smtClean="0">
                <a:solidFill>
                  <a:schemeClr val="tx1"/>
                </a:solidFill>
                <a:latin typeface="NikoshBAN" panose="02000000000000000000" pitchFamily="2" charset="0"/>
                <a:cs typeface="NikoshBAN" panose="02000000000000000000" pitchFamily="2" charset="0"/>
              </a:rPr>
              <a:t>নিচের কোনটি সঠিক?</a:t>
            </a:r>
            <a:br>
              <a:rPr lang="as-IN" b="1" dirty="0" smtClean="0">
                <a:solidFill>
                  <a:schemeClr val="tx1"/>
                </a:solidFill>
                <a:latin typeface="NikoshBAN" panose="02000000000000000000" pitchFamily="2" charset="0"/>
                <a:cs typeface="NikoshBAN" panose="02000000000000000000" pitchFamily="2" charset="0"/>
              </a:rPr>
            </a:br>
            <a:r>
              <a:rPr lang="as-IN" b="1" dirty="0" smtClean="0">
                <a:solidFill>
                  <a:schemeClr val="tx1"/>
                </a:solidFill>
                <a:latin typeface="NikoshBAN" panose="02000000000000000000" pitchFamily="2" charset="0"/>
                <a:cs typeface="NikoshBAN" panose="02000000000000000000" pitchFamily="2" charset="0"/>
              </a:rPr>
              <a:t>ক) </a:t>
            </a:r>
            <a:r>
              <a:rPr lang="en-US" b="1" dirty="0" err="1" smtClean="0">
                <a:solidFill>
                  <a:schemeClr val="tx1"/>
                </a:solidFill>
                <a:latin typeface="NikoshBAN" panose="02000000000000000000" pitchFamily="2" charset="0"/>
                <a:cs typeface="NikoshBAN" panose="02000000000000000000" pitchFamily="2" charset="0"/>
              </a:rPr>
              <a:t>i</a:t>
            </a:r>
            <a:r>
              <a:rPr lang="en-US" b="1" dirty="0" smtClean="0">
                <a:solidFill>
                  <a:schemeClr val="tx1"/>
                </a:solidFill>
                <a:latin typeface="NikoshBAN" panose="02000000000000000000" pitchFamily="2" charset="0"/>
                <a:cs typeface="NikoshBAN" panose="02000000000000000000" pitchFamily="2" charset="0"/>
              </a:rPr>
              <a:t> </a:t>
            </a:r>
            <a:r>
              <a:rPr lang="as-IN" b="1" dirty="0" smtClean="0">
                <a:solidFill>
                  <a:schemeClr val="tx1"/>
                </a:solidFill>
                <a:latin typeface="NikoshBAN" panose="02000000000000000000" pitchFamily="2" charset="0"/>
                <a:cs typeface="NikoshBAN" panose="02000000000000000000" pitchFamily="2" charset="0"/>
              </a:rPr>
              <a:t>ও </a:t>
            </a:r>
            <a:r>
              <a:rPr lang="en-US" b="1" dirty="0" smtClean="0">
                <a:solidFill>
                  <a:schemeClr val="tx1"/>
                </a:solidFill>
                <a:latin typeface="NikoshBAN" panose="02000000000000000000" pitchFamily="2" charset="0"/>
                <a:cs typeface="NikoshBAN" panose="02000000000000000000" pitchFamily="2" charset="0"/>
              </a:rPr>
              <a:t>ii </a:t>
            </a:r>
            <a:r>
              <a:rPr lang="bn-BD" b="1" dirty="0" smtClean="0">
                <a:solidFill>
                  <a:schemeClr val="tx1"/>
                </a:solidFill>
                <a:latin typeface="NikoshBAN" panose="02000000000000000000" pitchFamily="2" charset="0"/>
                <a:cs typeface="NikoshBAN" panose="02000000000000000000" pitchFamily="2" charset="0"/>
              </a:rPr>
              <a:t> </a:t>
            </a:r>
            <a:r>
              <a:rPr lang="as-IN" b="1" dirty="0" smtClean="0">
                <a:solidFill>
                  <a:schemeClr val="tx1"/>
                </a:solidFill>
                <a:latin typeface="NikoshBAN" panose="02000000000000000000" pitchFamily="2" charset="0"/>
                <a:cs typeface="NikoshBAN" panose="02000000000000000000" pitchFamily="2" charset="0"/>
              </a:rPr>
              <a:t>খ) </a:t>
            </a:r>
            <a:r>
              <a:rPr lang="en-US" b="1" dirty="0" err="1" smtClean="0">
                <a:solidFill>
                  <a:schemeClr val="tx1"/>
                </a:solidFill>
                <a:latin typeface="NikoshBAN" panose="02000000000000000000" pitchFamily="2" charset="0"/>
                <a:cs typeface="NikoshBAN" panose="02000000000000000000" pitchFamily="2" charset="0"/>
              </a:rPr>
              <a:t>i</a:t>
            </a:r>
            <a:r>
              <a:rPr lang="en-US" b="1" dirty="0" smtClean="0">
                <a:solidFill>
                  <a:schemeClr val="tx1"/>
                </a:solidFill>
                <a:latin typeface="NikoshBAN" panose="02000000000000000000" pitchFamily="2" charset="0"/>
                <a:cs typeface="NikoshBAN" panose="02000000000000000000" pitchFamily="2" charset="0"/>
              </a:rPr>
              <a:t> </a:t>
            </a:r>
            <a:r>
              <a:rPr lang="as-IN" b="1" dirty="0" smtClean="0">
                <a:solidFill>
                  <a:schemeClr val="tx1"/>
                </a:solidFill>
                <a:latin typeface="NikoshBAN" panose="02000000000000000000" pitchFamily="2" charset="0"/>
                <a:cs typeface="NikoshBAN" panose="02000000000000000000" pitchFamily="2" charset="0"/>
              </a:rPr>
              <a:t>ও </a:t>
            </a:r>
            <a:r>
              <a:rPr lang="en-US" b="1" dirty="0" smtClean="0">
                <a:solidFill>
                  <a:schemeClr val="tx1"/>
                </a:solidFill>
                <a:latin typeface="NikoshBAN" panose="02000000000000000000" pitchFamily="2" charset="0"/>
                <a:cs typeface="NikoshBAN" panose="02000000000000000000" pitchFamily="2" charset="0"/>
              </a:rPr>
              <a:t>iii</a:t>
            </a:r>
            <a:br>
              <a:rPr lang="en-US" b="1" dirty="0" smtClean="0">
                <a:solidFill>
                  <a:schemeClr val="tx1"/>
                </a:solidFill>
                <a:latin typeface="NikoshBAN" panose="02000000000000000000" pitchFamily="2" charset="0"/>
                <a:cs typeface="NikoshBAN" panose="02000000000000000000" pitchFamily="2" charset="0"/>
              </a:rPr>
            </a:br>
            <a:r>
              <a:rPr lang="as-IN" b="1" dirty="0" smtClean="0">
                <a:solidFill>
                  <a:schemeClr val="tx1"/>
                </a:solidFill>
                <a:latin typeface="NikoshBAN" panose="02000000000000000000" pitchFamily="2" charset="0"/>
                <a:cs typeface="NikoshBAN" panose="02000000000000000000" pitchFamily="2" charset="0"/>
              </a:rPr>
              <a:t>গ) </a:t>
            </a:r>
            <a:r>
              <a:rPr lang="en-US" b="1" dirty="0" smtClean="0">
                <a:solidFill>
                  <a:schemeClr val="tx1"/>
                </a:solidFill>
                <a:latin typeface="NikoshBAN" panose="02000000000000000000" pitchFamily="2" charset="0"/>
                <a:cs typeface="NikoshBAN" panose="02000000000000000000" pitchFamily="2" charset="0"/>
              </a:rPr>
              <a:t>ii </a:t>
            </a:r>
            <a:r>
              <a:rPr lang="as-IN" b="1" dirty="0" smtClean="0">
                <a:solidFill>
                  <a:schemeClr val="tx1"/>
                </a:solidFill>
                <a:latin typeface="NikoshBAN" panose="02000000000000000000" pitchFamily="2" charset="0"/>
                <a:cs typeface="NikoshBAN" panose="02000000000000000000" pitchFamily="2" charset="0"/>
              </a:rPr>
              <a:t>ও </a:t>
            </a:r>
            <a:r>
              <a:rPr lang="en-US" b="1" dirty="0" smtClean="0">
                <a:solidFill>
                  <a:schemeClr val="tx1"/>
                </a:solidFill>
                <a:latin typeface="NikoshBAN" panose="02000000000000000000" pitchFamily="2" charset="0"/>
                <a:cs typeface="NikoshBAN" panose="02000000000000000000" pitchFamily="2" charset="0"/>
              </a:rPr>
              <a:t>iii </a:t>
            </a:r>
            <a:r>
              <a:rPr lang="bn-BD" b="1" dirty="0" smtClean="0">
                <a:solidFill>
                  <a:schemeClr val="tx1"/>
                </a:solidFill>
                <a:latin typeface="NikoshBAN" panose="02000000000000000000" pitchFamily="2" charset="0"/>
                <a:cs typeface="NikoshBAN" panose="02000000000000000000" pitchFamily="2" charset="0"/>
              </a:rPr>
              <a:t> </a:t>
            </a:r>
            <a:r>
              <a:rPr lang="as-IN" b="1" dirty="0" smtClean="0">
                <a:solidFill>
                  <a:schemeClr val="tx1"/>
                </a:solidFill>
                <a:latin typeface="NikoshBAN" panose="02000000000000000000" pitchFamily="2" charset="0"/>
                <a:cs typeface="NikoshBAN" panose="02000000000000000000" pitchFamily="2" charset="0"/>
              </a:rPr>
              <a:t>ঘ) </a:t>
            </a:r>
            <a:r>
              <a:rPr lang="en-US" b="1" dirty="0" err="1" smtClean="0">
                <a:solidFill>
                  <a:schemeClr val="tx1"/>
                </a:solidFill>
                <a:latin typeface="NikoshBAN" panose="02000000000000000000" pitchFamily="2" charset="0"/>
                <a:cs typeface="NikoshBAN" panose="02000000000000000000" pitchFamily="2" charset="0"/>
              </a:rPr>
              <a:t>i</a:t>
            </a:r>
            <a:r>
              <a:rPr lang="en-US" b="1" dirty="0" smtClean="0">
                <a:solidFill>
                  <a:schemeClr val="tx1"/>
                </a:solidFill>
                <a:latin typeface="NikoshBAN" panose="02000000000000000000" pitchFamily="2" charset="0"/>
                <a:cs typeface="NikoshBAN" panose="02000000000000000000" pitchFamily="2" charset="0"/>
              </a:rPr>
              <a:t>, ii </a:t>
            </a:r>
            <a:r>
              <a:rPr lang="as-IN" b="1" dirty="0" smtClean="0">
                <a:solidFill>
                  <a:schemeClr val="tx1"/>
                </a:solidFill>
                <a:latin typeface="NikoshBAN" panose="02000000000000000000" pitchFamily="2" charset="0"/>
                <a:cs typeface="NikoshBAN" panose="02000000000000000000" pitchFamily="2" charset="0"/>
              </a:rPr>
              <a:t>ও </a:t>
            </a:r>
            <a:r>
              <a:rPr lang="en-US" b="1" dirty="0" smtClean="0">
                <a:solidFill>
                  <a:schemeClr val="tx1"/>
                </a:solidFill>
                <a:latin typeface="NikoshBAN" panose="02000000000000000000" pitchFamily="2" charset="0"/>
                <a:cs typeface="NikoshBAN" panose="02000000000000000000" pitchFamily="2" charset="0"/>
              </a:rPr>
              <a:t>iii</a:t>
            </a:r>
            <a:endParaRPr lang="bn-BD" b="1" dirty="0">
              <a:solidFill>
                <a:schemeClr val="tx1"/>
              </a:solidFill>
              <a:latin typeface="NikoshBAN" panose="02000000000000000000" pitchFamily="2" charset="0"/>
              <a:cs typeface="NikoshBAN" panose="02000000000000000000" pitchFamily="2" charset="0"/>
            </a:endParaRPr>
          </a:p>
        </p:txBody>
      </p:sp>
      <p:sp>
        <p:nvSpPr>
          <p:cNvPr id="6" name="TextBox 5"/>
          <p:cNvSpPr txBox="1"/>
          <p:nvPr/>
        </p:nvSpPr>
        <p:spPr>
          <a:xfrm>
            <a:off x="6488723" y="1596723"/>
            <a:ext cx="4771292" cy="2554545"/>
          </a:xfrm>
          <a:prstGeom prst="rect">
            <a:avLst/>
          </a:prstGeom>
          <a:noFill/>
        </p:spPr>
        <p:txBody>
          <a:bodyPr wrap="square" rtlCol="0">
            <a:spAutoFit/>
          </a:bodyPr>
          <a:lstStyle/>
          <a:p>
            <a:r>
              <a:rPr lang="bn-BD" sz="2000" b="1" dirty="0">
                <a:latin typeface="NikoshBAN" panose="02000000000000000000" pitchFamily="2" charset="0"/>
                <a:cs typeface="NikoshBAN" panose="02000000000000000000" pitchFamily="2" charset="0"/>
              </a:rPr>
              <a:t>৩)</a:t>
            </a:r>
            <a:r>
              <a:rPr lang="as-IN" sz="2000" b="1" dirty="0">
                <a:latin typeface="NikoshBAN" panose="02000000000000000000" pitchFamily="2" charset="0"/>
                <a:cs typeface="NikoshBAN" panose="02000000000000000000" pitchFamily="2" charset="0"/>
              </a:rPr>
              <a:t>অ্যানালিটিক্যাল ইঞ্জিনকে কী হিসেবে বিবেচনা করা হয়?</a:t>
            </a:r>
            <a:br>
              <a:rPr lang="as-IN" sz="2000" b="1" dirty="0">
                <a:latin typeface="NikoshBAN" panose="02000000000000000000" pitchFamily="2" charset="0"/>
                <a:cs typeface="NikoshBAN" panose="02000000000000000000" pitchFamily="2" charset="0"/>
              </a:rPr>
            </a:br>
            <a:r>
              <a:rPr lang="as-IN" sz="2000" b="1" dirty="0">
                <a:latin typeface="NikoshBAN" panose="02000000000000000000" pitchFamily="2" charset="0"/>
                <a:cs typeface="NikoshBAN" panose="02000000000000000000" pitchFamily="2" charset="0"/>
              </a:rPr>
              <a:t>ক) আধুনিক কম্পিউটারের ভিত্তি</a:t>
            </a:r>
            <a:br>
              <a:rPr lang="as-IN" sz="2000" b="1" dirty="0">
                <a:latin typeface="NikoshBAN" panose="02000000000000000000" pitchFamily="2" charset="0"/>
                <a:cs typeface="NikoshBAN" panose="02000000000000000000" pitchFamily="2" charset="0"/>
              </a:rPr>
            </a:br>
            <a:r>
              <a:rPr lang="as-IN" sz="2000" b="1" dirty="0">
                <a:latin typeface="NikoshBAN" panose="02000000000000000000" pitchFamily="2" charset="0"/>
                <a:cs typeface="NikoshBAN" panose="02000000000000000000" pitchFamily="2" charset="0"/>
              </a:rPr>
              <a:t>খ) প্রোগ্রামিং ল্যাঙ্গুয়েজের ধারণা</a:t>
            </a:r>
            <a:br>
              <a:rPr lang="as-IN" sz="2000" b="1" dirty="0">
                <a:latin typeface="NikoshBAN" panose="02000000000000000000" pitchFamily="2" charset="0"/>
                <a:cs typeface="NikoshBAN" panose="02000000000000000000" pitchFamily="2" charset="0"/>
              </a:rPr>
            </a:br>
            <a:r>
              <a:rPr lang="as-IN" sz="2000" b="1" dirty="0">
                <a:latin typeface="NikoshBAN" panose="02000000000000000000" pitchFamily="2" charset="0"/>
                <a:cs typeface="NikoshBAN" panose="02000000000000000000" pitchFamily="2" charset="0"/>
              </a:rPr>
              <a:t>গ) পুনঃ পুনঃ যোগের সূত্র </a:t>
            </a:r>
            <a:endParaRPr lang="bn-BD" sz="2000" b="1" dirty="0">
              <a:latin typeface="NikoshBAN" panose="02000000000000000000" pitchFamily="2" charset="0"/>
              <a:cs typeface="NikoshBAN" panose="02000000000000000000" pitchFamily="2" charset="0"/>
            </a:endParaRPr>
          </a:p>
          <a:p>
            <a:r>
              <a:rPr lang="as-IN" sz="2000" b="1" dirty="0">
                <a:latin typeface="NikoshBAN" panose="02000000000000000000" pitchFamily="2" charset="0"/>
                <a:cs typeface="NikoshBAN" panose="02000000000000000000" pitchFamily="2" charset="0"/>
              </a:rPr>
              <a:t>ঘ) বেতার যোগাযোগ এর </a:t>
            </a:r>
            <a:r>
              <a:rPr lang="as-IN" sz="2000" b="1" dirty="0" smtClean="0">
                <a:latin typeface="NikoshBAN" panose="02000000000000000000" pitchFamily="2" charset="0"/>
                <a:cs typeface="NikoshBAN" panose="02000000000000000000" pitchFamily="2" charset="0"/>
              </a:rPr>
              <a:t>ধারণা</a:t>
            </a:r>
            <a:endParaRPr lang="bn-BD" sz="2000" b="1" dirty="0">
              <a:latin typeface="NikoshBAN" panose="02000000000000000000" pitchFamily="2" charset="0"/>
              <a:cs typeface="NikoshBAN" panose="02000000000000000000" pitchFamily="2" charset="0"/>
            </a:endParaRPr>
          </a:p>
          <a:p>
            <a:r>
              <a:rPr lang="as-IN" sz="2000" b="1" dirty="0">
                <a:latin typeface="NikoshBAN" panose="02000000000000000000" pitchFamily="2" charset="0"/>
                <a:cs typeface="NikoshBAN" panose="02000000000000000000" pitchFamily="2" charset="0"/>
              </a:rPr>
              <a:t> </a:t>
            </a:r>
            <a:r>
              <a:rPr lang="bn-BD" sz="2000" b="1" dirty="0">
                <a:latin typeface="NikoshBAN" panose="02000000000000000000" pitchFamily="2" charset="0"/>
                <a:cs typeface="NikoshBAN" panose="02000000000000000000" pitchFamily="2" charset="0"/>
              </a:rPr>
              <a:t>৪)</a:t>
            </a:r>
            <a:r>
              <a:rPr lang="as-IN" sz="2000" b="1" dirty="0">
                <a:latin typeface="NikoshBAN" panose="02000000000000000000" pitchFamily="2" charset="0"/>
                <a:cs typeface="NikoshBAN" panose="02000000000000000000" pitchFamily="2" charset="0"/>
              </a:rPr>
              <a:t>অ্যাপল প্রতিষ্ঠানটি কত সালে চালু হয়?</a:t>
            </a:r>
            <a:br>
              <a:rPr lang="as-IN" sz="2000" b="1" dirty="0">
                <a:latin typeface="NikoshBAN" panose="02000000000000000000" pitchFamily="2" charset="0"/>
                <a:cs typeface="NikoshBAN" panose="02000000000000000000" pitchFamily="2" charset="0"/>
              </a:rPr>
            </a:br>
            <a:r>
              <a:rPr lang="as-IN" sz="2000" b="1" dirty="0">
                <a:latin typeface="NikoshBAN" panose="02000000000000000000" pitchFamily="2" charset="0"/>
                <a:cs typeface="NikoshBAN" panose="02000000000000000000" pitchFamily="2" charset="0"/>
              </a:rPr>
              <a:t>ক) ১৯৭২ ক) ১৯৭৪ গ) ১৯৭৬ ঘ) ১৯৭৮</a:t>
            </a:r>
            <a:br>
              <a:rPr lang="as-IN" sz="2000" b="1" dirty="0">
                <a:latin typeface="NikoshBAN" panose="02000000000000000000" pitchFamily="2" charset="0"/>
                <a:cs typeface="NikoshBAN" panose="02000000000000000000" pitchFamily="2" charset="0"/>
              </a:rPr>
            </a:br>
            <a:endParaRPr lang="bn-BD" sz="2000" b="1" dirty="0">
              <a:latin typeface="NikoshBAN" panose="02000000000000000000" pitchFamily="2" charset="0"/>
              <a:cs typeface="NikoshBAN" panose="02000000000000000000" pitchFamily="2" charset="0"/>
            </a:endParaRPr>
          </a:p>
        </p:txBody>
      </p:sp>
      <p:sp>
        <p:nvSpPr>
          <p:cNvPr id="7" name="TextBox 6"/>
          <p:cNvSpPr txBox="1"/>
          <p:nvPr/>
        </p:nvSpPr>
        <p:spPr>
          <a:xfrm>
            <a:off x="4747846" y="4244986"/>
            <a:ext cx="4507523" cy="1046440"/>
          </a:xfrm>
          <a:prstGeom prst="rect">
            <a:avLst/>
          </a:prstGeom>
          <a:noFill/>
        </p:spPr>
        <p:txBody>
          <a:bodyPr wrap="square" rtlCol="0">
            <a:spAutoFit/>
          </a:bodyPr>
          <a:lstStyle/>
          <a:p>
            <a:r>
              <a:rPr lang="bn-BD" sz="4400" b="1" dirty="0">
                <a:latin typeface="NikoshBAN" panose="02000000000000000000" pitchFamily="2" charset="0"/>
                <a:cs typeface="NikoshBAN" panose="02000000000000000000" pitchFamily="2" charset="0"/>
              </a:rPr>
              <a:t>১)খ, ২)ক, ৩)খ, ৪)গ</a:t>
            </a:r>
            <a:endParaRPr lang="en-US" sz="4400" b="1" dirty="0">
              <a:latin typeface="NikoshBAN" panose="02000000000000000000" pitchFamily="2" charset="0"/>
              <a:cs typeface="NikoshBAN" panose="02000000000000000000" pitchFamily="2" charset="0"/>
            </a:endParaRPr>
          </a:p>
          <a:p>
            <a:endParaRPr lang="en-US" dirty="0"/>
          </a:p>
        </p:txBody>
      </p:sp>
      <p:sp>
        <p:nvSpPr>
          <p:cNvPr id="8" name="Down Arrow 7"/>
          <p:cNvSpPr/>
          <p:nvPr/>
        </p:nvSpPr>
        <p:spPr>
          <a:xfrm>
            <a:off x="4214446" y="587061"/>
            <a:ext cx="4290646" cy="755970"/>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000" b="1" dirty="0" smtClean="0">
                <a:solidFill>
                  <a:schemeClr val="tx1"/>
                </a:solidFill>
                <a:latin typeface="NikoshBAN" panose="02000000000000000000" pitchFamily="2" charset="0"/>
                <a:cs typeface="NikoshBAN" panose="02000000000000000000" pitchFamily="2" charset="0"/>
              </a:rPr>
              <a:t>মূল্যায়ন</a:t>
            </a:r>
            <a:endParaRPr lang="en-US" sz="6000" b="1"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7867367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078" y="222737"/>
            <a:ext cx="11594122" cy="6342185"/>
          </a:xfrm>
          <a:prstGeom prst="rect">
            <a:avLst/>
          </a:prstGeom>
          <a:blipFill>
            <a:blip r:embed="rId3"/>
            <a:tile tx="0" ty="0" sx="100000" sy="100000" flip="none" algn="tl"/>
          </a:blipFill>
        </p:spPr>
      </p:pic>
      <p:sp>
        <p:nvSpPr>
          <p:cNvPr id="4" name="Rectangle 3"/>
          <p:cNvSpPr/>
          <p:nvPr/>
        </p:nvSpPr>
        <p:spPr>
          <a:xfrm>
            <a:off x="852855" y="559623"/>
            <a:ext cx="10474567" cy="4091354"/>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bn-BD" b="1" dirty="0" smtClean="0">
                <a:solidFill>
                  <a:schemeClr val="tx1"/>
                </a:solidFill>
                <a:latin typeface="NikoshBAN" panose="02000000000000000000" pitchFamily="2" charset="0"/>
                <a:cs typeface="NikoshBAN" panose="02000000000000000000" pitchFamily="2" charset="0"/>
              </a:rPr>
              <a:t>                              				</a:t>
            </a:r>
            <a:endParaRPr lang="en-US" sz="6000" b="1" dirty="0">
              <a:solidFill>
                <a:schemeClr val="tx1"/>
              </a:solidFill>
              <a:latin typeface="NikoshBAN" panose="02000000000000000000" pitchFamily="2" charset="0"/>
              <a:cs typeface="NikoshBAN" panose="02000000000000000000" pitchFamily="2" charset="0"/>
            </a:endParaRPr>
          </a:p>
        </p:txBody>
      </p:sp>
      <p:sp>
        <p:nvSpPr>
          <p:cNvPr id="5" name="Down Arrow 4"/>
          <p:cNvSpPr/>
          <p:nvPr/>
        </p:nvSpPr>
        <p:spPr>
          <a:xfrm>
            <a:off x="2965937" y="679939"/>
            <a:ext cx="6025663" cy="1160584"/>
          </a:xfrm>
          <a:prstGeom prst="downArrow">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bn-BD" sz="6000" b="1" dirty="0" smtClean="0">
                <a:solidFill>
                  <a:schemeClr val="tx1"/>
                </a:solidFill>
                <a:latin typeface="NikoshBAN" panose="02000000000000000000" pitchFamily="2" charset="0"/>
                <a:cs typeface="NikoshBAN" panose="02000000000000000000" pitchFamily="2" charset="0"/>
              </a:rPr>
              <a:t>বাড়ির কাজ</a:t>
            </a:r>
            <a:endParaRPr lang="en-US" sz="6000" b="1" dirty="0">
              <a:solidFill>
                <a:schemeClr val="tx1"/>
              </a:solidFill>
              <a:latin typeface="NikoshBAN" panose="02000000000000000000" pitchFamily="2" charset="0"/>
              <a:cs typeface="NikoshBAN" panose="02000000000000000000" pitchFamily="2" charset="0"/>
            </a:endParaRPr>
          </a:p>
        </p:txBody>
      </p:sp>
      <p:sp>
        <p:nvSpPr>
          <p:cNvPr id="2" name="TextBox 1"/>
          <p:cNvSpPr txBox="1"/>
          <p:nvPr/>
        </p:nvSpPr>
        <p:spPr>
          <a:xfrm>
            <a:off x="1433762" y="2091588"/>
            <a:ext cx="9312751" cy="2308324"/>
          </a:xfrm>
          <a:prstGeom prst="rect">
            <a:avLst/>
          </a:prstGeom>
          <a:noFill/>
        </p:spPr>
        <p:txBody>
          <a:bodyPr wrap="square" rtlCol="0">
            <a:spAutoFit/>
          </a:bodyPr>
          <a:lstStyle/>
          <a:p>
            <a:r>
              <a:rPr lang="bn-BD" sz="4800" b="1" dirty="0" smtClean="0">
                <a:latin typeface="NikoshBAN" panose="02000000000000000000" pitchFamily="2" charset="0"/>
                <a:cs typeface="NikoshBAN" panose="02000000000000000000" pitchFamily="2" charset="0"/>
              </a:rPr>
              <a:t>তোমার মতে </a:t>
            </a:r>
            <a:r>
              <a:rPr lang="en-US" sz="4800" b="1" dirty="0" smtClean="0">
                <a:latin typeface="NikoshBAN" panose="02000000000000000000" pitchFamily="2" charset="0"/>
                <a:cs typeface="NikoshBAN" panose="02000000000000000000" pitchFamily="2" charset="0"/>
              </a:rPr>
              <a:t>উ</a:t>
            </a:r>
            <a:r>
              <a:rPr lang="bn-BD" sz="4800" b="1" dirty="0" smtClean="0">
                <a:latin typeface="NikoshBAN" panose="02000000000000000000" pitchFamily="2" charset="0"/>
                <a:cs typeface="NikoshBAN" panose="02000000000000000000" pitchFamily="2" charset="0"/>
              </a:rPr>
              <a:t>পরোল্লিখিত</a:t>
            </a:r>
            <a:r>
              <a:rPr lang="en-US" sz="4800" b="1" dirty="0" smtClean="0">
                <a:latin typeface="NikoshBAN" panose="02000000000000000000" pitchFamily="2" charset="0"/>
                <a:cs typeface="NikoshBAN" panose="02000000000000000000" pitchFamily="2" charset="0"/>
              </a:rPr>
              <a:t> </a:t>
            </a:r>
            <a:r>
              <a:rPr lang="en-US" sz="4800" b="1" dirty="0" err="1" smtClean="0">
                <a:latin typeface="NikoshBAN" panose="02000000000000000000" pitchFamily="2" charset="0"/>
                <a:cs typeface="NikoshBAN" panose="02000000000000000000" pitchFamily="2" charset="0"/>
              </a:rPr>
              <a:t>ব্যক্তি</a:t>
            </a:r>
            <a:r>
              <a:rPr lang="bn-BD" sz="4800" b="1" dirty="0" smtClean="0">
                <a:latin typeface="NikoshBAN" panose="02000000000000000000" pitchFamily="2" charset="0"/>
                <a:cs typeface="NikoshBAN" panose="02000000000000000000" pitchFamily="2" charset="0"/>
              </a:rPr>
              <a:t>দের  তথ্য ও যোগাযোগ প্রযুক্তি বিকাশের কোন কোন আবিষ্কার সবচেয়ে জনপ্রিয়</a:t>
            </a:r>
            <a:r>
              <a:rPr lang="en-US" sz="4800" b="1" dirty="0" smtClean="0">
                <a:latin typeface="NikoshBAN" panose="02000000000000000000" pitchFamily="2" charset="0"/>
                <a:cs typeface="NikoshBAN" panose="02000000000000000000" pitchFamily="2" charset="0"/>
              </a:rPr>
              <a:t>  </a:t>
            </a:r>
            <a:r>
              <a:rPr lang="en-US" sz="4800" b="1" dirty="0" err="1" smtClean="0">
                <a:latin typeface="NikoshBAN" panose="02000000000000000000" pitchFamily="2" charset="0"/>
                <a:cs typeface="NikoshBAN" panose="02000000000000000000" pitchFamily="2" charset="0"/>
              </a:rPr>
              <a:t>লিখ</a:t>
            </a:r>
            <a:r>
              <a:rPr lang="en-US" sz="4800" b="1" dirty="0" smtClean="0">
                <a:latin typeface="NikoshBAN" panose="02000000000000000000" pitchFamily="2" charset="0"/>
                <a:cs typeface="NikoshBAN" panose="02000000000000000000" pitchFamily="2" charset="0"/>
              </a:rPr>
              <a:t>।</a:t>
            </a:r>
            <a:endParaRPr lang="en-US" sz="4800" b="1"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0766212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185" y="199293"/>
            <a:ext cx="11652738" cy="6318738"/>
          </a:xfrm>
          <a:prstGeom prst="rect">
            <a:avLst/>
          </a:prstGeom>
        </p:spPr>
      </p:pic>
      <p:sp>
        <p:nvSpPr>
          <p:cNvPr id="3" name="Rectangle 2"/>
          <p:cNvSpPr/>
          <p:nvPr/>
        </p:nvSpPr>
        <p:spPr>
          <a:xfrm>
            <a:off x="750277" y="597877"/>
            <a:ext cx="10597661" cy="4161692"/>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rot="19018779">
            <a:off x="801700" y="1393773"/>
            <a:ext cx="2951751" cy="1569660"/>
          </a:xfrm>
          <a:prstGeom prst="rect">
            <a:avLst/>
          </a:prstGeom>
          <a:noFill/>
        </p:spPr>
        <p:txBody>
          <a:bodyPr wrap="square" rtlCol="0">
            <a:spAutoFit/>
          </a:bodyPr>
          <a:lstStyle/>
          <a:p>
            <a:r>
              <a:rPr lang="bn-BD" sz="9600" b="1" dirty="0">
                <a:latin typeface="NikoshBAN" panose="02000000000000000000" pitchFamily="2" charset="0"/>
                <a:cs typeface="NikoshBAN" panose="02000000000000000000" pitchFamily="2" charset="0"/>
              </a:rPr>
              <a:t>ধন্যবাদ</a:t>
            </a:r>
            <a:endParaRPr lang="en-US" sz="9600" b="1" dirty="0">
              <a:latin typeface="NikoshBAN" panose="02000000000000000000" pitchFamily="2" charset="0"/>
              <a:cs typeface="NikoshBAN" panose="02000000000000000000" pitchFamily="2"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773723"/>
            <a:ext cx="6096000" cy="380999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665009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077" y="1230924"/>
            <a:ext cx="11652738" cy="5515706"/>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339" y="1688123"/>
            <a:ext cx="10574216" cy="3376246"/>
          </a:xfrm>
          <a:prstGeom prst="rect">
            <a:avLst/>
          </a:prstGeom>
        </p:spPr>
      </p:pic>
      <p:sp>
        <p:nvSpPr>
          <p:cNvPr id="4" name="Down Arrow 3"/>
          <p:cNvSpPr/>
          <p:nvPr/>
        </p:nvSpPr>
        <p:spPr>
          <a:xfrm>
            <a:off x="1096108" y="216878"/>
            <a:ext cx="10046677" cy="1014045"/>
          </a:xfrm>
          <a:prstGeom prst="downArrow">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000" b="1" dirty="0" smtClean="0">
                <a:solidFill>
                  <a:schemeClr val="tx1"/>
                </a:solidFill>
                <a:latin typeface="NikoshBAN" panose="02000000000000000000" pitchFamily="2" charset="0"/>
                <a:cs typeface="NikoshBAN" panose="02000000000000000000" pitchFamily="2" charset="0"/>
              </a:rPr>
              <a:t>নিচের ছবিগুলো দেখ </a:t>
            </a:r>
            <a:endParaRPr lang="en-US" sz="6000" b="1"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2862741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077" y="164123"/>
            <a:ext cx="11629292" cy="6412523"/>
          </a:xfrm>
          <a:prstGeom prst="rect">
            <a:avLst/>
          </a:prstGeom>
        </p:spPr>
      </p:pic>
      <p:sp>
        <p:nvSpPr>
          <p:cNvPr id="4" name="Rectangle 3"/>
          <p:cNvSpPr/>
          <p:nvPr/>
        </p:nvSpPr>
        <p:spPr>
          <a:xfrm>
            <a:off x="820615" y="586154"/>
            <a:ext cx="10574216" cy="4243754"/>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bn-BD" sz="4800" b="1" dirty="0" smtClean="0">
              <a:solidFill>
                <a:srgbClr val="002060"/>
              </a:solidFill>
              <a:latin typeface="NikoshLightBAN" pitchFamily="2" charset="0"/>
              <a:cs typeface="NikoshLightBAN" pitchFamily="2" charset="0"/>
            </a:endParaRPr>
          </a:p>
          <a:p>
            <a:r>
              <a:rPr lang="en-US" sz="4800" b="1" dirty="0" err="1" smtClean="0">
                <a:solidFill>
                  <a:srgbClr val="002060"/>
                </a:solidFill>
                <a:latin typeface="NikoshLightBAN" pitchFamily="2" charset="0"/>
                <a:cs typeface="NikoshLightBAN" pitchFamily="2" charset="0"/>
              </a:rPr>
              <a:t>এই</a:t>
            </a:r>
            <a:r>
              <a:rPr lang="en-US" sz="4800" b="1" dirty="0" smtClean="0">
                <a:solidFill>
                  <a:srgbClr val="002060"/>
                </a:solidFill>
                <a:latin typeface="NikoshLightBAN" pitchFamily="2" charset="0"/>
                <a:cs typeface="NikoshLightBAN" pitchFamily="2" charset="0"/>
              </a:rPr>
              <a:t> </a:t>
            </a:r>
            <a:r>
              <a:rPr lang="en-US" sz="4800" b="1" dirty="0" err="1" smtClean="0">
                <a:solidFill>
                  <a:srgbClr val="002060"/>
                </a:solidFill>
                <a:latin typeface="NikoshLightBAN" pitchFamily="2" charset="0"/>
                <a:cs typeface="NikoshLightBAN" pitchFamily="2" charset="0"/>
              </a:rPr>
              <a:t>পাঠ</a:t>
            </a:r>
            <a:r>
              <a:rPr lang="en-US" sz="4800" b="1" dirty="0" smtClean="0">
                <a:solidFill>
                  <a:srgbClr val="002060"/>
                </a:solidFill>
                <a:latin typeface="NikoshLightBAN" pitchFamily="2" charset="0"/>
                <a:cs typeface="NikoshLightBAN" pitchFamily="2" charset="0"/>
              </a:rPr>
              <a:t> </a:t>
            </a:r>
            <a:r>
              <a:rPr lang="en-US" sz="4800" b="1" dirty="0" err="1" smtClean="0">
                <a:solidFill>
                  <a:srgbClr val="002060"/>
                </a:solidFill>
                <a:latin typeface="NikoshLightBAN" pitchFamily="2" charset="0"/>
                <a:cs typeface="NikoshLightBAN" pitchFamily="2" charset="0"/>
              </a:rPr>
              <a:t>শেষে</a:t>
            </a:r>
            <a:r>
              <a:rPr lang="en-US" sz="4800" b="1" dirty="0" smtClean="0">
                <a:solidFill>
                  <a:srgbClr val="002060"/>
                </a:solidFill>
                <a:latin typeface="NikoshLightBAN" pitchFamily="2" charset="0"/>
                <a:cs typeface="NikoshLightBAN" pitchFamily="2" charset="0"/>
              </a:rPr>
              <a:t> </a:t>
            </a:r>
            <a:r>
              <a:rPr lang="en-US" sz="4800" b="1" dirty="0" err="1" smtClean="0">
                <a:solidFill>
                  <a:srgbClr val="002060"/>
                </a:solidFill>
                <a:latin typeface="NikoshLightBAN" pitchFamily="2" charset="0"/>
                <a:cs typeface="NikoshLightBAN" pitchFamily="2" charset="0"/>
              </a:rPr>
              <a:t>শিক্ষার্থীরা</a:t>
            </a:r>
            <a:endParaRPr lang="bn-BD" sz="3600" b="1" dirty="0">
              <a:solidFill>
                <a:schemeClr val="tx1"/>
              </a:solidFill>
              <a:latin typeface="NikoshBAN" panose="02000000000000000000" pitchFamily="2" charset="0"/>
              <a:cs typeface="NikoshBAN" panose="02000000000000000000" pitchFamily="2" charset="0"/>
            </a:endParaRPr>
          </a:p>
          <a:p>
            <a:pPr marL="571500" indent="-571500">
              <a:buFont typeface="Wingdings" panose="05000000000000000000" pitchFamily="2" charset="2"/>
              <a:buChar char="v"/>
            </a:pPr>
            <a:r>
              <a:rPr lang="bn-BD" sz="3600" b="1" dirty="0" smtClean="0">
                <a:solidFill>
                  <a:schemeClr val="tx1"/>
                </a:solidFill>
                <a:latin typeface="NikoshBAN" panose="02000000000000000000" pitchFamily="2" charset="0"/>
                <a:cs typeface="NikoshBAN" panose="02000000000000000000" pitchFamily="2" charset="0"/>
              </a:rPr>
              <a:t>তথ্য ও যোগাযোগ প্রযুক্তি বিকাশে উল্লেখযোগ্য </a:t>
            </a:r>
            <a:r>
              <a:rPr lang="bn-BD" sz="3600" b="1" dirty="0">
                <a:solidFill>
                  <a:schemeClr val="tx1"/>
                </a:solidFill>
                <a:latin typeface="NikoshBAN" panose="02000000000000000000" pitchFamily="2" charset="0"/>
                <a:cs typeface="NikoshBAN" panose="02000000000000000000" pitchFamily="2" charset="0"/>
              </a:rPr>
              <a:t>ব্যাক্তিবর্গের নাম </a:t>
            </a:r>
            <a:r>
              <a:rPr lang="bn-BD" sz="3600" b="1" dirty="0" smtClean="0">
                <a:solidFill>
                  <a:schemeClr val="tx1"/>
                </a:solidFill>
                <a:latin typeface="NikoshBAN" panose="02000000000000000000" pitchFamily="2" charset="0"/>
                <a:cs typeface="NikoshBAN" panose="02000000000000000000" pitchFamily="2" charset="0"/>
              </a:rPr>
              <a:t>বলতে পারবে।</a:t>
            </a:r>
          </a:p>
          <a:p>
            <a:pPr marL="571500" indent="-571500">
              <a:buFont typeface="Wingdings" panose="05000000000000000000" pitchFamily="2" charset="2"/>
              <a:buChar char="v"/>
            </a:pPr>
            <a:r>
              <a:rPr lang="bn-BD" sz="3600" b="1" dirty="0" smtClean="0">
                <a:solidFill>
                  <a:schemeClr val="tx1"/>
                </a:solidFill>
                <a:latin typeface="NikoshBAN" panose="02000000000000000000" pitchFamily="2" charset="0"/>
                <a:cs typeface="NikoshBAN" panose="02000000000000000000" pitchFamily="2" charset="0"/>
              </a:rPr>
              <a:t>তথ্য ও যোগাযোগ প্রযুক্তি সংশ্লিষ্ট ব্যাক্তিবর্গের অবদান বর্ণনা করতে পারবে।</a:t>
            </a:r>
            <a:endParaRPr lang="en-US" sz="3600" b="1" dirty="0" smtClean="0">
              <a:solidFill>
                <a:schemeClr val="tx1"/>
              </a:solidFill>
              <a:latin typeface="NikoshBAN" panose="02000000000000000000" pitchFamily="2" charset="0"/>
              <a:cs typeface="NikoshBAN" panose="02000000000000000000" pitchFamily="2" charset="0"/>
            </a:endParaRPr>
          </a:p>
        </p:txBody>
      </p:sp>
      <p:sp>
        <p:nvSpPr>
          <p:cNvPr id="6" name="Down Arrow 5"/>
          <p:cNvSpPr/>
          <p:nvPr/>
        </p:nvSpPr>
        <p:spPr>
          <a:xfrm>
            <a:off x="3716213" y="586154"/>
            <a:ext cx="5498125" cy="1160584"/>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000" b="1" dirty="0">
                <a:solidFill>
                  <a:schemeClr val="tx1"/>
                </a:solidFill>
                <a:latin typeface="NikoshBAN" panose="02000000000000000000" pitchFamily="2" charset="0"/>
                <a:cs typeface="NikoshBAN" panose="02000000000000000000" pitchFamily="2" charset="0"/>
              </a:rPr>
              <a:t>শিখনফল</a:t>
            </a:r>
            <a:endParaRPr lang="en-US" sz="6000" b="1"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9144236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353" y="211015"/>
            <a:ext cx="11699632" cy="6330461"/>
          </a:xfrm>
          <a:prstGeom prst="rect">
            <a:avLst/>
          </a:prstGeom>
        </p:spPr>
      </p:pic>
      <p:sp>
        <p:nvSpPr>
          <p:cNvPr id="4" name="Rectangle 3"/>
          <p:cNvSpPr/>
          <p:nvPr/>
        </p:nvSpPr>
        <p:spPr>
          <a:xfrm>
            <a:off x="902677" y="668215"/>
            <a:ext cx="10539046" cy="399757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b="1" dirty="0">
                <a:latin typeface="NikoshBAN" panose="02000000000000000000" pitchFamily="2" charset="0"/>
                <a:cs typeface="NikoshBAN" panose="02000000000000000000" pitchFamily="2" charset="0"/>
              </a:rPr>
              <a:t>	</a:t>
            </a:r>
            <a:r>
              <a:rPr lang="bn-BD" b="1" dirty="0" smtClean="0">
                <a:latin typeface="NikoshBAN" panose="02000000000000000000" pitchFamily="2" charset="0"/>
                <a:cs typeface="NikoshBAN" panose="02000000000000000000" pitchFamily="2" charset="0"/>
              </a:rPr>
              <a:t>		</a:t>
            </a:r>
            <a:r>
              <a:rPr lang="bn-BD" sz="8000" b="1" u="sng" dirty="0" smtClean="0">
                <a:solidFill>
                  <a:srgbClr val="002060"/>
                </a:solidFill>
                <a:latin typeface="NikoshBAN" panose="02000000000000000000" pitchFamily="2" charset="0"/>
                <a:cs typeface="NikoshBAN" panose="02000000000000000000" pitchFamily="2" charset="0"/>
              </a:rPr>
              <a:t>আজকের পাঠ</a:t>
            </a:r>
            <a:endParaRPr lang="bn-BD" sz="6000" b="1" u="sng" dirty="0">
              <a:latin typeface="NikoshBAN" panose="02000000000000000000" pitchFamily="2" charset="0"/>
              <a:cs typeface="NikoshBAN" panose="02000000000000000000" pitchFamily="2" charset="0"/>
            </a:endParaRPr>
          </a:p>
          <a:p>
            <a:r>
              <a:rPr lang="bn-BD" sz="6000" b="1" dirty="0" smtClean="0">
                <a:solidFill>
                  <a:schemeClr val="tx1"/>
                </a:solidFill>
                <a:latin typeface="NikoshBAN" panose="02000000000000000000" pitchFamily="2" charset="0"/>
                <a:cs typeface="NikoshBAN" panose="02000000000000000000" pitchFamily="2" charset="0"/>
              </a:rPr>
              <a:t>    </a:t>
            </a:r>
            <a:r>
              <a:rPr lang="en-US" sz="6000" b="1" dirty="0" smtClean="0">
                <a:solidFill>
                  <a:schemeClr val="tx1"/>
                </a:solidFill>
                <a:latin typeface="NikoshBAN" panose="02000000000000000000" pitchFamily="2" charset="0"/>
                <a:cs typeface="NikoshBAN" panose="02000000000000000000" pitchFamily="2" charset="0"/>
              </a:rPr>
              <a:t>  </a:t>
            </a:r>
            <a:r>
              <a:rPr lang="bn-BD" sz="6000" b="1" dirty="0" smtClean="0">
                <a:solidFill>
                  <a:schemeClr val="tx1"/>
                </a:solidFill>
                <a:latin typeface="NikoshBAN" panose="02000000000000000000" pitchFamily="2" charset="0"/>
                <a:cs typeface="NikoshBAN" panose="02000000000000000000" pitchFamily="2" charset="0"/>
              </a:rPr>
              <a:t>তথ্য ও যোগাযোগ প্রযুক্তি বিকাশে  </a:t>
            </a:r>
          </a:p>
          <a:p>
            <a:r>
              <a:rPr lang="bn-BD" sz="6000" b="1" dirty="0" smtClean="0">
                <a:solidFill>
                  <a:schemeClr val="tx1"/>
                </a:solidFill>
                <a:latin typeface="NikoshBAN" panose="02000000000000000000" pitchFamily="2" charset="0"/>
                <a:cs typeface="NikoshBAN" panose="02000000000000000000" pitchFamily="2" charset="0"/>
              </a:rPr>
              <a:t>           </a:t>
            </a:r>
            <a:r>
              <a:rPr lang="en-US" sz="6000" b="1" dirty="0" smtClean="0">
                <a:solidFill>
                  <a:schemeClr val="tx1"/>
                </a:solidFill>
                <a:latin typeface="NikoshBAN" panose="02000000000000000000" pitchFamily="2" charset="0"/>
                <a:cs typeface="NikoshBAN" panose="02000000000000000000" pitchFamily="2" charset="0"/>
              </a:rPr>
              <a:t>    </a:t>
            </a:r>
            <a:r>
              <a:rPr lang="bn-BD" sz="6000" b="1" dirty="0" smtClean="0">
                <a:solidFill>
                  <a:schemeClr val="tx1"/>
                </a:solidFill>
                <a:latin typeface="NikoshBAN" panose="02000000000000000000" pitchFamily="2" charset="0"/>
                <a:cs typeface="NikoshBAN" panose="02000000000000000000" pitchFamily="2" charset="0"/>
              </a:rPr>
              <a:t>উল্লেখযোগ্য ব্যাক্তিত্ব</a:t>
            </a:r>
            <a:endParaRPr lang="en-US" sz="6000"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5431550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326" y="433137"/>
            <a:ext cx="11225463" cy="5919537"/>
          </a:xfrm>
          <a:prstGeom prst="rect">
            <a:avLst/>
          </a:prstGeom>
        </p:spPr>
      </p:pic>
    </p:spTree>
    <p:extLst>
      <p:ext uri="{BB962C8B-B14F-4D97-AF65-F5344CB8AC3E}">
        <p14:creationId xmlns:p14="http://schemas.microsoft.com/office/powerpoint/2010/main" val="10151267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5323" y="2970660"/>
            <a:ext cx="8077200" cy="2492294"/>
          </a:xfrm>
          <a:prstGeom prst="rect">
            <a:avLst/>
          </a:prstGeom>
          <a:noFill/>
        </p:spPr>
        <p:txBody>
          <a:bodyPr wrap="square" rtlCol="0">
            <a:spAutoFit/>
          </a:bodyPr>
          <a:lstStyle/>
          <a:p>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632" y="211016"/>
            <a:ext cx="11664460" cy="6307016"/>
          </a:xfrm>
          <a:prstGeom prst="rect">
            <a:avLst/>
          </a:prstGeom>
        </p:spPr>
      </p:pic>
      <p:sp>
        <p:nvSpPr>
          <p:cNvPr id="5" name="Rectangle 4"/>
          <p:cNvSpPr/>
          <p:nvPr/>
        </p:nvSpPr>
        <p:spPr>
          <a:xfrm>
            <a:off x="785446" y="597877"/>
            <a:ext cx="10632831" cy="4185138"/>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bn-BD" sz="8000" b="1" dirty="0">
              <a:solidFill>
                <a:schemeClr val="tx1"/>
              </a:solidFill>
              <a:latin typeface="NikoshBAN" panose="02000000000000000000" pitchFamily="2" charset="0"/>
              <a:cs typeface="NikoshBAN" panose="02000000000000000000" pitchFamily="2" charset="0"/>
            </a:endParaRPr>
          </a:p>
        </p:txBody>
      </p:sp>
      <p:sp>
        <p:nvSpPr>
          <p:cNvPr id="6" name="TextBox 5"/>
          <p:cNvSpPr txBox="1"/>
          <p:nvPr/>
        </p:nvSpPr>
        <p:spPr>
          <a:xfrm>
            <a:off x="4173415" y="468923"/>
            <a:ext cx="3270739" cy="1107996"/>
          </a:xfrm>
          <a:prstGeom prst="rect">
            <a:avLst/>
          </a:prstGeom>
          <a:noFill/>
        </p:spPr>
        <p:txBody>
          <a:bodyPr wrap="square" rtlCol="0">
            <a:spAutoFit/>
          </a:bodyPr>
          <a:lstStyle/>
          <a:p>
            <a:pPr algn="r"/>
            <a:endParaRPr lang="bn-BD" sz="6600" b="1" dirty="0">
              <a:latin typeface="NikoshBAN" panose="02000000000000000000" pitchFamily="2" charset="0"/>
              <a:cs typeface="NikoshBAN" panose="02000000000000000000" pitchFamily="2" charset="0"/>
            </a:endParaRPr>
          </a:p>
        </p:txBody>
      </p:sp>
      <p:sp>
        <p:nvSpPr>
          <p:cNvPr id="7" name="TextBox 6"/>
          <p:cNvSpPr txBox="1"/>
          <p:nvPr/>
        </p:nvSpPr>
        <p:spPr>
          <a:xfrm>
            <a:off x="1430216" y="1662262"/>
            <a:ext cx="9859108" cy="2554545"/>
          </a:xfrm>
          <a:prstGeom prst="rect">
            <a:avLst/>
          </a:prstGeom>
          <a:noFill/>
        </p:spPr>
        <p:txBody>
          <a:bodyPr wrap="square" rtlCol="0">
            <a:spAutoFit/>
          </a:bodyPr>
          <a:lstStyle/>
          <a:p>
            <a:pPr marL="742950" indent="-742950">
              <a:buFont typeface="+mj-lt"/>
              <a:buAutoNum type="arabicPeriod"/>
            </a:pPr>
            <a:r>
              <a:rPr lang="bn-BD" sz="4000" b="1" dirty="0" smtClean="0">
                <a:latin typeface="NikoshBAN" panose="02000000000000000000" pitchFamily="2" charset="0"/>
                <a:cs typeface="NikoshBAN" panose="02000000000000000000" pitchFamily="2" charset="0"/>
              </a:rPr>
              <a:t>আধুনিক কম্পিউটারের জনক কে?</a:t>
            </a:r>
          </a:p>
          <a:p>
            <a:pPr marL="742950" indent="-742950">
              <a:buFont typeface="+mj-lt"/>
              <a:buAutoNum type="arabicPeriod"/>
            </a:pPr>
            <a:r>
              <a:rPr lang="bn-BD" sz="4000" b="1" dirty="0" smtClean="0">
                <a:latin typeface="NikoshBAN" panose="02000000000000000000" pitchFamily="2" charset="0"/>
                <a:cs typeface="NikoshBAN" panose="02000000000000000000" pitchFamily="2" charset="0"/>
              </a:rPr>
              <a:t>প্রোগ্রামিং ধারণার প্রবর্তক কে?</a:t>
            </a:r>
          </a:p>
          <a:p>
            <a:pPr marL="742950" indent="-742950">
              <a:buFont typeface="+mj-lt"/>
              <a:buAutoNum type="arabicPeriod"/>
            </a:pPr>
            <a:r>
              <a:rPr lang="bn-BD" sz="4000" b="1" dirty="0" smtClean="0">
                <a:latin typeface="NikoshBAN" panose="02000000000000000000" pitchFamily="2" charset="0"/>
                <a:cs typeface="NikoshBAN" panose="02000000000000000000" pitchFamily="2" charset="0"/>
              </a:rPr>
              <a:t>তথ্য ও যোগাযোগ প্রযুক্তি বিকাশে একজন বাঙ্গালি বিজ্ঞানীর নাম কী?</a:t>
            </a:r>
            <a:endParaRPr lang="en-US" sz="4000" b="1" dirty="0">
              <a:latin typeface="NikoshBAN" panose="02000000000000000000" pitchFamily="2" charset="0"/>
              <a:cs typeface="NikoshBAN" panose="02000000000000000000" pitchFamily="2" charset="0"/>
            </a:endParaRPr>
          </a:p>
        </p:txBody>
      </p:sp>
      <p:sp>
        <p:nvSpPr>
          <p:cNvPr id="8" name="Down Arrow 7"/>
          <p:cNvSpPr/>
          <p:nvPr/>
        </p:nvSpPr>
        <p:spPr>
          <a:xfrm>
            <a:off x="3581401" y="597877"/>
            <a:ext cx="5527430" cy="979042"/>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bn-BD" sz="6000" b="1" dirty="0">
                <a:solidFill>
                  <a:schemeClr val="tx1"/>
                </a:solidFill>
                <a:latin typeface="NikoshBAN" panose="02000000000000000000" pitchFamily="2" charset="0"/>
                <a:cs typeface="NikoshBAN" panose="02000000000000000000" pitchFamily="2" charset="0"/>
              </a:rPr>
              <a:t>একক কাজ</a:t>
            </a:r>
          </a:p>
        </p:txBody>
      </p:sp>
    </p:spTree>
    <p:extLst>
      <p:ext uri="{BB962C8B-B14F-4D97-AF65-F5344CB8AC3E}">
        <p14:creationId xmlns:p14="http://schemas.microsoft.com/office/powerpoint/2010/main" val="42796540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11416" y="2010507"/>
            <a:ext cx="8475784" cy="2431435"/>
          </a:xfrm>
          <a:prstGeom prst="rect">
            <a:avLst/>
          </a:prstGeom>
        </p:spPr>
        <p:txBody>
          <a:bodyPr wrap="square">
            <a:spAutoFit/>
          </a:bodyPr>
          <a:lstStyle/>
          <a:p>
            <a:r>
              <a:rPr lang="as-IN" sz="2400" b="1" i="0" dirty="0" smtClean="0">
                <a:effectLst/>
                <a:latin typeface="NikoshBAN" panose="02000000000000000000" pitchFamily="2" charset="0"/>
                <a:cs typeface="NikoshBAN" panose="02000000000000000000" pitchFamily="2" charset="0"/>
              </a:rPr>
              <a:t>আধুনিক কম্পিউটারের বিকাশ বা প্রচলন শুরু হয় চার্লস ব্যবেজ (</a:t>
            </a:r>
            <a:r>
              <a:rPr lang="en-US" sz="2400" b="1" i="0" dirty="0" smtClean="0">
                <a:effectLst/>
                <a:latin typeface="NikoshBAN" panose="02000000000000000000" pitchFamily="2" charset="0"/>
                <a:cs typeface="NikoshBAN" panose="02000000000000000000" pitchFamily="2" charset="0"/>
              </a:rPr>
              <a:t>Charles Babbage) [</a:t>
            </a:r>
            <a:r>
              <a:rPr lang="as-IN" sz="2400" b="1" i="0" dirty="0" smtClean="0">
                <a:effectLst/>
                <a:latin typeface="NikoshBAN" panose="02000000000000000000" pitchFamily="2" charset="0"/>
                <a:cs typeface="NikoshBAN" panose="02000000000000000000" pitchFamily="2" charset="0"/>
              </a:rPr>
              <a:t>১৭৯১-১৮৭১] নামে একজন ইংরেজ প্রকৌশলী ও গনিতবিদের হাতে। অনেকে </a:t>
            </a:r>
            <a:r>
              <a:rPr lang="as-IN" sz="3200" b="1" i="0" dirty="0" smtClean="0">
                <a:solidFill>
                  <a:srgbClr val="002060"/>
                </a:solidFill>
                <a:effectLst/>
                <a:latin typeface="NikoshBAN" panose="02000000000000000000" pitchFamily="2" charset="0"/>
                <a:cs typeface="NikoshBAN" panose="02000000000000000000" pitchFamily="2" charset="0"/>
              </a:rPr>
              <a:t>তাঁকে আধুনিক কম্পিউটারের জনক বলে থাকেন</a:t>
            </a:r>
            <a:r>
              <a:rPr lang="as-IN" sz="2400" b="1" i="0" dirty="0" smtClean="0">
                <a:effectLst/>
                <a:latin typeface="NikoshBAN" panose="02000000000000000000" pitchFamily="2" charset="0"/>
                <a:cs typeface="NikoshBAN" panose="02000000000000000000" pitchFamily="2" charset="0"/>
              </a:rPr>
              <a:t>। তিনি তৈরি করেন ডিফারেনস ইঞ্জিন। ১৯৯১ সালে লন্ডনের বিজ্ঞান জাদুঘরে চার্লস ব্যাবেজের বর্ণনা অনুসারে একটি ইঞ্জিন তৈরি করা হয়। দেখা যায় যে, সেটি সঠিকভাবেই কাজ করছে এবং পরবর্তীতে তিনি এনালিটিক্যাল ইঞ্জিন নামে একটি গর্ণনা যন্ত্রের পরিকল্পনা করেন।</a:t>
            </a:r>
            <a:endParaRPr lang="en-US" sz="2400" b="1"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616" y="572476"/>
            <a:ext cx="2667000" cy="3556000"/>
          </a:xfrm>
          <a:prstGeom prst="rect">
            <a:avLst/>
          </a:prstGeom>
        </p:spPr>
      </p:pic>
      <p:sp>
        <p:nvSpPr>
          <p:cNvPr id="4" name="TextBox 3"/>
          <p:cNvSpPr txBox="1"/>
          <p:nvPr/>
        </p:nvSpPr>
        <p:spPr>
          <a:xfrm>
            <a:off x="668215" y="4441942"/>
            <a:ext cx="2227385" cy="646331"/>
          </a:xfrm>
          <a:prstGeom prst="rect">
            <a:avLst/>
          </a:prstGeom>
          <a:noFill/>
        </p:spPr>
        <p:txBody>
          <a:bodyPr wrap="square" rtlCol="0">
            <a:spAutoFit/>
          </a:bodyPr>
          <a:lstStyle/>
          <a:p>
            <a:r>
              <a:rPr lang="as-IN" sz="3600" b="1" dirty="0">
                <a:latin typeface="NikoshBAN" panose="02000000000000000000" pitchFamily="2" charset="0"/>
                <a:cs typeface="NikoshBAN" panose="02000000000000000000" pitchFamily="2" charset="0"/>
              </a:rPr>
              <a:t>চার্লস ব্যবেজ</a:t>
            </a:r>
            <a:endParaRPr lang="en-US" sz="3600" dirty="0"/>
          </a:p>
        </p:txBody>
      </p:sp>
    </p:spTree>
    <p:extLst>
      <p:ext uri="{BB962C8B-B14F-4D97-AF65-F5344CB8AC3E}">
        <p14:creationId xmlns:p14="http://schemas.microsoft.com/office/powerpoint/2010/main" val="440205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80862" y="1835894"/>
            <a:ext cx="8800123" cy="4216539"/>
          </a:xfrm>
          <a:prstGeom prst="rect">
            <a:avLst/>
          </a:prstGeom>
        </p:spPr>
        <p:txBody>
          <a:bodyPr wrap="square">
            <a:spAutoFit/>
          </a:bodyPr>
          <a:lstStyle/>
          <a:p>
            <a:r>
              <a:rPr lang="as-IN" sz="2400" b="1" i="0" dirty="0" smtClean="0">
                <a:effectLst/>
                <a:latin typeface="NikoshBAN" panose="02000000000000000000" pitchFamily="2" charset="0"/>
                <a:cs typeface="NikoshBAN" panose="02000000000000000000" pitchFamily="2" charset="0"/>
              </a:rPr>
              <a:t>তবে গণনার কাজটি কীভাবে আরো কার্যকর করা যায় সেটি নিয়ে ভেবেছিলেন কবি লর্ড বায়রনের কন্যা অ্যাডা লাভলেস(</a:t>
            </a:r>
            <a:r>
              <a:rPr lang="en-US" sz="2400" b="1" i="0" dirty="0" smtClean="0">
                <a:effectLst/>
                <a:latin typeface="NikoshBAN" panose="02000000000000000000" pitchFamily="2" charset="0"/>
                <a:cs typeface="NikoshBAN" panose="02000000000000000000" pitchFamily="2" charset="0"/>
              </a:rPr>
              <a:t>Ada Lovelace)[</a:t>
            </a:r>
            <a:r>
              <a:rPr lang="as-IN" sz="2400" b="1" i="0" dirty="0" smtClean="0">
                <a:effectLst/>
                <a:latin typeface="NikoshBAN" panose="02000000000000000000" pitchFamily="2" charset="0"/>
                <a:cs typeface="NikoshBAN" panose="02000000000000000000" pitchFamily="2" charset="0"/>
              </a:rPr>
              <a:t>১৮১৫-১৮৫২]।মায়ের কারণে অ্যাডা ছোটবেলা থেকে বিজ্ঞান ও গণিতে আগ্রহী হয়ে ওঠেন।১৮৩৩ সালে চার্লস ব্যাবেজের সঙ্গে তার পরিচয় হলে তিনি ব্যাবেজের এনালিটিক্যাল ইঞ্জিনকে কাজে লাগানোর জন্য ’প্রোগ্রামিং’এর ধারণা সামনে নিয়ে আসেন।এ কারণে </a:t>
            </a:r>
            <a:r>
              <a:rPr lang="as-IN" sz="2800" b="1" i="0" u="sng" dirty="0" smtClean="0">
                <a:solidFill>
                  <a:srgbClr val="002060"/>
                </a:solidFill>
                <a:effectLst/>
                <a:latin typeface="NikoshBAN" panose="02000000000000000000" pitchFamily="2" charset="0"/>
                <a:cs typeface="NikoshBAN" panose="02000000000000000000" pitchFamily="2" charset="0"/>
              </a:rPr>
              <a:t>অ্যাডা লাভলেসকে প্রোগ্রামিং ধারণার প্রবর্তক </a:t>
            </a:r>
            <a:r>
              <a:rPr lang="as-IN" sz="2400" b="1" i="0" dirty="0" smtClean="0">
                <a:effectLst/>
                <a:latin typeface="NikoshBAN" panose="02000000000000000000" pitchFamily="2" charset="0"/>
                <a:cs typeface="NikoshBAN" panose="02000000000000000000" pitchFamily="2" charset="0"/>
              </a:rPr>
              <a:t>হিসেবে সম্মানিত করা হয়। ১৮৪২ সালে ব্যাবেজ তুরিন বিশ্ববিদ্যালয়ে তাঁর ইঞ্জিন সম্পর্কে বক্তব্য দেন। সে সময় অ্যাডা ব্যাবেজের সহায়তা নিয়ে পুরো বক্তব্যের সঙ্গে ইঞ্জিনের কাজের ধারাটি বর্ণনা করেন। কাজের ধারা বর্ণনা করার সময় তিনি এটিকে ধাপ অনুসারে ক্রমাঙ্কিত করেন। অ্যাডার মৃত্যুর ১০০ বছর পর ১৯৫৩ সালে সেই নোট আবারো প্রকাশিত হলে বিজ্ঞানীরা বুঝতে পারেন, অ্যাডা লাভলেসই অ্যালগরিদম প্রোগ্রামিংয়ের ধারণাটা আসলে প্রকাশ করেছিলেন।</a:t>
            </a:r>
            <a:endParaRPr lang="en-US" sz="2400" b="1" dirty="0">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230" y="457200"/>
            <a:ext cx="2540000" cy="3810000"/>
          </a:xfrm>
          <a:prstGeom prst="rect">
            <a:avLst/>
          </a:prstGeom>
        </p:spPr>
      </p:pic>
    </p:spTree>
    <p:extLst>
      <p:ext uri="{BB962C8B-B14F-4D97-AF65-F5344CB8AC3E}">
        <p14:creationId xmlns:p14="http://schemas.microsoft.com/office/powerpoint/2010/main" val="3082006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TotalTime>
  <Words>1067</Words>
  <Application>Microsoft Office PowerPoint</Application>
  <PresentationFormat>Widescreen</PresentationFormat>
  <Paragraphs>77</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NikoshBAN</vt:lpstr>
      <vt:lpstr>NikoshLightBAN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209</cp:revision>
  <dcterms:created xsi:type="dcterms:W3CDTF">2020-09-25T00:45:01Z</dcterms:created>
  <dcterms:modified xsi:type="dcterms:W3CDTF">2020-09-27T15:40:22Z</dcterms:modified>
</cp:coreProperties>
</file>