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46" r:id="rId1"/>
  </p:sldMasterIdLst>
  <p:sldIdLst>
    <p:sldId id="258" r:id="rId2"/>
    <p:sldId id="268" r:id="rId3"/>
    <p:sldId id="269" r:id="rId4"/>
    <p:sldId id="270" r:id="rId5"/>
    <p:sldId id="271" r:id="rId6"/>
    <p:sldId id="273" r:id="rId7"/>
    <p:sldId id="275" r:id="rId8"/>
    <p:sldId id="276" r:id="rId9"/>
    <p:sldId id="277" r:id="rId10"/>
    <p:sldId id="279" r:id="rId11"/>
    <p:sldId id="282" r:id="rId12"/>
    <p:sldId id="283" r:id="rId13"/>
    <p:sldId id="28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8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0967-5472-493C-9631-A79135F597DD}" type="datetimeFigureOut">
              <a:rPr lang="en-AU" smtClean="0"/>
              <a:t>27/09/2020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71FE-2EC2-4D8F-AE8B-36F4D4E96E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0534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0967-5472-493C-9631-A79135F597DD}" type="datetimeFigureOut">
              <a:rPr lang="en-AU" smtClean="0"/>
              <a:t>27/09/2020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71FE-2EC2-4D8F-AE8B-36F4D4E96E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138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0967-5472-493C-9631-A79135F597DD}" type="datetimeFigureOut">
              <a:rPr lang="en-AU" smtClean="0"/>
              <a:t>27/09/2020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71FE-2EC2-4D8F-AE8B-36F4D4E96E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0401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0967-5472-493C-9631-A79135F597DD}" type="datetimeFigureOut">
              <a:rPr lang="en-AU" smtClean="0"/>
              <a:t>27/09/2020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71FE-2EC2-4D8F-AE8B-36F4D4E96EAB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9091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0967-5472-493C-9631-A79135F597DD}" type="datetimeFigureOut">
              <a:rPr lang="en-AU" smtClean="0"/>
              <a:t>27/09/2020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71FE-2EC2-4D8F-AE8B-36F4D4E96E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2154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0967-5472-493C-9631-A79135F597DD}" type="datetimeFigureOut">
              <a:rPr lang="en-AU" smtClean="0"/>
              <a:t>27/09/2020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71FE-2EC2-4D8F-AE8B-36F4D4E96E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3928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0967-5472-493C-9631-A79135F597DD}" type="datetimeFigureOut">
              <a:rPr lang="en-AU" smtClean="0"/>
              <a:t>27/09/2020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71FE-2EC2-4D8F-AE8B-36F4D4E96E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7826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0967-5472-493C-9631-A79135F597DD}" type="datetimeFigureOut">
              <a:rPr lang="en-AU" smtClean="0"/>
              <a:t>27/09/2020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71FE-2EC2-4D8F-AE8B-36F4D4E96E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0666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0967-5472-493C-9631-A79135F597DD}" type="datetimeFigureOut">
              <a:rPr lang="en-AU" smtClean="0"/>
              <a:t>27/09/2020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71FE-2EC2-4D8F-AE8B-36F4D4E96E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820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0967-5472-493C-9631-A79135F597DD}" type="datetimeFigureOut">
              <a:rPr lang="en-AU" smtClean="0"/>
              <a:t>27/09/2020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71FE-2EC2-4D8F-AE8B-36F4D4E96E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2156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0967-5472-493C-9631-A79135F597DD}" type="datetimeFigureOut">
              <a:rPr lang="en-AU" smtClean="0"/>
              <a:t>27/09/2020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71FE-2EC2-4D8F-AE8B-36F4D4E96E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8646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0967-5472-493C-9631-A79135F597DD}" type="datetimeFigureOut">
              <a:rPr lang="en-AU" smtClean="0"/>
              <a:t>27/09/2020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71FE-2EC2-4D8F-AE8B-36F4D4E96E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6491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0967-5472-493C-9631-A79135F597DD}" type="datetimeFigureOut">
              <a:rPr lang="en-AU" smtClean="0"/>
              <a:t>27/09/2020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71FE-2EC2-4D8F-AE8B-36F4D4E96E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455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0967-5472-493C-9631-A79135F597DD}" type="datetimeFigureOut">
              <a:rPr lang="en-AU" smtClean="0"/>
              <a:t>27/09/2020</a:t>
            </a:fld>
            <a:endParaRPr lang="en-A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71FE-2EC2-4D8F-AE8B-36F4D4E96E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3163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0967-5472-493C-9631-A79135F597DD}" type="datetimeFigureOut">
              <a:rPr lang="en-AU" smtClean="0"/>
              <a:t>27/09/2020</a:t>
            </a:fld>
            <a:endParaRPr lang="en-A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71FE-2EC2-4D8F-AE8B-36F4D4E96E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2264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0967-5472-493C-9631-A79135F597DD}" type="datetimeFigureOut">
              <a:rPr lang="en-AU" smtClean="0"/>
              <a:t>27/09/2020</a:t>
            </a:fld>
            <a:endParaRPr lang="en-A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71FE-2EC2-4D8F-AE8B-36F4D4E96E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4560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0967-5472-493C-9631-A79135F597DD}" type="datetimeFigureOut">
              <a:rPr lang="en-AU" smtClean="0"/>
              <a:t>27/09/2020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71FE-2EC2-4D8F-AE8B-36F4D4E96E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1385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7840967-5472-493C-9631-A79135F597DD}" type="datetimeFigureOut">
              <a:rPr lang="en-AU" smtClean="0"/>
              <a:t>27/09/2020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D71FE-2EC2-4D8F-AE8B-36F4D4E96E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0785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47" r:id="rId1"/>
    <p:sldLayoutId id="2147484648" r:id="rId2"/>
    <p:sldLayoutId id="2147484649" r:id="rId3"/>
    <p:sldLayoutId id="2147484650" r:id="rId4"/>
    <p:sldLayoutId id="2147484651" r:id="rId5"/>
    <p:sldLayoutId id="2147484652" r:id="rId6"/>
    <p:sldLayoutId id="2147484653" r:id="rId7"/>
    <p:sldLayoutId id="2147484654" r:id="rId8"/>
    <p:sldLayoutId id="2147484655" r:id="rId9"/>
    <p:sldLayoutId id="2147484656" r:id="rId10"/>
    <p:sldLayoutId id="2147484657" r:id="rId11"/>
    <p:sldLayoutId id="2147484658" r:id="rId12"/>
    <p:sldLayoutId id="2147484659" r:id="rId13"/>
    <p:sldLayoutId id="2147484660" r:id="rId14"/>
    <p:sldLayoutId id="2147484661" r:id="rId15"/>
    <p:sldLayoutId id="2147484662" r:id="rId16"/>
    <p:sldLayoutId id="214748466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hyperlink" Target="https://en.wiktionary.org/wiki/vase" TargetMode="External"/><Relationship Id="rId7" Type="http://schemas.openxmlformats.org/officeDocument/2006/relationships/hyperlink" Target="https://en.wikipedia.org/wiki/Scup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pxhere.com/en/photo/797694" TargetMode="External"/><Relationship Id="rId4" Type="http://schemas.openxmlformats.org/officeDocument/2006/relationships/image" Target="../media/image14.jpg"/><Relationship Id="rId9" Type="http://schemas.openxmlformats.org/officeDocument/2006/relationships/hyperlink" Target="https://pixabay.com/en/elephant-africa-2923916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s://en.wiktionary.org/wiki/vase" TargetMode="External"/><Relationship Id="rId7" Type="http://schemas.openxmlformats.org/officeDocument/2006/relationships/hyperlink" Target="https://en.wikipedia.org/wiki/Scup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pxhere.com/en/photo/797694" TargetMode="External"/><Relationship Id="rId10" Type="http://schemas.openxmlformats.org/officeDocument/2006/relationships/hyperlink" Target="https://pixabay.com/en/elephant-africa-2923916/" TargetMode="External"/><Relationship Id="rId4" Type="http://schemas.openxmlformats.org/officeDocument/2006/relationships/image" Target="../media/image14.jpg"/><Relationship Id="rId9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ose Clipart Png - Beautiful Red Rose PNG Clipart - Best WEB Clipart">
            <a:extLst>
              <a:ext uri="{FF2B5EF4-FFF2-40B4-BE49-F238E27FC236}">
                <a16:creationId xmlns:a16="http://schemas.microsoft.com/office/drawing/2014/main" id="{15388070-3C6E-41E2-8BCB-B30FBA5EE5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822"/>
          <a:stretch/>
        </p:blipFill>
        <p:spPr bwMode="auto">
          <a:xfrm>
            <a:off x="423337" y="362409"/>
            <a:ext cx="4932951" cy="6053670"/>
          </a:xfrm>
          <a:custGeom>
            <a:avLst/>
            <a:gdLst/>
            <a:ahLst/>
            <a:cxnLst/>
            <a:rect l="l" t="t" r="r" b="b"/>
            <a:pathLst>
              <a:path w="4932951" h="6053670">
                <a:moveTo>
                  <a:pt x="0" y="0"/>
                </a:moveTo>
                <a:lnTo>
                  <a:pt x="3678393" y="0"/>
                </a:lnTo>
                <a:lnTo>
                  <a:pt x="4478865" y="0"/>
                </a:lnTo>
                <a:lnTo>
                  <a:pt x="4931853" y="0"/>
                </a:lnTo>
                <a:lnTo>
                  <a:pt x="4908487" y="137419"/>
                </a:lnTo>
                <a:lnTo>
                  <a:pt x="4886218" y="274232"/>
                </a:lnTo>
                <a:lnTo>
                  <a:pt x="4864421" y="411650"/>
                </a:lnTo>
                <a:lnTo>
                  <a:pt x="4845759" y="549673"/>
                </a:lnTo>
                <a:lnTo>
                  <a:pt x="4826941" y="687092"/>
                </a:lnTo>
                <a:lnTo>
                  <a:pt x="4809377" y="825115"/>
                </a:lnTo>
                <a:lnTo>
                  <a:pt x="4794322" y="961323"/>
                </a:lnTo>
                <a:lnTo>
                  <a:pt x="4780052" y="1099347"/>
                </a:lnTo>
                <a:lnTo>
                  <a:pt x="4767035" y="1236765"/>
                </a:lnTo>
                <a:lnTo>
                  <a:pt x="4755744" y="1371761"/>
                </a:lnTo>
                <a:lnTo>
                  <a:pt x="4744453" y="1508574"/>
                </a:lnTo>
                <a:lnTo>
                  <a:pt x="4735044" y="1643572"/>
                </a:lnTo>
                <a:lnTo>
                  <a:pt x="4727674" y="1778568"/>
                </a:lnTo>
                <a:lnTo>
                  <a:pt x="4719990" y="1912960"/>
                </a:lnTo>
                <a:lnTo>
                  <a:pt x="4713560" y="2046141"/>
                </a:lnTo>
                <a:lnTo>
                  <a:pt x="4709012" y="2178111"/>
                </a:lnTo>
                <a:lnTo>
                  <a:pt x="4705092" y="2310081"/>
                </a:lnTo>
                <a:lnTo>
                  <a:pt x="4701328" y="2440840"/>
                </a:lnTo>
                <a:lnTo>
                  <a:pt x="4699603" y="2569783"/>
                </a:lnTo>
                <a:lnTo>
                  <a:pt x="4697721" y="2698726"/>
                </a:lnTo>
                <a:lnTo>
                  <a:pt x="4696780" y="2825853"/>
                </a:lnTo>
                <a:lnTo>
                  <a:pt x="4697721" y="2951770"/>
                </a:lnTo>
                <a:lnTo>
                  <a:pt x="4697721" y="3076475"/>
                </a:lnTo>
                <a:lnTo>
                  <a:pt x="4699603" y="3199970"/>
                </a:lnTo>
                <a:lnTo>
                  <a:pt x="4702426" y="3321043"/>
                </a:lnTo>
                <a:lnTo>
                  <a:pt x="4705092" y="3440906"/>
                </a:lnTo>
                <a:lnTo>
                  <a:pt x="4708071" y="3558347"/>
                </a:lnTo>
                <a:lnTo>
                  <a:pt x="4712619" y="3675183"/>
                </a:lnTo>
                <a:lnTo>
                  <a:pt x="4717480" y="3790203"/>
                </a:lnTo>
                <a:lnTo>
                  <a:pt x="4721871" y="3902801"/>
                </a:lnTo>
                <a:lnTo>
                  <a:pt x="4734260" y="4122549"/>
                </a:lnTo>
                <a:lnTo>
                  <a:pt x="4747433" y="4333217"/>
                </a:lnTo>
                <a:lnTo>
                  <a:pt x="4761233" y="4535409"/>
                </a:lnTo>
                <a:lnTo>
                  <a:pt x="4776445" y="4726705"/>
                </a:lnTo>
                <a:lnTo>
                  <a:pt x="4792283" y="4909526"/>
                </a:lnTo>
                <a:lnTo>
                  <a:pt x="4809377" y="5079029"/>
                </a:lnTo>
                <a:lnTo>
                  <a:pt x="4826157" y="5238240"/>
                </a:lnTo>
                <a:lnTo>
                  <a:pt x="4842936" y="5384739"/>
                </a:lnTo>
                <a:lnTo>
                  <a:pt x="4858775" y="5519131"/>
                </a:lnTo>
                <a:lnTo>
                  <a:pt x="4873830" y="5638388"/>
                </a:lnTo>
                <a:lnTo>
                  <a:pt x="4888100" y="5746143"/>
                </a:lnTo>
                <a:lnTo>
                  <a:pt x="4900019" y="5836948"/>
                </a:lnTo>
                <a:lnTo>
                  <a:pt x="4911310" y="5913225"/>
                </a:lnTo>
                <a:lnTo>
                  <a:pt x="4927462" y="6017953"/>
                </a:lnTo>
                <a:lnTo>
                  <a:pt x="4932951" y="6053670"/>
                </a:lnTo>
                <a:lnTo>
                  <a:pt x="4478865" y="6053670"/>
                </a:lnTo>
                <a:lnTo>
                  <a:pt x="3683097" y="6053670"/>
                </a:lnTo>
                <a:lnTo>
                  <a:pt x="0" y="605367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704D66-41BD-480C-A3C0-FA0F8ACEC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1088" y="1277258"/>
            <a:ext cx="5494592" cy="1326828"/>
          </a:xfrm>
        </p:spPr>
        <p:txBody>
          <a:bodyPr>
            <a:normAutofit/>
          </a:bodyPr>
          <a:lstStyle/>
          <a:p>
            <a:r>
              <a:rPr lang="en-A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</a:p>
        </p:txBody>
      </p:sp>
      <p:pic>
        <p:nvPicPr>
          <p:cNvPr id="4" name="Picture 2" descr="Rose Clipart Png - Beautiful Red Rose PNG Clipart - Best WEB Clipart">
            <a:extLst>
              <a:ext uri="{FF2B5EF4-FFF2-40B4-BE49-F238E27FC236}">
                <a16:creationId xmlns:a16="http://schemas.microsoft.com/office/drawing/2014/main" id="{F4E287C5-5DD0-488C-8A60-8AAA1F2E5A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822"/>
          <a:stretch/>
        </p:blipFill>
        <p:spPr bwMode="auto">
          <a:xfrm>
            <a:off x="575737" y="514809"/>
            <a:ext cx="4932951" cy="6053670"/>
          </a:xfrm>
          <a:custGeom>
            <a:avLst/>
            <a:gdLst/>
            <a:ahLst/>
            <a:cxnLst/>
            <a:rect l="l" t="t" r="r" b="b"/>
            <a:pathLst>
              <a:path w="4932951" h="6053670">
                <a:moveTo>
                  <a:pt x="0" y="0"/>
                </a:moveTo>
                <a:lnTo>
                  <a:pt x="3678393" y="0"/>
                </a:lnTo>
                <a:lnTo>
                  <a:pt x="4478865" y="0"/>
                </a:lnTo>
                <a:lnTo>
                  <a:pt x="4931853" y="0"/>
                </a:lnTo>
                <a:lnTo>
                  <a:pt x="4908487" y="137419"/>
                </a:lnTo>
                <a:lnTo>
                  <a:pt x="4886218" y="274232"/>
                </a:lnTo>
                <a:lnTo>
                  <a:pt x="4864421" y="411650"/>
                </a:lnTo>
                <a:lnTo>
                  <a:pt x="4845759" y="549673"/>
                </a:lnTo>
                <a:lnTo>
                  <a:pt x="4826941" y="687092"/>
                </a:lnTo>
                <a:lnTo>
                  <a:pt x="4809377" y="825115"/>
                </a:lnTo>
                <a:lnTo>
                  <a:pt x="4794322" y="961323"/>
                </a:lnTo>
                <a:lnTo>
                  <a:pt x="4780052" y="1099347"/>
                </a:lnTo>
                <a:lnTo>
                  <a:pt x="4767035" y="1236765"/>
                </a:lnTo>
                <a:lnTo>
                  <a:pt x="4755744" y="1371761"/>
                </a:lnTo>
                <a:lnTo>
                  <a:pt x="4744453" y="1508574"/>
                </a:lnTo>
                <a:lnTo>
                  <a:pt x="4735044" y="1643572"/>
                </a:lnTo>
                <a:lnTo>
                  <a:pt x="4727674" y="1778568"/>
                </a:lnTo>
                <a:lnTo>
                  <a:pt x="4719990" y="1912960"/>
                </a:lnTo>
                <a:lnTo>
                  <a:pt x="4713560" y="2046141"/>
                </a:lnTo>
                <a:lnTo>
                  <a:pt x="4709012" y="2178111"/>
                </a:lnTo>
                <a:lnTo>
                  <a:pt x="4705092" y="2310081"/>
                </a:lnTo>
                <a:lnTo>
                  <a:pt x="4701328" y="2440840"/>
                </a:lnTo>
                <a:lnTo>
                  <a:pt x="4699603" y="2569783"/>
                </a:lnTo>
                <a:lnTo>
                  <a:pt x="4697721" y="2698726"/>
                </a:lnTo>
                <a:lnTo>
                  <a:pt x="4696780" y="2825853"/>
                </a:lnTo>
                <a:lnTo>
                  <a:pt x="4697721" y="2951770"/>
                </a:lnTo>
                <a:lnTo>
                  <a:pt x="4697721" y="3076475"/>
                </a:lnTo>
                <a:lnTo>
                  <a:pt x="4699603" y="3199970"/>
                </a:lnTo>
                <a:lnTo>
                  <a:pt x="4702426" y="3321043"/>
                </a:lnTo>
                <a:lnTo>
                  <a:pt x="4705092" y="3440906"/>
                </a:lnTo>
                <a:lnTo>
                  <a:pt x="4708071" y="3558347"/>
                </a:lnTo>
                <a:lnTo>
                  <a:pt x="4712619" y="3675183"/>
                </a:lnTo>
                <a:lnTo>
                  <a:pt x="4717480" y="3790203"/>
                </a:lnTo>
                <a:lnTo>
                  <a:pt x="4721871" y="3902801"/>
                </a:lnTo>
                <a:lnTo>
                  <a:pt x="4734260" y="4122549"/>
                </a:lnTo>
                <a:lnTo>
                  <a:pt x="4747433" y="4333217"/>
                </a:lnTo>
                <a:lnTo>
                  <a:pt x="4761233" y="4535409"/>
                </a:lnTo>
                <a:lnTo>
                  <a:pt x="4776445" y="4726705"/>
                </a:lnTo>
                <a:lnTo>
                  <a:pt x="4792283" y="4909526"/>
                </a:lnTo>
                <a:lnTo>
                  <a:pt x="4809377" y="5079029"/>
                </a:lnTo>
                <a:lnTo>
                  <a:pt x="4826157" y="5238240"/>
                </a:lnTo>
                <a:lnTo>
                  <a:pt x="4842936" y="5384739"/>
                </a:lnTo>
                <a:lnTo>
                  <a:pt x="4858775" y="5519131"/>
                </a:lnTo>
                <a:lnTo>
                  <a:pt x="4873830" y="5638388"/>
                </a:lnTo>
                <a:lnTo>
                  <a:pt x="4888100" y="5746143"/>
                </a:lnTo>
                <a:lnTo>
                  <a:pt x="4900019" y="5836948"/>
                </a:lnTo>
                <a:lnTo>
                  <a:pt x="4911310" y="5913225"/>
                </a:lnTo>
                <a:lnTo>
                  <a:pt x="4927462" y="6017953"/>
                </a:lnTo>
                <a:lnTo>
                  <a:pt x="4932951" y="6053670"/>
                </a:lnTo>
                <a:lnTo>
                  <a:pt x="4478865" y="6053670"/>
                </a:lnTo>
                <a:lnTo>
                  <a:pt x="3683097" y="6053670"/>
                </a:lnTo>
                <a:lnTo>
                  <a:pt x="0" y="605367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08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09765-F9DF-491B-B449-0FB8DD90D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5" y="452718"/>
            <a:ext cx="9653269" cy="1508604"/>
          </a:xfrm>
        </p:spPr>
        <p:txBody>
          <a:bodyPr/>
          <a:lstStyle/>
          <a:p>
            <a:r>
              <a:rPr lang="en-A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Circle the pictures that have sound /f/. Underline the pictures that have the sound /v/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6C1914-4906-4D7A-A87C-A9AE9D523C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10511" y="1887012"/>
            <a:ext cx="2011680" cy="25576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B91E8894-2129-47FD-ABEA-AE51EA38C4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846817" y="1974574"/>
            <a:ext cx="4033217" cy="212427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6CFDF5AE-0AC1-4B38-9E23-C1C904A5F8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39288" y="4896678"/>
            <a:ext cx="3667670" cy="164492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61320B87-283B-4F26-9085-4515F332ED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846817" y="4704758"/>
            <a:ext cx="3914823" cy="18368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1478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09765-F9DF-491B-B449-0FB8DD90D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834" y="345521"/>
            <a:ext cx="5115340" cy="937523"/>
          </a:xfrm>
        </p:spPr>
        <p:txBody>
          <a:bodyPr/>
          <a:lstStyle/>
          <a:p>
            <a:pPr algn="ctr"/>
            <a:r>
              <a:rPr lang="en-A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your answer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6C1914-4906-4D7A-A87C-A9AE9D523C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20731" y="1182030"/>
            <a:ext cx="2011680" cy="25576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B91E8894-2129-47FD-ABEA-AE51EA38C4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99255" y="1304721"/>
            <a:ext cx="4033217" cy="21242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6CFDF5AE-0AC1-4B38-9E23-C1C904A5F8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103313" y="4540640"/>
            <a:ext cx="3667670" cy="16449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259A15-CA4E-4FA7-B392-2AFB7DD2564C}"/>
              </a:ext>
            </a:extLst>
          </p:cNvPr>
          <p:cNvSpPr txBox="1"/>
          <p:nvPr/>
        </p:nvSpPr>
        <p:spPr>
          <a:xfrm>
            <a:off x="1103313" y="5569916"/>
            <a:ext cx="43957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>
                <a:hlinkClick r:id="rId7" tooltip="https://en.wikipedia.org/wiki/Scup"/>
              </a:rPr>
              <a:t>This Photo</a:t>
            </a:r>
            <a:r>
              <a:rPr lang="en-AU" sz="900"/>
              <a:t> by Unknown Author is licensed under </a:t>
            </a:r>
            <a:r>
              <a:rPr lang="en-AU" sz="900">
                <a:hlinkClick r:id="rId8" tooltip="https://creativecommons.org/licenses/by-sa/3.0/"/>
              </a:rPr>
              <a:t>CC BY-SA</a:t>
            </a:r>
            <a:endParaRPr lang="en-AU" sz="900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61320B87-283B-4F26-9085-4515F332ED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846818" y="4444681"/>
            <a:ext cx="3914823" cy="18368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962EF512-1413-4C67-8AE7-4F341541C751}"/>
              </a:ext>
            </a:extLst>
          </p:cNvPr>
          <p:cNvSpPr/>
          <p:nvPr/>
        </p:nvSpPr>
        <p:spPr>
          <a:xfrm>
            <a:off x="3932411" y="2491477"/>
            <a:ext cx="2163589" cy="10322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/V/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6858F3F-A5B5-4864-A821-716965AACE60}"/>
              </a:ext>
            </a:extLst>
          </p:cNvPr>
          <p:cNvSpPr/>
          <p:nvPr/>
        </p:nvSpPr>
        <p:spPr>
          <a:xfrm>
            <a:off x="5032568" y="5248045"/>
            <a:ext cx="1566688" cy="937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/F/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407E493D-10E9-43BF-A720-09A041C08118}"/>
              </a:ext>
            </a:extLst>
          </p:cNvPr>
          <p:cNvSpPr/>
          <p:nvPr/>
        </p:nvSpPr>
        <p:spPr>
          <a:xfrm>
            <a:off x="4767201" y="4543950"/>
            <a:ext cx="1566688" cy="9375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/F/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4A6F8DD-67C1-48E6-857E-3DC0AD8DF61A}"/>
              </a:ext>
            </a:extLst>
          </p:cNvPr>
          <p:cNvSpPr/>
          <p:nvPr/>
        </p:nvSpPr>
        <p:spPr>
          <a:xfrm>
            <a:off x="4170300" y="1592151"/>
            <a:ext cx="2163589" cy="1095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/V/</a:t>
            </a:r>
          </a:p>
        </p:txBody>
      </p:sp>
    </p:spTree>
    <p:extLst>
      <p:ext uri="{BB962C8B-B14F-4D97-AF65-F5344CB8AC3E}">
        <p14:creationId xmlns:p14="http://schemas.microsoft.com/office/powerpoint/2010/main" val="911939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BFA04-6C1C-4582-9F92-0798059A9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140" y="452718"/>
            <a:ext cx="6745356" cy="1071282"/>
          </a:xfrm>
        </p:spPr>
        <p:txBody>
          <a:bodyPr/>
          <a:lstStyle/>
          <a:p>
            <a:pPr algn="ctr"/>
            <a:r>
              <a:rPr lang="en-A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sing the good bye song!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7CD9CA-A8B2-4765-94E7-E7E2255B6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1321" y="1655354"/>
            <a:ext cx="7036905" cy="31551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bye Goodbye</a:t>
            </a:r>
          </a:p>
          <a:p>
            <a:pPr marL="0" indent="0" algn="ctr">
              <a:buNone/>
            </a:pPr>
            <a:r>
              <a:rPr lang="en-AU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It’s time to go away</a:t>
            </a:r>
          </a:p>
          <a:p>
            <a:pPr marL="0" indent="0" algn="ctr">
              <a:buNone/>
            </a:pPr>
            <a:r>
              <a:rPr lang="en-AU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Goodbye </a:t>
            </a:r>
            <a:r>
              <a:rPr lang="en-AU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Goodbye</a:t>
            </a:r>
            <a:endParaRPr lang="en-AU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AU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I wish you a good day!!</a:t>
            </a:r>
          </a:p>
        </p:txBody>
      </p:sp>
    </p:spTree>
    <p:extLst>
      <p:ext uri="{BB962C8B-B14F-4D97-AF65-F5344CB8AC3E}">
        <p14:creationId xmlns:p14="http://schemas.microsoft.com/office/powerpoint/2010/main" val="316463978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7316C-2F6E-47E7-8D4F-BD4A6B9E1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348" y="556592"/>
            <a:ext cx="10402955" cy="1311965"/>
          </a:xfrm>
        </p:spPr>
        <p:txBody>
          <a:bodyPr/>
          <a:lstStyle/>
          <a:p>
            <a:pPr algn="ctr"/>
            <a:r>
              <a:rPr lang="en-A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so much for your active participation.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612DFE-CB40-488D-9AB4-22CC257B1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99" y="2425148"/>
            <a:ext cx="4770783" cy="3207026"/>
          </a:xfrm>
        </p:spPr>
        <p:txBody>
          <a:bodyPr/>
          <a:lstStyle/>
          <a:p>
            <a:endParaRPr lang="en-AU" dirty="0"/>
          </a:p>
        </p:txBody>
      </p:sp>
      <p:pic>
        <p:nvPicPr>
          <p:cNvPr id="1026" name="Picture 2" descr="60 Best Types of Flowers – Pretty Pictures of Garden Flowers">
            <a:extLst>
              <a:ext uri="{FF2B5EF4-FFF2-40B4-BE49-F238E27FC236}">
                <a16:creationId xmlns:a16="http://schemas.microsoft.com/office/drawing/2014/main" id="{AF5AEACF-4F6C-49E4-B77D-6CD6C747A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25148"/>
            <a:ext cx="4770783" cy="3061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426668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36ECC-372E-4E13-A5CB-FFBE20F98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445" y="424069"/>
            <a:ext cx="7737110" cy="2319131"/>
          </a:xfrm>
        </p:spPr>
        <p:txBody>
          <a:bodyPr/>
          <a:lstStyle/>
          <a:p>
            <a:pPr algn="ctr"/>
            <a:r>
              <a:rPr lang="en-A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MOHAMMAD ABUL MANSOOR</a:t>
            </a:r>
            <a:br>
              <a:rPr lang="en-A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 Teacher </a:t>
            </a:r>
            <a:br>
              <a:rPr lang="en-A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Borumchora</a:t>
            </a:r>
            <a:r>
              <a:rPr lang="en-A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Jonotha</a:t>
            </a:r>
            <a:r>
              <a:rPr lang="en-A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GPS</a:t>
            </a:r>
            <a:br>
              <a:rPr lang="en-A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Anwara</a:t>
            </a:r>
            <a:r>
              <a:rPr lang="en-A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Chattogram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2586B8-A8EF-48E7-9DFC-FD590CF7FF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43" y="2743200"/>
            <a:ext cx="3251715" cy="4195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574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91F04-6EC1-4F13-B3DD-DD6A414A3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7274" y="548640"/>
            <a:ext cx="9228406" cy="6309360"/>
          </a:xfrm>
          <a:noFill/>
        </p:spPr>
        <p:txBody>
          <a:bodyPr>
            <a:normAutofit fontScale="90000"/>
          </a:bodyPr>
          <a:lstStyle/>
          <a:p>
            <a:pPr algn="ctr"/>
            <a:br>
              <a:rPr lang="en-AU" dirty="0"/>
            </a:br>
            <a:r>
              <a:rPr lang="en-AU" sz="4900" b="1" u="sng" dirty="0">
                <a:solidFill>
                  <a:srgbClr val="FF0000"/>
                </a:solidFill>
              </a:rPr>
              <a:t>TODAYS LESSON</a:t>
            </a:r>
            <a:br>
              <a:rPr lang="en-AU" sz="4900" dirty="0">
                <a:solidFill>
                  <a:srgbClr val="FF0000"/>
                </a:solidFill>
              </a:rPr>
            </a:br>
            <a:r>
              <a:rPr lang="en-AU" sz="4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AU" sz="4400" b="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lass</a:t>
            </a:r>
            <a:r>
              <a:rPr lang="en-AU" sz="4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F</a:t>
            </a:r>
            <a:r>
              <a:rPr lang="en-AU" sz="4400" b="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ive</a:t>
            </a:r>
            <a:br>
              <a:rPr lang="en-AU" sz="4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4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AU" sz="4400" b="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ubject</a:t>
            </a:r>
            <a:r>
              <a:rPr lang="en-AU" sz="4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</a:t>
            </a:r>
            <a:r>
              <a:rPr lang="en-AU" sz="4400" b="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nglish</a:t>
            </a:r>
            <a:br>
              <a:rPr lang="en-AU" sz="4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4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AU" sz="4400" b="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ound practice-1</a:t>
            </a:r>
            <a:br>
              <a:rPr lang="en-AU" sz="4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4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AU" sz="4400" b="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esson: </a:t>
            </a:r>
            <a:r>
              <a:rPr lang="en-AU" sz="4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br>
              <a:rPr lang="en-AU" sz="4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4400" b="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  <a:r>
              <a:rPr lang="en-AU" sz="4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</a:t>
            </a:r>
            <a:br>
              <a:rPr lang="en-AU" sz="4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4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AU" sz="4400" b="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en-AU" sz="4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 </a:t>
            </a:r>
            <a:br>
              <a:rPr lang="en-AU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24647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F61AF-EF9B-46A0-B7C9-634B9CFB6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5040" y="755375"/>
            <a:ext cx="8825658" cy="1086678"/>
          </a:xfrm>
        </p:spPr>
        <p:txBody>
          <a:bodyPr>
            <a:normAutofit fontScale="90000"/>
          </a:bodyPr>
          <a:lstStyle/>
          <a:p>
            <a:pPr algn="ctr"/>
            <a:br>
              <a:rPr lang="en-A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A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 comes </a:t>
            </a:r>
            <a:br>
              <a:rPr lang="en-AU" sz="4000" dirty="0"/>
            </a:br>
            <a:endParaRPr lang="en-AU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1C0ABB-13CE-4D9D-A55B-717F389E1E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4157" y="1616765"/>
            <a:ext cx="10098155" cy="3399183"/>
          </a:xfrm>
        </p:spPr>
        <p:txBody>
          <a:bodyPr>
            <a:noAutofit/>
          </a:bodyPr>
          <a:lstStyle/>
          <a:p>
            <a:pPr algn="ctr"/>
            <a:r>
              <a:rPr lang="en-AU" sz="4000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</a:t>
            </a:r>
            <a:br>
              <a:rPr lang="en-AU" sz="4000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4000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 Recognize  sound differences in the context of words.  </a:t>
            </a:r>
            <a:br>
              <a:rPr lang="en-AU" sz="4000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4000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Recognize and pronounce the sounds /f/ and /v/ correctly.</a:t>
            </a:r>
          </a:p>
        </p:txBody>
      </p:sp>
    </p:spTree>
    <p:extLst>
      <p:ext uri="{BB962C8B-B14F-4D97-AF65-F5344CB8AC3E}">
        <p14:creationId xmlns:p14="http://schemas.microsoft.com/office/powerpoint/2010/main" val="350809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8FB9D-F8EB-4009-B92D-12742232B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0175" y="516835"/>
            <a:ext cx="9541564" cy="5632173"/>
          </a:xfrm>
        </p:spPr>
        <p:txBody>
          <a:bodyPr>
            <a:normAutofit fontScale="90000"/>
          </a:bodyPr>
          <a:lstStyle/>
          <a:p>
            <a:pPr algn="l"/>
            <a:b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after me</a:t>
            </a:r>
            <a:b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49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/f/, /f/, /f/</a:t>
            </a:r>
            <a:br>
              <a:rPr lang="en-AU" sz="49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49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/f/ is for Fan. </a:t>
            </a:r>
            <a:br>
              <a:rPr lang="en-AU" sz="49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49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a Fan.</a:t>
            </a:r>
            <a:br>
              <a:rPr lang="en-AU" sz="49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49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a Fan.</a:t>
            </a:r>
            <a:br>
              <a:rPr lang="en-AU" sz="49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AU" sz="49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onson R30DFC17 30cm Red Copper Desk Fan at The Good Guys">
            <a:extLst>
              <a:ext uri="{FF2B5EF4-FFF2-40B4-BE49-F238E27FC236}">
                <a16:creationId xmlns:a16="http://schemas.microsoft.com/office/drawing/2014/main" id="{17A64AB7-6A08-43D8-9C23-4CAE287BD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217" y="2438399"/>
            <a:ext cx="3962400" cy="34058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94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E1DA0-3657-4C2E-8F7C-B47AC68C1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/v/, /v/, /v/</a:t>
            </a:r>
            <a:b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/v/ is for Van.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6A0F0-4D10-4313-B6A0-0426700A1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10" y="452718"/>
            <a:ext cx="10774016" cy="5510760"/>
          </a:xfrm>
        </p:spPr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A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Van.</a:t>
            </a:r>
          </a:p>
          <a:p>
            <a:pPr marL="0" indent="0">
              <a:buNone/>
            </a:pPr>
            <a:r>
              <a:rPr lang="en-A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Van.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3AD0109-DD45-4BC3-839E-BB34877DBC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31" b="1244"/>
          <a:stretch/>
        </p:blipFill>
        <p:spPr>
          <a:xfrm>
            <a:off x="3657601" y="2226366"/>
            <a:ext cx="6241773" cy="30214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23443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63046-4F97-4B53-AEB7-5AD940757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11174828" cy="6027595"/>
          </a:xfrm>
        </p:spPr>
        <p:txBody>
          <a:bodyPr/>
          <a:lstStyle/>
          <a:p>
            <a:r>
              <a:rPr lang="en-A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/f/, /f/, /f/</a:t>
            </a:r>
            <a:br>
              <a:rPr lang="en-A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Fan, Fan, Fan. This is a Fan.</a:t>
            </a:r>
            <a:br>
              <a:rPr lang="en-A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/v/, /v/, /v/</a:t>
            </a:r>
            <a:br>
              <a:rPr lang="en-A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Van, Van, Van. This is a Van.</a:t>
            </a:r>
            <a:br>
              <a:rPr lang="en-A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A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Fan is on the Van.</a:t>
            </a:r>
            <a:br>
              <a:rPr lang="en-A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Fan is on the Van. </a:t>
            </a:r>
            <a:b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AU" dirty="0"/>
            </a:br>
            <a:endParaRPr lang="en-AU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5358D6F-9D53-4212-A0D2-A0170B0D47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52638"/>
            <a:ext cx="5870713" cy="41957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7453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6 -4.07407E-6 L 2.083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0163A-17B8-4DFD-8300-461262E5D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959" y="636104"/>
            <a:ext cx="10207113" cy="56122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Vine, vine, vine</a:t>
            </a:r>
          </a:p>
          <a:p>
            <a:pPr marL="0" indent="0">
              <a:buNone/>
            </a:pPr>
            <a:r>
              <a:rPr lang="en-A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Grapes on a vine.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DAC733-0289-46EF-8AA9-80F4BC60B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931" y="2199860"/>
            <a:ext cx="6639951" cy="40485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68937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5C422-1A55-43F9-BB72-0CA12015F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1" y="452717"/>
            <a:ext cx="9799043" cy="5987839"/>
          </a:xfrm>
        </p:spPr>
        <p:txBody>
          <a:bodyPr/>
          <a:lstStyle/>
          <a:p>
            <a:r>
              <a:rPr lang="en-AU" sz="3600" dirty="0"/>
              <a:t>Fine, fine, fine</a:t>
            </a:r>
            <a:br>
              <a:rPr lang="en-AU" sz="3600" dirty="0"/>
            </a:br>
            <a:r>
              <a:rPr lang="en-AU" sz="3600" dirty="0"/>
              <a:t>I feel fine!</a:t>
            </a:r>
            <a:br>
              <a:rPr lang="en-AU" sz="3600" dirty="0"/>
            </a:br>
            <a:r>
              <a:rPr lang="en-AU" sz="3600" dirty="0"/>
              <a:t>I like grapes from the vine. </a:t>
            </a:r>
            <a:br>
              <a:rPr lang="en-AU" dirty="0"/>
            </a:br>
            <a:endParaRPr lang="en-A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C00113-9FF0-4A52-91F7-DA2C062719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017" y="2556221"/>
            <a:ext cx="6272759" cy="38843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46847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270</TotalTime>
  <Words>319</Words>
  <Application>Microsoft Office PowerPoint</Application>
  <PresentationFormat>Widescreen</PresentationFormat>
  <Paragraphs>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Times New Roman</vt:lpstr>
      <vt:lpstr>Wingdings 3</vt:lpstr>
      <vt:lpstr>Ion</vt:lpstr>
      <vt:lpstr>WELCOME</vt:lpstr>
      <vt:lpstr>MOHAMMAD ABUL MANSOOR Head Teacher  Borumchora Jonotha GPS Anwara, Chattogram</vt:lpstr>
      <vt:lpstr> TODAYS LESSON Class: Five Subject: English Sound practice-1 Lesson: 7 Unit: 2 Page: 9   </vt:lpstr>
      <vt:lpstr>  Learning out comes  </vt:lpstr>
      <vt:lpstr>       Repeat after me  /f/, /f/, /f/ /f/ is for Fan.  This is a Fan. This is a Fan. </vt:lpstr>
      <vt:lpstr>/v/, /v/, /v/ /v/ is for Van.</vt:lpstr>
      <vt:lpstr>/f/, /f/, /f/ Fan, Fan, Fan. This is a Fan. /v/, /v/, /v/ Van, Van, Van. This is a Van.  The Fan is on the Van. The Fan is on the Van.   </vt:lpstr>
      <vt:lpstr>PowerPoint Presentation</vt:lpstr>
      <vt:lpstr>Fine, fine, fine I feel fine! I like grapes from the vine.  </vt:lpstr>
      <vt:lpstr>Circle the pictures that have sound /f/. Underline the pictures that have the sound /v/</vt:lpstr>
      <vt:lpstr>Check your answer </vt:lpstr>
      <vt:lpstr>Let’s sing the good bye song! </vt:lpstr>
      <vt:lpstr>Thank you so much for your active participation.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User</dc:creator>
  <cp:lastModifiedBy>User</cp:lastModifiedBy>
  <cp:revision>196</cp:revision>
  <dcterms:created xsi:type="dcterms:W3CDTF">2020-09-26T11:21:01Z</dcterms:created>
  <dcterms:modified xsi:type="dcterms:W3CDTF">2020-09-27T06:33:58Z</dcterms:modified>
</cp:coreProperties>
</file>