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70" r:id="rId10"/>
    <p:sldId id="269" r:id="rId11"/>
    <p:sldId id="266" r:id="rId12"/>
    <p:sldId id="267" r:id="rId13"/>
    <p:sldId id="268" r:id="rId14"/>
    <p:sldId id="271" r:id="rId15"/>
    <p:sldId id="272" r:id="rId16"/>
    <p:sldId id="274" r:id="rId17"/>
    <p:sldId id="273"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CC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224"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8384D0-94AB-4414-A225-25E553E445AF}"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8384D0-94AB-4414-A225-25E553E445AF}"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8384D0-94AB-4414-A225-25E553E445AF}"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8384D0-94AB-4414-A225-25E553E445AF}"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384D0-94AB-4414-A225-25E553E445AF}"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8384D0-94AB-4414-A225-25E553E445AF}"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8384D0-94AB-4414-A225-25E553E445AF}" type="datetimeFigureOut">
              <a:rPr lang="en-US" smtClean="0"/>
              <a:pPr/>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8384D0-94AB-4414-A225-25E553E445AF}" type="datetimeFigureOut">
              <a:rPr lang="en-US" smtClean="0"/>
              <a:pPr/>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384D0-94AB-4414-A225-25E553E445AF}" type="datetimeFigureOut">
              <a:rPr lang="en-US" smtClean="0"/>
              <a:pPr/>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384D0-94AB-4414-A225-25E553E445AF}"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384D0-94AB-4414-A225-25E553E445AF}"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C8074-C1C6-4DF5-A127-6078245847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384D0-94AB-4414-A225-25E553E445AF}" type="datetimeFigureOut">
              <a:rPr lang="en-US" smtClean="0"/>
              <a:pPr/>
              <a:t>9/27/2020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C8074-C1C6-4DF5-A127-6078245847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6.gi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4.gif"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4.gi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gif"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gi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8.gif"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3999" cy="1323439"/>
          </a:xfrm>
          <a:prstGeom prst="rect">
            <a:avLst/>
          </a:prstGeom>
          <a:blipFill>
            <a:blip r:embed="rId2"/>
            <a:tile tx="0" ty="0" sx="100000" sy="100000" flip="none" algn="tl"/>
          </a:blipFill>
        </p:spPr>
        <p:txBody>
          <a:bodyPr wrap="square">
            <a:spAutoFit/>
          </a:bodyPr>
          <a:lstStyle/>
          <a:p>
            <a:pPr algn="ctr"/>
            <a:r>
              <a:rPr lang="en-US" sz="8000" b="1" spc="50" dirty="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WEL COME</a:t>
            </a:r>
            <a:r>
              <a:rPr lang="en-US" sz="80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p>
        </p:txBody>
      </p:sp>
      <p:pic>
        <p:nvPicPr>
          <p:cNvPr id="1026" name="Picture 2" descr="C:\Users\Akter\Downloads\ExemplaryRightArrowcrab-small.gif"/>
          <p:cNvPicPr>
            <a:picLocks noChangeAspect="1" noChangeArrowheads="1" noCrop="1"/>
          </p:cNvPicPr>
          <p:nvPr/>
        </p:nvPicPr>
        <p:blipFill>
          <a:blip r:embed="rId3"/>
          <a:srcRect/>
          <a:stretch>
            <a:fillRect/>
          </a:stretch>
        </p:blipFill>
        <p:spPr bwMode="auto">
          <a:xfrm>
            <a:off x="1822" y="1298362"/>
            <a:ext cx="9142178" cy="555963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solidFill>
            <a:srgbClr val="92D050"/>
          </a:solidFill>
        </p:spPr>
        <p:txBody>
          <a:bodyPr wrap="square">
            <a:spAutoFit/>
          </a:bodyPr>
          <a:lstStyle/>
          <a:p>
            <a:pPr algn="ctr"/>
            <a:r>
              <a:rPr lang="bn-BD" sz="54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মহাকাশ বা মহাশূন্যের শুরু</a:t>
            </a:r>
          </a:p>
        </p:txBody>
      </p:sp>
      <p:pic>
        <p:nvPicPr>
          <p:cNvPr id="7170" name="Picture 2" descr="C:\Users\Akter\Downloads\earth_mxb96q3m.gif"/>
          <p:cNvPicPr>
            <a:picLocks noChangeAspect="1" noChangeArrowheads="1" noCrop="1"/>
          </p:cNvPicPr>
          <p:nvPr/>
        </p:nvPicPr>
        <p:blipFill>
          <a:blip r:embed="rId2"/>
          <a:srcRect/>
          <a:stretch>
            <a:fillRect/>
          </a:stretch>
        </p:blipFill>
        <p:spPr bwMode="auto">
          <a:xfrm>
            <a:off x="0" y="914400"/>
            <a:ext cx="1562100" cy="2777067"/>
          </a:xfrm>
          <a:prstGeom prst="rect">
            <a:avLst/>
          </a:prstGeom>
          <a:noFill/>
        </p:spPr>
      </p:pic>
      <p:pic>
        <p:nvPicPr>
          <p:cNvPr id="7171" name="Picture 3" descr="C:\Users\Akter\Downloads\111.jpg"/>
          <p:cNvPicPr>
            <a:picLocks noChangeAspect="1" noChangeArrowheads="1"/>
          </p:cNvPicPr>
          <p:nvPr/>
        </p:nvPicPr>
        <p:blipFill>
          <a:blip r:embed="rId3"/>
          <a:srcRect/>
          <a:stretch>
            <a:fillRect/>
          </a:stretch>
        </p:blipFill>
        <p:spPr bwMode="auto">
          <a:xfrm>
            <a:off x="1524000" y="914400"/>
            <a:ext cx="7620000" cy="2743200"/>
          </a:xfrm>
          <a:prstGeom prst="rect">
            <a:avLst/>
          </a:prstGeom>
          <a:noFill/>
        </p:spPr>
      </p:pic>
      <p:sp>
        <p:nvSpPr>
          <p:cNvPr id="5" name="Rectangle 4"/>
          <p:cNvSpPr/>
          <p:nvPr/>
        </p:nvSpPr>
        <p:spPr>
          <a:xfrm>
            <a:off x="0" y="3657600"/>
            <a:ext cx="9144000" cy="3724096"/>
          </a:xfrm>
          <a:prstGeom prst="rect">
            <a:avLst/>
          </a:prstGeom>
          <a:solidFill>
            <a:srgbClr val="92D050"/>
          </a:solidFill>
        </p:spPr>
        <p:txBody>
          <a:bodyPr wrap="square">
            <a:spAutoFit/>
          </a:bodyPr>
          <a:lstStyle/>
          <a:p>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পৃথিবীর মতো এর বায়ুমন্ডলও মহাকাশে ঘুরছে।এজন্য বায়ুমন্ডলকে মহাকাশের অংশ হিসাবে বিবেচনা করা হয়না।একে পৃথিবীর অংশ হিসাবে বিবেচনা করা হয়। পৃথিবী পৃষ্ঠ থেকে দুরত্ব যত বাড়তে থাকে বায়ুমন্ডল তত হালকা হতে থাকে এবং ১৬০ কিলোমিটারের পর বায়ুমন্ডল থাকে না বললেই চলে। অধিকাংশ বিজ্ঞানী মনে করেন যে, পৃথিবী থেকে ১৬০ কিলোমিটার উচ্চতায় বায়ুমন্ডলের শেষ এবং মহাকাশের শুরু। </a:t>
            </a:r>
            <a:endParaRPr lang="bn-BD" sz="11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endParaRPr lang="bn-BD" sz="1200" dirty="0">
              <a:solidFill>
                <a:srgbClr val="C00000"/>
              </a:solidFill>
              <a:latin typeface="NikoshBAN" pitchFamily="2" charset="0"/>
              <a:cs typeface="NikoshBAN"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39540"/>
          </a:xfrm>
          <a:prstGeom prst="rect">
            <a:avLst/>
          </a:prstGeom>
          <a:blipFill>
            <a:blip r:embed="rId2"/>
            <a:tile tx="0" ty="0" sx="100000" sy="100000" flip="none" algn="tl"/>
          </a:blipFill>
        </p:spPr>
        <p:txBody>
          <a:bodyPr wrap="square">
            <a:spAutoFit/>
          </a:bodyPr>
          <a:lstStyle/>
          <a:p>
            <a:pPr algn="ctr"/>
            <a:r>
              <a:rPr lang="bn-BD" sz="54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মহা</a:t>
            </a:r>
            <a:r>
              <a:rPr lang="en-US" sz="54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বিশ্ব</a:t>
            </a:r>
            <a:endParaRPr lang="bn-BD" sz="5400" b="1"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a:p>
            <a:r>
              <a:rPr lang="bn-BD" sz="2800" b="1" dirty="0">
                <a:solidFill>
                  <a:srgbClr val="990099"/>
                </a:solidFill>
                <a:effectLst>
                  <a:outerShdw blurRad="38100" dist="38100" dir="2700000" algn="tl">
                    <a:srgbClr val="000000">
                      <a:alpha val="43137"/>
                    </a:srgbClr>
                  </a:outerShdw>
                </a:effectLst>
                <a:latin typeface="NikoshBAN" pitchFamily="2" charset="0"/>
                <a:cs typeface="NikoshBAN" pitchFamily="2" charset="0"/>
              </a:rPr>
              <a:t>এ সৃষ্টি জগতে যা কিছু আছে তার সবকিছু নিয়েই মহাবিশ্ব। ক্ষুদ্র পোকামাকড় ও ধূলিকণা থেকে শুরু করে আমাদের এই পৃথিবী , দুর-দুরান্তের গ্রহ-নক্ষত্র , ধুমকেতু , গ্যালাক্সি এবং দেখা না দেখা সবকিছু নিয়েই মহাবিশ্ব। ইহা কত বড় বা ইহার আকার বা আকৃতি কেমন তা কেউ জানে না। তবে কেউ কেউ মনে করেন মহাবিশ্বের আকার বা আকৃতি আছে। মানুষ প্রতিনিয়তই মহাবিশ্ব সম্পর্কে নতুন নতুন তথ্য আবিষ্কার করছে। তবুও এর অনেক কিছুই এখনও অজানা রয়ে গেছে। এই অজানা হয়তো চিরকালই থাকবে।   </a:t>
            </a:r>
            <a:endParaRPr lang="en-US" sz="2800" b="1" dirty="0">
              <a:solidFill>
                <a:srgbClr val="990099"/>
              </a:solidFill>
              <a:effectLst>
                <a:outerShdw blurRad="38100" dist="38100" dir="2700000" algn="tl">
                  <a:srgbClr val="000000">
                    <a:alpha val="43137"/>
                  </a:srgbClr>
                </a:outerShdw>
              </a:effectLst>
            </a:endParaRPr>
          </a:p>
        </p:txBody>
      </p:sp>
      <p:pic>
        <p:nvPicPr>
          <p:cNvPr id="1026" name="Picture 2" descr="C:\Users\Akter\Downloads\113.gif"/>
          <p:cNvPicPr>
            <a:picLocks noChangeAspect="1" noChangeArrowheads="1" noCrop="1"/>
          </p:cNvPicPr>
          <p:nvPr/>
        </p:nvPicPr>
        <p:blipFill>
          <a:blip r:embed="rId3"/>
          <a:srcRect/>
          <a:stretch>
            <a:fillRect/>
          </a:stretch>
        </p:blipFill>
        <p:spPr bwMode="auto">
          <a:xfrm>
            <a:off x="0" y="3886200"/>
            <a:ext cx="9144000" cy="2971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a:solidFill>
            <a:srgbClr val="006600"/>
          </a:solidFill>
        </p:spPr>
        <p:txBody>
          <a:bodyPr wrap="square">
            <a:spAutoFit/>
          </a:bodyPr>
          <a:lstStyle/>
          <a:p>
            <a:pPr algn="ctr"/>
            <a:r>
              <a:rPr lang="bn-BD" sz="54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গ্যালাক্সি</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যে সব অংশে পদার্থ বা বস্তু বেশী জড়ো বা ঘণীভূত হয়েছে তাদের বলা হয় গ্যালাক্সি বা নক্ষত্রজগৎ। ইহা হলো গ্রহ ও নক্ষত্রের এক বৃহৎ দল। আমাদের বাসভূমি পৃথিবী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যে গ্যালাক্সিতে অবস্থিত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তার নাম ছায়াপথ বা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মিল্কিওয়ে। এরকম কোটি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কোটি গ্যালাক্সি রয়েছে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মহাবিশ্বে , যেখানে রয়েছে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কোটি কোটি নক্ষত্র।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গ্যালাক্সিগুলো মহাকাশে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ঝাঁকে ঝাঁকে ঘুরে বেড়ায় ,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ঠিক যেন বায়ুমন্ডলে উড়ে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বেড়ানো মৌমাছির ঝাঁকের </a:t>
            </a:r>
          </a:p>
          <a:p>
            <a:r>
              <a:rPr lang="bn-BD" sz="2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মতো।</a:t>
            </a:r>
            <a:endParaRPr lang="bn-BD" sz="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endParaRPr lang="bn-BD" sz="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endParaRPr lang="bn-BD" sz="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endParaRPr lang="bn-BD" sz="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100" name="AutoShape 4" descr="আমাদের মিল্কিওয়ে গ্যালাক্সির কোথায় আমাদের পৃথিবী /Some Interesting Facts  about The Milky Way Galaxy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আমাদের মিল্কিওয়ে গ্যালাক্সির কোথায় আমাদের পৃথিবী /Some Interesting Facts  about The Milky Way Galaxy - YouTube"/>
          <p:cNvPicPr>
            <a:picLocks noChangeAspect="1" noChangeArrowheads="1"/>
          </p:cNvPicPr>
          <p:nvPr/>
        </p:nvPicPr>
        <p:blipFill>
          <a:blip r:embed="rId2"/>
          <a:srcRect/>
          <a:stretch>
            <a:fillRect/>
          </a:stretch>
        </p:blipFill>
        <p:spPr bwMode="auto">
          <a:xfrm>
            <a:off x="2971800" y="1752600"/>
            <a:ext cx="6172200" cy="5105400"/>
          </a:xfrm>
          <a:prstGeom prst="rect">
            <a:avLst/>
          </a:prstGeom>
          <a:noFill/>
        </p:spPr>
      </p:pic>
      <p:sp>
        <p:nvSpPr>
          <p:cNvPr id="6" name="Rectangle 5"/>
          <p:cNvSpPr/>
          <p:nvPr/>
        </p:nvSpPr>
        <p:spPr>
          <a:xfrm>
            <a:off x="4648200" y="1828800"/>
            <a:ext cx="3171363" cy="461665"/>
          </a:xfrm>
          <a:prstGeom prst="rect">
            <a:avLst/>
          </a:prstGeom>
          <a:solidFill>
            <a:schemeClr val="tx1"/>
          </a:solidFill>
        </p:spPr>
        <p:txBody>
          <a:bodyPr wrap="square">
            <a:spAutoFit/>
          </a:bodyPr>
          <a:lstStyle/>
          <a:p>
            <a:r>
              <a:rPr lang="bn-BD" sz="2400" b="1" dirty="0">
                <a:solidFill>
                  <a:srgbClr val="00CC00"/>
                </a:solidFill>
                <a:effectLst>
                  <a:outerShdw blurRad="38100" dist="38100" dir="2700000" algn="tl">
                    <a:srgbClr val="000000">
                      <a:alpha val="43137"/>
                    </a:srgbClr>
                  </a:outerShdw>
                </a:effectLst>
                <a:latin typeface="NikoshBAN" pitchFamily="2" charset="0"/>
                <a:cs typeface="NikoshBAN" pitchFamily="2" charset="0"/>
              </a:rPr>
              <a:t>মিল্কিওয়ে বা ছায়াপথ </a:t>
            </a:r>
            <a:endParaRPr lang="en-US" sz="2400" dirty="0">
              <a:solidFill>
                <a:srgbClr val="00CC00"/>
              </a:solidFill>
            </a:endParaRPr>
          </a:p>
        </p:txBody>
      </p:sp>
      <p:sp>
        <p:nvSpPr>
          <p:cNvPr id="7" name="Rectangle 6"/>
          <p:cNvSpPr/>
          <p:nvPr/>
        </p:nvSpPr>
        <p:spPr>
          <a:xfrm>
            <a:off x="3048000" y="2590800"/>
            <a:ext cx="2971800" cy="646331"/>
          </a:xfrm>
          <a:prstGeom prst="rect">
            <a:avLst/>
          </a:prstGeom>
          <a:solidFill>
            <a:schemeClr val="tx1"/>
          </a:solidFill>
        </p:spPr>
        <p:txBody>
          <a:bodyPr wrap="square">
            <a:spAutoFit/>
          </a:bodyPr>
          <a:lstStyle/>
          <a:p>
            <a:r>
              <a:rPr lang="bn-BD" sz="3600" b="1" dirty="0">
                <a:solidFill>
                  <a:srgbClr val="00CC00"/>
                </a:solidFill>
                <a:effectLst>
                  <a:outerShdw blurRad="38100" dist="38100" dir="2700000" algn="tl">
                    <a:srgbClr val="000000">
                      <a:alpha val="43137"/>
                    </a:srgbClr>
                  </a:outerShdw>
                </a:effectLst>
                <a:latin typeface="NikoshBAN" pitchFamily="2" charset="0"/>
                <a:cs typeface="NikoshBAN" pitchFamily="2" charset="0"/>
              </a:rPr>
              <a:t>পৃথিবী এখানে  </a:t>
            </a:r>
            <a:endParaRPr lang="en-US" sz="3600" dirty="0">
              <a:solidFill>
                <a:srgbClr val="00CC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69880"/>
          </a:xfrm>
          <a:prstGeom prst="rect">
            <a:avLst/>
          </a:prstGeom>
          <a:blipFill>
            <a:blip r:embed="rId2"/>
            <a:tile tx="0" ty="0" sx="100000" sy="100000" flip="none" algn="tl"/>
          </a:blipFill>
        </p:spPr>
        <p:txBody>
          <a:bodyPr wrap="square">
            <a:spAutoFit/>
          </a:bodyPr>
          <a:lstStyle/>
          <a:p>
            <a:pPr algn="ctr"/>
            <a:r>
              <a:rPr lang="bn-BD" sz="48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মহা</a:t>
            </a:r>
            <a:r>
              <a:rPr lang="en-US" sz="48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a:t>
            </a:r>
            <a:r>
              <a:rPr lang="bn-BD" sz="48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শ্বের উৎপত্তি</a:t>
            </a:r>
            <a:endParaRPr lang="bn-BD" sz="2400" b="1"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a:p>
            <a:r>
              <a:rPr lang="bn-BD" sz="28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বিগ ব্যাঙ</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মানে মহাবিস্ফোরণ। বিজ্ঞানীদের ধারণা মতে </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বিগ ব্যাঙ</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বা মহাবিস্ফোরণ এর মাধ্যমেই মহাবিশ্বের সৃষ্টি হ</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ছে। বেলজি</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মের জ্যোতির্বিজ্ঞানী </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Gorge </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Lemaitre, 1927 </a:t>
            </a:r>
            <a:r>
              <a:rPr lang="as-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সালে মহাবিশ্ব সৃষ্টির মহাবিস্ফোরণ কে </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বিগ ব্যাঙ</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নামে অভিহিত করেন।</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p>
        </p:txBody>
      </p:sp>
      <p:sp>
        <p:nvSpPr>
          <p:cNvPr id="3074" name="AutoShape 2" descr="বিগ ব্যাং কোথায় হয়েছিলো? – বিজ্ঞানযাত্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বিগ ব্যাং কোথায় হয়েছিলো? – বিজ্ঞানযাত্রা"/>
          <p:cNvPicPr>
            <a:picLocks noChangeAspect="1" noChangeArrowheads="1"/>
          </p:cNvPicPr>
          <p:nvPr/>
        </p:nvPicPr>
        <p:blipFill>
          <a:blip r:embed="rId3"/>
          <a:srcRect/>
          <a:stretch>
            <a:fillRect/>
          </a:stretch>
        </p:blipFill>
        <p:spPr bwMode="auto">
          <a:xfrm>
            <a:off x="0" y="2819400"/>
            <a:ext cx="9144000" cy="4038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86418"/>
          </a:xfrm>
          <a:prstGeom prst="rect">
            <a:avLst/>
          </a:prstGeom>
          <a:solidFill>
            <a:schemeClr val="accent5"/>
          </a:solidFill>
        </p:spPr>
        <p:txBody>
          <a:bodyPr wrap="square">
            <a:spAutoFit/>
          </a:bodyPr>
          <a:lstStyle/>
          <a:p>
            <a:endParaRPr lang="bn-BD" sz="1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1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1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American</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জ্যোতির্বিজ্ঞানী </a:t>
            </a:r>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Edwin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Hubble</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1929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সালে পর্যবেক্ষণ করেন যে নক্ষত্র এবং ছা</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পথ একে অপরের কাছ থেকে দূরে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সরে যাচ্ছে। এরা শুধু পৃথিবী থেকে ন</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নিজেরাও নিজেদের থেকে দূরে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সরে যাচ্ছে । তিনি লক্ষ্য করেন যে, নক্ষত্রসমূহ আলো নিঃস্মরণ করেছে যা তাদের দূরত্ব অনুসারে আস্তে আস্তে পরিবর্তন হচ্ছে লাল রঙে ।</a:t>
            </a:r>
            <a:endPar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পদার্থবিদ্যার সূত্র অনুযায়ী, ‘’ একটি বিন্দু অভিমুখে পরিচালিত আলো পরিবর্তিত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এবং যত দূরে সরে ততই লাল বর্ণের রূপান্তরিত হতে থাকে</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Hubble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তারকা রাজি হতে নিঃস্মরণ আলোর মধ্যে লাল রঙের একটি প্রবণতা লক্ষ্য করেন। এ ঘটনাটি মহাবিশ্বের প্রতিনি</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ত বা</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ড়</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তে</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থাকারই ইঙ্গিত করে।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Big Bang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এর মাধ্যমে মহাবিশ্বের সৃষ্টি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এবং এরপর থেকে মহাবিশ্ব প্রতিনি</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ত সম্প্রসারিত হচ্ছে। 1948 সালে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জর্জ গ্যামো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বিগ ব্যাঙ</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এর ধারণা উপস্থাপন করেন।</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bn-BD" sz="9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9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9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7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48083"/>
          </a:xfrm>
          <a:prstGeom prst="rect">
            <a:avLst/>
          </a:prstGeom>
          <a:solidFill>
            <a:srgbClr val="00B0F0"/>
          </a:solidFill>
        </p:spPr>
        <p:txBody>
          <a:bodyPr wrap="square">
            <a:spAutoFit/>
          </a:bodyPr>
          <a:lstStyle/>
          <a:p>
            <a:endParaRPr lang="bn-BD" sz="1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1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এপ্রিল 1998 সালে ক্যালিফোর্নি</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আ</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জিত এক সেমিনারে বিজ্ঞানী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স্টিফেন হকিং মহাবিশ্বের উদ্ভব ও নি</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তি সংক্রান্ত তথ্য উপস্থাপন করেন।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এই তত্ত্ব অনুসারে মহাবিশ্ব এক সম</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প্রসারমান গলিত পদার্থের বিন্দু ছিল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যা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Primeval Atom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বা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Cosmic Egg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নামে পরিচিত।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Primeval Atom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প্রসারিত হতে হতে এক সম</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বিস্ফোরিত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এই বিস্ফোরণকে মহাবিস্ফোরণ বলে। এটি হল সেই সম</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যখন একই সাথে</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স্থান, সম</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এবং পদার্থের সৃষ্টি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ছিল। এটি আমাদের পার্থিব সম</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হিসেবে 1500 কোটি বছর থেকে 1700 কোটি বছর পূর্বে সংঘটিত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ছে</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বলে মনে করা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অধিকাংশ বিজ্ঞানী 1700 কোটি বছর পূর্বে সংঘটিত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ছিল বলে মনে করেন। তাই ধারণা করা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প্রা</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1700 কোটি বছর</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পূর্বে এক প্রচণ্ড বিস্ফোরণে মহাবিশ্বের জন্ম হ</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এরপর থেকে মহাবিশ্ব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প্রসারিত হচ্ছে প্রতি মিনিটে 1 লাখ কোটি আলোকবর্ষ বে</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ড়ে </a:t>
            </a:r>
            <a:r>
              <a:rPr lang="as-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যাচ্ছে।</a:t>
            </a:r>
            <a:endPar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endParaRPr lang="bn-BD" sz="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40361"/>
          </a:xfrm>
          <a:prstGeom prst="rect">
            <a:avLst/>
          </a:prstGeom>
          <a:blipFill>
            <a:blip r:embed="rId2"/>
            <a:tile tx="0" ty="0" sx="100000" sy="100000" flip="none" algn="tl"/>
          </a:blipFill>
        </p:spPr>
        <p:txBody>
          <a:bodyPr wrap="square">
            <a:spAutoFit/>
          </a:bodyPr>
          <a:lstStyle/>
          <a:p>
            <a:pPr algn="ctr"/>
            <a:r>
              <a:rPr lang="bn-BD" sz="115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মূল্যায়ন</a:t>
            </a:r>
            <a:endParaRPr lang="bn-BD" sz="54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r>
              <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১। মহাকাশ কী ?  </a:t>
            </a:r>
          </a:p>
          <a:p>
            <a:r>
              <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২। </a:t>
            </a:r>
            <a:r>
              <a:rPr lang="bn-BD" sz="32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মহাকাশ বা মহাশূন্যের শুরু </a:t>
            </a:r>
            <a:r>
              <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বর্ণনা কর।   </a:t>
            </a:r>
          </a:p>
          <a:p>
            <a:r>
              <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৩। </a:t>
            </a:r>
            <a:r>
              <a:rPr lang="bn-BD" sz="32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মহা</a:t>
            </a:r>
            <a:r>
              <a:rPr lang="en-US" sz="3200" b="1"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বি</a:t>
            </a:r>
            <a:r>
              <a:rPr lang="bn-BD" sz="32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শ্বের </a:t>
            </a:r>
            <a:r>
              <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বর্ণনা দাও।  </a:t>
            </a:r>
          </a:p>
          <a:p>
            <a:r>
              <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৪। গ্যালাক্সির কী ?</a:t>
            </a:r>
          </a:p>
          <a:p>
            <a:endPar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rches বিভিন্নতা। বাড়ির বারান্দা ..."/>
          <p:cNvPicPr>
            <a:picLocks noChangeAspect="1" noChangeArrowheads="1"/>
          </p:cNvPicPr>
          <p:nvPr/>
        </p:nvPicPr>
        <p:blipFill>
          <a:blip r:embed="rId2"/>
          <a:srcRect/>
          <a:stretch>
            <a:fillRect/>
          </a:stretch>
        </p:blipFill>
        <p:spPr bwMode="auto">
          <a:xfrm>
            <a:off x="1" y="0"/>
            <a:ext cx="9144000" cy="5029200"/>
          </a:xfrm>
          <a:prstGeom prst="rect">
            <a:avLst/>
          </a:prstGeom>
          <a:noFill/>
        </p:spPr>
      </p:pic>
      <p:sp>
        <p:nvSpPr>
          <p:cNvPr id="5" name="Rectangle 4"/>
          <p:cNvSpPr/>
          <p:nvPr/>
        </p:nvSpPr>
        <p:spPr>
          <a:xfrm>
            <a:off x="0" y="5042118"/>
            <a:ext cx="9144000" cy="2185214"/>
          </a:xfrm>
          <a:prstGeom prst="rect">
            <a:avLst/>
          </a:prstGeom>
          <a:solidFill>
            <a:srgbClr val="006600"/>
          </a:solidFill>
        </p:spPr>
        <p:txBody>
          <a:bodyPr wrap="square">
            <a:spAutoFit/>
          </a:bodyPr>
          <a:lstStyle/>
          <a:p>
            <a:r>
              <a:rPr lang="bn-BD" sz="3200" dirty="0">
                <a:solidFill>
                  <a:srgbClr val="FFFF00"/>
                </a:solidFill>
                <a:latin typeface="NikoshBAN" pitchFamily="2" charset="0"/>
                <a:cs typeface="NikoshBAN" pitchFamily="2" charset="0"/>
              </a:rPr>
              <a:t>                                              </a:t>
            </a:r>
          </a:p>
          <a:p>
            <a:r>
              <a:rPr lang="bn-BD" sz="3200" dirty="0">
                <a:solidFill>
                  <a:srgbClr val="FFFF00"/>
                </a:solidFill>
                <a:latin typeface="NikoshBAN" pitchFamily="2" charset="0"/>
                <a:cs typeface="NikoshBAN" pitchFamily="2" charset="0"/>
              </a:rPr>
              <a:t>                                                                   </a:t>
            </a:r>
            <a:r>
              <a:rPr lang="en-US" sz="28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১</a:t>
            </a:r>
            <a:r>
              <a:rPr lang="bn-BD" sz="28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BD" sz="2800" b="1" spc="50" dirty="0">
                <a:ln w="11430"/>
                <a:solidFill>
                  <a:srgbClr val="FFFF00"/>
                </a:solidFill>
                <a:effectLst>
                  <a:outerShdw blurRad="38100" dist="38100" dir="2700000" algn="tl" rotWithShape="0">
                    <a:srgbClr val="000000">
                      <a:alpha val="43137"/>
                    </a:srgbClr>
                  </a:outerShdw>
                </a:effectLst>
                <a:latin typeface="NikoshBAN" pitchFamily="2" charset="0"/>
                <a:cs typeface="NikoshBAN" pitchFamily="2" charset="0"/>
              </a:rPr>
              <a:t>বিগব্যাঙ তত্ত্ব     </a:t>
            </a:r>
          </a:p>
          <a:p>
            <a:r>
              <a:rPr lang="bn-BD" sz="2800" b="1" spc="50" dirty="0">
                <a:ln w="11430"/>
                <a:solidFill>
                  <a:srgbClr val="FFFF00"/>
                </a:solidFill>
                <a:effectLst>
                  <a:outerShdw blurRad="38100" dist="38100" dir="2700000" algn="tl" rotWithShape="0">
                    <a:srgbClr val="000000">
                      <a:alpha val="43137"/>
                    </a:srgbClr>
                  </a:outerShdw>
                </a:effectLst>
                <a:latin typeface="NikoshBAN" pitchFamily="2" charset="0"/>
                <a:cs typeface="NikoshBAN" pitchFamily="2" charset="0"/>
              </a:rPr>
              <a:t>                                                                   ব্যাখ্যা</a:t>
            </a:r>
            <a:r>
              <a:rPr lang="bn-BD" sz="28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কর।</a:t>
            </a:r>
            <a:endParaRPr lang="bn-BD" sz="700" b="1"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a:p>
            <a:endParaRPr lang="bn-BD" sz="800" dirty="0">
              <a:solidFill>
                <a:srgbClr val="FFFF00"/>
              </a:solidFill>
              <a:latin typeface="NikoshBAN" pitchFamily="2" charset="0"/>
              <a:cs typeface="NikoshBAN" pitchFamily="2" charset="0"/>
            </a:endParaRPr>
          </a:p>
          <a:p>
            <a:endParaRPr lang="bn-BD" sz="800" dirty="0">
              <a:solidFill>
                <a:srgbClr val="FFFF00"/>
              </a:solidFill>
              <a:latin typeface="NikoshBAN" pitchFamily="2" charset="0"/>
              <a:cs typeface="NikoshBAN" pitchFamily="2" charset="0"/>
            </a:endParaRPr>
          </a:p>
        </p:txBody>
      </p:sp>
      <p:sp>
        <p:nvSpPr>
          <p:cNvPr id="6" name="Right Arrow 5"/>
          <p:cNvSpPr/>
          <p:nvPr/>
        </p:nvSpPr>
        <p:spPr>
          <a:xfrm>
            <a:off x="0" y="5105400"/>
            <a:ext cx="65532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বাড়ীর</a:t>
            </a:r>
            <a:r>
              <a:rPr lang="en-US" sz="7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কাজ</a:t>
            </a:r>
            <a:endParaRPr lang="en-US" sz="7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kiet czerwonych róż"/>
          <p:cNvPicPr>
            <a:picLocks noChangeAspect="1" noChangeArrowheads="1" noCrop="1"/>
          </p:cNvPicPr>
          <p:nvPr/>
        </p:nvPicPr>
        <p:blipFill>
          <a:blip r:embed="rId2"/>
          <a:srcRect/>
          <a:stretch>
            <a:fillRect/>
          </a:stretch>
        </p:blipFill>
        <p:spPr bwMode="auto">
          <a:xfrm>
            <a:off x="0" y="1524000"/>
            <a:ext cx="9144000" cy="5334000"/>
          </a:xfrm>
          <a:prstGeom prst="rect">
            <a:avLst/>
          </a:prstGeom>
          <a:noFill/>
        </p:spPr>
      </p:pic>
      <p:sp>
        <p:nvSpPr>
          <p:cNvPr id="3" name="Rectangle 2"/>
          <p:cNvSpPr/>
          <p:nvPr/>
        </p:nvSpPr>
        <p:spPr>
          <a:xfrm>
            <a:off x="0" y="0"/>
            <a:ext cx="9144000" cy="1569660"/>
          </a:xfrm>
          <a:prstGeom prst="rect">
            <a:avLst/>
          </a:prstGeom>
          <a:solidFill>
            <a:srgbClr val="C00000"/>
          </a:solidFill>
        </p:spPr>
        <p:txBody>
          <a:bodyPr wrap="square">
            <a:spAutoFit/>
          </a:bodyPr>
          <a:lstStyle/>
          <a:p>
            <a:pPr algn="ctr"/>
            <a:r>
              <a:rPr lang="bn-BD" sz="9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খোদা হাফেজ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70537"/>
          </a:xfrm>
          <a:prstGeom prst="rect">
            <a:avLst/>
          </a:prstGeom>
          <a:blipFill>
            <a:blip r:embed="rId2"/>
            <a:tile tx="0" ty="0" sx="100000" sy="100000" flip="none" algn="tl"/>
          </a:blipFill>
        </p:spPr>
        <p:txBody>
          <a:bodyPr wrap="square">
            <a:spAutoFit/>
          </a:bodyPr>
          <a:lstStyle/>
          <a:p>
            <a:pPr algn="ctr"/>
            <a:r>
              <a:rPr lang="en-US" sz="8000" b="1" spc="50" dirty="0" err="1">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পরিচিতি</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48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মোঃ</a:t>
            </a:r>
            <a:r>
              <a:rPr lang="en-US" sz="48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আমি</a:t>
            </a:r>
            <a:r>
              <a:rPr lang="en-GB" sz="48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রুল ইসলাম </a:t>
            </a:r>
            <a:endParaRPr lang="en-US" sz="48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44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সহকারি</a:t>
            </a:r>
            <a:r>
              <a:rPr lang="en-GB" sz="44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 প্রধান</a:t>
            </a:r>
            <a:r>
              <a:rPr lang="en-US" sz="44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শিক্ষক</a:t>
            </a:r>
            <a:r>
              <a:rPr lang="en-GB" sz="44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a:t>
            </a:r>
          </a:p>
          <a:p>
            <a:pPr algn="ctr"/>
            <a:r>
              <a:rPr lang="en-GB" sz="44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দেওগাঁ রিয়াজ উদ্দিন উচ্চ বিদ্যালয়, নবাবগঞ্জ , দিনাজপুর</a:t>
            </a:r>
            <a:r>
              <a:rPr lang="en-US" sz="44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48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4400" b="1" spc="50" dirty="0" err="1">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মোবাইলঃ</a:t>
            </a:r>
            <a:r>
              <a:rPr lang="en-US" sz="44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 </a:t>
            </a:r>
            <a:r>
              <a:rPr lang="en-GB" sz="44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rPr>
              <a:t>০১৭২৩৩৭৩৫১৫</a:t>
            </a:r>
            <a:endParaRPr lang="bn-BD" sz="4400" b="1" spc="50" dirty="0">
              <a:ln w="11430"/>
              <a:solidFill>
                <a:srgbClr val="00CC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44984"/>
          </a:xfrm>
          <a:prstGeom prst="rect">
            <a:avLst/>
          </a:prstGeom>
          <a:solidFill>
            <a:schemeClr val="accent2"/>
          </a:solidFill>
        </p:spPr>
        <p:txBody>
          <a:bodyPr wrap="square">
            <a:spAutoFit/>
          </a:bodyPr>
          <a:lstStyle/>
          <a:p>
            <a:pPr lvl="0" algn="ctr" defTabSz="1778000">
              <a:lnSpc>
                <a:spcPct val="90000"/>
              </a:lnSpc>
              <a:spcBef>
                <a:spcPct val="0"/>
              </a:spcBef>
              <a:spcAft>
                <a:spcPct val="35000"/>
              </a:spcAft>
            </a:pPr>
            <a:r>
              <a:rPr lang="bn-BD" sz="88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পাঠ পরিচিতি </a:t>
            </a:r>
            <a:endParaRPr lang="en-US" sz="88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Rectangle 2"/>
          <p:cNvSpPr/>
          <p:nvPr/>
        </p:nvSpPr>
        <p:spPr>
          <a:xfrm>
            <a:off x="0" y="2362200"/>
            <a:ext cx="9144000" cy="4031873"/>
          </a:xfrm>
          <a:prstGeom prst="rect">
            <a:avLst/>
          </a:prstGeom>
          <a:solidFill>
            <a:schemeClr val="accent2"/>
          </a:solidFill>
        </p:spPr>
        <p:txBody>
          <a:bodyPr wrap="square">
            <a:spAutoFit/>
          </a:bodyPr>
          <a:lstStyle/>
          <a:p>
            <a:pPr algn="ctr"/>
            <a:r>
              <a:rPr lang="en-US" sz="8000" b="1" spc="50" dirty="0" err="1">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অষ্টম</a:t>
            </a:r>
            <a:r>
              <a:rPr lang="en-US"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শ্রেণি</a:t>
            </a:r>
            <a:r>
              <a:rPr lang="en-US"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8000" b="1" spc="50" dirty="0" err="1">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বিষয়</a:t>
            </a:r>
            <a:r>
              <a:rPr lang="en-US"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বিজ্ঞা</a:t>
            </a:r>
            <a:r>
              <a:rPr lang="bn-BD"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ন</a:t>
            </a:r>
            <a:r>
              <a:rPr lang="en-US"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p>
          <a:p>
            <a:pPr algn="ctr"/>
            <a:r>
              <a:rPr lang="bn-BD" sz="96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7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অধ্যায়</a:t>
            </a:r>
            <a:r>
              <a:rPr lang="en-US" sz="7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7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দ্বাদশ</a:t>
            </a:r>
            <a:r>
              <a:rPr lang="en-US" sz="72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44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kter\Downloads\113.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kter\Downloads\মহাকাশ -১.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kter\Downloads\earth_mxb96q3m.gif"/>
          <p:cNvPicPr>
            <a:picLocks noChangeAspect="1" noChangeArrowheads="1" noCrop="1"/>
          </p:cNvPicPr>
          <p:nvPr/>
        </p:nvPicPr>
        <p:blipFill>
          <a:blip r:embed="rId2"/>
          <a:srcRect/>
          <a:stretch>
            <a:fillRect/>
          </a:stretch>
        </p:blipFill>
        <p:spPr bwMode="auto">
          <a:xfrm>
            <a:off x="0" y="0"/>
            <a:ext cx="4648200" cy="6858000"/>
          </a:xfrm>
          <a:prstGeom prst="rect">
            <a:avLst/>
          </a:prstGeom>
          <a:noFill/>
        </p:spPr>
      </p:pic>
      <p:pic>
        <p:nvPicPr>
          <p:cNvPr id="5123" name="Picture 3" descr="C:\Users\Akter\Downloads\earth_mxb96q3m.gif"/>
          <p:cNvPicPr>
            <a:picLocks noChangeAspect="1" noChangeArrowheads="1" noCrop="1"/>
          </p:cNvPicPr>
          <p:nvPr/>
        </p:nvPicPr>
        <p:blipFill>
          <a:blip r:embed="rId2"/>
          <a:srcRect/>
          <a:stretch>
            <a:fillRect/>
          </a:stretch>
        </p:blipFill>
        <p:spPr bwMode="auto">
          <a:xfrm>
            <a:off x="4572000" y="0"/>
            <a:ext cx="4572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463034"/>
          </a:xfrm>
          <a:prstGeom prst="rect">
            <a:avLst/>
          </a:prstGeom>
          <a:blipFill>
            <a:blip r:embed="rId2"/>
            <a:tile tx="0" ty="0" sx="100000" sy="100000" flip="none" algn="tl"/>
          </a:blipFill>
        </p:spPr>
        <p:txBody>
          <a:bodyPr wrap="square">
            <a:spAutoFit/>
          </a:bodyPr>
          <a:lstStyle/>
          <a:p>
            <a:pPr algn="ctr"/>
            <a:r>
              <a:rPr lang="bn-BD" sz="9600" b="1" spc="50" dirty="0">
                <a:ln w="11430"/>
                <a:solidFill>
                  <a:srgbClr val="006600"/>
                </a:solidFill>
                <a:effectLst>
                  <a:outerShdw blurRad="76200" dist="50800" dir="5400000" algn="tl" rotWithShape="0">
                    <a:srgbClr val="000000">
                      <a:alpha val="65000"/>
                    </a:srgbClr>
                  </a:outerShdw>
                </a:effectLst>
                <a:latin typeface="NikoshBAN" pitchFamily="2" charset="0"/>
                <a:cs typeface="NikoshBAN" pitchFamily="2" charset="0"/>
              </a:rPr>
              <a:t>পাঠ </a:t>
            </a:r>
            <a:r>
              <a:rPr lang="en-US" sz="9600" b="1" spc="50" dirty="0" err="1">
                <a:ln w="11430"/>
                <a:solidFill>
                  <a:srgbClr val="006600"/>
                </a:solidFill>
                <a:effectLst>
                  <a:outerShdw blurRad="76200" dist="50800" dir="5400000" algn="tl" rotWithShape="0">
                    <a:srgbClr val="000000">
                      <a:alpha val="65000"/>
                    </a:srgbClr>
                  </a:outerShdw>
                </a:effectLst>
                <a:latin typeface="NikoshBAN" pitchFamily="2" charset="0"/>
                <a:cs typeface="NikoshBAN" pitchFamily="2" charset="0"/>
              </a:rPr>
              <a:t>ঘোষনা</a:t>
            </a:r>
            <a:endParaRPr lang="bn-BD" sz="9600" b="1" spc="50" dirty="0">
              <a:ln w="11430"/>
              <a:solidFill>
                <a:srgbClr val="006600"/>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0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0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0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72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মহাকাশ ও </a:t>
            </a:r>
            <a:r>
              <a:rPr lang="en-US" sz="7200" b="1" spc="50" dirty="0" err="1">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মহাবিশ্ব</a:t>
            </a:r>
            <a:r>
              <a:rPr lang="en-US" sz="72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endParaRPr lang="bn-BD" sz="7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1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1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1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1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11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9600" b="1" spc="50" dirty="0">
                <a:ln w="11430"/>
                <a:solidFill>
                  <a:srgbClr val="990099"/>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9600" dirty="0">
              <a:solidFill>
                <a:srgbClr val="9900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848302"/>
          </a:xfrm>
          <a:prstGeom prst="rect">
            <a:avLst/>
          </a:prstGeom>
          <a:blipFill>
            <a:blip r:embed="rId2"/>
            <a:tile tx="0" ty="0" sx="100000" sy="100000" flip="none" algn="tl"/>
          </a:blipFill>
        </p:spPr>
        <p:txBody>
          <a:bodyPr wrap="square">
            <a:spAutoFit/>
          </a:bodyPr>
          <a:lstStyle/>
          <a:p>
            <a:pPr algn="ctr"/>
            <a:r>
              <a:rPr lang="bn-BD" sz="88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শিখনফল</a:t>
            </a:r>
          </a:p>
          <a:p>
            <a:endPar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১। মহাকাশ কী ও উহার ধারণা দিতে পারবে।  </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২। </a:t>
            </a:r>
            <a:r>
              <a:rPr lang="bn-BD" sz="3600" b="1" dirty="0">
                <a:effectLst>
                  <a:outerShdw blurRad="38100" dist="38100" dir="2700000" algn="tl">
                    <a:srgbClr val="000000">
                      <a:alpha val="43137"/>
                    </a:srgbClr>
                  </a:outerShdw>
                </a:effectLst>
                <a:latin typeface="NikoshBAN" pitchFamily="2" charset="0"/>
                <a:cs typeface="NikoshBAN" pitchFamily="2" charset="0"/>
              </a:rPr>
              <a:t>মহাকাশ বা মহাশূন্যের শুরু </a:t>
            </a: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বর্ণনা করতে পারবে।  </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৩। </a:t>
            </a:r>
            <a:r>
              <a:rPr lang="bn-BD" sz="3600" b="1" dirty="0">
                <a:effectLst>
                  <a:outerShdw blurRad="38100" dist="38100" dir="2700000" algn="tl">
                    <a:srgbClr val="000000">
                      <a:alpha val="43137"/>
                    </a:srgbClr>
                  </a:outerShdw>
                </a:effectLst>
                <a:latin typeface="NikoshBAN" pitchFamily="2" charset="0"/>
                <a:cs typeface="NikoshBAN" pitchFamily="2" charset="0"/>
              </a:rPr>
              <a:t>মহা</a:t>
            </a:r>
            <a:r>
              <a:rPr lang="en-US" sz="3600" b="1" dirty="0" err="1">
                <a:effectLst>
                  <a:outerShdw blurRad="38100" dist="38100" dir="2700000" algn="tl">
                    <a:srgbClr val="000000">
                      <a:alpha val="43137"/>
                    </a:srgbClr>
                  </a:outerShdw>
                </a:effectLst>
                <a:latin typeface="NikoshBAN" pitchFamily="2" charset="0"/>
                <a:cs typeface="NikoshBAN" pitchFamily="2" charset="0"/>
              </a:rPr>
              <a:t>বি</a:t>
            </a:r>
            <a:r>
              <a:rPr lang="bn-BD" sz="3600" b="1" dirty="0">
                <a:effectLst>
                  <a:outerShdw blurRad="38100" dist="38100" dir="2700000" algn="tl">
                    <a:srgbClr val="000000">
                      <a:alpha val="43137"/>
                    </a:srgbClr>
                  </a:outerShdw>
                </a:effectLst>
                <a:latin typeface="NikoshBAN" pitchFamily="2" charset="0"/>
                <a:cs typeface="NikoshBAN" pitchFamily="2" charset="0"/>
              </a:rPr>
              <a:t>শ্বের </a:t>
            </a: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বর্ণনা দিতে পারবে। </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৪। গ্যালাক্সির বর্ণনা দিতে পারবে। </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৫।  বিগব্যাঙ বা মহাবিস্ফোরণ তত্ত্ব ব্যাখ্যা করতে পারবে।</a:t>
            </a:r>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bn-BD" sz="1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17"/>
            <a:ext cx="9144000" cy="6309420"/>
          </a:xfrm>
          <a:prstGeom prst="rect">
            <a:avLst/>
          </a:prstGeom>
          <a:solidFill>
            <a:srgbClr val="92D050"/>
          </a:solidFill>
        </p:spPr>
        <p:txBody>
          <a:bodyPr wrap="square">
            <a:spAutoFit/>
          </a:bodyPr>
          <a:lstStyle/>
          <a:p>
            <a:pPr algn="ctr"/>
            <a:r>
              <a:rPr lang="bn-BD" sz="6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মহাকাশ</a:t>
            </a:r>
            <a:r>
              <a:rPr lang="bn-BD" sz="3600" b="1" dirty="0">
                <a:solidFill>
                  <a:schemeClr val="bg1"/>
                </a:solidFill>
                <a:effectLst>
                  <a:outerShdw blurRad="38100" dist="38100" dir="2700000" algn="tl">
                    <a:srgbClr val="000000">
                      <a:alpha val="43137"/>
                    </a:srgbClr>
                  </a:outerShdw>
                </a:effectLst>
                <a:latin typeface="SutonnyMJ" pitchFamily="2" charset="0"/>
              </a:rPr>
              <a:t> </a:t>
            </a:r>
          </a:p>
          <a:p>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দিনের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বেলায়</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আকাশের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দিকে</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তাকালে</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আমরা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সূর্যকে</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দেখতে</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পাই</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রাতে</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মেঘমুক্ত</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আকাশের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গ্রহ</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উপগ্রহ</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নক্ষত্র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ইত্যাদি</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আমাদের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চোখে</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পড়ে</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আমরা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যদি</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দূরবীক্ষণ</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দিয়ে</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আকাশের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দিকে</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তাকাই</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আরও</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অনেক</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কিছু</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দেখতে</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পাই</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গ্রহ</a:t>
            </a:r>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উপগ্রহ</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নক্ষত্র</a:t>
            </a:r>
            <a:r>
              <a:rPr lang="en-US"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,ছায়াপথ,তারা, </a:t>
            </a:r>
          </a:p>
          <a:p>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গ্যালাক্সি </a:t>
            </a:r>
            <a:r>
              <a:rPr lang="en-US" sz="28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ইত্যাদি</a:t>
            </a:r>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র মাঝ</a:t>
            </a:r>
          </a:p>
          <a:p>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খানে যে খালি জায়গা </a:t>
            </a:r>
          </a:p>
          <a:p>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তাকে মহাকাশ বা মহাশূন্য </a:t>
            </a:r>
          </a:p>
          <a:p>
            <a:r>
              <a:rPr lang="bn-BD" sz="2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বলে।</a:t>
            </a:r>
            <a:endParaRPr lang="bn-BD" sz="9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endParaRPr lang="bn-BD" sz="1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1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146" name="Picture 2" descr="C:\Users\Akter\Downloads\sj 1.gif"/>
          <p:cNvPicPr>
            <a:picLocks noChangeAspect="1" noChangeArrowheads="1"/>
          </p:cNvPicPr>
          <p:nvPr/>
        </p:nvPicPr>
        <p:blipFill>
          <a:blip r:embed="rId2"/>
          <a:srcRect/>
          <a:stretch>
            <a:fillRect/>
          </a:stretch>
        </p:blipFill>
        <p:spPr bwMode="auto">
          <a:xfrm>
            <a:off x="4343400" y="2819400"/>
            <a:ext cx="4455763" cy="3505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752</Words>
  <Application>Microsoft Office PowerPoint</Application>
  <PresentationFormat>On-screen Show (4:3)</PresentationFormat>
  <Paragraphs>97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Akter</dc:creator>
  <cp:lastModifiedBy>deogaonruhs41@gmail.com</cp:lastModifiedBy>
  <cp:revision>66</cp:revision>
  <dcterms:created xsi:type="dcterms:W3CDTF">2020-09-11T14:19:41Z</dcterms:created>
  <dcterms:modified xsi:type="dcterms:W3CDTF">2020-09-27T06:11:26Z</dcterms:modified>
</cp:coreProperties>
</file>