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5" r:id="rId2"/>
    <p:sldId id="270" r:id="rId3"/>
    <p:sldId id="271" r:id="rId4"/>
    <p:sldId id="273" r:id="rId5"/>
    <p:sldId id="259" r:id="rId6"/>
    <p:sldId id="261" r:id="rId7"/>
    <p:sldId id="262" r:id="rId8"/>
    <p:sldId id="263" r:id="rId9"/>
    <p:sldId id="264" r:id="rId10"/>
    <p:sldId id="265" r:id="rId11"/>
    <p:sldId id="272" r:id="rId12"/>
    <p:sldId id="278" r:id="rId13"/>
    <p:sldId id="287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8" r:id="rId22"/>
    <p:sldId id="286" r:id="rId23"/>
    <p:sldId id="27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44B69-E5CD-42A4-8BA1-4648DBA7969A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55A65-65CB-4663-97A5-A8205AED1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DA460-4865-4EE5-9CE1-2BAB90C6E3C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020B5-A593-4B75-8DBC-A69C7C3370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DA460-4865-4EE5-9CE1-2BAB90C6E3C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020B5-A593-4B75-8DBC-A69C7C3370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DA460-4865-4EE5-9CE1-2BAB90C6E3C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020B5-A593-4B75-8DBC-A69C7C3370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70587676"/>
      </p:ext>
    </p:extLst>
  </p:cSld>
  <p:clrMapOvr>
    <a:masterClrMapping/>
  </p:clrMapOvr>
  <p:transition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DA460-4865-4EE5-9CE1-2BAB90C6E3C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020B5-A593-4B75-8DBC-A69C7C3370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DA460-4865-4EE5-9CE1-2BAB90C6E3C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020B5-A593-4B75-8DBC-A69C7C3370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DA460-4865-4EE5-9CE1-2BAB90C6E3C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020B5-A593-4B75-8DBC-A69C7C3370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DA460-4865-4EE5-9CE1-2BAB90C6E3C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020B5-A593-4B75-8DBC-A69C7C3370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DA460-4865-4EE5-9CE1-2BAB90C6E3C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020B5-A593-4B75-8DBC-A69C7C3370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DA460-4865-4EE5-9CE1-2BAB90C6E3C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020B5-A593-4B75-8DBC-A69C7C3370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DA460-4865-4EE5-9CE1-2BAB90C6E3C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020B5-A593-4B75-8DBC-A69C7C3370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DA460-4865-4EE5-9CE1-2BAB90C6E3C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020B5-A593-4B75-8DBC-A69C7C3370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DA460-4865-4EE5-9CE1-2BAB90C6E3C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020B5-A593-4B75-8DBC-A69C7C3370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sndAc>
      <p:stSnd>
        <p:snd r:embed="rId14" name="chimes.wav" builtIn="1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6.png"/><Relationship Id="rId10" Type="http://schemas.openxmlformats.org/officeDocument/2006/relationships/image" Target="../media/image20.jpe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Flower\we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838200"/>
            <a:ext cx="6705600" cy="5105400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0D76365-3489-4421-99DA-2ECB17C634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t="8588" b="3393"/>
          <a:stretch/>
        </p:blipFill>
        <p:spPr bwMode="auto">
          <a:xfrm>
            <a:off x="10049" y="1"/>
            <a:ext cx="9133951" cy="6857999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xmlns="" val="2869137470"/>
      </p:ext>
    </p:extLst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3000" y="1219200"/>
            <a:ext cx="7162800" cy="4524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fontAlgn="base">
              <a:buFont typeface="Wingdings" panose="05000000000000000000" pitchFamily="2" charset="2"/>
              <a:buChar char="q"/>
            </a:pPr>
            <a:r>
              <a:rPr lang="as-IN" sz="1600" b="1" i="0" dirty="0" smtClean="0">
                <a:solidFill>
                  <a:srgbClr val="3A3A3A"/>
                </a:solidFill>
                <a:effectLst/>
                <a:latin typeface="Baloo Da 2"/>
              </a:rPr>
              <a:t>কম্পিউটার মাউস (</a:t>
            </a:r>
            <a:r>
              <a:rPr lang="en-US" sz="1600" b="1" i="0" dirty="0" smtClean="0">
                <a:solidFill>
                  <a:srgbClr val="3A3A3A"/>
                </a:solidFill>
                <a:effectLst/>
                <a:latin typeface="Baloo Da 2"/>
              </a:rPr>
              <a:t>mouse) </a:t>
            </a:r>
            <a:r>
              <a:rPr lang="as-IN" sz="1600" b="1" i="0" dirty="0" smtClean="0">
                <a:solidFill>
                  <a:srgbClr val="3A3A3A"/>
                </a:solidFill>
                <a:effectLst/>
                <a:latin typeface="Baloo Da 2"/>
              </a:rPr>
              <a:t>হলো একটি কম্পিউটার ডিভাইস এর অনেক প্রয়োজনীয় একটি </a:t>
            </a:r>
            <a:r>
              <a:rPr lang="en-US" sz="1600" b="1" i="0" dirty="0" smtClean="0">
                <a:solidFill>
                  <a:srgbClr val="3A3A3A"/>
                </a:solidFill>
                <a:effectLst/>
                <a:latin typeface="Baloo Da 2"/>
              </a:rPr>
              <a:t>hardware component.</a:t>
            </a:r>
          </a:p>
          <a:p>
            <a:pPr marL="285750" indent="-285750" fontAlgn="base">
              <a:buFont typeface="Wingdings" panose="05000000000000000000" pitchFamily="2" charset="2"/>
              <a:buChar char="q"/>
            </a:pPr>
            <a:r>
              <a:rPr lang="en-US" sz="1600" b="1" i="0" dirty="0" smtClean="0">
                <a:solidFill>
                  <a:srgbClr val="3A3A3A"/>
                </a:solidFill>
                <a:effectLst/>
                <a:latin typeface="Baloo Da 2"/>
              </a:rPr>
              <a:t>Mouse </a:t>
            </a:r>
            <a:r>
              <a:rPr lang="as-IN" sz="1600" b="1" i="0" dirty="0" smtClean="0">
                <a:solidFill>
                  <a:srgbClr val="3A3A3A"/>
                </a:solidFill>
                <a:effectLst/>
                <a:latin typeface="Baloo Da 2"/>
              </a:rPr>
              <a:t>কে, </a:t>
            </a:r>
            <a:r>
              <a:rPr lang="en-US" sz="1600" b="1" i="0" dirty="0" smtClean="0">
                <a:solidFill>
                  <a:srgbClr val="3A3A3A"/>
                </a:solidFill>
                <a:effectLst/>
                <a:latin typeface="Baloo Da 2"/>
              </a:rPr>
              <a:t>cursor moving device </a:t>
            </a:r>
            <a:r>
              <a:rPr lang="as-IN" sz="1600" b="1" i="0" dirty="0" smtClean="0">
                <a:solidFill>
                  <a:srgbClr val="3A3A3A"/>
                </a:solidFill>
                <a:effectLst/>
                <a:latin typeface="Baloo Da 2"/>
              </a:rPr>
              <a:t>বা </a:t>
            </a:r>
            <a:r>
              <a:rPr lang="en-US" sz="1600" b="1" i="0" dirty="0" smtClean="0">
                <a:solidFill>
                  <a:srgbClr val="3A3A3A"/>
                </a:solidFill>
                <a:effectLst/>
                <a:latin typeface="Baloo Da 2"/>
              </a:rPr>
              <a:t>pointing device </a:t>
            </a:r>
            <a:r>
              <a:rPr lang="as-IN" sz="1600" b="1" i="0" dirty="0" smtClean="0">
                <a:solidFill>
                  <a:srgbClr val="3A3A3A"/>
                </a:solidFill>
                <a:effectLst/>
                <a:latin typeface="Baloo Da 2"/>
              </a:rPr>
              <a:t>এর নামেও বলা যেতে পারে।</a:t>
            </a:r>
          </a:p>
          <a:p>
            <a:pPr marL="285750" indent="-285750" fontAlgn="base">
              <a:buFont typeface="Wingdings" panose="05000000000000000000" pitchFamily="2" charset="2"/>
              <a:buChar char="q"/>
            </a:pPr>
            <a:r>
              <a:rPr lang="as-IN" sz="1600" b="1" i="0" dirty="0" smtClean="0">
                <a:solidFill>
                  <a:srgbClr val="3A3A3A"/>
                </a:solidFill>
                <a:effectLst/>
                <a:latin typeface="Baloo Da 2"/>
              </a:rPr>
              <a:t>অৱশ্যে, ল্যাপটপ বা ট্যাবলেট কম্পিউটার গুলিতে আলাদাভাবে </a:t>
            </a:r>
            <a:r>
              <a:rPr lang="en-US" sz="1600" b="1" i="0" dirty="0" smtClean="0">
                <a:solidFill>
                  <a:srgbClr val="3A3A3A"/>
                </a:solidFill>
                <a:effectLst/>
                <a:latin typeface="Baloo Da 2"/>
              </a:rPr>
              <a:t>mouse </a:t>
            </a:r>
            <a:r>
              <a:rPr lang="as-IN" sz="1600" b="1" i="0" dirty="0" smtClean="0">
                <a:solidFill>
                  <a:srgbClr val="3A3A3A"/>
                </a:solidFill>
                <a:effectLst/>
                <a:latin typeface="Baloo Da 2"/>
              </a:rPr>
              <a:t>ব্যবহার না করলেও হয় যদিও, একটি ডেস্কটপ কম্পিউটার, মাউস ছাড়া নিয়ন্ত্রণ করা অসম্ভব।</a:t>
            </a:r>
          </a:p>
          <a:p>
            <a:pPr marL="285750" indent="-285750" fontAlgn="base">
              <a:buFont typeface="Wingdings" panose="05000000000000000000" pitchFamily="2" charset="2"/>
              <a:buChar char="q"/>
            </a:pPr>
            <a:r>
              <a:rPr lang="as-IN" sz="1600" b="1" i="0" dirty="0" smtClean="0">
                <a:solidFill>
                  <a:srgbClr val="3A3A3A"/>
                </a:solidFill>
                <a:effectLst/>
                <a:latin typeface="Baloo Da 2"/>
              </a:rPr>
              <a:t>তাই, একটি মাউস একটি কিবোর্ডের মতোই কম্পিউটারের অনেক গুরুত্বপূর্ণ এবং মুখ্য ইনপুট ডিভাইস বললে আমি ভুল হবোনা।</a:t>
            </a:r>
          </a:p>
          <a:p>
            <a:pPr marL="285750" indent="-285750" fontAlgn="base">
              <a:buFont typeface="Wingdings" panose="05000000000000000000" pitchFamily="2" charset="2"/>
              <a:buChar char="q"/>
            </a:pPr>
            <a:r>
              <a:rPr lang="as-IN" sz="1600" b="1" i="0" dirty="0" smtClean="0">
                <a:solidFill>
                  <a:srgbClr val="3A3A3A"/>
                </a:solidFill>
                <a:effectLst/>
                <a:latin typeface="Baloo Da 2"/>
              </a:rPr>
              <a:t>একটি </a:t>
            </a:r>
            <a:r>
              <a:rPr lang="en-US" sz="1600" b="1" i="0" dirty="0" smtClean="0">
                <a:solidFill>
                  <a:srgbClr val="3A3A3A"/>
                </a:solidFill>
                <a:effectLst/>
                <a:latin typeface="Baloo Da 2"/>
              </a:rPr>
              <a:t>mouse </a:t>
            </a:r>
            <a:r>
              <a:rPr lang="as-IN" sz="1600" b="1" i="0" dirty="0" smtClean="0">
                <a:solidFill>
                  <a:srgbClr val="3A3A3A"/>
                </a:solidFill>
                <a:effectLst/>
                <a:latin typeface="Baloo Da 2"/>
              </a:rPr>
              <a:t>আমাদের হাথের দ্বারা নিয়ন্ত্রণ করে ব্যবহার করতে হয়।</a:t>
            </a:r>
          </a:p>
          <a:p>
            <a:pPr marL="285750" indent="-285750" fontAlgn="base">
              <a:buFont typeface="Wingdings" panose="05000000000000000000" pitchFamily="2" charset="2"/>
              <a:buChar char="q"/>
            </a:pPr>
            <a:r>
              <a:rPr lang="as-IN" sz="1600" b="1" i="0" dirty="0" smtClean="0">
                <a:solidFill>
                  <a:srgbClr val="3A3A3A"/>
                </a:solidFill>
                <a:effectLst/>
                <a:latin typeface="Baloo Da 2"/>
              </a:rPr>
              <a:t>এবং, </a:t>
            </a:r>
            <a:r>
              <a:rPr lang="en-US" sz="1600" b="1" i="0" dirty="0" smtClean="0">
                <a:solidFill>
                  <a:srgbClr val="3A3A3A"/>
                </a:solidFill>
                <a:effectLst/>
                <a:latin typeface="Baloo Da 2"/>
              </a:rPr>
              <a:t>mouse </a:t>
            </a:r>
            <a:r>
              <a:rPr lang="as-IN" sz="1600" b="1" i="0" dirty="0" smtClean="0">
                <a:solidFill>
                  <a:srgbClr val="3A3A3A"/>
                </a:solidFill>
                <a:effectLst/>
                <a:latin typeface="Baloo Da 2"/>
              </a:rPr>
              <a:t>এর দাঁড়া আমরা কম্পিউটারের স্ক্রিনে থাকা কার্সরটিকে (</a:t>
            </a:r>
            <a:r>
              <a:rPr lang="en-US" sz="1600" b="1" i="0" dirty="0" smtClean="0">
                <a:solidFill>
                  <a:srgbClr val="3A3A3A"/>
                </a:solidFill>
                <a:effectLst/>
                <a:latin typeface="Baloo Da 2"/>
              </a:rPr>
              <a:t>cursor) </a:t>
            </a:r>
            <a:r>
              <a:rPr lang="as-IN" sz="1600" b="1" i="0" dirty="0" smtClean="0">
                <a:solidFill>
                  <a:srgbClr val="3A3A3A"/>
                </a:solidFill>
                <a:effectLst/>
                <a:latin typeface="Baloo Da 2"/>
              </a:rPr>
              <a:t>বিভিন্ন ক্ষেত্রে নির্দেশ (</a:t>
            </a:r>
            <a:r>
              <a:rPr lang="en-US" sz="1600" b="1" i="0" dirty="0" smtClean="0">
                <a:solidFill>
                  <a:srgbClr val="3A3A3A"/>
                </a:solidFill>
                <a:effectLst/>
                <a:latin typeface="Baloo Da 2"/>
              </a:rPr>
              <a:t>instructions) </a:t>
            </a:r>
            <a:r>
              <a:rPr lang="as-IN" sz="1600" b="1" i="0" dirty="0" smtClean="0">
                <a:solidFill>
                  <a:srgbClr val="3A3A3A"/>
                </a:solidFill>
                <a:effectLst/>
                <a:latin typeface="Baloo Da 2"/>
              </a:rPr>
              <a:t>দিতে পারি।</a:t>
            </a:r>
          </a:p>
          <a:p>
            <a:pPr marL="285750" indent="-285750" fontAlgn="base">
              <a:buFont typeface="Wingdings" panose="05000000000000000000" pitchFamily="2" charset="2"/>
              <a:buChar char="q"/>
            </a:pPr>
            <a:r>
              <a:rPr lang="en-US" sz="1600" b="1" i="0" dirty="0" smtClean="0">
                <a:solidFill>
                  <a:srgbClr val="3A3A3A"/>
                </a:solidFill>
                <a:effectLst/>
                <a:latin typeface="Baloo Da 2"/>
              </a:rPr>
              <a:t>Computer screen </a:t>
            </a:r>
            <a:r>
              <a:rPr lang="as-IN" sz="1600" b="1" i="0" dirty="0" smtClean="0">
                <a:solidFill>
                  <a:srgbClr val="3A3A3A"/>
                </a:solidFill>
                <a:effectLst/>
                <a:latin typeface="Baloo Da 2"/>
              </a:rPr>
              <a:t>এ থাকা </a:t>
            </a:r>
            <a:r>
              <a:rPr lang="en-US" sz="1600" b="1" i="0" dirty="0" smtClean="0">
                <a:solidFill>
                  <a:srgbClr val="3A3A3A"/>
                </a:solidFill>
                <a:effectLst/>
                <a:latin typeface="Baloo Da 2"/>
              </a:rPr>
              <a:t>cursor icon </a:t>
            </a:r>
            <a:r>
              <a:rPr lang="as-IN" sz="1600" b="1" i="0" dirty="0" smtClean="0">
                <a:solidFill>
                  <a:srgbClr val="3A3A3A"/>
                </a:solidFill>
                <a:effectLst/>
                <a:latin typeface="Baloo Da 2"/>
              </a:rPr>
              <a:t>টিকে নির্দেশ দেয়ার জন্য, </a:t>
            </a:r>
            <a:r>
              <a:rPr lang="en-US" sz="1600" b="1" i="0" dirty="0" smtClean="0">
                <a:solidFill>
                  <a:srgbClr val="3A3A3A"/>
                </a:solidFill>
                <a:effectLst/>
                <a:latin typeface="Baloo Da 2"/>
              </a:rPr>
              <a:t>cursor </a:t>
            </a:r>
            <a:r>
              <a:rPr lang="as-IN" sz="1600" b="1" i="0" dirty="0" smtClean="0">
                <a:solidFill>
                  <a:srgbClr val="3A3A3A"/>
                </a:solidFill>
                <a:effectLst/>
                <a:latin typeface="Baloo Da 2"/>
              </a:rPr>
              <a:t>টিকে নিজের মন মতো করে কাজ করানোর জন্য, </a:t>
            </a:r>
            <a:r>
              <a:rPr lang="en-US" sz="1600" b="1" i="0" dirty="0" smtClean="0">
                <a:solidFill>
                  <a:srgbClr val="3A3A3A"/>
                </a:solidFill>
                <a:effectLst/>
                <a:latin typeface="Baloo Da 2"/>
              </a:rPr>
              <a:t>mouse </a:t>
            </a:r>
            <a:r>
              <a:rPr lang="as-IN" sz="1600" b="1" i="0" dirty="0" smtClean="0">
                <a:solidFill>
                  <a:srgbClr val="3A3A3A"/>
                </a:solidFill>
                <a:effectLst/>
                <a:latin typeface="Baloo Da 2"/>
              </a:rPr>
              <a:t>এর ডান দিকে এবং বামদিকে দুটি </a:t>
            </a:r>
            <a:r>
              <a:rPr lang="en-US" sz="1600" b="1" i="0" dirty="0" smtClean="0">
                <a:solidFill>
                  <a:srgbClr val="3A3A3A"/>
                </a:solidFill>
                <a:effectLst/>
                <a:latin typeface="Baloo Da 2"/>
              </a:rPr>
              <a:t>button </a:t>
            </a:r>
            <a:r>
              <a:rPr lang="as-IN" sz="1600" b="1" i="0" dirty="0" smtClean="0">
                <a:solidFill>
                  <a:srgbClr val="3A3A3A"/>
                </a:solidFill>
                <a:effectLst/>
                <a:latin typeface="Baloo Da 2"/>
              </a:rPr>
              <a:t>রয়েছে।</a:t>
            </a:r>
          </a:p>
          <a:p>
            <a:pPr marL="285750" indent="-285750" fontAlgn="base">
              <a:buFont typeface="Wingdings" panose="05000000000000000000" pitchFamily="2" charset="2"/>
              <a:buChar char="q"/>
            </a:pPr>
            <a:r>
              <a:rPr lang="as-IN" sz="1600" b="1" i="0" dirty="0" smtClean="0">
                <a:solidFill>
                  <a:srgbClr val="3A3A3A"/>
                </a:solidFill>
                <a:effectLst/>
                <a:latin typeface="Baloo Da 2"/>
              </a:rPr>
              <a:t>এই দুটি বাটন হলো “</a:t>
            </a:r>
            <a:r>
              <a:rPr lang="en-US" sz="1600" b="1" i="0" dirty="0" smtClean="0">
                <a:solidFill>
                  <a:srgbClr val="3A3A3A"/>
                </a:solidFill>
                <a:effectLst/>
                <a:latin typeface="Baloo Da 2"/>
              </a:rPr>
              <a:t>right click” </a:t>
            </a:r>
            <a:r>
              <a:rPr lang="as-IN" sz="1600" b="1" i="0" dirty="0" smtClean="0">
                <a:solidFill>
                  <a:srgbClr val="3A3A3A"/>
                </a:solidFill>
                <a:effectLst/>
                <a:latin typeface="Baloo Da 2"/>
              </a:rPr>
              <a:t>এবং “</a:t>
            </a:r>
            <a:r>
              <a:rPr lang="en-US" sz="1600" b="1" i="0" dirty="0" smtClean="0">
                <a:solidFill>
                  <a:srgbClr val="3A3A3A"/>
                </a:solidFill>
                <a:effectLst/>
                <a:latin typeface="Baloo Da 2"/>
              </a:rPr>
              <a:t>left click” button.</a:t>
            </a:r>
          </a:p>
          <a:p>
            <a:pPr marL="285750" indent="-285750" fontAlgn="base">
              <a:buFont typeface="Wingdings" panose="05000000000000000000" pitchFamily="2" charset="2"/>
              <a:buChar char="q"/>
            </a:pPr>
            <a:r>
              <a:rPr lang="as-IN" sz="1600" b="1" i="0" dirty="0" smtClean="0">
                <a:solidFill>
                  <a:srgbClr val="3A3A3A"/>
                </a:solidFill>
                <a:effectLst/>
                <a:latin typeface="Baloo Da 2"/>
              </a:rPr>
              <a:t>তাছাড়া, </a:t>
            </a:r>
            <a:r>
              <a:rPr lang="en-US" sz="1600" b="1" i="0" dirty="0" smtClean="0">
                <a:solidFill>
                  <a:srgbClr val="3A3A3A"/>
                </a:solidFill>
                <a:effectLst/>
                <a:latin typeface="Baloo Da 2"/>
              </a:rPr>
              <a:t>scroll button </a:t>
            </a:r>
            <a:r>
              <a:rPr lang="as-IN" sz="1600" b="1" i="0" dirty="0" smtClean="0">
                <a:solidFill>
                  <a:srgbClr val="3A3A3A"/>
                </a:solidFill>
                <a:effectLst/>
                <a:latin typeface="Baloo Da 2"/>
              </a:rPr>
              <a:t>নামের আরো একটি বাটন অবশই রয়েছে।</a:t>
            </a:r>
          </a:p>
          <a:p>
            <a:endParaRPr lang="en-US" sz="1600" dirty="0"/>
          </a:p>
        </p:txBody>
      </p:sp>
      <p:sp>
        <p:nvSpPr>
          <p:cNvPr id="9" name="Rounded Rectangle 8"/>
          <p:cNvSpPr/>
          <p:nvPr/>
        </p:nvSpPr>
        <p:spPr>
          <a:xfrm>
            <a:off x="3352800" y="228600"/>
            <a:ext cx="2590800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</a:rPr>
              <a:t>মাউস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xmlns="" val="2870009602"/>
      </p:ext>
    </p:extLst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1143000"/>
            <a:ext cx="7162800" cy="43242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/>
            <a:r>
              <a:rPr lang="en-US" sz="2500" b="1" i="0" dirty="0" smtClean="0">
                <a:solidFill>
                  <a:srgbClr val="3A3A3A"/>
                </a:solidFill>
                <a:effectLst/>
                <a:latin typeface="Baloo Da 2"/>
              </a:rPr>
              <a:t>Joystick </a:t>
            </a:r>
            <a:r>
              <a:rPr lang="bn-IN" sz="2500" b="1" i="0" dirty="0" smtClean="0">
                <a:solidFill>
                  <a:srgbClr val="3A3A3A"/>
                </a:solidFill>
                <a:effectLst/>
                <a:latin typeface="Baloo Da 2"/>
              </a:rPr>
              <a:t>(জয়স্টিক)</a:t>
            </a:r>
            <a:endParaRPr lang="en-US" sz="2500" b="1" i="0" dirty="0" smtClean="0">
              <a:solidFill>
                <a:srgbClr val="3A3A3A"/>
              </a:solidFill>
              <a:effectLst/>
              <a:latin typeface="Baloo Da 2"/>
            </a:endParaRPr>
          </a:p>
          <a:p>
            <a:pPr fontAlgn="base"/>
            <a:endParaRPr lang="en-US" sz="2500" b="1" i="0" dirty="0" smtClean="0">
              <a:solidFill>
                <a:srgbClr val="3A3A3A"/>
              </a:solidFill>
              <a:effectLst/>
              <a:latin typeface="Baloo Da 2"/>
            </a:endParaRPr>
          </a:p>
          <a:p>
            <a:pPr fontAlgn="base"/>
            <a:r>
              <a:rPr lang="en-US" sz="2500" b="1" i="0" dirty="0" smtClean="0">
                <a:solidFill>
                  <a:srgbClr val="3A3A3A"/>
                </a:solidFill>
                <a:effectLst/>
                <a:latin typeface="Baloo Da 2"/>
              </a:rPr>
              <a:t>Scanner </a:t>
            </a:r>
            <a:r>
              <a:rPr lang="bn-IN" sz="2500" b="1" i="0" dirty="0" smtClean="0">
                <a:solidFill>
                  <a:srgbClr val="3A3A3A"/>
                </a:solidFill>
                <a:effectLst/>
                <a:latin typeface="Baloo Da 2"/>
              </a:rPr>
              <a:t>(স্ক্যানার)</a:t>
            </a:r>
            <a:endParaRPr lang="en-US" sz="2500" b="1" i="0" dirty="0" smtClean="0">
              <a:solidFill>
                <a:srgbClr val="3A3A3A"/>
              </a:solidFill>
              <a:effectLst/>
              <a:latin typeface="Baloo Da 2"/>
            </a:endParaRPr>
          </a:p>
          <a:p>
            <a:pPr fontAlgn="base"/>
            <a:endParaRPr lang="en-US" sz="2500" b="1" i="0" dirty="0" smtClean="0">
              <a:solidFill>
                <a:srgbClr val="3A3A3A"/>
              </a:solidFill>
              <a:effectLst/>
              <a:latin typeface="Baloo Da 2"/>
            </a:endParaRPr>
          </a:p>
          <a:p>
            <a:pPr fontAlgn="base"/>
            <a:r>
              <a:rPr lang="en-US" sz="2500" b="1" i="0" dirty="0" smtClean="0">
                <a:solidFill>
                  <a:srgbClr val="3A3A3A"/>
                </a:solidFill>
                <a:effectLst/>
                <a:latin typeface="Baloo Da 2"/>
              </a:rPr>
              <a:t>Microphone </a:t>
            </a:r>
            <a:r>
              <a:rPr lang="bn-IN" sz="2500" b="1" i="0" dirty="0" smtClean="0">
                <a:solidFill>
                  <a:srgbClr val="3A3A3A"/>
                </a:solidFill>
                <a:effectLst/>
                <a:latin typeface="Baloo Da 2"/>
              </a:rPr>
              <a:t>(মাইক্রোফোন)</a:t>
            </a:r>
            <a:endParaRPr lang="en-US" sz="2500" b="1" i="0" dirty="0" smtClean="0">
              <a:solidFill>
                <a:srgbClr val="3A3A3A"/>
              </a:solidFill>
              <a:effectLst/>
              <a:latin typeface="Baloo Da 2"/>
            </a:endParaRPr>
          </a:p>
          <a:p>
            <a:pPr fontAlgn="base"/>
            <a:endParaRPr lang="en-US" sz="2500" b="1" i="0" dirty="0" smtClean="0">
              <a:solidFill>
                <a:srgbClr val="3A3A3A"/>
              </a:solidFill>
              <a:effectLst/>
              <a:latin typeface="Baloo Da 2"/>
            </a:endParaRPr>
          </a:p>
          <a:p>
            <a:pPr fontAlgn="base"/>
            <a:r>
              <a:rPr lang="en-US" sz="2500" b="1" i="0" dirty="0" smtClean="0">
                <a:solidFill>
                  <a:srgbClr val="3A3A3A"/>
                </a:solidFill>
                <a:effectLst/>
                <a:latin typeface="Baloo Da 2"/>
              </a:rPr>
              <a:t>Digital camera </a:t>
            </a:r>
            <a:r>
              <a:rPr lang="bn-IN" sz="2500" b="1" i="0" dirty="0" smtClean="0">
                <a:solidFill>
                  <a:srgbClr val="3A3A3A"/>
                </a:solidFill>
                <a:effectLst/>
                <a:latin typeface="Baloo Da 2"/>
              </a:rPr>
              <a:t>(ডিজিটাল ক্যামেরা)</a:t>
            </a:r>
            <a:endParaRPr lang="en-US" sz="2500" b="1" i="0" dirty="0" smtClean="0">
              <a:solidFill>
                <a:srgbClr val="3A3A3A"/>
              </a:solidFill>
              <a:effectLst/>
              <a:latin typeface="Baloo Da 2"/>
            </a:endParaRPr>
          </a:p>
          <a:p>
            <a:pPr fontAlgn="base"/>
            <a:endParaRPr lang="en-US" sz="2500" b="1" i="0" dirty="0" smtClean="0">
              <a:solidFill>
                <a:srgbClr val="3A3A3A"/>
              </a:solidFill>
              <a:effectLst/>
              <a:latin typeface="Baloo Da 2"/>
            </a:endParaRPr>
          </a:p>
          <a:p>
            <a:pPr fontAlgn="base"/>
            <a:r>
              <a:rPr lang="en-US" sz="2500" b="1" i="0" dirty="0" smtClean="0">
                <a:solidFill>
                  <a:srgbClr val="3A3A3A"/>
                </a:solidFill>
                <a:effectLst/>
                <a:latin typeface="Baloo Da 2"/>
              </a:rPr>
              <a:t>Fingerprint scanner </a:t>
            </a:r>
            <a:r>
              <a:rPr lang="bn-IN" sz="2500" b="1" i="0" dirty="0" smtClean="0">
                <a:solidFill>
                  <a:srgbClr val="3A3A3A"/>
                </a:solidFill>
                <a:effectLst/>
                <a:latin typeface="Baloo Da 2"/>
              </a:rPr>
              <a:t>(ফিঙ্গারপ্রিন্ট স্ক্যানার)</a:t>
            </a:r>
            <a:endParaRPr lang="en-US" sz="2500" b="1" i="0" dirty="0" smtClean="0">
              <a:solidFill>
                <a:srgbClr val="3A3A3A"/>
              </a:solidFill>
              <a:effectLst/>
              <a:latin typeface="Baloo Da 2"/>
            </a:endParaRPr>
          </a:p>
          <a:p>
            <a:pPr fontAlgn="base"/>
            <a:endParaRPr lang="en-US" sz="2500" b="1" i="0" dirty="0" smtClean="0">
              <a:solidFill>
                <a:srgbClr val="3A3A3A"/>
              </a:solidFill>
              <a:effectLst/>
              <a:latin typeface="Baloo Da 2"/>
            </a:endParaRPr>
          </a:p>
          <a:p>
            <a:pPr fontAlgn="base"/>
            <a:r>
              <a:rPr lang="en-US" sz="2500" b="1" i="0" dirty="0" smtClean="0">
                <a:solidFill>
                  <a:srgbClr val="3A3A3A"/>
                </a:solidFill>
                <a:effectLst/>
                <a:latin typeface="Baloo Da 2"/>
              </a:rPr>
              <a:t>Barcode reader </a:t>
            </a:r>
            <a:r>
              <a:rPr lang="bn-IN" sz="2500" b="1" i="0" dirty="0" smtClean="0">
                <a:solidFill>
                  <a:srgbClr val="3A3A3A"/>
                </a:solidFill>
                <a:effectLst/>
                <a:latin typeface="Baloo Da 2"/>
              </a:rPr>
              <a:t>(বারকোড রিডার)</a:t>
            </a:r>
            <a:endParaRPr lang="en-US" sz="2500" dirty="0"/>
          </a:p>
        </p:txBody>
      </p:sp>
      <p:sp>
        <p:nvSpPr>
          <p:cNvPr id="5" name="Rounded Rectangle 4"/>
          <p:cNvSpPr/>
          <p:nvPr/>
        </p:nvSpPr>
        <p:spPr>
          <a:xfrm>
            <a:off x="1905000" y="228600"/>
            <a:ext cx="5943600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/>
              <a:t>আরও কিছু ইনপুট ডিভাইস </a:t>
            </a:r>
            <a:endParaRPr lang="en-US" sz="2800" b="1" dirty="0"/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1295400" y="1219200"/>
            <a:ext cx="6324600" cy="4495800"/>
            <a:chOff x="762000" y="457200"/>
            <a:chExt cx="7391400" cy="6007100"/>
          </a:xfrm>
        </p:grpSpPr>
        <p:pic>
          <p:nvPicPr>
            <p:cNvPr id="9219" name="Picture 3" descr="F:\ম্যলওয়্যার ভাইরাস\lcd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00200" y="4191000"/>
              <a:ext cx="3209925" cy="1657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1" name="TextBox 1"/>
            <p:cNvSpPr txBox="1">
              <a:spLocks noChangeArrowheads="1"/>
            </p:cNvSpPr>
            <p:nvPr/>
          </p:nvSpPr>
          <p:spPr bwMode="auto">
            <a:xfrm>
              <a:off x="1295400" y="3505200"/>
              <a:ext cx="2209800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dirty="0"/>
                <a:t>C R T </a:t>
              </a:r>
              <a:r>
                <a:rPr lang="en-US" b="1" dirty="0"/>
                <a:t>Monitor</a:t>
              </a:r>
            </a:p>
          </p:txBody>
        </p:sp>
        <p:sp>
          <p:nvSpPr>
            <p:cNvPr id="9222" name="TextBox 5"/>
            <p:cNvSpPr txBox="1">
              <a:spLocks noChangeArrowheads="1"/>
            </p:cNvSpPr>
            <p:nvPr/>
          </p:nvSpPr>
          <p:spPr bwMode="auto">
            <a:xfrm>
              <a:off x="1981200" y="6096000"/>
              <a:ext cx="2209800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 dirty="0"/>
                <a:t>L C D  Monitor</a:t>
              </a:r>
            </a:p>
          </p:txBody>
        </p:sp>
        <p:sp>
          <p:nvSpPr>
            <p:cNvPr id="9223" name="TextBox 6"/>
            <p:cNvSpPr txBox="1">
              <a:spLocks noChangeArrowheads="1"/>
            </p:cNvSpPr>
            <p:nvPr/>
          </p:nvSpPr>
          <p:spPr bwMode="auto">
            <a:xfrm>
              <a:off x="5943600" y="4800600"/>
              <a:ext cx="2209800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 dirty="0"/>
                <a:t>L E D  Monitor</a:t>
              </a:r>
            </a:p>
          </p:txBody>
        </p:sp>
        <p:pic>
          <p:nvPicPr>
            <p:cNvPr id="9225" name="Picture 9" descr="E:\Image\crt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2000" y="457200"/>
              <a:ext cx="3276600" cy="3003550"/>
            </a:xfrm>
            <a:prstGeom prst="rect">
              <a:avLst/>
            </a:prstGeom>
            <a:noFill/>
          </p:spPr>
        </p:pic>
      </p:grpSp>
      <p:pic>
        <p:nvPicPr>
          <p:cNvPr id="9226" name="Picture 10" descr="E:\Image\mmo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1447800"/>
            <a:ext cx="3178629" cy="2781300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/>
        </p:nvSpPr>
        <p:spPr>
          <a:xfrm>
            <a:off x="2971800" y="228600"/>
            <a:ext cx="33528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 err="1" smtClean="0"/>
              <a:t>আউটপুট</a:t>
            </a:r>
            <a:r>
              <a:rPr lang="en-US" sz="2500" b="1" dirty="0" smtClean="0"/>
              <a:t> </a:t>
            </a:r>
            <a:r>
              <a:rPr lang="bn-IN" sz="2500" b="1" dirty="0" smtClean="0"/>
              <a:t>ডিভাইস</a:t>
            </a:r>
            <a:endParaRPr lang="en-US" sz="2500" dirty="0"/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52600" y="228600"/>
            <a:ext cx="5638800" cy="990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</a:rPr>
              <a:t>নিচের চিত্রটি লক্ষ্য কর এবং বল  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algn="ctr"/>
            <a:endParaRPr lang="en-US" sz="2500" dirty="0">
              <a:solidFill>
                <a:schemeClr val="tx1"/>
              </a:solidFill>
            </a:endParaRPr>
          </a:p>
        </p:txBody>
      </p:sp>
      <p:pic>
        <p:nvPicPr>
          <p:cNvPr id="2050" name="Picture 2" descr="E:\Flower\plo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295400"/>
            <a:ext cx="2438400" cy="2100943"/>
          </a:xfrm>
          <a:prstGeom prst="rect">
            <a:avLst/>
          </a:prstGeom>
          <a:noFill/>
        </p:spPr>
      </p:pic>
      <p:pic>
        <p:nvPicPr>
          <p:cNvPr id="2052" name="Picture 4" descr="E:\Image\Hp_laserjet_4200dtn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3352800"/>
            <a:ext cx="2362200" cy="2188286"/>
          </a:xfrm>
          <a:prstGeom prst="rect">
            <a:avLst/>
          </a:prstGeom>
          <a:noFill/>
        </p:spPr>
      </p:pic>
      <p:pic>
        <p:nvPicPr>
          <p:cNvPr id="2053" name="Picture 5" descr="E:\Flower\outttt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1371600"/>
            <a:ext cx="2286000" cy="2450703"/>
          </a:xfrm>
          <a:prstGeom prst="rect">
            <a:avLst/>
          </a:prstGeom>
          <a:noFill/>
        </p:spPr>
      </p:pic>
      <p:pic>
        <p:nvPicPr>
          <p:cNvPr id="2054" name="Picture 6" descr="E:\Flower\outrrrr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" y="3810000"/>
            <a:ext cx="2286000" cy="2133600"/>
          </a:xfrm>
          <a:prstGeom prst="rect">
            <a:avLst/>
          </a:prstGeom>
          <a:noFill/>
        </p:spPr>
      </p:pic>
      <p:pic>
        <p:nvPicPr>
          <p:cNvPr id="2055" name="Picture 7" descr="E:\Flower\out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0" y="2590800"/>
            <a:ext cx="2971800" cy="2528887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1066800" y="1371600"/>
            <a:ext cx="7315200" cy="470898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dirty="0" err="1"/>
              <a:t>মনিটর</a:t>
            </a:r>
            <a:r>
              <a:rPr lang="en-US" sz="3000" dirty="0"/>
              <a:t> : </a:t>
            </a:r>
            <a:endParaRPr lang="en-US" sz="3000" dirty="0" smtClean="0"/>
          </a:p>
          <a:p>
            <a:r>
              <a:rPr lang="en-US" sz="3000" dirty="0" err="1" smtClean="0"/>
              <a:t>মনিটর</a:t>
            </a:r>
            <a:r>
              <a:rPr lang="en-US" sz="3000" dirty="0" smtClean="0"/>
              <a:t> </a:t>
            </a:r>
            <a:r>
              <a:rPr lang="en-US" sz="3000" dirty="0" err="1"/>
              <a:t>আসলে</a:t>
            </a:r>
            <a:r>
              <a:rPr lang="en-US" sz="3000" dirty="0"/>
              <a:t> </a:t>
            </a:r>
            <a:r>
              <a:rPr lang="en-US" sz="3000" dirty="0" err="1"/>
              <a:t>একটি</a:t>
            </a:r>
            <a:r>
              <a:rPr lang="en-US" sz="3000" dirty="0"/>
              <a:t> </a:t>
            </a:r>
            <a:r>
              <a:rPr lang="en-US" sz="3000" dirty="0" err="1"/>
              <a:t>আউটপুট</a:t>
            </a:r>
            <a:r>
              <a:rPr lang="en-US" sz="3000" dirty="0"/>
              <a:t> </a:t>
            </a:r>
            <a:r>
              <a:rPr lang="en-US" sz="3000" dirty="0" err="1"/>
              <a:t>ডিভাইস</a:t>
            </a:r>
            <a:r>
              <a:rPr lang="en-US" sz="3000" dirty="0"/>
              <a:t>। </a:t>
            </a:r>
            <a:r>
              <a:rPr lang="en-US" sz="3000" dirty="0" err="1"/>
              <a:t>এমন</a:t>
            </a:r>
            <a:r>
              <a:rPr lang="en-US" sz="3000" dirty="0"/>
              <a:t> </a:t>
            </a:r>
            <a:r>
              <a:rPr lang="en-US" sz="3000" dirty="0" err="1"/>
              <a:t>এমন</a:t>
            </a:r>
            <a:r>
              <a:rPr lang="en-US" sz="3000" dirty="0"/>
              <a:t> </a:t>
            </a:r>
            <a:r>
              <a:rPr lang="en-US" sz="3000" dirty="0" err="1"/>
              <a:t>মনিটর</a:t>
            </a:r>
            <a:r>
              <a:rPr lang="en-US" sz="3000" dirty="0"/>
              <a:t> </a:t>
            </a:r>
            <a:r>
              <a:rPr lang="en-US" sz="3000" dirty="0" err="1"/>
              <a:t>পাওয়া</a:t>
            </a:r>
            <a:r>
              <a:rPr lang="en-US" sz="3000" dirty="0"/>
              <a:t> </a:t>
            </a:r>
            <a:r>
              <a:rPr lang="en-US" sz="3000" dirty="0" err="1"/>
              <a:t>যায়</a:t>
            </a:r>
            <a:r>
              <a:rPr lang="en-US" sz="3000" dirty="0"/>
              <a:t> </a:t>
            </a:r>
            <a:r>
              <a:rPr lang="en-US" sz="3000" dirty="0" err="1"/>
              <a:t>যা</a:t>
            </a:r>
            <a:r>
              <a:rPr lang="en-US" sz="3000" dirty="0"/>
              <a:t> </a:t>
            </a:r>
            <a:r>
              <a:rPr lang="en-US" sz="3000" dirty="0" err="1"/>
              <a:t>ইনপুট</a:t>
            </a:r>
            <a:r>
              <a:rPr lang="en-US" sz="3000" dirty="0"/>
              <a:t> </a:t>
            </a:r>
            <a:r>
              <a:rPr lang="en-US" sz="3000" dirty="0" err="1"/>
              <a:t>এবং</a:t>
            </a:r>
            <a:r>
              <a:rPr lang="en-US" sz="3000" dirty="0"/>
              <a:t> </a:t>
            </a:r>
            <a:r>
              <a:rPr lang="en-US" sz="3000" dirty="0" err="1"/>
              <a:t>আউটপুট</a:t>
            </a:r>
            <a:r>
              <a:rPr lang="en-US" sz="3000" dirty="0"/>
              <a:t> </a:t>
            </a:r>
            <a:r>
              <a:rPr lang="en-US" sz="3000" dirty="0" err="1"/>
              <a:t>হিসেবে</a:t>
            </a:r>
            <a:r>
              <a:rPr lang="en-US" sz="3000" dirty="0"/>
              <a:t> </a:t>
            </a:r>
            <a:r>
              <a:rPr lang="en-US" sz="3000" dirty="0" err="1"/>
              <a:t>কাজ</a:t>
            </a:r>
            <a:r>
              <a:rPr lang="en-US" sz="3000" dirty="0"/>
              <a:t> </a:t>
            </a:r>
            <a:r>
              <a:rPr lang="en-US" sz="3000" dirty="0" err="1"/>
              <a:t>করে</a:t>
            </a:r>
            <a:r>
              <a:rPr lang="en-US" sz="3000" dirty="0"/>
              <a:t>। </a:t>
            </a:r>
            <a:r>
              <a:rPr lang="en-US" sz="3000" dirty="0" err="1"/>
              <a:t>তোমরা</a:t>
            </a:r>
            <a:r>
              <a:rPr lang="en-US" sz="3000" dirty="0"/>
              <a:t> </a:t>
            </a:r>
            <a:r>
              <a:rPr lang="en-US" sz="3000" dirty="0" err="1"/>
              <a:t>নিশ্চিই</a:t>
            </a:r>
            <a:r>
              <a:rPr lang="en-US" sz="3000" dirty="0"/>
              <a:t> </a:t>
            </a:r>
            <a:r>
              <a:rPr lang="en-US" sz="3000" dirty="0" err="1"/>
              <a:t>বুঝে</a:t>
            </a:r>
            <a:r>
              <a:rPr lang="en-US" sz="3000" dirty="0"/>
              <a:t> </a:t>
            </a:r>
            <a:r>
              <a:rPr lang="en-US" sz="3000" dirty="0" err="1"/>
              <a:t>গেছ</a:t>
            </a:r>
            <a:r>
              <a:rPr lang="en-US" sz="3000" dirty="0"/>
              <a:t> </a:t>
            </a:r>
            <a:r>
              <a:rPr lang="en-US" sz="3000" dirty="0" err="1"/>
              <a:t>এখানে</a:t>
            </a:r>
            <a:r>
              <a:rPr lang="en-US" sz="3000" dirty="0"/>
              <a:t> </a:t>
            </a:r>
            <a:r>
              <a:rPr lang="en-US" sz="3000" dirty="0" err="1"/>
              <a:t>টার্চস্ক্রিন</a:t>
            </a:r>
            <a:r>
              <a:rPr lang="en-US" sz="3000" dirty="0"/>
              <a:t> </a:t>
            </a:r>
            <a:r>
              <a:rPr lang="en-US" sz="3000" dirty="0" err="1"/>
              <a:t>মনিটরের</a:t>
            </a:r>
            <a:r>
              <a:rPr lang="en-US" sz="3000" dirty="0"/>
              <a:t> </a:t>
            </a:r>
            <a:r>
              <a:rPr lang="en-US" sz="3000" dirty="0" err="1"/>
              <a:t>কথা</a:t>
            </a:r>
            <a:r>
              <a:rPr lang="en-US" sz="3000" dirty="0"/>
              <a:t> </a:t>
            </a:r>
            <a:r>
              <a:rPr lang="en-US" sz="3000" dirty="0" err="1"/>
              <a:t>বলা</a:t>
            </a:r>
            <a:r>
              <a:rPr lang="en-US" sz="3000" dirty="0"/>
              <a:t> </a:t>
            </a:r>
            <a:r>
              <a:rPr lang="en-US" sz="3000" dirty="0" err="1"/>
              <a:t>হয়েছে</a:t>
            </a:r>
            <a:r>
              <a:rPr lang="en-US" sz="3000" dirty="0"/>
              <a:t>। </a:t>
            </a:r>
            <a:r>
              <a:rPr lang="en-US" sz="3000" dirty="0" err="1"/>
              <a:t>আজকাল</a:t>
            </a:r>
            <a:r>
              <a:rPr lang="en-US" sz="3000" dirty="0"/>
              <a:t> </a:t>
            </a:r>
            <a:r>
              <a:rPr lang="en-US" sz="3000" dirty="0" err="1"/>
              <a:t>টার্চস্ক্রিনসহ</a:t>
            </a:r>
            <a:r>
              <a:rPr lang="en-US" sz="3000" dirty="0"/>
              <a:t> </a:t>
            </a:r>
            <a:r>
              <a:rPr lang="en-US" sz="3000" dirty="0" err="1"/>
              <a:t>মোবাইল</a:t>
            </a:r>
            <a:r>
              <a:rPr lang="en-US" sz="3000" dirty="0"/>
              <a:t> </a:t>
            </a:r>
            <a:r>
              <a:rPr lang="en-US" sz="3000" dirty="0" err="1"/>
              <a:t>ফোন</a:t>
            </a:r>
            <a:r>
              <a:rPr lang="en-US" sz="3000" dirty="0"/>
              <a:t>, </a:t>
            </a:r>
            <a:r>
              <a:rPr lang="en-US" sz="3000" dirty="0" err="1"/>
              <a:t>ট্যাবলেট</a:t>
            </a:r>
            <a:r>
              <a:rPr lang="en-US" sz="3000" dirty="0"/>
              <a:t> </a:t>
            </a:r>
            <a:r>
              <a:rPr lang="en-US" sz="3000" dirty="0" err="1"/>
              <a:t>কম্পিউটার</a:t>
            </a:r>
            <a:r>
              <a:rPr lang="en-US" sz="3000" dirty="0"/>
              <a:t>, </a:t>
            </a:r>
            <a:r>
              <a:rPr lang="en-US" sz="3000" dirty="0" err="1"/>
              <a:t>ল্যাপটপ</a:t>
            </a:r>
            <a:r>
              <a:rPr lang="en-US" sz="3000" dirty="0"/>
              <a:t> </a:t>
            </a:r>
            <a:r>
              <a:rPr lang="en-US" sz="3000" dirty="0" err="1"/>
              <a:t>কিংবা</a:t>
            </a:r>
            <a:r>
              <a:rPr lang="en-US" sz="3000" dirty="0"/>
              <a:t> </a:t>
            </a:r>
            <a:r>
              <a:rPr lang="en-US" sz="3000" dirty="0" err="1"/>
              <a:t>সাধারণ</a:t>
            </a:r>
            <a:r>
              <a:rPr lang="en-US" sz="3000" dirty="0"/>
              <a:t> </a:t>
            </a:r>
            <a:r>
              <a:rPr lang="en-US" sz="3000" dirty="0" err="1"/>
              <a:t>মনিটর</a:t>
            </a:r>
            <a:r>
              <a:rPr lang="en-US" sz="3000" dirty="0"/>
              <a:t> </a:t>
            </a:r>
            <a:r>
              <a:rPr lang="en-US" sz="3000" dirty="0" err="1"/>
              <a:t>সবখানেই</a:t>
            </a:r>
            <a:r>
              <a:rPr lang="en-US" sz="3000" dirty="0"/>
              <a:t> </a:t>
            </a:r>
            <a:r>
              <a:rPr lang="en-US" sz="3000" dirty="0" err="1"/>
              <a:t>পাওয়া</a:t>
            </a:r>
            <a:r>
              <a:rPr lang="en-US" sz="3000" dirty="0"/>
              <a:t> </a:t>
            </a:r>
            <a:r>
              <a:rPr lang="en-US" sz="3000" dirty="0" err="1"/>
              <a:t>যায়</a:t>
            </a:r>
            <a:r>
              <a:rPr lang="en-US" sz="3000" dirty="0"/>
              <a:t>। </a:t>
            </a:r>
            <a:r>
              <a:rPr lang="en-US" sz="3000" dirty="0" err="1"/>
              <a:t>তোমরা</a:t>
            </a:r>
            <a:r>
              <a:rPr lang="en-US" sz="3000" dirty="0"/>
              <a:t> </a:t>
            </a:r>
            <a:r>
              <a:rPr lang="en-US" sz="3000" dirty="0" err="1"/>
              <a:t>অনেকেই</a:t>
            </a:r>
            <a:r>
              <a:rPr lang="en-US" sz="3000" dirty="0"/>
              <a:t> </a:t>
            </a:r>
            <a:r>
              <a:rPr lang="en-US" sz="3000" dirty="0" err="1"/>
              <a:t>হয়তো</a:t>
            </a:r>
            <a:r>
              <a:rPr lang="en-US" sz="3000" dirty="0"/>
              <a:t> </a:t>
            </a:r>
            <a:r>
              <a:rPr lang="en-US" sz="3000" dirty="0" err="1" smtClean="0"/>
              <a:t>এর</a:t>
            </a:r>
            <a:r>
              <a:rPr lang="en-US" sz="3000" dirty="0" smtClean="0"/>
              <a:t> </a:t>
            </a:r>
            <a:r>
              <a:rPr lang="en-US" sz="3000" dirty="0" err="1" smtClean="0"/>
              <a:t>মধ্যে</a:t>
            </a:r>
            <a:r>
              <a:rPr lang="en-US" sz="3000" dirty="0" smtClean="0"/>
              <a:t> </a:t>
            </a:r>
            <a:r>
              <a:rPr lang="en-US" sz="3000" dirty="0" err="1"/>
              <a:t>এসব</a:t>
            </a:r>
            <a:r>
              <a:rPr lang="en-US" sz="3000" dirty="0"/>
              <a:t> </a:t>
            </a:r>
            <a:r>
              <a:rPr lang="en-US" sz="3000" dirty="0" err="1"/>
              <a:t>ব্যবহার</a:t>
            </a:r>
            <a:r>
              <a:rPr lang="en-US" sz="3000" dirty="0"/>
              <a:t> ও </a:t>
            </a:r>
            <a:r>
              <a:rPr lang="en-US" sz="3000" dirty="0" err="1"/>
              <a:t>করে</a:t>
            </a:r>
            <a:r>
              <a:rPr lang="en-US" sz="3000" dirty="0"/>
              <a:t> </a:t>
            </a:r>
            <a:r>
              <a:rPr lang="en-US" sz="3000" dirty="0" err="1" smtClean="0"/>
              <a:t>ফেলেছ</a:t>
            </a:r>
            <a:endParaRPr lang="en-US" sz="3000" dirty="0"/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1371600" y="533400"/>
            <a:ext cx="7239000" cy="4953000"/>
            <a:chOff x="1066800" y="533400"/>
            <a:chExt cx="7543800" cy="5962650"/>
          </a:xfrm>
        </p:grpSpPr>
        <p:pic>
          <p:nvPicPr>
            <p:cNvPr id="11266" name="Picture 2" descr="F:\ম্যলওয়্যার ভাইরাস\dot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43000" y="533400"/>
              <a:ext cx="6248400" cy="281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68" name="Picture 4" descr="F:\ম্যলওয়্যার ভাইরাস\leser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715000" y="3373438"/>
              <a:ext cx="2667000" cy="2951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69" name="TextBox 1"/>
            <p:cNvSpPr txBox="1">
              <a:spLocks noChangeArrowheads="1"/>
            </p:cNvSpPr>
            <p:nvPr/>
          </p:nvSpPr>
          <p:spPr bwMode="auto">
            <a:xfrm>
              <a:off x="3124200" y="3200400"/>
              <a:ext cx="25908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 dirty="0"/>
                <a:t>Dot Matrix Printer</a:t>
              </a:r>
            </a:p>
          </p:txBody>
        </p:sp>
        <p:sp>
          <p:nvSpPr>
            <p:cNvPr id="11270" name="TextBox 5"/>
            <p:cNvSpPr txBox="1">
              <a:spLocks noChangeArrowheads="1"/>
            </p:cNvSpPr>
            <p:nvPr/>
          </p:nvSpPr>
          <p:spPr bwMode="auto">
            <a:xfrm>
              <a:off x="1447800" y="6126163"/>
              <a:ext cx="259080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 dirty="0"/>
                <a:t>Inkjet Printer</a:t>
              </a:r>
            </a:p>
          </p:txBody>
        </p:sp>
        <p:sp>
          <p:nvSpPr>
            <p:cNvPr id="11271" name="TextBox 6"/>
            <p:cNvSpPr txBox="1">
              <a:spLocks noChangeArrowheads="1"/>
            </p:cNvSpPr>
            <p:nvPr/>
          </p:nvSpPr>
          <p:spPr bwMode="auto">
            <a:xfrm>
              <a:off x="6019800" y="6019800"/>
              <a:ext cx="259080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 dirty="0" err="1"/>
                <a:t>Leser</a:t>
              </a:r>
              <a:r>
                <a:rPr lang="en-US" b="1" dirty="0"/>
                <a:t> Printer</a:t>
              </a:r>
            </a:p>
          </p:txBody>
        </p:sp>
        <p:pic>
          <p:nvPicPr>
            <p:cNvPr id="11272" name="Picture 8" descr="E:\Image\images (26)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066800" y="3962400"/>
              <a:ext cx="2590800" cy="214312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1295400" y="990600"/>
            <a:ext cx="7162800" cy="224676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 err="1"/>
              <a:t>প্রিন্টার</a:t>
            </a:r>
            <a:r>
              <a:rPr lang="en-US" sz="2000" b="1" dirty="0"/>
              <a:t> : </a:t>
            </a:r>
            <a:endParaRPr lang="en-US" sz="2000" b="1" dirty="0" smtClean="0"/>
          </a:p>
          <a:p>
            <a:r>
              <a:rPr lang="en-US" sz="2000" b="1" dirty="0" err="1" smtClean="0"/>
              <a:t>মনিটরের</a:t>
            </a:r>
            <a:r>
              <a:rPr lang="en-US" sz="2000" b="1" dirty="0" smtClean="0"/>
              <a:t> </a:t>
            </a:r>
            <a:r>
              <a:rPr lang="en-US" sz="2000" b="1" dirty="0" err="1"/>
              <a:t>পর</a:t>
            </a:r>
            <a:r>
              <a:rPr lang="en-US" sz="2000" b="1" dirty="0"/>
              <a:t> </a:t>
            </a:r>
            <a:r>
              <a:rPr lang="en-US" sz="2000" b="1" dirty="0" err="1"/>
              <a:t>আমাদের</a:t>
            </a:r>
            <a:r>
              <a:rPr lang="en-US" sz="2000" b="1" dirty="0"/>
              <a:t> </a:t>
            </a:r>
            <a:r>
              <a:rPr lang="en-US" sz="2000" b="1" dirty="0" err="1"/>
              <a:t>যে</a:t>
            </a:r>
            <a:r>
              <a:rPr lang="en-US" sz="2000" b="1" dirty="0"/>
              <a:t> </a:t>
            </a:r>
            <a:r>
              <a:rPr lang="en-US" sz="2000" b="1" dirty="0" err="1"/>
              <a:t>আউটপুট</a:t>
            </a:r>
            <a:r>
              <a:rPr lang="en-US" sz="2000" b="1" dirty="0"/>
              <a:t> </a:t>
            </a:r>
            <a:r>
              <a:rPr lang="en-US" sz="2000" b="1" dirty="0" err="1"/>
              <a:t>যন্ত্রটি</a:t>
            </a:r>
            <a:r>
              <a:rPr lang="en-US" sz="2000" b="1" dirty="0"/>
              <a:t> </a:t>
            </a:r>
            <a:r>
              <a:rPr lang="en-US" sz="2000" b="1" dirty="0" err="1"/>
              <a:t>বেশি</a:t>
            </a:r>
            <a:r>
              <a:rPr lang="en-US" sz="2000" b="1" dirty="0"/>
              <a:t> </a:t>
            </a:r>
            <a:r>
              <a:rPr lang="en-US" sz="2000" b="1" dirty="0" err="1"/>
              <a:t>প্রয়োজন</a:t>
            </a:r>
            <a:r>
              <a:rPr lang="en-US" sz="2000" b="1" dirty="0"/>
              <a:t> </a:t>
            </a:r>
            <a:r>
              <a:rPr lang="en-US" sz="2000" b="1" dirty="0" err="1"/>
              <a:t>হয়</a:t>
            </a:r>
            <a:r>
              <a:rPr lang="en-US" sz="2000" b="1" dirty="0"/>
              <a:t> </a:t>
            </a:r>
            <a:r>
              <a:rPr lang="en-US" sz="2000" b="1" dirty="0" err="1"/>
              <a:t>তা</a:t>
            </a:r>
            <a:r>
              <a:rPr lang="en-US" sz="2000" b="1" dirty="0"/>
              <a:t> </a:t>
            </a:r>
            <a:r>
              <a:rPr lang="en-US" sz="2000" b="1" dirty="0" err="1"/>
              <a:t>হলো</a:t>
            </a:r>
            <a:r>
              <a:rPr lang="en-US" sz="2000" b="1" dirty="0"/>
              <a:t> </a:t>
            </a:r>
            <a:r>
              <a:rPr lang="en-US" sz="2000" b="1" dirty="0" err="1"/>
              <a:t>প্রিন্টার</a:t>
            </a:r>
            <a:r>
              <a:rPr lang="en-US" sz="2000" b="1" dirty="0"/>
              <a:t>। </a:t>
            </a:r>
            <a:r>
              <a:rPr lang="en-US" sz="2000" b="1" dirty="0" err="1"/>
              <a:t>কম্পিউটারে</a:t>
            </a:r>
            <a:r>
              <a:rPr lang="en-US" sz="2000" b="1" dirty="0"/>
              <a:t> </a:t>
            </a:r>
            <a:r>
              <a:rPr lang="en-US" sz="2000" b="1" dirty="0" err="1"/>
              <a:t>প্রসেসিং</a:t>
            </a:r>
            <a:r>
              <a:rPr lang="en-US" sz="2000" b="1" dirty="0"/>
              <a:t> </a:t>
            </a:r>
            <a:r>
              <a:rPr lang="en-US" sz="2000" b="1" dirty="0" err="1"/>
              <a:t>করার</a:t>
            </a:r>
            <a:r>
              <a:rPr lang="en-US" sz="2000" b="1" dirty="0"/>
              <a:t> </a:t>
            </a:r>
            <a:r>
              <a:rPr lang="en-US" sz="2000" b="1" dirty="0" err="1"/>
              <a:t>পর</a:t>
            </a:r>
            <a:r>
              <a:rPr lang="en-US" sz="2000" b="1" dirty="0"/>
              <a:t> </a:t>
            </a:r>
            <a:r>
              <a:rPr lang="en-US" sz="2000" b="1" dirty="0" err="1" smtClean="0"/>
              <a:t>এর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আউটপুট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কাগজে</a:t>
            </a:r>
            <a:r>
              <a:rPr lang="en-US" sz="2000" b="1" dirty="0" smtClean="0"/>
              <a:t> </a:t>
            </a:r>
            <a:r>
              <a:rPr lang="en-US" sz="2000" b="1" dirty="0" err="1"/>
              <a:t>ছাপানোর</a:t>
            </a:r>
            <a:r>
              <a:rPr lang="en-US" sz="2000" b="1" dirty="0"/>
              <a:t> </a:t>
            </a:r>
            <a:r>
              <a:rPr lang="en-US" sz="2000" b="1" dirty="0" err="1"/>
              <a:t>জন্য</a:t>
            </a:r>
            <a:r>
              <a:rPr lang="en-US" sz="2000" b="1" dirty="0"/>
              <a:t> </a:t>
            </a:r>
            <a:r>
              <a:rPr lang="en-US" sz="2000" b="1" dirty="0" err="1"/>
              <a:t>আমাদের</a:t>
            </a:r>
            <a:r>
              <a:rPr lang="en-US" sz="2000" b="1" dirty="0"/>
              <a:t> </a:t>
            </a:r>
            <a:r>
              <a:rPr lang="en-US" sz="2000" b="1" dirty="0" err="1"/>
              <a:t>প্রিন্টার</a:t>
            </a:r>
            <a:r>
              <a:rPr lang="en-US" sz="2000" b="1" dirty="0"/>
              <a:t> 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বহার</a:t>
            </a:r>
            <a:r>
              <a:rPr lang="en-US" sz="2000" b="1" dirty="0" smtClean="0"/>
              <a:t> </a:t>
            </a:r>
            <a:r>
              <a:rPr lang="en-US" sz="2000" b="1" dirty="0" err="1"/>
              <a:t>করতে</a:t>
            </a:r>
            <a:r>
              <a:rPr lang="en-US" sz="2000" b="1" dirty="0"/>
              <a:t> </a:t>
            </a:r>
            <a:r>
              <a:rPr lang="en-US" sz="2000" b="1" dirty="0" err="1"/>
              <a:t>হয়</a:t>
            </a:r>
            <a:r>
              <a:rPr lang="en-US" sz="2000" b="1" dirty="0"/>
              <a:t>। </a:t>
            </a:r>
            <a:r>
              <a:rPr lang="en-US" sz="2000" b="1" dirty="0" err="1"/>
              <a:t>ডিজিটাল</a:t>
            </a:r>
            <a:r>
              <a:rPr lang="en-US" sz="2000" b="1" dirty="0"/>
              <a:t> </a:t>
            </a:r>
            <a:r>
              <a:rPr lang="en-US" sz="2000" b="1" dirty="0" err="1"/>
              <a:t>ক্যামেরায়</a:t>
            </a:r>
            <a:r>
              <a:rPr lang="en-US" sz="2000" b="1" dirty="0"/>
              <a:t> </a:t>
            </a:r>
            <a:r>
              <a:rPr lang="en-US" sz="2000" b="1" dirty="0" err="1"/>
              <a:t>তোলা</a:t>
            </a:r>
            <a:r>
              <a:rPr lang="en-US" sz="2000" b="1" dirty="0"/>
              <a:t> </a:t>
            </a:r>
            <a:r>
              <a:rPr lang="en-US" sz="2000" b="1" dirty="0" err="1"/>
              <a:t>ছবি</a:t>
            </a:r>
            <a:r>
              <a:rPr lang="en-US" sz="2000" b="1" dirty="0"/>
              <a:t> ও </a:t>
            </a:r>
            <a:r>
              <a:rPr lang="en-US" sz="2000" b="1" dirty="0" err="1"/>
              <a:t>আমরা</a:t>
            </a:r>
            <a:r>
              <a:rPr lang="en-US" sz="2000" b="1" dirty="0"/>
              <a:t> </a:t>
            </a:r>
            <a:r>
              <a:rPr lang="en-US" sz="2000" b="1" dirty="0" err="1" smtClean="0"/>
              <a:t>প্রিন্টারে</a:t>
            </a:r>
            <a:r>
              <a:rPr lang="en-US" sz="2000" b="1" dirty="0" smtClean="0"/>
              <a:t> </a:t>
            </a:r>
            <a:r>
              <a:rPr lang="en-US" sz="2000" b="1" dirty="0" err="1"/>
              <a:t>প্রিন্ট</a:t>
            </a:r>
            <a:r>
              <a:rPr lang="en-US" sz="2000" b="1" dirty="0"/>
              <a:t> </a:t>
            </a:r>
            <a:r>
              <a:rPr lang="en-US" sz="2000" b="1" dirty="0" err="1"/>
              <a:t>করতে</a:t>
            </a:r>
            <a:r>
              <a:rPr lang="en-US" sz="2000" b="1" dirty="0"/>
              <a:t> </a:t>
            </a:r>
            <a:r>
              <a:rPr lang="en-US" sz="2000" b="1" dirty="0" err="1"/>
              <a:t>পারি</a:t>
            </a:r>
            <a:r>
              <a:rPr lang="en-US" sz="2000" b="1" dirty="0"/>
              <a:t>।</a:t>
            </a:r>
          </a:p>
          <a:p>
            <a:endParaRPr lang="en-US" sz="2000" b="1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43000" y="4343400"/>
            <a:ext cx="2819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/>
              <a:t>১। </a:t>
            </a:r>
            <a:r>
              <a:rPr lang="en-US" b="1" dirty="0" err="1" smtClean="0"/>
              <a:t>লেজার</a:t>
            </a:r>
            <a:r>
              <a:rPr lang="en-US" b="1" dirty="0" smtClean="0"/>
              <a:t> </a:t>
            </a:r>
            <a:r>
              <a:rPr lang="en-US" b="1" dirty="0" err="1"/>
              <a:t>প্রিন্টার</a:t>
            </a:r>
            <a:endParaRPr lang="en-US" b="1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66800" y="5029200"/>
            <a:ext cx="2819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/>
              <a:t>২। </a:t>
            </a:r>
            <a:r>
              <a:rPr lang="en-US" b="1" dirty="0" err="1" smtClean="0"/>
              <a:t>ইঙ্কজেট</a:t>
            </a:r>
            <a:r>
              <a:rPr lang="en-US" b="1" dirty="0" smtClean="0"/>
              <a:t> </a:t>
            </a:r>
            <a:r>
              <a:rPr lang="en-US" b="1" dirty="0" err="1"/>
              <a:t>প্রিন্টার</a:t>
            </a:r>
            <a:endParaRPr lang="en-US" b="1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43000" y="5715000"/>
            <a:ext cx="2819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/>
              <a:t>৩</a:t>
            </a:r>
            <a:r>
              <a:rPr lang="en-US" b="1" dirty="0" smtClean="0"/>
              <a:t>। </a:t>
            </a:r>
            <a:r>
              <a:rPr lang="en-US" b="1" dirty="0" err="1" smtClean="0"/>
              <a:t>ডট</a:t>
            </a:r>
            <a:r>
              <a:rPr lang="en-US" b="1" dirty="0" smtClean="0"/>
              <a:t> </a:t>
            </a:r>
            <a:r>
              <a:rPr lang="en-US" b="1" dirty="0" err="1" smtClean="0"/>
              <a:t>মেট্রিক্স</a:t>
            </a:r>
            <a:r>
              <a:rPr lang="en-US" b="1" dirty="0" smtClean="0"/>
              <a:t> </a:t>
            </a:r>
            <a:r>
              <a:rPr lang="en-US" b="1" dirty="0" err="1"/>
              <a:t>প্রিন্টার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3352801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সাধারণত</a:t>
            </a:r>
            <a:r>
              <a:rPr lang="en-US" b="1" dirty="0" smtClean="0"/>
              <a:t> </a:t>
            </a:r>
            <a:r>
              <a:rPr lang="en-US" b="1" dirty="0" err="1" smtClean="0"/>
              <a:t>তিন</a:t>
            </a:r>
            <a:r>
              <a:rPr lang="en-US" b="1" dirty="0" smtClean="0"/>
              <a:t> </a:t>
            </a:r>
            <a:r>
              <a:rPr lang="en-US" b="1" dirty="0" err="1" smtClean="0"/>
              <a:t>ধরনের</a:t>
            </a:r>
            <a:r>
              <a:rPr lang="en-US" b="1" dirty="0" smtClean="0"/>
              <a:t> </a:t>
            </a:r>
            <a:r>
              <a:rPr lang="en-US" b="1" dirty="0" err="1" smtClean="0"/>
              <a:t>প্রিন্টার</a:t>
            </a:r>
            <a:r>
              <a:rPr lang="en-US" b="1" dirty="0" smtClean="0"/>
              <a:t> </a:t>
            </a:r>
            <a:r>
              <a:rPr lang="en-US" b="1" dirty="0" err="1" smtClean="0"/>
              <a:t>পাওয়া</a:t>
            </a:r>
            <a:r>
              <a:rPr lang="en-US" b="1" dirty="0" smtClean="0"/>
              <a:t> </a:t>
            </a:r>
            <a:r>
              <a:rPr lang="en-US" b="1" dirty="0" err="1" smtClean="0"/>
              <a:t>যায়</a:t>
            </a:r>
            <a:r>
              <a:rPr lang="en-US" b="1" dirty="0" smtClean="0"/>
              <a:t>:</a:t>
            </a:r>
            <a:endParaRPr lang="en-US" dirty="0"/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1066800" y="1600200"/>
            <a:ext cx="7162800" cy="3962400"/>
            <a:chOff x="381000" y="1600200"/>
            <a:chExt cx="8458200" cy="3962400"/>
          </a:xfrm>
        </p:grpSpPr>
        <p:pic>
          <p:nvPicPr>
            <p:cNvPr id="13316" name="Picture 4" descr="E:\Flower\ploter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0600" y="1600200"/>
              <a:ext cx="4038600" cy="30480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3317" name="Picture 5" descr="E:\Flower\ploterrr.jpe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1000" y="1600200"/>
              <a:ext cx="4274717" cy="3038898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6" name="TextBox 2"/>
            <p:cNvSpPr txBox="1">
              <a:spLocks noChangeArrowheads="1"/>
            </p:cNvSpPr>
            <p:nvPr/>
          </p:nvSpPr>
          <p:spPr bwMode="auto">
            <a:xfrm>
              <a:off x="2630521" y="5029200"/>
              <a:ext cx="3160679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 err="1" smtClean="0"/>
                <a:t>প্লটার</a:t>
              </a:r>
              <a:r>
                <a:rPr lang="en-US" sz="2800" b="1" dirty="0" smtClean="0"/>
                <a:t> </a:t>
              </a:r>
              <a:r>
                <a:rPr lang="en-US" sz="2800" b="1" dirty="0" err="1"/>
                <a:t>প্রিন্টার</a:t>
              </a:r>
              <a:endParaRPr lang="en-US" sz="2800" b="1" dirty="0"/>
            </a:p>
          </p:txBody>
        </p:sp>
      </p:grp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914400" y="1600200"/>
            <a:ext cx="7620000" cy="4114800"/>
            <a:chOff x="609601" y="1676400"/>
            <a:chExt cx="8153399" cy="4485620"/>
          </a:xfrm>
        </p:grpSpPr>
        <p:pic>
          <p:nvPicPr>
            <p:cNvPr id="14340" name="Picture 4" descr="E:\Flower\outyyyyy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9601" y="1676400"/>
              <a:ext cx="3733800" cy="3505200"/>
            </a:xfrm>
            <a:prstGeom prst="rect">
              <a:avLst/>
            </a:prstGeom>
            <a:noFill/>
          </p:spPr>
        </p:pic>
        <p:pic>
          <p:nvPicPr>
            <p:cNvPr id="14341" name="Picture 5" descr="E:\Flower\outttt.jpe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029200" y="1676400"/>
              <a:ext cx="3733800" cy="3810000"/>
            </a:xfrm>
            <a:prstGeom prst="rect">
              <a:avLst/>
            </a:prstGeom>
            <a:noFill/>
          </p:spPr>
        </p:pic>
        <p:sp>
          <p:nvSpPr>
            <p:cNvPr id="6" name="TextBox 7"/>
            <p:cNvSpPr txBox="1">
              <a:spLocks noChangeArrowheads="1"/>
            </p:cNvSpPr>
            <p:nvPr/>
          </p:nvSpPr>
          <p:spPr bwMode="auto">
            <a:xfrm>
              <a:off x="3429000" y="5638800"/>
              <a:ext cx="24384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 err="1"/>
                <a:t>প্রজেক্টর</a:t>
              </a:r>
              <a:endParaRPr lang="en-US" sz="2800" b="1" dirty="0"/>
            </a:p>
          </p:txBody>
        </p:sp>
      </p:grp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F:\ম্যলওয়্যার ভাইরাস\les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706734"/>
            <a:ext cx="6324600" cy="417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3200400" y="4876800"/>
            <a:ext cx="2819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/>
              <a:t>লেজার</a:t>
            </a:r>
            <a:r>
              <a:rPr lang="en-US" sz="2800" b="1" dirty="0"/>
              <a:t> </a:t>
            </a:r>
            <a:r>
              <a:rPr lang="en-US" sz="2800" b="1" dirty="0" err="1"/>
              <a:t>প্রিন্টার</a:t>
            </a:r>
            <a:endParaRPr lang="en-US" sz="2800" b="1" dirty="0"/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Flower\flower TEACHE cop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685800"/>
            <a:ext cx="6248400" cy="5562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" dur="1230" decel="100000"/>
                                        <p:tgtEl>
                                          <p:spTgt spid="307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9" dur="1230" decel="100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1" dur="1230" decel="100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2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762000" y="1295400"/>
            <a:ext cx="7848600" cy="3505200"/>
            <a:chOff x="762000" y="1295400"/>
            <a:chExt cx="7848600" cy="3505200"/>
          </a:xfrm>
        </p:grpSpPr>
        <p:pic>
          <p:nvPicPr>
            <p:cNvPr id="16386" name="Picture 2" descr="F:\ম্যলওয়্যার ভাইরাস\speaker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15000" y="1295400"/>
              <a:ext cx="2869049" cy="3009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88" name="Picture 4" descr="F:\ম্যলওয়্যার ভাইরাস\aaa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52800" y="1905000"/>
              <a:ext cx="2286000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89" name="TextBox 2"/>
            <p:cNvSpPr txBox="1">
              <a:spLocks noChangeArrowheads="1"/>
            </p:cNvSpPr>
            <p:nvPr/>
          </p:nvSpPr>
          <p:spPr bwMode="auto">
            <a:xfrm>
              <a:off x="990600" y="4419600"/>
              <a:ext cx="16002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 err="1"/>
                <a:t>স্পিকার</a:t>
              </a:r>
              <a:endParaRPr lang="en-US" dirty="0"/>
            </a:p>
          </p:txBody>
        </p:sp>
        <p:sp>
          <p:nvSpPr>
            <p:cNvPr id="16390" name="TextBox 6"/>
            <p:cNvSpPr txBox="1">
              <a:spLocks noChangeArrowheads="1"/>
            </p:cNvSpPr>
            <p:nvPr/>
          </p:nvSpPr>
          <p:spPr bwMode="auto">
            <a:xfrm>
              <a:off x="3886200" y="4419600"/>
              <a:ext cx="16002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 err="1"/>
                <a:t>হেডফোন</a:t>
              </a:r>
              <a:endParaRPr lang="en-US" dirty="0"/>
            </a:p>
          </p:txBody>
        </p:sp>
        <p:pic>
          <p:nvPicPr>
            <p:cNvPr id="16392" name="Picture 8" descr="E:\Flower\outrrrrr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62000" y="1676400"/>
              <a:ext cx="2332038" cy="2133600"/>
            </a:xfrm>
            <a:prstGeom prst="rect">
              <a:avLst/>
            </a:prstGeom>
            <a:noFill/>
          </p:spPr>
        </p:pic>
        <p:sp>
          <p:nvSpPr>
            <p:cNvPr id="9" name="TextBox 2"/>
            <p:cNvSpPr txBox="1">
              <a:spLocks noChangeArrowheads="1"/>
            </p:cNvSpPr>
            <p:nvPr/>
          </p:nvSpPr>
          <p:spPr bwMode="auto">
            <a:xfrm>
              <a:off x="7010400" y="4419600"/>
              <a:ext cx="16002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 err="1"/>
                <a:t>স্পিকার</a:t>
              </a:r>
              <a:endParaRPr lang="en-US" dirty="0"/>
            </a:p>
          </p:txBody>
        </p:sp>
      </p:grp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1B122DD-7F82-467C-8773-C4D8FBAF80F3}"/>
              </a:ext>
            </a:extLst>
          </p:cNvPr>
          <p:cNvSpPr/>
          <p:nvPr/>
        </p:nvSpPr>
        <p:spPr>
          <a:xfrm>
            <a:off x="838200" y="3962400"/>
            <a:ext cx="7696200" cy="9906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 smtClean="0"/>
              <a:t>৫ </a:t>
            </a:r>
            <a:r>
              <a:rPr lang="en-US" sz="2500" b="1" dirty="0" err="1" smtClean="0"/>
              <a:t>টি</a:t>
            </a:r>
            <a:r>
              <a:rPr lang="en-US" sz="2500" b="1" dirty="0" smtClean="0"/>
              <a:t> </a:t>
            </a:r>
            <a:r>
              <a:rPr lang="bn-IN" sz="2500" b="1" dirty="0" smtClean="0"/>
              <a:t>ইনপুট </a:t>
            </a:r>
            <a:r>
              <a:rPr lang="en-US" sz="2500" b="1" dirty="0" smtClean="0"/>
              <a:t>ও </a:t>
            </a:r>
            <a:r>
              <a:rPr lang="en-US" sz="2500" b="1" dirty="0" smtClean="0"/>
              <a:t>৫ </a:t>
            </a:r>
            <a:r>
              <a:rPr lang="en-US" sz="2500" b="1" dirty="0" err="1" smtClean="0"/>
              <a:t>টি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আউটপুট</a:t>
            </a:r>
            <a:r>
              <a:rPr lang="bn-IN" sz="2500" b="1" dirty="0" smtClean="0"/>
              <a:t> ডিভাই</a:t>
            </a:r>
            <a:r>
              <a:rPr lang="en-US" sz="2500" b="1" dirty="0" err="1" smtClean="0"/>
              <a:t>সের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নাম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লিখ</a:t>
            </a:r>
            <a:r>
              <a:rPr lang="en-US" sz="2500" b="1" dirty="0" smtClean="0"/>
              <a:t>? </a:t>
            </a:r>
            <a:r>
              <a:rPr lang="bn-IN" sz="2500" b="1" dirty="0" smtClean="0"/>
              <a:t> </a:t>
            </a:r>
            <a:endParaRPr lang="en-US" sz="2500" b="1" dirty="0" smtClean="0"/>
          </a:p>
        </p:txBody>
      </p:sp>
      <p:sp>
        <p:nvSpPr>
          <p:cNvPr id="3" name="Rounded Rectangle 2"/>
          <p:cNvSpPr/>
          <p:nvPr/>
        </p:nvSpPr>
        <p:spPr>
          <a:xfrm>
            <a:off x="2743200" y="381000"/>
            <a:ext cx="36576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 smtClean="0"/>
              <a:t>একক কাজ </a:t>
            </a:r>
            <a:endParaRPr lang="en-US" sz="2800" b="1" dirty="0" smtClean="0"/>
          </a:p>
          <a:p>
            <a:pPr algn="ctr"/>
            <a:endParaRPr lang="en-US" sz="2500" dirty="0"/>
          </a:p>
        </p:txBody>
      </p:sp>
      <p:pic>
        <p:nvPicPr>
          <p:cNvPr id="4" name="Picture 2" descr="E:\Image\Read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1524000"/>
            <a:ext cx="2438400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871" y="1371600"/>
            <a:ext cx="5982929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819400" y="457200"/>
            <a:ext cx="3581400" cy="70788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1B122DD-7F82-467C-8773-C4D8FBAF80F3}"/>
              </a:ext>
            </a:extLst>
          </p:cNvPr>
          <p:cNvSpPr/>
          <p:nvPr/>
        </p:nvSpPr>
        <p:spPr>
          <a:xfrm>
            <a:off x="838200" y="3962400"/>
            <a:ext cx="7696200" cy="9906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b="1" dirty="0" smtClean="0"/>
              <a:t>ইনপুট </a:t>
            </a:r>
            <a:r>
              <a:rPr lang="en-US" sz="2000" b="1" dirty="0" smtClean="0"/>
              <a:t>ও  </a:t>
            </a:r>
            <a:r>
              <a:rPr lang="en-US" sz="2000" b="1" dirty="0" err="1" smtClean="0"/>
              <a:t>আউটপুট</a:t>
            </a:r>
            <a:r>
              <a:rPr lang="bn-IN" sz="2000" b="1" dirty="0" smtClean="0"/>
              <a:t> ডিভাই</a:t>
            </a:r>
            <a:r>
              <a:rPr lang="en-US" sz="2000" b="1" dirty="0" smtClean="0"/>
              <a:t>স </a:t>
            </a:r>
            <a:r>
              <a:rPr lang="en-US" sz="2000" b="1" dirty="0" err="1" smtClean="0"/>
              <a:t>সম্পরকে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আলোচনা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কর</a:t>
            </a:r>
            <a:r>
              <a:rPr lang="en-US" sz="2000" b="1" dirty="0" smtClean="0"/>
              <a:t>।  </a:t>
            </a:r>
            <a:r>
              <a:rPr lang="bn-IN" sz="2000" b="1" dirty="0" smtClean="0"/>
              <a:t> </a:t>
            </a: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739577869"/>
      </p:ext>
    </p:extLst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Flower\thanks1 cop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838200"/>
            <a:ext cx="6629400" cy="464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4800401"/>
      </p:ext>
    </p:extLst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" y="0"/>
            <a:ext cx="9144000" cy="6858000"/>
            <a:chOff x="1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 flipH="1">
              <a:off x="1" y="0"/>
              <a:ext cx="4411527" cy="685800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Oval 3"/>
            <p:cNvSpPr/>
            <p:nvPr/>
          </p:nvSpPr>
          <p:spPr>
            <a:xfrm flipH="1">
              <a:off x="4001196" y="372840"/>
              <a:ext cx="216780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 flipH="1">
              <a:off x="4001196" y="866743"/>
              <a:ext cx="216780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 flipH="1">
              <a:off x="4001196" y="1360647"/>
              <a:ext cx="216780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 flipH="1">
              <a:off x="4001196" y="1854554"/>
              <a:ext cx="216780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 flipH="1">
              <a:off x="4001196" y="2348457"/>
              <a:ext cx="216780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flipH="1">
              <a:off x="4001196" y="2842362"/>
              <a:ext cx="216780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 flipH="1">
              <a:off x="4001196" y="3336267"/>
              <a:ext cx="216780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 flipH="1">
              <a:off x="4001196" y="3830170"/>
              <a:ext cx="216780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 flipH="1">
              <a:off x="4001196" y="4324075"/>
              <a:ext cx="216780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 flipH="1">
              <a:off x="4001196" y="4817980"/>
              <a:ext cx="216780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 flipH="1">
              <a:off x="4001196" y="5311885"/>
              <a:ext cx="216780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 flipH="1">
              <a:off x="4001196" y="5805789"/>
              <a:ext cx="216780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 flipH="1">
              <a:off x="4001196" y="6299694"/>
              <a:ext cx="216780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411528" y="0"/>
              <a:ext cx="4732473" cy="6858000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4551526" y="375587"/>
              <a:ext cx="220563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4551526" y="871112"/>
              <a:ext cx="220563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551526" y="1366637"/>
              <a:ext cx="220563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4551526" y="1862163"/>
              <a:ext cx="220563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4551526" y="2357687"/>
              <a:ext cx="220563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551526" y="2853211"/>
              <a:ext cx="220563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4551526" y="3348737"/>
              <a:ext cx="220563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4551526" y="3844261"/>
              <a:ext cx="220563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4551526" y="4339785"/>
              <a:ext cx="220563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551526" y="4835309"/>
              <a:ext cx="220563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551526" y="5330835"/>
              <a:ext cx="220563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4551526" y="5826361"/>
              <a:ext cx="220563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4551526" y="6321885"/>
              <a:ext cx="220563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4109586" y="454374"/>
              <a:ext cx="574952" cy="126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4097274" y="950420"/>
              <a:ext cx="574952" cy="126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4097273" y="1445306"/>
              <a:ext cx="574952" cy="12633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4097273" y="1942942"/>
              <a:ext cx="574952" cy="12633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4097273" y="2437952"/>
              <a:ext cx="574952" cy="12633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4109585" y="2924905"/>
              <a:ext cx="574952" cy="12633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4097274" y="3429001"/>
              <a:ext cx="574952" cy="12633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4109585" y="3926285"/>
              <a:ext cx="574952" cy="126330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4109586" y="4422882"/>
              <a:ext cx="574952" cy="126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4109586" y="4918790"/>
              <a:ext cx="574952" cy="12633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4085653" y="5404619"/>
              <a:ext cx="574952" cy="12633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4097274" y="5890448"/>
              <a:ext cx="574952" cy="12633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4110116" y="6406025"/>
              <a:ext cx="574952" cy="126330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116550" y="3862767"/>
              <a:ext cx="1479361" cy="7405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as-IN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" y="0"/>
            <a:ext cx="9144000" cy="6858000"/>
            <a:chOff x="1" y="0"/>
            <a:chExt cx="9144000" cy="6858000"/>
          </a:xfrm>
        </p:grpSpPr>
        <p:sp>
          <p:nvSpPr>
            <p:cNvPr id="46" name="Rectangle 45"/>
            <p:cNvSpPr/>
            <p:nvPr/>
          </p:nvSpPr>
          <p:spPr>
            <a:xfrm flipH="1">
              <a:off x="1" y="0"/>
              <a:ext cx="4411527" cy="6858000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Oval 46"/>
            <p:cNvSpPr/>
            <p:nvPr/>
          </p:nvSpPr>
          <p:spPr>
            <a:xfrm flipH="1">
              <a:off x="4001196" y="372840"/>
              <a:ext cx="216780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 flipH="1">
              <a:off x="4001196" y="866743"/>
              <a:ext cx="216780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 flipH="1">
              <a:off x="4001196" y="1360647"/>
              <a:ext cx="216780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 flipH="1">
              <a:off x="4001196" y="1854554"/>
              <a:ext cx="216780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 flipH="1">
              <a:off x="4001196" y="2348457"/>
              <a:ext cx="216780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 flipH="1">
              <a:off x="4001196" y="2842362"/>
              <a:ext cx="216780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 flipH="1">
              <a:off x="4001196" y="3336267"/>
              <a:ext cx="216780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 flipH="1">
              <a:off x="4001196" y="3830170"/>
              <a:ext cx="216780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 flipH="1">
              <a:off x="4001196" y="4324075"/>
              <a:ext cx="216780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 flipH="1">
              <a:off x="4001196" y="4817980"/>
              <a:ext cx="216780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 flipH="1">
              <a:off x="4001196" y="5311885"/>
              <a:ext cx="216780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 flipH="1">
              <a:off x="4001196" y="5805789"/>
              <a:ext cx="216780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 flipH="1">
              <a:off x="4001196" y="6299694"/>
              <a:ext cx="216780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411528" y="0"/>
              <a:ext cx="4732473" cy="6858000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4551526" y="375587"/>
              <a:ext cx="220563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4551526" y="871112"/>
              <a:ext cx="220563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4551526" y="1366637"/>
              <a:ext cx="220563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4551526" y="1862163"/>
              <a:ext cx="220563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4551526" y="2357687"/>
              <a:ext cx="220563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4551526" y="2853211"/>
              <a:ext cx="220563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4551526" y="3348737"/>
              <a:ext cx="220563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4551526" y="3844261"/>
              <a:ext cx="220563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4551526" y="4339785"/>
              <a:ext cx="220563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4551526" y="4835309"/>
              <a:ext cx="220563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4551526" y="5330835"/>
              <a:ext cx="220563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4551526" y="5826361"/>
              <a:ext cx="220563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4551526" y="6321885"/>
              <a:ext cx="220563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4109586" y="454374"/>
              <a:ext cx="574952" cy="126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4097274" y="950420"/>
              <a:ext cx="574952" cy="126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4097273" y="1445306"/>
              <a:ext cx="574952" cy="12633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4097273" y="1942942"/>
              <a:ext cx="574952" cy="12633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4097273" y="2437952"/>
              <a:ext cx="574952" cy="12633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4109585" y="2924905"/>
              <a:ext cx="574952" cy="12633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4097274" y="3429001"/>
              <a:ext cx="574952" cy="12633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4109585" y="3926285"/>
              <a:ext cx="574952" cy="126330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4109586" y="4422882"/>
              <a:ext cx="574952" cy="126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4109586" y="4918790"/>
              <a:ext cx="574952" cy="12633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4085653" y="5404619"/>
              <a:ext cx="574952" cy="12633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4097274" y="5890448"/>
              <a:ext cx="574952" cy="12633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4110116" y="6406025"/>
              <a:ext cx="574952" cy="126330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2116550" y="3862767"/>
              <a:ext cx="1479361" cy="7405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as-IN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89" name="Title 1"/>
          <p:cNvSpPr txBox="1">
            <a:spLocks/>
          </p:cNvSpPr>
          <p:nvPr/>
        </p:nvSpPr>
        <p:spPr>
          <a:xfrm>
            <a:off x="2590800" y="0"/>
            <a:ext cx="3657600" cy="762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পাঠ পরিচিতি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" pitchFamily="2" charset="0"/>
              <a:ea typeface="+mn-ea"/>
              <a:cs typeface="Nikosh" pitchFamily="2" charset="0"/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304800" y="4800600"/>
            <a:ext cx="3581400" cy="1676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 smtClean="0"/>
              <a:t>ইনপুট 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ও </a:t>
            </a:r>
          </a:p>
          <a:p>
            <a:pPr algn="ctr"/>
            <a:r>
              <a:rPr lang="en-US" sz="2800" b="1" dirty="0" err="1" smtClean="0"/>
              <a:t>আউটপুট</a:t>
            </a:r>
            <a:r>
              <a:rPr lang="en-US" sz="2800" b="1" dirty="0" smtClean="0"/>
              <a:t> </a:t>
            </a:r>
            <a:r>
              <a:rPr lang="bn-IN" sz="2800" b="1" dirty="0" smtClean="0"/>
              <a:t>ডিভাইস</a:t>
            </a:r>
            <a:endParaRPr lang="en-US" sz="2500" dirty="0"/>
          </a:p>
        </p:txBody>
      </p:sp>
      <p:sp>
        <p:nvSpPr>
          <p:cNvPr id="96" name="Oval 95"/>
          <p:cNvSpPr/>
          <p:nvPr/>
        </p:nvSpPr>
        <p:spPr>
          <a:xfrm>
            <a:off x="685800" y="3810000"/>
            <a:ext cx="2895600" cy="914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b="1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lvl="0" algn="ctr"/>
            <a:r>
              <a:rPr lang="bn-BD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সময়ঃ </a:t>
            </a:r>
            <a:r>
              <a:rPr lang="bn-BD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৫</a:t>
            </a:r>
            <a:r>
              <a:rPr lang="en-US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০</a:t>
            </a:r>
            <a:r>
              <a:rPr lang="bn-BD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মিনিট </a:t>
            </a:r>
            <a:endParaRPr lang="en-US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5122" name="Picture 2" descr="E:\Flower\Input-Devi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838200"/>
            <a:ext cx="396240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 descr="E:\Flower\output devicesi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505200"/>
            <a:ext cx="4000470" cy="3006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7" name="Content Placeholder 2"/>
          <p:cNvSpPr txBox="1">
            <a:spLocks/>
          </p:cNvSpPr>
          <p:nvPr/>
        </p:nvSpPr>
        <p:spPr>
          <a:xfrm>
            <a:off x="291153" y="2253018"/>
            <a:ext cx="36576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IN" b="1" dirty="0" smtClean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অ্যাপলিকেশন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– ১ </a:t>
            </a:r>
            <a:endParaRPr lang="bn-IN" b="1" dirty="0" smtClean="0"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 </a:t>
            </a:r>
            <a:r>
              <a:rPr kumimoji="0" lang="bn-BD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 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" pitchFamily="2" charset="0"/>
              <a:ea typeface="+mn-ea"/>
              <a:cs typeface="Nikosh" pitchFamily="2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62000" y="1371600"/>
            <a:ext cx="289560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শ্রেণীঃ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দশ</a:t>
            </a:r>
          </a:p>
        </p:txBody>
      </p:sp>
      <p:sp>
        <p:nvSpPr>
          <p:cNvPr id="99" name="Flowchart: Predefined Process 98"/>
          <p:cNvSpPr/>
          <p:nvPr/>
        </p:nvSpPr>
        <p:spPr>
          <a:xfrm>
            <a:off x="762000" y="2971800"/>
            <a:ext cx="2819400" cy="838200"/>
          </a:xfrm>
          <a:prstGeom prst="flowChartPredefined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অধ্যায়-</a:t>
            </a:r>
            <a:r>
              <a:rPr lang="en-US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২ </a:t>
            </a:r>
            <a:endParaRPr lang="bn-IN" sz="3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000" dirty="0"/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95600" y="304800"/>
            <a:ext cx="3119051" cy="68374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1219200"/>
            <a:ext cx="5525590" cy="5539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4" name="Snip Diagonal Corner Rectangle 3"/>
          <p:cNvSpPr/>
          <p:nvPr/>
        </p:nvSpPr>
        <p:spPr>
          <a:xfrm>
            <a:off x="762000" y="2057400"/>
            <a:ext cx="7620000" cy="914400"/>
          </a:xfrm>
          <a:prstGeom prst="snip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b="1" dirty="0" smtClean="0"/>
              <a:t>১</a:t>
            </a:r>
            <a:r>
              <a:rPr lang="en-US" sz="2000" b="1" dirty="0" smtClean="0"/>
              <a:t>.</a:t>
            </a:r>
            <a:r>
              <a:rPr lang="bn-BD" sz="2000" b="1" dirty="0" smtClean="0"/>
              <a:t> </a:t>
            </a:r>
            <a:r>
              <a:rPr lang="bn-IN" sz="2000" b="1" dirty="0" smtClean="0"/>
              <a:t>ইনপুট </a:t>
            </a:r>
            <a:r>
              <a:rPr lang="en-US" sz="2000" b="1" dirty="0" smtClean="0"/>
              <a:t>ও </a:t>
            </a:r>
            <a:r>
              <a:rPr lang="en-US" sz="2000" b="1" dirty="0" err="1" smtClean="0"/>
              <a:t>আউটপুট</a:t>
            </a:r>
            <a:r>
              <a:rPr lang="en-US" sz="2000" b="1" dirty="0" smtClean="0"/>
              <a:t> </a:t>
            </a:r>
            <a:r>
              <a:rPr lang="bn-IN" sz="2000" b="1" dirty="0" smtClean="0"/>
              <a:t>ডিভাইস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কি</a:t>
            </a:r>
            <a:r>
              <a:rPr lang="en-US" sz="2000" b="1" dirty="0" smtClean="0"/>
              <a:t> </a:t>
            </a:r>
            <a:r>
              <a:rPr lang="bn-BD" sz="2000" b="1" dirty="0" smtClean="0"/>
              <a:t>তা বলতে পারবে</a:t>
            </a:r>
            <a:r>
              <a:rPr lang="en-US" sz="2000" b="1" dirty="0" smtClean="0"/>
              <a:t>। </a:t>
            </a:r>
            <a:r>
              <a:rPr lang="bn-BD" sz="2000" b="1" dirty="0" smtClean="0"/>
              <a:t> </a:t>
            </a:r>
          </a:p>
          <a:p>
            <a:endParaRPr lang="en-US" sz="2000" b="1" dirty="0"/>
          </a:p>
        </p:txBody>
      </p:sp>
      <p:sp>
        <p:nvSpPr>
          <p:cNvPr id="5" name="Snip Diagonal Corner Rectangle 4"/>
          <p:cNvSpPr/>
          <p:nvPr/>
        </p:nvSpPr>
        <p:spPr>
          <a:xfrm>
            <a:off x="609600" y="4267200"/>
            <a:ext cx="7924800" cy="914400"/>
          </a:xfrm>
          <a:prstGeom prst="snip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b="1" dirty="0" smtClean="0"/>
              <a:t>৩</a:t>
            </a:r>
            <a:r>
              <a:rPr lang="en-US" b="1" dirty="0" smtClean="0"/>
              <a:t>. </a:t>
            </a:r>
            <a:r>
              <a:rPr lang="bn-IN" b="1" dirty="0" smtClean="0"/>
              <a:t>বিভিন্ন ধরণের </a:t>
            </a:r>
            <a:r>
              <a:rPr lang="en-US" b="1" dirty="0" err="1" smtClean="0"/>
              <a:t>আউটপুট</a:t>
            </a:r>
            <a:r>
              <a:rPr lang="bn-IN" b="1" dirty="0" smtClean="0"/>
              <a:t> ডিভাইস এর</a:t>
            </a:r>
            <a:r>
              <a:rPr lang="en-US" b="1" dirty="0" smtClean="0"/>
              <a:t> </a:t>
            </a:r>
            <a:r>
              <a:rPr lang="en-US" b="1" dirty="0" err="1" smtClean="0"/>
              <a:t>সাথে</a:t>
            </a:r>
            <a:r>
              <a:rPr lang="en-US" b="1" dirty="0" smtClean="0"/>
              <a:t> </a:t>
            </a:r>
            <a:r>
              <a:rPr lang="en-US" b="1" dirty="0" err="1" smtClean="0"/>
              <a:t>পরিচিত</a:t>
            </a:r>
            <a:r>
              <a:rPr lang="en-US" b="1" dirty="0" smtClean="0"/>
              <a:t> </a:t>
            </a:r>
            <a:r>
              <a:rPr lang="en-US" b="1" dirty="0" err="1" smtClean="0"/>
              <a:t>হতে</a:t>
            </a:r>
            <a:r>
              <a:rPr lang="en-US" b="1" dirty="0" smtClean="0"/>
              <a:t> </a:t>
            </a:r>
            <a:r>
              <a:rPr lang="bn-BD" b="1" dirty="0" smtClean="0"/>
              <a:t>পারবে</a:t>
            </a:r>
            <a:r>
              <a:rPr lang="en-US" b="1" dirty="0" smtClean="0"/>
              <a:t>। </a:t>
            </a:r>
            <a:endParaRPr lang="bn-BD" b="1" dirty="0" smtClean="0"/>
          </a:p>
          <a:p>
            <a:endParaRPr lang="en-US" b="1" dirty="0"/>
          </a:p>
        </p:txBody>
      </p:sp>
      <p:sp>
        <p:nvSpPr>
          <p:cNvPr id="6" name="Snip Diagonal Corner Rectangle 5"/>
          <p:cNvSpPr/>
          <p:nvPr/>
        </p:nvSpPr>
        <p:spPr>
          <a:xfrm>
            <a:off x="685800" y="3124200"/>
            <a:ext cx="7848600" cy="914400"/>
          </a:xfrm>
          <a:prstGeom prst="snip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/>
              <a:t>২.</a:t>
            </a:r>
            <a:r>
              <a:rPr lang="en-US" sz="2000" b="1" dirty="0" smtClean="0"/>
              <a:t> </a:t>
            </a:r>
            <a:r>
              <a:rPr lang="bn-IN" sz="2000" b="1" dirty="0" smtClean="0"/>
              <a:t>বিভিন্ন ধরণের ইনপুট ডিভাইস এর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সাথে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পরিচিত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হতে</a:t>
            </a:r>
            <a:r>
              <a:rPr lang="en-US" sz="2000" b="1" dirty="0" smtClean="0"/>
              <a:t> </a:t>
            </a:r>
            <a:r>
              <a:rPr lang="bn-BD" sz="2000" b="1" dirty="0" smtClean="0"/>
              <a:t>পারবে</a:t>
            </a:r>
            <a:r>
              <a:rPr lang="en-US" sz="2000" b="1" dirty="0" smtClean="0"/>
              <a:t>। </a:t>
            </a:r>
          </a:p>
          <a:p>
            <a:endParaRPr lang="en-US" sz="2000" b="1" dirty="0"/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1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B12D9BBB-4B7B-424E-9441-F7235050C137}"/>
              </a:ext>
            </a:extLst>
          </p:cNvPr>
          <p:cNvSpPr/>
          <p:nvPr/>
        </p:nvSpPr>
        <p:spPr>
          <a:xfrm>
            <a:off x="1066800" y="4876800"/>
            <a:ext cx="2872409" cy="821635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/>
              <a:t>কী-বোর্ড </a:t>
            </a:r>
            <a:endParaRPr lang="en-US" sz="2400" b="1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8A3BA68C-F6AF-48E3-BD2C-45BB0989C51A}"/>
              </a:ext>
            </a:extLst>
          </p:cNvPr>
          <p:cNvSpPr/>
          <p:nvPr/>
        </p:nvSpPr>
        <p:spPr>
          <a:xfrm>
            <a:off x="5257800" y="4724400"/>
            <a:ext cx="2872409" cy="82163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/>
              <a:t>মাউস  </a:t>
            </a:r>
            <a:endParaRPr lang="en-US" sz="2400" b="1" dirty="0"/>
          </a:p>
        </p:txBody>
      </p:sp>
      <p:pic>
        <p:nvPicPr>
          <p:cNvPr id="4098" name="Picture 2" descr="E:\Image\mouse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2209800"/>
            <a:ext cx="3429000" cy="2362200"/>
          </a:xfrm>
          <a:prstGeom prst="rect">
            <a:avLst/>
          </a:prstGeom>
          <a:noFill/>
        </p:spPr>
      </p:pic>
      <p:pic>
        <p:nvPicPr>
          <p:cNvPr id="4099" name="Picture 3" descr="E:\Image\keymouse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9400" y="1143000"/>
            <a:ext cx="3200400" cy="1828800"/>
          </a:xfrm>
          <a:prstGeom prst="rect">
            <a:avLst/>
          </a:prstGeom>
          <a:noFill/>
        </p:spPr>
      </p:pic>
      <p:pic>
        <p:nvPicPr>
          <p:cNvPr id="4100" name="Picture 4" descr="E:\Image\images (1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" y="2819400"/>
            <a:ext cx="3505199" cy="2018187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1981200" y="228600"/>
            <a:ext cx="4953000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500" b="1" dirty="0" smtClean="0">
                <a:solidFill>
                  <a:schemeClr val="bg1"/>
                </a:solidFill>
              </a:rPr>
              <a:t>নিচের ছবি গুলো লক্ষ্য কর </a:t>
            </a:r>
            <a:endParaRPr lang="en-US" sz="2500" b="1" dirty="0" smtClean="0">
              <a:solidFill>
                <a:schemeClr val="bg1"/>
              </a:solidFill>
            </a:endParaRPr>
          </a:p>
          <a:p>
            <a:pPr algn="ctr"/>
            <a:endParaRPr lang="en-US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1957236"/>
      </p:ext>
    </p:extLst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Web camera PNG image free download, web cameras PNG">
            <a:extLst>
              <a:ext uri="{FF2B5EF4-FFF2-40B4-BE49-F238E27FC236}">
                <a16:creationId xmlns:a16="http://schemas.microsoft.com/office/drawing/2014/main" xmlns="" id="{167DC025-B510-4B87-B381-1B9D45B9F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1792541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omputer Scanner Transparent Images PNG | PNG Mart">
            <a:extLst>
              <a:ext uri="{FF2B5EF4-FFF2-40B4-BE49-F238E27FC236}">
                <a16:creationId xmlns:a16="http://schemas.microsoft.com/office/drawing/2014/main" xmlns="" id="{FA697DC7-0362-4680-A602-9852C6530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371600"/>
            <a:ext cx="2265572" cy="180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1752600" y="228600"/>
            <a:ext cx="5638800" cy="9906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bg1"/>
                </a:solidFill>
              </a:rPr>
              <a:t>নিচের চিত্রটি লক্ষ্য কর এবং বল 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endParaRPr lang="en-US" sz="2500" dirty="0">
              <a:solidFill>
                <a:schemeClr val="bg1"/>
              </a:solidFill>
            </a:endParaRPr>
          </a:p>
        </p:txBody>
      </p:sp>
      <p:pic>
        <p:nvPicPr>
          <p:cNvPr id="3074" name="Picture 2" descr="E:\Flower\Input-Devic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1447800"/>
            <a:ext cx="3505200" cy="3213100"/>
          </a:xfrm>
          <a:prstGeom prst="rect">
            <a:avLst/>
          </a:prstGeom>
          <a:noFill/>
        </p:spPr>
      </p:pic>
      <p:pic>
        <p:nvPicPr>
          <p:cNvPr id="3075" name="Picture 3" descr="E:\Image\joy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" y="3733800"/>
            <a:ext cx="1762125" cy="2590800"/>
          </a:xfrm>
          <a:prstGeom prst="rect">
            <a:avLst/>
          </a:prstGeom>
          <a:noFill/>
        </p:spPr>
      </p:pic>
      <p:pic>
        <p:nvPicPr>
          <p:cNvPr id="3076" name="Picture 4" descr="E:\Image\mdd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48400" y="3352800"/>
            <a:ext cx="2362200" cy="1905000"/>
          </a:xfrm>
          <a:prstGeom prst="rect">
            <a:avLst/>
          </a:prstGeom>
          <a:noFill/>
        </p:spPr>
      </p:pic>
      <p:pic>
        <p:nvPicPr>
          <p:cNvPr id="3077" name="Picture 5" descr="E:\Image\keymouse.jp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43200" y="4800600"/>
            <a:ext cx="3429000" cy="157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9508085"/>
      </p:ext>
    </p:extLst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Web camera PNG image free download, web cameras PNG">
            <a:extLst>
              <a:ext uri="{FF2B5EF4-FFF2-40B4-BE49-F238E27FC236}">
                <a16:creationId xmlns:a16="http://schemas.microsoft.com/office/drawing/2014/main" xmlns="" id="{883C2C78-ED6C-4E1E-A51F-D29FCA1C6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295400"/>
            <a:ext cx="171698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ame 11">
            <a:extLst>
              <a:ext uri="{FF2B5EF4-FFF2-40B4-BE49-F238E27FC236}">
                <a16:creationId xmlns:a16="http://schemas.microsoft.com/office/drawing/2014/main" xmlns="" id="{5B746F24-77DD-4BDD-BD5A-3CF9086B5450}"/>
              </a:ext>
            </a:extLst>
          </p:cNvPr>
          <p:cNvSpPr/>
          <p:nvPr/>
        </p:nvSpPr>
        <p:spPr>
          <a:xfrm>
            <a:off x="533400" y="3124200"/>
            <a:ext cx="1679713" cy="528081"/>
          </a:xfrm>
          <a:prstGeom prst="fra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Key-Board</a:t>
            </a:r>
            <a:r>
              <a:rPr lang="bn-IN" sz="2400" b="1" dirty="0" smtClean="0">
                <a:solidFill>
                  <a:schemeClr val="tx1"/>
                </a:solidFill>
              </a:rPr>
              <a:t>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xmlns="" id="{FE21586B-6F25-49A5-82DD-3BE595D00AFB}"/>
              </a:ext>
            </a:extLst>
          </p:cNvPr>
          <p:cNvSpPr/>
          <p:nvPr/>
        </p:nvSpPr>
        <p:spPr>
          <a:xfrm>
            <a:off x="2743200" y="3048000"/>
            <a:ext cx="1984513" cy="528081"/>
          </a:xfrm>
          <a:prstGeom prst="fra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Web-Cam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xmlns="" id="{8D44BEA1-9819-42AE-AAB1-571CEDC21383}"/>
              </a:ext>
            </a:extLst>
          </p:cNvPr>
          <p:cNvSpPr/>
          <p:nvPr/>
        </p:nvSpPr>
        <p:spPr>
          <a:xfrm>
            <a:off x="4953000" y="3200400"/>
            <a:ext cx="1679713" cy="528081"/>
          </a:xfrm>
          <a:prstGeom prst="fram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Scanner</a:t>
            </a:r>
            <a:r>
              <a:rPr lang="bn-IN" sz="2400" b="1" dirty="0" smtClean="0">
                <a:solidFill>
                  <a:schemeClr val="tx1"/>
                </a:solidFill>
              </a:rPr>
              <a:t>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1" name="Frame 30">
            <a:extLst>
              <a:ext uri="{FF2B5EF4-FFF2-40B4-BE49-F238E27FC236}">
                <a16:creationId xmlns:a16="http://schemas.microsoft.com/office/drawing/2014/main" xmlns="" id="{8D44BEA1-9819-42AE-AAB1-571CEDC21383}"/>
              </a:ext>
            </a:extLst>
          </p:cNvPr>
          <p:cNvSpPr/>
          <p:nvPr/>
        </p:nvSpPr>
        <p:spPr>
          <a:xfrm>
            <a:off x="6934200" y="3200400"/>
            <a:ext cx="1905000" cy="528081"/>
          </a:xfrm>
          <a:prstGeom prst="fra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Micro Phone</a:t>
            </a:r>
            <a:r>
              <a:rPr lang="bn-IN" sz="2000" b="1" dirty="0" smtClean="0">
                <a:solidFill>
                  <a:schemeClr val="tx1"/>
                </a:solidFill>
              </a:rPr>
              <a:t> </a:t>
            </a:r>
            <a:endParaRPr lang="en-US" sz="2000" b="1" dirty="0">
              <a:solidFill>
                <a:schemeClr val="tx1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78386" y="1676400"/>
            <a:ext cx="8813214" cy="3886200"/>
            <a:chOff x="178387" y="1140289"/>
            <a:chExt cx="8511726" cy="5483792"/>
          </a:xfrm>
        </p:grpSpPr>
        <p:sp>
          <p:nvSpPr>
            <p:cNvPr id="20" name="Frame 19">
              <a:extLst>
                <a:ext uri="{FF2B5EF4-FFF2-40B4-BE49-F238E27FC236}">
                  <a16:creationId xmlns:a16="http://schemas.microsoft.com/office/drawing/2014/main" xmlns="" id="{AFE6318B-38DF-4106-948D-019E8E8CE748}"/>
                </a:ext>
              </a:extLst>
            </p:cNvPr>
            <p:cNvSpPr/>
            <p:nvPr/>
          </p:nvSpPr>
          <p:spPr>
            <a:xfrm>
              <a:off x="533400" y="6019800"/>
              <a:ext cx="1679713" cy="528081"/>
            </a:xfrm>
            <a:prstGeom prst="fram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Mouse</a:t>
              </a:r>
              <a:r>
                <a:rPr lang="bn-IN" sz="2400" b="1" dirty="0" smtClean="0">
                  <a:solidFill>
                    <a:schemeClr val="tx1"/>
                  </a:solidFill>
                </a:rPr>
                <a:t> 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Frame 20">
              <a:extLst>
                <a:ext uri="{FF2B5EF4-FFF2-40B4-BE49-F238E27FC236}">
                  <a16:creationId xmlns:a16="http://schemas.microsoft.com/office/drawing/2014/main" xmlns="" id="{49B35273-E02C-4655-B92F-25D39F23BE23}"/>
                </a:ext>
              </a:extLst>
            </p:cNvPr>
            <p:cNvSpPr/>
            <p:nvPr/>
          </p:nvSpPr>
          <p:spPr>
            <a:xfrm>
              <a:off x="2895600" y="6019800"/>
              <a:ext cx="1679713" cy="494530"/>
            </a:xfrm>
            <a:prstGeom prst="fram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Camera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Frame 22">
              <a:extLst>
                <a:ext uri="{FF2B5EF4-FFF2-40B4-BE49-F238E27FC236}">
                  <a16:creationId xmlns:a16="http://schemas.microsoft.com/office/drawing/2014/main" xmlns="" id="{42044465-1879-4E6F-881D-1795C01113AD}"/>
                </a:ext>
              </a:extLst>
            </p:cNvPr>
            <p:cNvSpPr/>
            <p:nvPr/>
          </p:nvSpPr>
          <p:spPr>
            <a:xfrm>
              <a:off x="4876800" y="6096000"/>
              <a:ext cx="1679713" cy="528081"/>
            </a:xfrm>
            <a:prstGeom prst="fram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OMR </a:t>
              </a: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178387" y="1140289"/>
              <a:ext cx="8468986" cy="4740983"/>
              <a:chOff x="178387" y="1140289"/>
              <a:chExt cx="9116476" cy="4711408"/>
            </a:xfrm>
          </p:grpSpPr>
          <p:pic>
            <p:nvPicPr>
              <p:cNvPr id="6148" name="Picture 4" descr="Sony Digital Camera PNG Clipart | PNG Mart">
                <a:extLst>
                  <a:ext uri="{FF2B5EF4-FFF2-40B4-BE49-F238E27FC236}">
                    <a16:creationId xmlns:a16="http://schemas.microsoft.com/office/drawing/2014/main" xmlns="" id="{E8EEE8D4-8D86-4F48-AA45-C038E524CA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75239" y="3869070"/>
                <a:ext cx="1706126" cy="17988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50" name="Picture 6" descr="Index of /images/sample/omr">
                <a:extLst>
                  <a:ext uri="{FF2B5EF4-FFF2-40B4-BE49-F238E27FC236}">
                    <a16:creationId xmlns:a16="http://schemas.microsoft.com/office/drawing/2014/main" xmlns="" id="{D7616BC6-DCAD-48BD-9653-752A73ACF3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25885" y="3944795"/>
                <a:ext cx="2135986" cy="1752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23" name="Picture 3" descr="E:\Image\joy.jpg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7532737" y="3944795"/>
                <a:ext cx="1762126" cy="1906902"/>
              </a:xfrm>
              <a:prstGeom prst="rect">
                <a:avLst/>
              </a:prstGeom>
              <a:noFill/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xmlns="" id="{B7BD7ACD-551E-401F-B140-65501FD141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78387" y="1340726"/>
                <a:ext cx="2501108" cy="1661492"/>
              </a:xfrm>
              <a:prstGeom prst="rect">
                <a:avLst/>
              </a:prstGeom>
            </p:spPr>
          </p:pic>
          <p:pic>
            <p:nvPicPr>
              <p:cNvPr id="27" name="Picture 6" descr="Computer Scanner Transparent Images PNG | PNG Mart">
                <a:extLst>
                  <a:ext uri="{FF2B5EF4-FFF2-40B4-BE49-F238E27FC236}">
                    <a16:creationId xmlns:a16="http://schemas.microsoft.com/office/drawing/2014/main" xmlns="" id="{6BE8DCFB-AC77-4F78-9FC7-460F3F4012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35917" y="1292689"/>
                <a:ext cx="2044353" cy="18288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2" descr="Download Pc Mouse Png Image HQ PNG Image | FreePNGImg">
                <a:extLst>
                  <a:ext uri="{FF2B5EF4-FFF2-40B4-BE49-F238E27FC236}">
                    <a16:creationId xmlns:a16="http://schemas.microsoft.com/office/drawing/2014/main" xmlns="" id="{786E00FA-240B-4059-A0CF-2177F16876E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6943" y="3962400"/>
                <a:ext cx="1555793" cy="17222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4" descr="E:\Image\mmm.jp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7602918" y="1140289"/>
                <a:ext cx="1654235" cy="1905000"/>
              </a:xfrm>
              <a:prstGeom prst="rect">
                <a:avLst/>
              </a:prstGeom>
              <a:noFill/>
            </p:spPr>
          </p:pic>
        </p:grpSp>
        <p:sp>
          <p:nvSpPr>
            <p:cNvPr id="32" name="Frame 31">
              <a:extLst>
                <a:ext uri="{FF2B5EF4-FFF2-40B4-BE49-F238E27FC236}">
                  <a16:creationId xmlns:a16="http://schemas.microsoft.com/office/drawing/2014/main" xmlns="" id="{8D44BEA1-9819-42AE-AAB1-571CEDC21383}"/>
                </a:ext>
              </a:extLst>
            </p:cNvPr>
            <p:cNvSpPr/>
            <p:nvPr/>
          </p:nvSpPr>
          <p:spPr>
            <a:xfrm>
              <a:off x="7010400" y="6096000"/>
              <a:ext cx="1679713" cy="528081"/>
            </a:xfrm>
            <a:prstGeom prst="fram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Joy stick</a:t>
              </a:r>
              <a:r>
                <a:rPr lang="bn-IN" sz="2400" b="1" dirty="0" smtClean="0">
                  <a:solidFill>
                    <a:schemeClr val="tx1"/>
                  </a:solidFill>
                </a:rPr>
                <a:t> 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1905000" y="228600"/>
            <a:ext cx="5791200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/>
              <a:t>বিভিন্ন ধরণের ইনপুট ডিভাইস </a:t>
            </a:r>
            <a:endParaRPr lang="en-US" sz="2800" b="1" dirty="0" smtClean="0"/>
          </a:p>
          <a:p>
            <a:pPr algn="ctr"/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xmlns="" val="1807008884"/>
      </p:ext>
    </p:extLst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1412081"/>
            <a:ext cx="7620000" cy="36933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fontAlgn="base">
              <a:buFont typeface="Wingdings" panose="05000000000000000000" pitchFamily="2" charset="2"/>
              <a:buChar char="Ø"/>
            </a:pPr>
            <a:r>
              <a:rPr lang="as-IN" b="1" i="0" dirty="0" smtClean="0">
                <a:solidFill>
                  <a:srgbClr val="3A3A3A"/>
                </a:solidFill>
                <a:effectLst/>
                <a:latin typeface="Baloo Da 2"/>
              </a:rPr>
              <a:t>ইনপুট ডিভাইস হলো এক ধরণের </a:t>
            </a:r>
            <a:r>
              <a:rPr lang="en-US" b="1" i="0" dirty="0" smtClean="0">
                <a:solidFill>
                  <a:srgbClr val="3A3A3A"/>
                </a:solidFill>
                <a:effectLst/>
                <a:latin typeface="Baloo Da 2"/>
              </a:rPr>
              <a:t>ELECTRONIC DEVICE, </a:t>
            </a:r>
            <a:r>
              <a:rPr lang="as-IN" b="1" i="0" dirty="0" smtClean="0">
                <a:solidFill>
                  <a:srgbClr val="3A3A3A"/>
                </a:solidFill>
                <a:effectLst/>
                <a:latin typeface="Baloo Da 2"/>
              </a:rPr>
              <a:t>যেটা কম্পিউটারের একটি অংশ।</a:t>
            </a:r>
          </a:p>
          <a:p>
            <a:pPr marL="457200" indent="-457200" fontAlgn="base">
              <a:buFont typeface="Wingdings" panose="05000000000000000000" pitchFamily="2" charset="2"/>
              <a:buChar char="Ø"/>
            </a:pPr>
            <a:r>
              <a:rPr lang="as-IN" b="1" i="0" dirty="0" smtClean="0">
                <a:solidFill>
                  <a:srgbClr val="3A3A3A"/>
                </a:solidFill>
                <a:effectLst/>
                <a:latin typeface="Baloo Da 2"/>
              </a:rPr>
              <a:t>আমরা আমাদের কম্পিউটারে (</a:t>
            </a:r>
            <a:r>
              <a:rPr lang="en-US" b="1" i="0" dirty="0" smtClean="0">
                <a:solidFill>
                  <a:srgbClr val="3A3A3A"/>
                </a:solidFill>
                <a:effectLst/>
                <a:latin typeface="Baloo Da 2"/>
              </a:rPr>
              <a:t>computer), </a:t>
            </a:r>
            <a:r>
              <a:rPr lang="as-IN" b="1" i="0" dirty="0" smtClean="0">
                <a:solidFill>
                  <a:srgbClr val="3A3A3A"/>
                </a:solidFill>
                <a:effectLst/>
                <a:latin typeface="Baloo Da 2"/>
              </a:rPr>
              <a:t>যেই ডিভাইস ব্যবহার করে কম্পিউটারকে নির্দেশাবলী (</a:t>
            </a:r>
            <a:r>
              <a:rPr lang="en-US" b="1" i="0" dirty="0" smtClean="0">
                <a:solidFill>
                  <a:srgbClr val="3A3A3A"/>
                </a:solidFill>
                <a:effectLst/>
                <a:latin typeface="Baloo Da 2"/>
              </a:rPr>
              <a:t>instructions) </a:t>
            </a:r>
            <a:r>
              <a:rPr lang="as-IN" b="1" i="0" dirty="0" smtClean="0">
                <a:solidFill>
                  <a:srgbClr val="3A3A3A"/>
                </a:solidFill>
                <a:effectLst/>
                <a:latin typeface="Baloo Da 2"/>
              </a:rPr>
              <a:t>দিতে পারি, সেই সকল ডিভাইস গুলিকে বলা হয় </a:t>
            </a:r>
            <a:r>
              <a:rPr lang="as-IN" b="1" i="0" dirty="0" smtClean="0">
                <a:solidFill>
                  <a:schemeClr val="tx1"/>
                </a:solidFill>
                <a:effectLst/>
                <a:latin typeface="Baloo Da 2"/>
              </a:rPr>
              <a:t>কম্পিউটারের</a:t>
            </a:r>
            <a:r>
              <a:rPr lang="as-IN" b="1" i="0" dirty="0" smtClean="0">
                <a:solidFill>
                  <a:srgbClr val="3A3A3A"/>
                </a:solidFill>
                <a:effectLst/>
                <a:latin typeface="Baloo Da 2"/>
              </a:rPr>
              <a:t> ইনপুট ডিভাইস (</a:t>
            </a:r>
            <a:r>
              <a:rPr lang="en-US" b="1" i="0" dirty="0" smtClean="0">
                <a:solidFill>
                  <a:srgbClr val="3A3A3A"/>
                </a:solidFill>
                <a:effectLst/>
                <a:latin typeface="Baloo Da 2"/>
              </a:rPr>
              <a:t>Input device).</a:t>
            </a:r>
          </a:p>
          <a:p>
            <a:pPr marL="457200" indent="-457200" fontAlgn="base">
              <a:buFont typeface="Wingdings" panose="05000000000000000000" pitchFamily="2" charset="2"/>
              <a:buChar char="Ø"/>
            </a:pPr>
            <a:r>
              <a:rPr lang="as-IN" b="1" i="0" dirty="0" smtClean="0">
                <a:solidFill>
                  <a:srgbClr val="3A3A3A"/>
                </a:solidFill>
                <a:effectLst/>
                <a:latin typeface="Baloo Da 2"/>
              </a:rPr>
              <a:t>সোজা ভাবে বললে, কম্পিউটারের ইনপুট ডিভাইস হলো, এমন কিছু হার্ডওয়্যার (</a:t>
            </a:r>
            <a:r>
              <a:rPr lang="en-US" b="1" i="0" dirty="0" smtClean="0">
                <a:solidFill>
                  <a:srgbClr val="3A3A3A"/>
                </a:solidFill>
                <a:effectLst/>
                <a:latin typeface="Baloo Da 2"/>
              </a:rPr>
              <a:t>hardware) </a:t>
            </a:r>
            <a:r>
              <a:rPr lang="as-IN" b="1" i="0" dirty="0" smtClean="0">
                <a:solidFill>
                  <a:srgbClr val="3A3A3A"/>
                </a:solidFill>
                <a:effectLst/>
                <a:latin typeface="Baloo Da 2"/>
              </a:rPr>
              <a:t>যেটা ব্যবহার করে, কম্পিউটারকে কাজ করার জন্য ডাটা (</a:t>
            </a:r>
            <a:r>
              <a:rPr lang="en-US" b="1" i="0" dirty="0" smtClean="0">
                <a:solidFill>
                  <a:srgbClr val="3A3A3A"/>
                </a:solidFill>
                <a:effectLst/>
                <a:latin typeface="Baloo Da 2"/>
              </a:rPr>
              <a:t>data) </a:t>
            </a:r>
            <a:r>
              <a:rPr lang="as-IN" b="1" i="0" dirty="0" smtClean="0">
                <a:solidFill>
                  <a:srgbClr val="3A3A3A"/>
                </a:solidFill>
                <a:effectLst/>
                <a:latin typeface="Baloo Da 2"/>
              </a:rPr>
              <a:t>বা নির্দেশাবলী দেয়া হয়।</a:t>
            </a:r>
          </a:p>
          <a:p>
            <a:pPr marL="457200" indent="-457200" fontAlgn="base">
              <a:buFont typeface="Wingdings" panose="05000000000000000000" pitchFamily="2" charset="2"/>
              <a:buChar char="Ø"/>
            </a:pPr>
            <a:r>
              <a:rPr lang="as-IN" b="1" i="0" dirty="0" smtClean="0">
                <a:solidFill>
                  <a:srgbClr val="3A3A3A"/>
                </a:solidFill>
                <a:effectLst/>
                <a:latin typeface="Baloo Da 2"/>
              </a:rPr>
              <a:t>তাছাড়া, একটি কম্পিউটার ডিভাইস (</a:t>
            </a:r>
            <a:r>
              <a:rPr lang="en-US" b="1" i="0" dirty="0" smtClean="0">
                <a:solidFill>
                  <a:srgbClr val="3A3A3A"/>
                </a:solidFill>
                <a:effectLst/>
                <a:latin typeface="Baloo Da 2"/>
              </a:rPr>
              <a:t>computer device) </a:t>
            </a:r>
            <a:r>
              <a:rPr lang="as-IN" b="1" i="0" dirty="0" smtClean="0">
                <a:solidFill>
                  <a:srgbClr val="3A3A3A"/>
                </a:solidFill>
                <a:effectLst/>
                <a:latin typeface="Baloo Da 2"/>
              </a:rPr>
              <a:t>নিয়ন্ত্রণ (</a:t>
            </a:r>
            <a:r>
              <a:rPr lang="en-US" b="1" i="0" dirty="0" smtClean="0">
                <a:solidFill>
                  <a:srgbClr val="3A3A3A"/>
                </a:solidFill>
                <a:effectLst/>
                <a:latin typeface="Baloo Da 2"/>
              </a:rPr>
              <a:t>control) </a:t>
            </a:r>
            <a:r>
              <a:rPr lang="as-IN" b="1" i="0" dirty="0" smtClean="0">
                <a:solidFill>
                  <a:srgbClr val="3A3A3A"/>
                </a:solidFill>
                <a:effectLst/>
                <a:latin typeface="Baloo Da 2"/>
              </a:rPr>
              <a:t>করার জন্য, এই বিভিন্ন ধরণের ইনপুট ডিভাইস অনেক জরুরি।</a:t>
            </a:r>
          </a:p>
          <a:p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905000" y="228600"/>
            <a:ext cx="5638800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as-IN" sz="2800" b="1" i="0" dirty="0" smtClean="0">
                <a:solidFill>
                  <a:schemeClr val="bg1"/>
                </a:solidFill>
                <a:effectLst/>
                <a:latin typeface="Baloo Da 2"/>
              </a:rPr>
              <a:t>ইনপুট ডিভাইস কাকে বলে ?</a:t>
            </a:r>
          </a:p>
          <a:p>
            <a:pPr algn="ctr"/>
            <a:endParaRPr lang="en-US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0219686"/>
      </p:ext>
    </p:extLst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1447800"/>
            <a:ext cx="8229600" cy="36933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fontAlgn="base">
              <a:buFont typeface="Wingdings" panose="05000000000000000000" pitchFamily="2" charset="2"/>
              <a:buChar char="v"/>
            </a:pPr>
            <a:r>
              <a:rPr lang="as-IN" b="1" i="0" dirty="0" smtClean="0">
                <a:solidFill>
                  <a:schemeClr val="tx1"/>
                </a:solidFill>
                <a:effectLst/>
                <a:latin typeface="Baloo Da 2"/>
              </a:rPr>
              <a:t>কীবোর্ড, কম্পিউটারের সব থেকে জরুরি এবং মুখ্য একটি ইনপুট ডিভাইস।</a:t>
            </a:r>
            <a:endParaRPr lang="en-US" b="1" i="0" dirty="0" smtClean="0">
              <a:solidFill>
                <a:schemeClr val="tx1"/>
              </a:solidFill>
              <a:effectLst/>
              <a:latin typeface="Baloo Da 2"/>
            </a:endParaRPr>
          </a:p>
          <a:p>
            <a:pPr marL="285750" indent="-285750" fontAlgn="base"/>
            <a:endParaRPr lang="as-IN" b="1" i="0" dirty="0" smtClean="0">
              <a:solidFill>
                <a:schemeClr val="tx1"/>
              </a:solidFill>
              <a:effectLst/>
              <a:latin typeface="Baloo Da 2"/>
            </a:endParaRPr>
          </a:p>
          <a:p>
            <a:pPr marL="285750" indent="-285750" fontAlgn="base">
              <a:buFont typeface="Wingdings" panose="05000000000000000000" pitchFamily="2" charset="2"/>
              <a:buChar char="v"/>
            </a:pPr>
            <a:r>
              <a:rPr lang="as-IN" b="1" i="0" dirty="0" smtClean="0">
                <a:solidFill>
                  <a:schemeClr val="tx1"/>
                </a:solidFill>
                <a:effectLst/>
                <a:latin typeface="Baloo Da 2"/>
              </a:rPr>
              <a:t>কম্পিউটারে সব রকমের লিখার সাথে জড়িত কাজ আমরা কীবোর্ড দিয়ে টাইপ করে লিখি।</a:t>
            </a:r>
          </a:p>
          <a:p>
            <a:pPr marL="285750" indent="-285750" fontAlgn="base">
              <a:buFont typeface="Wingdings" panose="05000000000000000000" pitchFamily="2" charset="2"/>
              <a:buChar char="v"/>
            </a:pPr>
            <a:r>
              <a:rPr lang="as-IN" b="1" i="0" dirty="0" smtClean="0">
                <a:solidFill>
                  <a:schemeClr val="tx1"/>
                </a:solidFill>
                <a:effectLst/>
                <a:latin typeface="Baloo Da 2"/>
              </a:rPr>
              <a:t>একটি সম্পূর্ণ কম্পিউটার সেট এর মধ্যে, সব থেকে বেশি ব্যবহার হওয়া </a:t>
            </a:r>
            <a:r>
              <a:rPr lang="en-US" b="1" i="0" dirty="0" smtClean="0">
                <a:solidFill>
                  <a:schemeClr val="tx1"/>
                </a:solidFill>
                <a:effectLst/>
                <a:latin typeface="Baloo Da 2"/>
              </a:rPr>
              <a:t>hardware component </a:t>
            </a:r>
            <a:r>
              <a:rPr lang="as-IN" b="1" i="0" dirty="0" smtClean="0">
                <a:solidFill>
                  <a:schemeClr val="tx1"/>
                </a:solidFill>
                <a:effectLst/>
                <a:latin typeface="Baloo Da 2"/>
              </a:rPr>
              <a:t>হলো </a:t>
            </a:r>
            <a:r>
              <a:rPr lang="en-US" b="1" i="0" dirty="0" smtClean="0">
                <a:solidFill>
                  <a:schemeClr val="tx1"/>
                </a:solidFill>
                <a:effectLst/>
                <a:latin typeface="Baloo Da 2"/>
              </a:rPr>
              <a:t>keyboard.</a:t>
            </a:r>
          </a:p>
          <a:p>
            <a:pPr marL="285750" indent="-285750" fontAlgn="base">
              <a:buFont typeface="Wingdings" panose="05000000000000000000" pitchFamily="2" charset="2"/>
              <a:buChar char="v"/>
            </a:pPr>
            <a:r>
              <a:rPr lang="en-US" b="1" i="0" dirty="0" smtClean="0">
                <a:solidFill>
                  <a:schemeClr val="tx1"/>
                </a:solidFill>
                <a:effectLst/>
                <a:latin typeface="Baloo Da 2"/>
              </a:rPr>
              <a:t>Keyboard </a:t>
            </a:r>
            <a:r>
              <a:rPr lang="as-IN" b="1" i="0" dirty="0" smtClean="0">
                <a:solidFill>
                  <a:schemeClr val="tx1"/>
                </a:solidFill>
                <a:effectLst/>
                <a:latin typeface="Baloo Da 2"/>
              </a:rPr>
              <a:t>ব্যবহার করে, আমরা কম্পিউটারে লিখা লিখির কাজ যেমন, </a:t>
            </a:r>
            <a:r>
              <a:rPr lang="en-US" b="1" i="0" dirty="0" smtClean="0">
                <a:solidFill>
                  <a:schemeClr val="tx1"/>
                </a:solidFill>
                <a:effectLst/>
                <a:latin typeface="Baloo Da 2"/>
              </a:rPr>
              <a:t>text </a:t>
            </a:r>
            <a:r>
              <a:rPr lang="as-IN" b="1" i="0" dirty="0" smtClean="0">
                <a:solidFill>
                  <a:schemeClr val="tx1"/>
                </a:solidFill>
                <a:effectLst/>
                <a:latin typeface="Baloo Da 2"/>
              </a:rPr>
              <a:t>লিখা, </a:t>
            </a:r>
            <a:r>
              <a:rPr lang="en-US" b="1" i="0" dirty="0" smtClean="0">
                <a:solidFill>
                  <a:schemeClr val="tx1"/>
                </a:solidFill>
                <a:effectLst/>
                <a:latin typeface="Baloo Da 2"/>
              </a:rPr>
              <a:t>article, application </a:t>
            </a:r>
            <a:r>
              <a:rPr lang="as-IN" b="1" i="0" dirty="0" smtClean="0">
                <a:solidFill>
                  <a:schemeClr val="tx1"/>
                </a:solidFill>
                <a:effectLst/>
                <a:latin typeface="Baloo Da 2"/>
              </a:rPr>
              <a:t>ও </a:t>
            </a:r>
            <a:r>
              <a:rPr lang="en-US" b="1" i="0" dirty="0" smtClean="0">
                <a:solidFill>
                  <a:schemeClr val="tx1"/>
                </a:solidFill>
                <a:effectLst/>
                <a:latin typeface="Baloo Da 2"/>
              </a:rPr>
              <a:t>document </a:t>
            </a:r>
            <a:r>
              <a:rPr lang="as-IN" b="1" i="0" dirty="0" smtClean="0">
                <a:solidFill>
                  <a:schemeClr val="tx1"/>
                </a:solidFill>
                <a:effectLst/>
                <a:latin typeface="Baloo Da 2"/>
              </a:rPr>
              <a:t>লিখা, </a:t>
            </a:r>
            <a:r>
              <a:rPr lang="en-US" b="1" i="0" dirty="0" smtClean="0">
                <a:solidFill>
                  <a:schemeClr val="tx1"/>
                </a:solidFill>
                <a:effectLst/>
                <a:latin typeface="Baloo Da 2"/>
              </a:rPr>
              <a:t>email </a:t>
            </a:r>
            <a:r>
              <a:rPr lang="as-IN" b="1" i="0" dirty="0" smtClean="0">
                <a:solidFill>
                  <a:schemeClr val="tx1"/>
                </a:solidFill>
                <a:effectLst/>
                <a:latin typeface="Baloo Da 2"/>
              </a:rPr>
              <a:t>করা এবং আরো সব ধরণের লেখা লেখির কাজ করতে পারি।</a:t>
            </a:r>
          </a:p>
          <a:p>
            <a:pPr marL="285750" indent="-285750" fontAlgn="base">
              <a:buFont typeface="Wingdings" panose="05000000000000000000" pitchFamily="2" charset="2"/>
              <a:buChar char="v"/>
            </a:pPr>
            <a:r>
              <a:rPr lang="as-IN" b="1" i="0" dirty="0" smtClean="0">
                <a:solidFill>
                  <a:schemeClr val="tx1"/>
                </a:solidFill>
                <a:effectLst/>
                <a:latin typeface="Baloo Da 2"/>
              </a:rPr>
              <a:t>আপনারা যে আমার এই আর্টিকেলটি পড়ছেন, এটাও আমি </a:t>
            </a:r>
            <a:r>
              <a:rPr lang="en-US" b="1" i="0" dirty="0" smtClean="0">
                <a:solidFill>
                  <a:schemeClr val="tx1"/>
                </a:solidFill>
                <a:effectLst/>
                <a:latin typeface="Baloo Da 2"/>
              </a:rPr>
              <a:t>keyboard </a:t>
            </a:r>
            <a:r>
              <a:rPr lang="as-IN" b="1" i="0" dirty="0" smtClean="0">
                <a:solidFill>
                  <a:schemeClr val="tx1"/>
                </a:solidFill>
                <a:effectLst/>
                <a:latin typeface="Baloo Da 2"/>
              </a:rPr>
              <a:t>দিয়ে </a:t>
            </a:r>
            <a:r>
              <a:rPr lang="en-US" b="1" i="0" dirty="0" smtClean="0">
                <a:solidFill>
                  <a:schemeClr val="tx1"/>
                </a:solidFill>
                <a:effectLst/>
                <a:latin typeface="Baloo Da 2"/>
              </a:rPr>
              <a:t>type </a:t>
            </a:r>
            <a:r>
              <a:rPr lang="as-IN" b="1" i="0" dirty="0" smtClean="0">
                <a:solidFill>
                  <a:schemeClr val="tx1"/>
                </a:solidFill>
                <a:effectLst/>
                <a:latin typeface="Baloo Da 2"/>
              </a:rPr>
              <a:t>করে লিখেছি।</a:t>
            </a:r>
          </a:p>
          <a:p>
            <a:pPr marL="285750" indent="-285750" fontAlgn="base">
              <a:buFont typeface="Wingdings" panose="05000000000000000000" pitchFamily="2" charset="2"/>
              <a:buChar char="v"/>
            </a:pPr>
            <a:r>
              <a:rPr lang="as-IN" b="1" i="0" dirty="0" smtClean="0">
                <a:solidFill>
                  <a:schemeClr val="tx1"/>
                </a:solidFill>
                <a:effectLst/>
                <a:latin typeface="Baloo Da 2"/>
              </a:rPr>
              <a:t>লিখা বা শব্দের মাধ্যমে কম্পিউটারকে ইনপুট ডাটা বা নির্দেশ দেয়ার জন্যে, কীবোর্ড ব্যবহার করা হয়</a:t>
            </a:r>
            <a:r>
              <a:rPr lang="as-IN" b="1" i="0" dirty="0" smtClean="0">
                <a:solidFill>
                  <a:schemeClr val="tx1"/>
                </a:solidFill>
                <a:effectLst/>
                <a:latin typeface="Baloo Da 2"/>
              </a:rPr>
              <a:t>।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48000" y="228600"/>
            <a:ext cx="3200400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/>
              <a:t>কী-বোর্ড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xmlns="" val="2322612477"/>
      </p:ext>
    </p:extLst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614</Words>
  <Application>Microsoft Office PowerPoint</Application>
  <PresentationFormat>On-screen Show (4:3)</PresentationFormat>
  <Paragraphs>90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PC</cp:lastModifiedBy>
  <cp:revision>33</cp:revision>
  <dcterms:created xsi:type="dcterms:W3CDTF">2020-09-26T00:30:35Z</dcterms:created>
  <dcterms:modified xsi:type="dcterms:W3CDTF">2020-09-28T15:17:00Z</dcterms:modified>
</cp:coreProperties>
</file>