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99" r:id="rId4"/>
    <p:sldId id="300" r:id="rId5"/>
    <p:sldId id="258" r:id="rId6"/>
    <p:sldId id="259" r:id="rId7"/>
    <p:sldId id="301" r:id="rId8"/>
    <p:sldId id="260" r:id="rId9"/>
    <p:sldId id="261" r:id="rId10"/>
    <p:sldId id="262" r:id="rId11"/>
    <p:sldId id="263" r:id="rId12"/>
    <p:sldId id="296" r:id="rId13"/>
    <p:sldId id="297" r:id="rId14"/>
    <p:sldId id="298" r:id="rId15"/>
    <p:sldId id="264" r:id="rId16"/>
    <p:sldId id="287" r:id="rId17"/>
    <p:sldId id="265" r:id="rId18"/>
    <p:sldId id="266" r:id="rId19"/>
    <p:sldId id="267" r:id="rId20"/>
    <p:sldId id="269" r:id="rId21"/>
    <p:sldId id="295" r:id="rId22"/>
    <p:sldId id="270" r:id="rId23"/>
    <p:sldId id="271" r:id="rId24"/>
    <p:sldId id="286" r:id="rId25"/>
    <p:sldId id="272" r:id="rId26"/>
    <p:sldId id="273" r:id="rId27"/>
    <p:sldId id="294" r:id="rId28"/>
    <p:sldId id="274" r:id="rId29"/>
    <p:sldId id="275" r:id="rId30"/>
    <p:sldId id="288" r:id="rId31"/>
    <p:sldId id="289" r:id="rId32"/>
    <p:sldId id="290" r:id="rId33"/>
    <p:sldId id="291" r:id="rId34"/>
    <p:sldId id="292" r:id="rId35"/>
    <p:sldId id="281"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580F-9FB1-4D0F-815F-54A94F7C24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BD78A21-873D-46D4-9361-D198BB3C298F}">
      <dgm:prSet phldrT="[Text]" custT="1"/>
      <dgm:spPr/>
      <dgm:t>
        <a:bodyPr/>
        <a:lstStyle/>
        <a:p>
          <a:r>
            <a:rPr lang="bn-BD" sz="2800" dirty="0" smtClean="0">
              <a:latin typeface="Nikosh" pitchFamily="2" charset="0"/>
              <a:cs typeface="Nikosh" pitchFamily="2" charset="0"/>
            </a:rPr>
            <a:t>জাতি ও জাতীয়তার মধ্যে নিম্নলিখিত পার্থক্যগুলো লক্ষ্য করা যায়</a:t>
          </a:r>
          <a:endParaRPr lang="en-US" sz="2800" dirty="0">
            <a:latin typeface="Nikosh" pitchFamily="2" charset="0"/>
            <a:cs typeface="Nikosh" pitchFamily="2" charset="0"/>
          </a:endParaRPr>
        </a:p>
      </dgm:t>
    </dgm:pt>
    <dgm:pt modelId="{25355774-8B23-4E3D-A501-8FE7D963C9EF}" type="parTrans" cxnId="{4711D34F-890A-481B-8918-F5079987F392}">
      <dgm:prSet/>
      <dgm:spPr/>
      <dgm:t>
        <a:bodyPr/>
        <a:lstStyle/>
        <a:p>
          <a:endParaRPr lang="en-US"/>
        </a:p>
      </dgm:t>
    </dgm:pt>
    <dgm:pt modelId="{7A6CA288-D192-452D-897C-5A0D57E399D0}" type="sibTrans" cxnId="{4711D34F-890A-481B-8918-F5079987F392}">
      <dgm:prSet/>
      <dgm:spPr/>
      <dgm:t>
        <a:bodyPr/>
        <a:lstStyle/>
        <a:p>
          <a:endParaRPr lang="en-US"/>
        </a:p>
      </dgm:t>
    </dgm:pt>
    <dgm:pt modelId="{F0B92AA1-FC05-48CB-8333-293CAB184689}">
      <dgm:prSet phldrT="[Text]" custT="1"/>
      <dgm:spPr/>
      <dgm:t>
        <a:bodyPr/>
        <a:lstStyle/>
        <a:p>
          <a:r>
            <a:rPr lang="bn-BD" sz="2400" dirty="0" smtClean="0">
              <a:latin typeface="Nikosh" pitchFamily="2" charset="0"/>
              <a:cs typeface="Nikosh" pitchFamily="2" charset="0"/>
            </a:rPr>
            <a:t>জাতীয়তা</a:t>
          </a:r>
          <a:endParaRPr lang="en-US" sz="2400" dirty="0">
            <a:latin typeface="Nikosh" pitchFamily="2" charset="0"/>
            <a:cs typeface="Nikosh" pitchFamily="2" charset="0"/>
          </a:endParaRPr>
        </a:p>
      </dgm:t>
    </dgm:pt>
    <dgm:pt modelId="{1C12FDA7-B9CF-4783-B277-90F60D05D191}" type="parTrans" cxnId="{2ADF058F-9C46-4804-A933-868BEFEE79D6}">
      <dgm:prSet/>
      <dgm:spPr/>
      <dgm:t>
        <a:bodyPr/>
        <a:lstStyle/>
        <a:p>
          <a:endParaRPr lang="en-US"/>
        </a:p>
      </dgm:t>
    </dgm:pt>
    <dgm:pt modelId="{FD5AC190-1E14-44C3-8013-F9215E365783}" type="sibTrans" cxnId="{2ADF058F-9C46-4804-A933-868BEFEE79D6}">
      <dgm:prSet/>
      <dgm:spPr/>
      <dgm:t>
        <a:bodyPr/>
        <a:lstStyle/>
        <a:p>
          <a:endParaRPr lang="en-US"/>
        </a:p>
      </dgm:t>
    </dgm:pt>
    <dgm:pt modelId="{042DF66D-5AA4-42D8-A756-8D46409CD473}">
      <dgm:prSet phldrT="[Text]" custT="1"/>
      <dgm:spPr/>
      <dgm:t>
        <a:bodyPr/>
        <a:lstStyle/>
        <a:p>
          <a:r>
            <a:rPr lang="bn-BD" sz="2400" dirty="0" smtClean="0">
              <a:latin typeface="Nikosh" pitchFamily="2" charset="0"/>
              <a:cs typeface="Nikosh" pitchFamily="2" charset="0"/>
            </a:rPr>
            <a:t>জাতি</a:t>
          </a:r>
          <a:endParaRPr lang="en-US" sz="2400" dirty="0">
            <a:latin typeface="Nikosh" pitchFamily="2" charset="0"/>
            <a:cs typeface="Nikosh" pitchFamily="2" charset="0"/>
          </a:endParaRPr>
        </a:p>
      </dgm:t>
    </dgm:pt>
    <dgm:pt modelId="{0FD1EE2C-69A2-4975-8A9B-B4592D1DE7DF}" type="parTrans" cxnId="{60D215BA-7664-40A3-8AEB-286BD89B9C7B}">
      <dgm:prSet/>
      <dgm:spPr/>
      <dgm:t>
        <a:bodyPr/>
        <a:lstStyle/>
        <a:p>
          <a:endParaRPr lang="en-US"/>
        </a:p>
      </dgm:t>
    </dgm:pt>
    <dgm:pt modelId="{301C272A-1545-40A0-9225-277B351C48C0}" type="sibTrans" cxnId="{60D215BA-7664-40A3-8AEB-286BD89B9C7B}">
      <dgm:prSet/>
      <dgm:spPr/>
      <dgm:t>
        <a:bodyPr/>
        <a:lstStyle/>
        <a:p>
          <a:endParaRPr lang="en-US"/>
        </a:p>
      </dgm:t>
    </dgm:pt>
    <dgm:pt modelId="{35D761BF-BFDF-4F20-A0BB-39CE4AE7763B}">
      <dgm:prSet phldrT="[Text]" custT="1"/>
      <dgm:spPr/>
      <dgm:t>
        <a:bodyPr/>
        <a:lstStyle/>
        <a:p>
          <a:pPr algn="l"/>
          <a:r>
            <a:rPr lang="bn-BD" sz="1800" dirty="0" smtClean="0">
              <a:latin typeface="Nikosh" pitchFamily="2" charset="0"/>
              <a:cs typeface="Nikosh" pitchFamily="2" charset="0"/>
            </a:rPr>
            <a:t>১</a:t>
          </a:r>
          <a:r>
            <a:rPr lang="bn-BD" sz="2000" dirty="0" smtClean="0">
              <a:latin typeface="Nikosh" pitchFamily="2" charset="0"/>
              <a:cs typeface="Nikosh" pitchFamily="2" charset="0"/>
            </a:rPr>
            <a:t>। একটি সক্রিয় ও বাস্তব রাজনৈতিক চেতনা</a:t>
          </a:r>
        </a:p>
        <a:p>
          <a:pPr algn="l"/>
          <a:r>
            <a:rPr lang="bn-BD" sz="2000" dirty="0" smtClean="0">
              <a:latin typeface="Nikosh" pitchFamily="2" charset="0"/>
              <a:cs typeface="Nikosh" pitchFamily="2" charset="0"/>
            </a:rPr>
            <a:t>২। রাজনৈতিক সংগঠন বর্তমান এবং অত্যাবশ্যক</a:t>
          </a:r>
        </a:p>
        <a:p>
          <a:pPr algn="l"/>
          <a:r>
            <a:rPr lang="bn-BD" sz="2000" dirty="0" smtClean="0">
              <a:latin typeface="Nikosh" pitchFamily="2" charset="0"/>
              <a:cs typeface="Nikosh" pitchFamily="2" charset="0"/>
            </a:rPr>
            <a:t>৩। সুসংহত ও স্বাধীন কিংবা স্বাধীনতা সংগ্রামে লিপ্ত</a:t>
          </a:r>
        </a:p>
        <a:p>
          <a:pPr algn="l"/>
          <a:r>
            <a:rPr lang="bn-BD" sz="2000" dirty="0" smtClean="0">
              <a:latin typeface="Nikosh" pitchFamily="2" charset="0"/>
              <a:cs typeface="Nikosh" pitchFamily="2" charset="0"/>
            </a:rPr>
            <a:t>৪। জাতি গঠনের পুর্বশর্ত জাতীয়তাবোধ ও স্বাধীনতা</a:t>
          </a:r>
        </a:p>
        <a:p>
          <a:pPr algn="l"/>
          <a:r>
            <a:rPr lang="bn-BD" sz="2000" dirty="0" smtClean="0">
              <a:latin typeface="Nikosh" pitchFamily="2" charset="0"/>
              <a:cs typeface="Nikosh" pitchFamily="2" charset="0"/>
            </a:rPr>
            <a:t>৫। এ সব চেতনার সমন্বিত রুপের ক্রিয়া-প্রতিক্রিয়ার সৃষ্টি হয়</a:t>
          </a:r>
        </a:p>
        <a:p>
          <a:pPr algn="l"/>
          <a:r>
            <a:rPr lang="bn-BD" sz="2000" dirty="0" smtClean="0">
              <a:latin typeface="Nikosh" pitchFamily="2" charset="0"/>
              <a:cs typeface="Nikosh" pitchFamily="2" charset="0"/>
            </a:rPr>
            <a:t>৬। একটি সংগঠিত আদর্শ</a:t>
          </a:r>
        </a:p>
        <a:p>
          <a:pPr algn="l"/>
          <a:r>
            <a:rPr lang="bn-BD" sz="2000" dirty="0" smtClean="0">
              <a:latin typeface="Nikosh" pitchFamily="2" charset="0"/>
              <a:cs typeface="Nikosh" pitchFamily="2" charset="0"/>
            </a:rPr>
            <a:t>৭। পরিণত রুপ</a:t>
          </a:r>
        </a:p>
        <a:p>
          <a:pPr algn="l"/>
          <a:endParaRPr lang="en-US" sz="1800" dirty="0">
            <a:latin typeface="Nikosh" pitchFamily="2" charset="0"/>
            <a:cs typeface="Nikosh" pitchFamily="2" charset="0"/>
          </a:endParaRPr>
        </a:p>
      </dgm:t>
    </dgm:pt>
    <dgm:pt modelId="{6137292B-C05F-4635-A321-53EBDB319D14}" type="sibTrans" cxnId="{3AFE3298-BB43-4D6E-96C4-4D19A40F153C}">
      <dgm:prSet/>
      <dgm:spPr/>
      <dgm:t>
        <a:bodyPr/>
        <a:lstStyle/>
        <a:p>
          <a:endParaRPr lang="en-US"/>
        </a:p>
      </dgm:t>
    </dgm:pt>
    <dgm:pt modelId="{28D53595-8983-4265-B4F7-AD8D3D94A2F9}" type="parTrans" cxnId="{3AFE3298-BB43-4D6E-96C4-4D19A40F153C}">
      <dgm:prSet/>
      <dgm:spPr/>
      <dgm:t>
        <a:bodyPr/>
        <a:lstStyle/>
        <a:p>
          <a:endParaRPr lang="en-US"/>
        </a:p>
      </dgm:t>
    </dgm:pt>
    <dgm:pt modelId="{3726594E-94B5-4B8F-827C-BDC505BB80D4}">
      <dgm:prSet phldrT="[Text]" custT="1"/>
      <dgm:spPr/>
      <dgm:t>
        <a:bodyPr/>
        <a:lstStyle/>
        <a:p>
          <a:pPr algn="l"/>
          <a:r>
            <a:rPr lang="bn-BD" sz="2000" dirty="0" smtClean="0">
              <a:latin typeface="Nikosh" pitchFamily="2" charset="0"/>
              <a:cs typeface="Nikosh" pitchFamily="2" charset="0"/>
            </a:rPr>
            <a:t>১। এক ধরনের মানসিক ধারণা</a:t>
          </a:r>
        </a:p>
        <a:p>
          <a:pPr algn="l"/>
          <a:r>
            <a:rPr lang="bn-BD" sz="2000" dirty="0" smtClean="0">
              <a:latin typeface="Nikosh" pitchFamily="2" charset="0"/>
              <a:cs typeface="Nikosh" pitchFamily="2" charset="0"/>
            </a:rPr>
            <a:t>২। রাজনৈতিক সংগঠন  অনুপস্থিত এবং তা জরুরি নয়</a:t>
          </a:r>
        </a:p>
        <a:p>
          <a:pPr algn="l"/>
          <a:r>
            <a:rPr lang="bn-BD" sz="2000" dirty="0" smtClean="0">
              <a:latin typeface="Nikosh" pitchFamily="2" charset="0"/>
              <a:cs typeface="Nikosh" pitchFamily="2" charset="0"/>
            </a:rPr>
            <a:t>৩। খুব বেশী সুসংহত বা স্বাধীন নাও হতে পারে</a:t>
          </a:r>
        </a:p>
        <a:p>
          <a:pPr algn="l"/>
          <a:r>
            <a:rPr lang="bn-BD" sz="2000" dirty="0" smtClean="0">
              <a:latin typeface="Nikosh" pitchFamily="2" charset="0"/>
              <a:cs typeface="Nikosh" pitchFamily="2" charset="0"/>
            </a:rPr>
            <a:t>৪। অভিন্ন ভাষা, সংস্কৃতি এবং ইতিহাস- ঐতিহ্য ও মানসিক ঐক্যানুভুতি</a:t>
          </a:r>
        </a:p>
        <a:p>
          <a:pPr algn="l"/>
          <a:r>
            <a:rPr lang="bn-BD" sz="2000" dirty="0" smtClean="0">
              <a:latin typeface="Nikosh" pitchFamily="2" charset="0"/>
              <a:cs typeface="Nikosh" pitchFamily="2" charset="0"/>
            </a:rPr>
            <a:t>৫। অনেকগুলো চেতনার প্রাথমিক অবস্থা</a:t>
          </a:r>
        </a:p>
        <a:p>
          <a:pPr algn="l"/>
          <a:r>
            <a:rPr lang="bn-BD" sz="2000" dirty="0" smtClean="0">
              <a:latin typeface="Nikosh" pitchFamily="2" charset="0"/>
              <a:cs typeface="Nikosh" pitchFamily="2" charset="0"/>
            </a:rPr>
            <a:t>৬। একটি বোধের সমন্বয়মাত্র</a:t>
          </a:r>
        </a:p>
        <a:p>
          <a:pPr algn="l"/>
          <a:r>
            <a:rPr lang="bn-BD" sz="2000" dirty="0" smtClean="0">
              <a:latin typeface="Nikosh" pitchFamily="2" charset="0"/>
              <a:cs typeface="Nikosh" pitchFamily="2" charset="0"/>
            </a:rPr>
            <a:t>৭। প্রাথমিক অবস্থা</a:t>
          </a:r>
          <a:endParaRPr lang="en-US" sz="2000" dirty="0">
            <a:latin typeface="Nikosh" pitchFamily="2" charset="0"/>
            <a:cs typeface="Nikosh" pitchFamily="2" charset="0"/>
          </a:endParaRPr>
        </a:p>
      </dgm:t>
    </dgm:pt>
    <dgm:pt modelId="{63843E0B-C3BD-4AA9-9B79-31F282B3F32D}" type="sibTrans" cxnId="{7883E0EB-81E0-40B9-AC00-BD8438FFE1AC}">
      <dgm:prSet/>
      <dgm:spPr/>
      <dgm:t>
        <a:bodyPr/>
        <a:lstStyle/>
        <a:p>
          <a:endParaRPr lang="en-US"/>
        </a:p>
      </dgm:t>
    </dgm:pt>
    <dgm:pt modelId="{B5708706-8A90-4F24-A452-CC5BFD528EB5}" type="parTrans" cxnId="{7883E0EB-81E0-40B9-AC00-BD8438FFE1AC}">
      <dgm:prSet/>
      <dgm:spPr/>
      <dgm:t>
        <a:bodyPr/>
        <a:lstStyle/>
        <a:p>
          <a:endParaRPr lang="en-US"/>
        </a:p>
      </dgm:t>
    </dgm:pt>
    <dgm:pt modelId="{3E9893D3-F67E-4CBD-8E53-B6AAD575D86A}" type="pres">
      <dgm:prSet presAssocID="{A5EB580F-9FB1-4D0F-815F-54A94F7C2470}" presName="Name0" presStyleCnt="0">
        <dgm:presLayoutVars>
          <dgm:chPref val="1"/>
          <dgm:dir/>
          <dgm:animOne val="branch"/>
          <dgm:animLvl val="lvl"/>
          <dgm:resizeHandles/>
        </dgm:presLayoutVars>
      </dgm:prSet>
      <dgm:spPr/>
      <dgm:t>
        <a:bodyPr/>
        <a:lstStyle/>
        <a:p>
          <a:endParaRPr lang="en-US"/>
        </a:p>
      </dgm:t>
    </dgm:pt>
    <dgm:pt modelId="{D4711330-7324-40C9-808C-5B3B5CD900B9}" type="pres">
      <dgm:prSet presAssocID="{4BD78A21-873D-46D4-9361-D198BB3C298F}" presName="vertOne" presStyleCnt="0"/>
      <dgm:spPr/>
    </dgm:pt>
    <dgm:pt modelId="{64A370B3-1CC5-4BDF-BB0C-B6469119AB93}" type="pres">
      <dgm:prSet presAssocID="{4BD78A21-873D-46D4-9361-D198BB3C298F}" presName="txOne" presStyleLbl="node0" presStyleIdx="0" presStyleCnt="1" custScaleY="32823">
        <dgm:presLayoutVars>
          <dgm:chPref val="3"/>
        </dgm:presLayoutVars>
      </dgm:prSet>
      <dgm:spPr/>
      <dgm:t>
        <a:bodyPr/>
        <a:lstStyle/>
        <a:p>
          <a:endParaRPr lang="en-US"/>
        </a:p>
      </dgm:t>
    </dgm:pt>
    <dgm:pt modelId="{C2D81DC5-B8F5-4049-A445-4ED36AAD79C3}" type="pres">
      <dgm:prSet presAssocID="{4BD78A21-873D-46D4-9361-D198BB3C298F}" presName="parTransOne" presStyleCnt="0"/>
      <dgm:spPr/>
    </dgm:pt>
    <dgm:pt modelId="{5DF0CA04-043B-4900-B1C6-1C6DFCA527BF}" type="pres">
      <dgm:prSet presAssocID="{4BD78A21-873D-46D4-9361-D198BB3C298F}" presName="horzOne" presStyleCnt="0"/>
      <dgm:spPr/>
    </dgm:pt>
    <dgm:pt modelId="{5F005B5F-8FDF-43E9-B206-4FD78463B924}" type="pres">
      <dgm:prSet presAssocID="{F0B92AA1-FC05-48CB-8333-293CAB184689}" presName="vertTwo" presStyleCnt="0"/>
      <dgm:spPr/>
    </dgm:pt>
    <dgm:pt modelId="{79365C08-E363-40BC-A7F1-5E756263893F}" type="pres">
      <dgm:prSet presAssocID="{F0B92AA1-FC05-48CB-8333-293CAB184689}" presName="txTwo" presStyleLbl="node2" presStyleIdx="0" presStyleCnt="2" custScaleY="26322" custLinFactNeighborX="1654" custLinFactNeighborY="-89126">
        <dgm:presLayoutVars>
          <dgm:chPref val="3"/>
        </dgm:presLayoutVars>
      </dgm:prSet>
      <dgm:spPr/>
      <dgm:t>
        <a:bodyPr/>
        <a:lstStyle/>
        <a:p>
          <a:endParaRPr lang="en-US"/>
        </a:p>
      </dgm:t>
    </dgm:pt>
    <dgm:pt modelId="{6C08170F-6666-4B7F-B276-DA998CC65EE7}" type="pres">
      <dgm:prSet presAssocID="{F0B92AA1-FC05-48CB-8333-293CAB184689}" presName="parTransTwo" presStyleCnt="0"/>
      <dgm:spPr/>
    </dgm:pt>
    <dgm:pt modelId="{F847AE18-DF1A-4FF9-AD47-5A14959515C2}" type="pres">
      <dgm:prSet presAssocID="{F0B92AA1-FC05-48CB-8333-293CAB184689}" presName="horzTwo" presStyleCnt="0"/>
      <dgm:spPr/>
    </dgm:pt>
    <dgm:pt modelId="{0E8D3C51-9BD1-4CBF-A0B2-46373A040BF6}" type="pres">
      <dgm:prSet presAssocID="{3726594E-94B5-4B8F-827C-BDC505BB80D4}" presName="vertThree" presStyleCnt="0"/>
      <dgm:spPr/>
    </dgm:pt>
    <dgm:pt modelId="{8595368C-7200-4051-99B4-2F3171BB15CB}" type="pres">
      <dgm:prSet presAssocID="{3726594E-94B5-4B8F-827C-BDC505BB80D4}" presName="txThree" presStyleLbl="node3" presStyleIdx="0" presStyleCnt="2" custScaleY="177543" custLinFactNeighborX="1412" custLinFactNeighborY="-8818">
        <dgm:presLayoutVars>
          <dgm:chPref val="3"/>
        </dgm:presLayoutVars>
      </dgm:prSet>
      <dgm:spPr/>
      <dgm:t>
        <a:bodyPr/>
        <a:lstStyle/>
        <a:p>
          <a:endParaRPr lang="en-US"/>
        </a:p>
      </dgm:t>
    </dgm:pt>
    <dgm:pt modelId="{95A9FB66-2FCF-44E0-AD41-1581F123ABEE}" type="pres">
      <dgm:prSet presAssocID="{3726594E-94B5-4B8F-827C-BDC505BB80D4}" presName="horzThree" presStyleCnt="0"/>
      <dgm:spPr/>
    </dgm:pt>
    <dgm:pt modelId="{149E8990-2773-4BD0-A924-820CE518AE4A}" type="pres">
      <dgm:prSet presAssocID="{FD5AC190-1E14-44C3-8013-F9215E365783}" presName="sibSpaceTwo" presStyleCnt="0"/>
      <dgm:spPr/>
    </dgm:pt>
    <dgm:pt modelId="{7B273F7C-0673-4237-9FC3-D0C8DBA2CA99}" type="pres">
      <dgm:prSet presAssocID="{042DF66D-5AA4-42D8-A756-8D46409CD473}" presName="vertTwo" presStyleCnt="0"/>
      <dgm:spPr/>
    </dgm:pt>
    <dgm:pt modelId="{C8795718-5D24-40D0-AECD-7E83BF5565DF}" type="pres">
      <dgm:prSet presAssocID="{042DF66D-5AA4-42D8-A756-8D46409CD473}" presName="txTwo" presStyleLbl="node2" presStyleIdx="1" presStyleCnt="2" custScaleY="28793" custLinFactNeighborX="-330" custLinFactNeighborY="-89126">
        <dgm:presLayoutVars>
          <dgm:chPref val="3"/>
        </dgm:presLayoutVars>
      </dgm:prSet>
      <dgm:spPr/>
      <dgm:t>
        <a:bodyPr/>
        <a:lstStyle/>
        <a:p>
          <a:endParaRPr lang="en-US"/>
        </a:p>
      </dgm:t>
    </dgm:pt>
    <dgm:pt modelId="{DA68A2F7-097F-494B-BA1D-1E523ED41139}" type="pres">
      <dgm:prSet presAssocID="{042DF66D-5AA4-42D8-A756-8D46409CD473}" presName="parTransTwo" presStyleCnt="0"/>
      <dgm:spPr/>
    </dgm:pt>
    <dgm:pt modelId="{21D13011-F0D5-4251-97B4-E9D70DC4253C}" type="pres">
      <dgm:prSet presAssocID="{042DF66D-5AA4-42D8-A756-8D46409CD473}" presName="horzTwo" presStyleCnt="0"/>
      <dgm:spPr/>
    </dgm:pt>
    <dgm:pt modelId="{B935CEAB-BAB5-4F4B-A0D9-45EF6FBEE8A3}" type="pres">
      <dgm:prSet presAssocID="{35D761BF-BFDF-4F20-A0BB-39CE4AE7763B}" presName="vertThree" presStyleCnt="0"/>
      <dgm:spPr/>
    </dgm:pt>
    <dgm:pt modelId="{49EB6E4A-6680-4307-B3F5-EEBB4DB0ED80}" type="pres">
      <dgm:prSet presAssocID="{35D761BF-BFDF-4F20-A0BB-39CE4AE7763B}" presName="txThree" presStyleLbl="node3" presStyleIdx="1" presStyleCnt="2" custScaleY="169330" custLinFactNeighborX="313" custLinFactNeighborY="-7279">
        <dgm:presLayoutVars>
          <dgm:chPref val="3"/>
        </dgm:presLayoutVars>
      </dgm:prSet>
      <dgm:spPr/>
      <dgm:t>
        <a:bodyPr/>
        <a:lstStyle/>
        <a:p>
          <a:endParaRPr lang="en-US"/>
        </a:p>
      </dgm:t>
    </dgm:pt>
    <dgm:pt modelId="{181FDE3C-BD3C-40C0-BC37-F7C0AC272599}" type="pres">
      <dgm:prSet presAssocID="{35D761BF-BFDF-4F20-A0BB-39CE4AE7763B}" presName="horzThree" presStyleCnt="0"/>
      <dgm:spPr/>
    </dgm:pt>
  </dgm:ptLst>
  <dgm:cxnLst>
    <dgm:cxn modelId="{D0C3ABED-E076-4541-B0DD-0B3EE99D95F6}" type="presOf" srcId="{3726594E-94B5-4B8F-827C-BDC505BB80D4}" destId="{8595368C-7200-4051-99B4-2F3171BB15CB}" srcOrd="0" destOrd="0" presId="urn:microsoft.com/office/officeart/2005/8/layout/hierarchy4"/>
    <dgm:cxn modelId="{60D215BA-7664-40A3-8AEB-286BD89B9C7B}" srcId="{4BD78A21-873D-46D4-9361-D198BB3C298F}" destId="{042DF66D-5AA4-42D8-A756-8D46409CD473}" srcOrd="1" destOrd="0" parTransId="{0FD1EE2C-69A2-4975-8A9B-B4592D1DE7DF}" sibTransId="{301C272A-1545-40A0-9225-277B351C48C0}"/>
    <dgm:cxn modelId="{2ADF058F-9C46-4804-A933-868BEFEE79D6}" srcId="{4BD78A21-873D-46D4-9361-D198BB3C298F}" destId="{F0B92AA1-FC05-48CB-8333-293CAB184689}" srcOrd="0" destOrd="0" parTransId="{1C12FDA7-B9CF-4783-B277-90F60D05D191}" sibTransId="{FD5AC190-1E14-44C3-8013-F9215E365783}"/>
    <dgm:cxn modelId="{3AFE3298-BB43-4D6E-96C4-4D19A40F153C}" srcId="{042DF66D-5AA4-42D8-A756-8D46409CD473}" destId="{35D761BF-BFDF-4F20-A0BB-39CE4AE7763B}" srcOrd="0" destOrd="0" parTransId="{28D53595-8983-4265-B4F7-AD8D3D94A2F9}" sibTransId="{6137292B-C05F-4635-A321-53EBDB319D14}"/>
    <dgm:cxn modelId="{2E26CA9C-2157-4D8E-A177-3029D3059753}" type="presOf" srcId="{4BD78A21-873D-46D4-9361-D198BB3C298F}" destId="{64A370B3-1CC5-4BDF-BB0C-B6469119AB93}" srcOrd="0" destOrd="0" presId="urn:microsoft.com/office/officeart/2005/8/layout/hierarchy4"/>
    <dgm:cxn modelId="{F8E8F12C-5095-4518-BCCA-5D92EE511C71}" type="presOf" srcId="{A5EB580F-9FB1-4D0F-815F-54A94F7C2470}" destId="{3E9893D3-F67E-4CBD-8E53-B6AAD575D86A}" srcOrd="0" destOrd="0" presId="urn:microsoft.com/office/officeart/2005/8/layout/hierarchy4"/>
    <dgm:cxn modelId="{2B7BBB1A-C1A2-4942-9D90-190C90D96DDB}" type="presOf" srcId="{F0B92AA1-FC05-48CB-8333-293CAB184689}" destId="{79365C08-E363-40BC-A7F1-5E756263893F}" srcOrd="0" destOrd="0" presId="urn:microsoft.com/office/officeart/2005/8/layout/hierarchy4"/>
    <dgm:cxn modelId="{4711D34F-890A-481B-8918-F5079987F392}" srcId="{A5EB580F-9FB1-4D0F-815F-54A94F7C2470}" destId="{4BD78A21-873D-46D4-9361-D198BB3C298F}" srcOrd="0" destOrd="0" parTransId="{25355774-8B23-4E3D-A501-8FE7D963C9EF}" sibTransId="{7A6CA288-D192-452D-897C-5A0D57E399D0}"/>
    <dgm:cxn modelId="{3245E75A-7C46-4E3E-9C89-F52FE58F3519}" type="presOf" srcId="{042DF66D-5AA4-42D8-A756-8D46409CD473}" destId="{C8795718-5D24-40D0-AECD-7E83BF5565DF}" srcOrd="0" destOrd="0" presId="urn:microsoft.com/office/officeart/2005/8/layout/hierarchy4"/>
    <dgm:cxn modelId="{7883E0EB-81E0-40B9-AC00-BD8438FFE1AC}" srcId="{F0B92AA1-FC05-48CB-8333-293CAB184689}" destId="{3726594E-94B5-4B8F-827C-BDC505BB80D4}" srcOrd="0" destOrd="0" parTransId="{B5708706-8A90-4F24-A452-CC5BFD528EB5}" sibTransId="{63843E0B-C3BD-4AA9-9B79-31F282B3F32D}"/>
    <dgm:cxn modelId="{C327DF81-0357-43FC-93FA-1056E36F0544}" type="presOf" srcId="{35D761BF-BFDF-4F20-A0BB-39CE4AE7763B}" destId="{49EB6E4A-6680-4307-B3F5-EEBB4DB0ED80}" srcOrd="0" destOrd="0" presId="urn:microsoft.com/office/officeart/2005/8/layout/hierarchy4"/>
    <dgm:cxn modelId="{0DD40206-271B-44AD-8A4B-564BAD12666F}" type="presParOf" srcId="{3E9893D3-F67E-4CBD-8E53-B6AAD575D86A}" destId="{D4711330-7324-40C9-808C-5B3B5CD900B9}" srcOrd="0" destOrd="0" presId="urn:microsoft.com/office/officeart/2005/8/layout/hierarchy4"/>
    <dgm:cxn modelId="{17B29B01-F431-48D9-9C9B-BAD332E0E10F}" type="presParOf" srcId="{D4711330-7324-40C9-808C-5B3B5CD900B9}" destId="{64A370B3-1CC5-4BDF-BB0C-B6469119AB93}" srcOrd="0" destOrd="0" presId="urn:microsoft.com/office/officeart/2005/8/layout/hierarchy4"/>
    <dgm:cxn modelId="{ACCCADE9-2258-4334-977D-559F79D43EEB}" type="presParOf" srcId="{D4711330-7324-40C9-808C-5B3B5CD900B9}" destId="{C2D81DC5-B8F5-4049-A445-4ED36AAD79C3}" srcOrd="1" destOrd="0" presId="urn:microsoft.com/office/officeart/2005/8/layout/hierarchy4"/>
    <dgm:cxn modelId="{2767C333-FCFE-4B9A-9AF8-F1B0EFDF3040}" type="presParOf" srcId="{D4711330-7324-40C9-808C-5B3B5CD900B9}" destId="{5DF0CA04-043B-4900-B1C6-1C6DFCA527BF}" srcOrd="2" destOrd="0" presId="urn:microsoft.com/office/officeart/2005/8/layout/hierarchy4"/>
    <dgm:cxn modelId="{74CD5C99-1448-4B57-84C4-FB129A8015D5}" type="presParOf" srcId="{5DF0CA04-043B-4900-B1C6-1C6DFCA527BF}" destId="{5F005B5F-8FDF-43E9-B206-4FD78463B924}" srcOrd="0" destOrd="0" presId="urn:microsoft.com/office/officeart/2005/8/layout/hierarchy4"/>
    <dgm:cxn modelId="{8E51E5E0-A07A-4D5F-B30F-94B47FDA76F8}" type="presParOf" srcId="{5F005B5F-8FDF-43E9-B206-4FD78463B924}" destId="{79365C08-E363-40BC-A7F1-5E756263893F}" srcOrd="0" destOrd="0" presId="urn:microsoft.com/office/officeart/2005/8/layout/hierarchy4"/>
    <dgm:cxn modelId="{A6E50720-E212-4048-8871-68FCAACBF877}" type="presParOf" srcId="{5F005B5F-8FDF-43E9-B206-4FD78463B924}" destId="{6C08170F-6666-4B7F-B276-DA998CC65EE7}" srcOrd="1" destOrd="0" presId="urn:microsoft.com/office/officeart/2005/8/layout/hierarchy4"/>
    <dgm:cxn modelId="{15E852A3-DC1D-439A-ABA8-8E397C4D5FA2}" type="presParOf" srcId="{5F005B5F-8FDF-43E9-B206-4FD78463B924}" destId="{F847AE18-DF1A-4FF9-AD47-5A14959515C2}" srcOrd="2" destOrd="0" presId="urn:microsoft.com/office/officeart/2005/8/layout/hierarchy4"/>
    <dgm:cxn modelId="{4A3A2D41-B2F9-4077-BBD0-BCBF4063740C}" type="presParOf" srcId="{F847AE18-DF1A-4FF9-AD47-5A14959515C2}" destId="{0E8D3C51-9BD1-4CBF-A0B2-46373A040BF6}" srcOrd="0" destOrd="0" presId="urn:microsoft.com/office/officeart/2005/8/layout/hierarchy4"/>
    <dgm:cxn modelId="{9813F348-1AEE-453F-BA47-212B3B9DF3FB}" type="presParOf" srcId="{0E8D3C51-9BD1-4CBF-A0B2-46373A040BF6}" destId="{8595368C-7200-4051-99B4-2F3171BB15CB}" srcOrd="0" destOrd="0" presId="urn:microsoft.com/office/officeart/2005/8/layout/hierarchy4"/>
    <dgm:cxn modelId="{447A3A1E-8E58-4614-8463-1DD4A2DA0D04}" type="presParOf" srcId="{0E8D3C51-9BD1-4CBF-A0B2-46373A040BF6}" destId="{95A9FB66-2FCF-44E0-AD41-1581F123ABEE}" srcOrd="1" destOrd="0" presId="urn:microsoft.com/office/officeart/2005/8/layout/hierarchy4"/>
    <dgm:cxn modelId="{3255A289-DC91-4F58-9C20-C8E33D917641}" type="presParOf" srcId="{5DF0CA04-043B-4900-B1C6-1C6DFCA527BF}" destId="{149E8990-2773-4BD0-A924-820CE518AE4A}" srcOrd="1" destOrd="0" presId="urn:microsoft.com/office/officeart/2005/8/layout/hierarchy4"/>
    <dgm:cxn modelId="{563810E0-434C-41B1-BA7D-522C01076F66}" type="presParOf" srcId="{5DF0CA04-043B-4900-B1C6-1C6DFCA527BF}" destId="{7B273F7C-0673-4237-9FC3-D0C8DBA2CA99}" srcOrd="2" destOrd="0" presId="urn:microsoft.com/office/officeart/2005/8/layout/hierarchy4"/>
    <dgm:cxn modelId="{9D2CA629-8A31-44EA-84F9-BF47619DA26E}" type="presParOf" srcId="{7B273F7C-0673-4237-9FC3-D0C8DBA2CA99}" destId="{C8795718-5D24-40D0-AECD-7E83BF5565DF}" srcOrd="0" destOrd="0" presId="urn:microsoft.com/office/officeart/2005/8/layout/hierarchy4"/>
    <dgm:cxn modelId="{A1209EF4-CB8F-4A50-9366-AC4E60BE82F0}" type="presParOf" srcId="{7B273F7C-0673-4237-9FC3-D0C8DBA2CA99}" destId="{DA68A2F7-097F-494B-BA1D-1E523ED41139}" srcOrd="1" destOrd="0" presId="urn:microsoft.com/office/officeart/2005/8/layout/hierarchy4"/>
    <dgm:cxn modelId="{25ACF015-08DF-466F-9D0F-29495A7B16BE}" type="presParOf" srcId="{7B273F7C-0673-4237-9FC3-D0C8DBA2CA99}" destId="{21D13011-F0D5-4251-97B4-E9D70DC4253C}" srcOrd="2" destOrd="0" presId="urn:microsoft.com/office/officeart/2005/8/layout/hierarchy4"/>
    <dgm:cxn modelId="{5D49AB09-982F-41FD-A31C-CCCE1F3C2D77}" type="presParOf" srcId="{21D13011-F0D5-4251-97B4-E9D70DC4253C}" destId="{B935CEAB-BAB5-4F4B-A0D9-45EF6FBEE8A3}" srcOrd="0" destOrd="0" presId="urn:microsoft.com/office/officeart/2005/8/layout/hierarchy4"/>
    <dgm:cxn modelId="{E0B68312-287F-4776-B91E-C7DD9F035D29}" type="presParOf" srcId="{B935CEAB-BAB5-4F4B-A0D9-45EF6FBEE8A3}" destId="{49EB6E4A-6680-4307-B3F5-EEBB4DB0ED80}" srcOrd="0" destOrd="0" presId="urn:microsoft.com/office/officeart/2005/8/layout/hierarchy4"/>
    <dgm:cxn modelId="{E53D5107-6D7C-4A08-BB67-B02F2BC12C2D}" type="presParOf" srcId="{B935CEAB-BAB5-4F4B-A0D9-45EF6FBEE8A3}" destId="{181FDE3C-BD3C-40C0-BC37-F7C0AC27259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370B3-1CC5-4BDF-BB0C-B6469119AB93}">
      <dsp:nvSpPr>
        <dsp:cNvPr id="0" name=""/>
        <dsp:cNvSpPr/>
      </dsp:nvSpPr>
      <dsp:spPr>
        <a:xfrm>
          <a:off x="3122" y="869"/>
          <a:ext cx="8451955" cy="599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latin typeface="Nikosh" pitchFamily="2" charset="0"/>
              <a:cs typeface="Nikosh" pitchFamily="2" charset="0"/>
            </a:rPr>
            <a:t>জাতি ও জাতীয়তার মধ্যে নিম্নলিখিত পার্থক্যগুলো লক্ষ্য করা যায়</a:t>
          </a:r>
          <a:endParaRPr lang="en-US" sz="2800" kern="1200" dirty="0">
            <a:latin typeface="Nikosh" pitchFamily="2" charset="0"/>
            <a:cs typeface="Nikosh" pitchFamily="2" charset="0"/>
          </a:endParaRPr>
        </a:p>
      </dsp:txBody>
      <dsp:txXfrm>
        <a:off x="20684" y="18431"/>
        <a:ext cx="8416831" cy="564489"/>
      </dsp:txXfrm>
    </dsp:sp>
    <dsp:sp modelId="{79365C08-E363-40BC-A7F1-5E756263893F}">
      <dsp:nvSpPr>
        <dsp:cNvPr id="0" name=""/>
        <dsp:cNvSpPr/>
      </dsp:nvSpPr>
      <dsp:spPr>
        <a:xfrm>
          <a:off x="78321" y="620526"/>
          <a:ext cx="4047723" cy="4808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latin typeface="Nikosh" pitchFamily="2" charset="0"/>
              <a:cs typeface="Nikosh" pitchFamily="2" charset="0"/>
            </a:rPr>
            <a:t>জাতীয়তা</a:t>
          </a:r>
          <a:endParaRPr lang="en-US" sz="2400" kern="1200" dirty="0">
            <a:latin typeface="Nikosh" pitchFamily="2" charset="0"/>
            <a:cs typeface="Nikosh" pitchFamily="2" charset="0"/>
          </a:endParaRPr>
        </a:p>
      </dsp:txBody>
      <dsp:txXfrm>
        <a:off x="92405" y="634610"/>
        <a:ext cx="4019555" cy="452684"/>
      </dsp:txXfrm>
    </dsp:sp>
    <dsp:sp modelId="{8595368C-7200-4051-99B4-2F3171BB15CB}">
      <dsp:nvSpPr>
        <dsp:cNvPr id="0" name=""/>
        <dsp:cNvSpPr/>
      </dsp:nvSpPr>
      <dsp:spPr>
        <a:xfrm>
          <a:off x="76197" y="1288906"/>
          <a:ext cx="4031935" cy="32433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bn-BD" sz="2000" kern="1200" dirty="0" smtClean="0">
              <a:latin typeface="Nikosh" pitchFamily="2" charset="0"/>
              <a:cs typeface="Nikosh" pitchFamily="2" charset="0"/>
            </a:rPr>
            <a:t>১। এক ধরনের মানসিক ধারণা</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২। রাজনৈতিক সংগঠন  অনুপস্থিত এবং তা জরুরি নয়</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৩। খুব বেশী সুসংহত বা স্বাধীন নাও হতে পারে</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৪। অভিন্ন ভাষা, সংস্কৃতি এবং ইতিহাস- ঐতিহ্য ও মানসিক ঐক্যানুভুতি</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৫। অনেকগুলো চেতনার প্রাথমিক অবস্থা</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৬। একটি বোধের সমন্বয়মাত্র</a:t>
          </a:r>
        </a:p>
        <a:p>
          <a:pPr lvl="0" algn="l" defTabSz="889000">
            <a:lnSpc>
              <a:spcPct val="90000"/>
            </a:lnSpc>
            <a:spcBef>
              <a:spcPct val="0"/>
            </a:spcBef>
            <a:spcAft>
              <a:spcPct val="35000"/>
            </a:spcAft>
          </a:pPr>
          <a:r>
            <a:rPr lang="bn-BD" sz="2000" kern="1200" dirty="0" smtClean="0">
              <a:latin typeface="Nikosh" pitchFamily="2" charset="0"/>
              <a:cs typeface="Nikosh" pitchFamily="2" charset="0"/>
            </a:rPr>
            <a:t>৭। প্রাথমিক অবস্থা</a:t>
          </a:r>
          <a:endParaRPr lang="en-US" sz="2000" kern="1200" dirty="0">
            <a:latin typeface="Nikosh" pitchFamily="2" charset="0"/>
            <a:cs typeface="Nikosh" pitchFamily="2" charset="0"/>
          </a:endParaRPr>
        </a:p>
      </dsp:txBody>
      <dsp:txXfrm>
        <a:off x="171192" y="1383901"/>
        <a:ext cx="3841945" cy="3053383"/>
      </dsp:txXfrm>
    </dsp:sp>
    <dsp:sp modelId="{C8795718-5D24-40D0-AECD-7E83BF5565DF}">
      <dsp:nvSpPr>
        <dsp:cNvPr id="0" name=""/>
        <dsp:cNvSpPr/>
      </dsp:nvSpPr>
      <dsp:spPr>
        <a:xfrm>
          <a:off x="4385746" y="620526"/>
          <a:ext cx="4047723" cy="52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latin typeface="Nikosh" pitchFamily="2" charset="0"/>
              <a:cs typeface="Nikosh" pitchFamily="2" charset="0"/>
            </a:rPr>
            <a:t>জাতি</a:t>
          </a:r>
          <a:endParaRPr lang="en-US" sz="2400" kern="1200" dirty="0">
            <a:latin typeface="Nikosh" pitchFamily="2" charset="0"/>
            <a:cs typeface="Nikosh" pitchFamily="2" charset="0"/>
          </a:endParaRPr>
        </a:p>
      </dsp:txBody>
      <dsp:txXfrm>
        <a:off x="4401152" y="635932"/>
        <a:ext cx="4016911" cy="495181"/>
      </dsp:txXfrm>
    </dsp:sp>
    <dsp:sp modelId="{49EB6E4A-6680-4307-B3F5-EEBB4DB0ED80}">
      <dsp:nvSpPr>
        <dsp:cNvPr id="0" name=""/>
        <dsp:cNvSpPr/>
      </dsp:nvSpPr>
      <dsp:spPr>
        <a:xfrm>
          <a:off x="4419618" y="1362161"/>
          <a:ext cx="4031935" cy="3093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bn-BD" sz="1800" kern="1200" dirty="0" smtClean="0">
              <a:latin typeface="Nikosh" pitchFamily="2" charset="0"/>
              <a:cs typeface="Nikosh" pitchFamily="2" charset="0"/>
            </a:rPr>
            <a:t>১</a:t>
          </a:r>
          <a:r>
            <a:rPr lang="bn-BD" sz="2000" kern="1200" dirty="0" smtClean="0">
              <a:latin typeface="Nikosh" pitchFamily="2" charset="0"/>
              <a:cs typeface="Nikosh" pitchFamily="2" charset="0"/>
            </a:rPr>
            <a:t>। একটি সক্রিয় ও বাস্তব রাজনৈতিক চেতনা</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২। রাজনৈতিক সংগঠন বর্তমান এবং অত্যাবশ্যক</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৩। সুসংহত ও স্বাধীন কিংবা স্বাধীনতা সংগ্রামে লিপ্ত</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৪। জাতি গঠনের পুর্বশর্ত জাতীয়তাবোধ ও স্বাধীনতা</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৫। এ সব চেতনার সমন্বিত রুপের ক্রিয়া-প্রতিক্রিয়ার সৃষ্টি হয়</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৬। একটি সংগঠিত আদর্শ</a:t>
          </a:r>
        </a:p>
        <a:p>
          <a:pPr lvl="0" algn="l" defTabSz="800100">
            <a:lnSpc>
              <a:spcPct val="90000"/>
            </a:lnSpc>
            <a:spcBef>
              <a:spcPct val="0"/>
            </a:spcBef>
            <a:spcAft>
              <a:spcPct val="35000"/>
            </a:spcAft>
          </a:pPr>
          <a:r>
            <a:rPr lang="bn-BD" sz="2000" kern="1200" dirty="0" smtClean="0">
              <a:latin typeface="Nikosh" pitchFamily="2" charset="0"/>
              <a:cs typeface="Nikosh" pitchFamily="2" charset="0"/>
            </a:rPr>
            <a:t>৭। পরিণত রুপ</a:t>
          </a:r>
        </a:p>
        <a:p>
          <a:pPr lvl="0" algn="l" defTabSz="800100">
            <a:lnSpc>
              <a:spcPct val="90000"/>
            </a:lnSpc>
            <a:spcBef>
              <a:spcPct val="0"/>
            </a:spcBef>
            <a:spcAft>
              <a:spcPct val="35000"/>
            </a:spcAft>
          </a:pPr>
          <a:endParaRPr lang="en-US" sz="1800" kern="1200" dirty="0">
            <a:latin typeface="Nikosh" pitchFamily="2" charset="0"/>
            <a:cs typeface="Nikosh" pitchFamily="2" charset="0"/>
          </a:endParaRPr>
        </a:p>
      </dsp:txBody>
      <dsp:txXfrm>
        <a:off x="4510219" y="1452762"/>
        <a:ext cx="3850733" cy="2912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28-Sep-20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52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8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0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84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55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955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87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741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05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778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198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2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10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1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1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22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1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1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9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28-Sep-20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6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28-Sep-20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313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126121826"/>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229176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410856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107889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886200" cy="1143000"/>
          </a:xfrm>
        </p:spPr>
        <p:txBody>
          <a:bodyPr>
            <a:normAutofit/>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2438400"/>
            <a:ext cx="8458200" cy="2026920"/>
          </a:xfrm>
        </p:spPr>
        <p:txBody>
          <a:bodyPr>
            <a:normAutofit/>
          </a:bodyPr>
          <a:lstStyle/>
          <a:p>
            <a:pPr marL="0" indent="0">
              <a:buNone/>
            </a:pPr>
            <a:r>
              <a:rPr lang="bn-BD" sz="2600" dirty="0" smtClean="0">
                <a:latin typeface="Nikosh" pitchFamily="2" charset="0"/>
                <a:cs typeface="Nikosh" pitchFamily="2" charset="0"/>
              </a:rPr>
              <a:t> </a:t>
            </a:r>
            <a:r>
              <a:rPr lang="bn-BD" sz="4000" dirty="0">
                <a:latin typeface="Nikosh" pitchFamily="2" charset="0"/>
                <a:cs typeface="Nikosh" pitchFamily="2" charset="0"/>
              </a:rPr>
              <a:t>দেশপ্রেম ও জাতীয়তা  </a:t>
            </a:r>
          </a:p>
          <a:p>
            <a:pPr marL="0" indent="0">
              <a:buNone/>
            </a:pPr>
            <a:r>
              <a:rPr lang="bn-BD" sz="4000" dirty="0">
                <a:latin typeface="Nikosh" pitchFamily="2" charset="0"/>
                <a:cs typeface="Nikosh" pitchFamily="2" charset="0"/>
              </a:rPr>
              <a:t>জাতি ও জাতীয়তার সম্পর্ক,  জাতীয়তাবাদের বিকাশ</a:t>
            </a:r>
            <a:endParaRPr lang="bn-BD" sz="40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grpId="2" nodeType="clickEffect">
                                  <p:stCondLst>
                                    <p:cond delay="0"/>
                                  </p:stCondLst>
                                  <p:childTnLst>
                                    <p:animEffect transition="out" filter="diamond(in)">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linds(horizontal)">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linds(horizontal)">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2" nodeType="clickEffect">
                                  <p:stCondLst>
                                    <p:cond delay="0"/>
                                  </p:stCondLst>
                                  <p:childTnLst>
                                    <p:anim calcmode="lin" valueType="num">
                                      <p:cBhvr additive="base">
                                        <p:cTn id="4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2" nodeType="clickEffect">
                                  <p:stCondLst>
                                    <p:cond delay="0"/>
                                  </p:stCondLst>
                                  <p:childTnLst>
                                    <p:anim calcmode="lin" valueType="num">
                                      <p:cBhvr additive="base">
                                        <p:cTn id="4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1" end="1"/>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686800" cy="2819400"/>
          </a:xfrm>
        </p:spPr>
        <p:txBody>
          <a:bodyPr>
            <a:normAutofit/>
          </a:bodyPr>
          <a:lstStyle/>
          <a:p>
            <a:pPr>
              <a:buNone/>
            </a:pPr>
            <a:r>
              <a:rPr lang="bn-BD" sz="4000" dirty="0" smtClean="0">
                <a:latin typeface="Nikosh" pitchFamily="2" charset="0"/>
                <a:cs typeface="Nikosh" pitchFamily="2" charset="0"/>
              </a:rPr>
              <a:t>১। জাতি ও জাতীয়তার সম্পর্ক কি বলতে পারবে?                </a:t>
            </a:r>
          </a:p>
          <a:p>
            <a:pPr>
              <a:buNone/>
            </a:pPr>
            <a:r>
              <a:rPr lang="bn-BD" sz="4000" dirty="0" smtClean="0">
                <a:latin typeface="Nikosh" pitchFamily="2" charset="0"/>
                <a:cs typeface="Nikosh" pitchFamily="2" charset="0"/>
              </a:rPr>
              <a:t>২। জাতি ও জাতীয়তার মধ্যে পার্থক্য কি বলতে পারবে? </a:t>
            </a:r>
          </a:p>
          <a:p>
            <a:pPr>
              <a:buNone/>
            </a:pPr>
            <a:r>
              <a:rPr lang="bn-BD" sz="4000" dirty="0" smtClean="0">
                <a:latin typeface="Nikosh" pitchFamily="2" charset="0"/>
                <a:cs typeface="Nikosh" pitchFamily="2" charset="0"/>
              </a:rPr>
              <a:t>৩। জাতীয়তাবাদের বিকাশ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157812249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304800" y="2209800"/>
            <a:ext cx="8534400" cy="2895600"/>
          </a:xfrm>
        </p:spPr>
        <p:txBody>
          <a:bodyPr>
            <a:normAutofit/>
          </a:bodyPr>
          <a:lstStyle/>
          <a:p>
            <a:pPr>
              <a:buNone/>
            </a:pPr>
            <a:r>
              <a:rPr lang="bn-BD" sz="4000" dirty="0" smtClean="0">
                <a:latin typeface="Nikosh" pitchFamily="2" charset="0"/>
                <a:cs typeface="Nikosh" pitchFamily="2" charset="0"/>
              </a:rPr>
              <a:t>১। জাতি ও জাতীয়তার সম্পর্ক কি বল?                </a:t>
            </a:r>
          </a:p>
          <a:p>
            <a:pPr>
              <a:buNone/>
            </a:pPr>
            <a:r>
              <a:rPr lang="bn-BD" sz="4000" dirty="0" smtClean="0">
                <a:latin typeface="Nikosh" pitchFamily="2" charset="0"/>
                <a:cs typeface="Nikosh" pitchFamily="2" charset="0"/>
              </a:rPr>
              <a:t>২। জাতি ও জাতীয়তার মধ্যে পার্থক্য কি বল? </a:t>
            </a:r>
          </a:p>
          <a:p>
            <a:pPr>
              <a:buNone/>
            </a:pPr>
            <a:r>
              <a:rPr lang="bn-BD" sz="4000" dirty="0" smtClean="0">
                <a:latin typeface="Nikosh" pitchFamily="2" charset="0"/>
                <a:cs typeface="Nikosh" pitchFamily="2" charset="0"/>
              </a:rPr>
              <a:t>৩। জাতীয়তাবাদের বিকাশ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1" nodeType="clickEffect">
                                  <p:stCondLst>
                                    <p:cond delay="0"/>
                                  </p:stCondLst>
                                  <p:childTnLst>
                                    <p:animEffect transition="out" filter="diamond(in)">
                                      <p:cBhvr>
                                        <p:cTn id="36" dur="2000"/>
                                        <p:tgtEl>
                                          <p:spTgt spid="3">
                                            <p:txEl>
                                              <p:pRg st="0" end="0"/>
                                            </p:txEl>
                                          </p:spTgt>
                                        </p:tgtEl>
                                      </p:cBhvr>
                                    </p:animEffect>
                                    <p:set>
                                      <p:cBhvr>
                                        <p:cTn id="3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1" nodeType="clickEffect">
                                  <p:stCondLst>
                                    <p:cond delay="0"/>
                                  </p:stCondLst>
                                  <p:childTnLst>
                                    <p:animEffect transition="out" filter="diamond(in)">
                                      <p:cBhvr>
                                        <p:cTn id="41" dur="2000"/>
                                        <p:tgtEl>
                                          <p:spTgt spid="3">
                                            <p:txEl>
                                              <p:pRg st="1" end="1"/>
                                            </p:txEl>
                                          </p:spTgt>
                                        </p:tgtEl>
                                      </p:cBhvr>
                                    </p:animEffect>
                                    <p:set>
                                      <p:cBhvr>
                                        <p:cTn id="4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1" nodeType="clickEffect">
                                  <p:stCondLst>
                                    <p:cond delay="0"/>
                                  </p:stCondLst>
                                  <p:childTnLst>
                                    <p:animEffect transition="out" filter="diamond(in)">
                                      <p:cBhvr>
                                        <p:cTn id="46" dur="2000"/>
                                        <p:tgtEl>
                                          <p:spTgt spid="3">
                                            <p:txEl>
                                              <p:pRg st="2" end="2"/>
                                            </p:txEl>
                                          </p:spTgt>
                                        </p:tgtEl>
                                      </p:cBhvr>
                                    </p:animEffect>
                                    <p:set>
                                      <p:cBhvr>
                                        <p:cTn id="4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2590800"/>
          </a:xfrm>
        </p:spPr>
        <p:txBody>
          <a:bodyPr>
            <a:normAutofit/>
          </a:bodyPr>
          <a:lstStyle/>
          <a:p>
            <a:pPr algn="ctr">
              <a:buNone/>
            </a:pPr>
            <a:r>
              <a:rPr lang="bn-BD" sz="4000" dirty="0" smtClean="0">
                <a:latin typeface="Nikosh" pitchFamily="2" charset="0"/>
                <a:cs typeface="Nikosh" pitchFamily="2" charset="0"/>
              </a:rPr>
              <a:t>জাতি ও জাতীয়তার সম্পর্ক কি বল?</a:t>
            </a:r>
          </a:p>
          <a:p>
            <a:pPr algn="ctr">
              <a:buNone/>
            </a:pPr>
            <a:r>
              <a:rPr lang="bn-BD" sz="40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524000"/>
            <a:ext cx="8839200" cy="5181600"/>
          </a:xfrm>
        </p:spPr>
        <p:txBody>
          <a:bodyPr>
            <a:normAutofit/>
          </a:bodyPr>
          <a:lstStyle/>
          <a:p>
            <a:pPr>
              <a:buNone/>
            </a:pPr>
            <a:r>
              <a:rPr lang="bn-BD" sz="2400" b="1" dirty="0" smtClean="0">
                <a:latin typeface="Times New Roman" pitchFamily="18" charset="0"/>
                <a:cs typeface="Nikosh" pitchFamily="2" charset="0"/>
              </a:rPr>
              <a:t>উৎপত্তিগত সাদৃশ্যঃ </a:t>
            </a:r>
            <a:r>
              <a:rPr lang="bn-BD" sz="2400" dirty="0" smtClean="0">
                <a:latin typeface="Times New Roman" pitchFamily="18" charset="0"/>
                <a:cs typeface="Nikosh" pitchFamily="2" charset="0"/>
              </a:rPr>
              <a:t>উৎপত্তিগত দিক থেকে জাতি ও জাতীয়তা মুলত এক ও অভিন্ন। কেননা জাতি ও জাতীয়তা শব্দ দুটি এসেছে ল্যাটিন শব্দ </a:t>
            </a:r>
            <a:r>
              <a:rPr lang="en-US" sz="2400" dirty="0" err="1" smtClean="0">
                <a:latin typeface="Times New Roman" pitchFamily="18" charset="0"/>
                <a:cs typeface="Nikosh" pitchFamily="2" charset="0"/>
              </a:rPr>
              <a:t>Natio</a:t>
            </a:r>
            <a:r>
              <a:rPr lang="bn-BD" sz="2400" dirty="0" smtClean="0">
                <a:latin typeface="Times New Roman" pitchFamily="18" charset="0"/>
                <a:cs typeface="Nikosh" pitchFamily="2" charset="0"/>
              </a:rPr>
              <a:t> এবং </a:t>
            </a:r>
            <a:r>
              <a:rPr lang="en-US" sz="2400" dirty="0" err="1" smtClean="0">
                <a:latin typeface="Times New Roman" pitchFamily="18" charset="0"/>
                <a:cs typeface="Nikosh" pitchFamily="2" charset="0"/>
              </a:rPr>
              <a:t>Natus</a:t>
            </a:r>
            <a:r>
              <a:rPr lang="en-US" sz="2400" dirty="0" smtClean="0">
                <a:latin typeface="Times New Roman" pitchFamily="18" charset="0"/>
                <a:cs typeface="Nikosh" pitchFamily="2" charset="0"/>
              </a:rPr>
              <a:t> </a:t>
            </a:r>
            <a:r>
              <a:rPr lang="bn-BD" sz="2400" dirty="0" smtClean="0">
                <a:latin typeface="Times New Roman" pitchFamily="18" charset="0"/>
                <a:cs typeface="Nikosh" pitchFamily="2" charset="0"/>
              </a:rPr>
              <a:t>থেকে যার অর্থ হলো  </a:t>
            </a:r>
            <a:r>
              <a:rPr lang="en-US" sz="2400" dirty="0" smtClean="0">
                <a:latin typeface="Times New Roman" pitchFamily="18" charset="0"/>
                <a:cs typeface="Nikosh" pitchFamily="2" charset="0"/>
              </a:rPr>
              <a:t>Born</a:t>
            </a:r>
            <a:r>
              <a:rPr lang="bn-BD" sz="2400" dirty="0" smtClean="0">
                <a:latin typeface="Times New Roman" pitchFamily="18" charset="0"/>
                <a:cs typeface="Nikosh" pitchFamily="2" charset="0"/>
              </a:rPr>
              <a:t> অথ্যাৎ জন্ম। সুতরাং উৎপত্তিগত বা শাব্দিক দিক থেকে জাতি ও জাতীয়তা বলতে বুঝায় একই বংশোদ্ভুত জনসমষ্টি।</a:t>
            </a:r>
          </a:p>
          <a:p>
            <a:pPr>
              <a:buNone/>
            </a:pPr>
            <a:r>
              <a:rPr lang="bn-BD" sz="2400" b="1" dirty="0" smtClean="0">
                <a:latin typeface="Times New Roman" pitchFamily="18" charset="0"/>
                <a:cs typeface="Nikosh" pitchFamily="2" charset="0"/>
              </a:rPr>
              <a:t>পার্থক্যঃ</a:t>
            </a:r>
            <a:r>
              <a:rPr lang="bn-BD" sz="2400" dirty="0" smtClean="0">
                <a:latin typeface="Times New Roman" pitchFamily="18" charset="0"/>
                <a:cs typeface="Nikosh" pitchFamily="2" charset="0"/>
              </a:rPr>
              <a:t> বর্তমান সময়ের লেখকগণ জাতি ও জাতীয়তার মধ্যে পার্থক্য নির্দেশ করেছেন। তাদের মতে জনসমাজের মধ্যে রাজনৈতিক চেতনার উদ্ভব ঘটলে তা জাতীয়তায় পরিণত হয়। জাতীয়তার এই চেতনা দ্বারা উদ্বুদ্ধ জনসমাজ স্বাধীন হলে বা স্বাধীন হতে চাইলে তাকে জাতি বলে। </a:t>
            </a:r>
          </a:p>
          <a:p>
            <a:pPr>
              <a:buNone/>
            </a:pPr>
            <a:r>
              <a:rPr lang="bn-BD" sz="2400" b="1" dirty="0" smtClean="0">
                <a:latin typeface="Times New Roman" pitchFamily="18" charset="0"/>
                <a:cs typeface="Nikosh" pitchFamily="2" charset="0"/>
              </a:rPr>
              <a:t>অধ্যাপক জ়ে এইচ হায়েস </a:t>
            </a:r>
            <a:r>
              <a:rPr lang="bn-BD" sz="2400" dirty="0" smtClean="0">
                <a:latin typeface="Times New Roman" pitchFamily="18" charset="0"/>
                <a:cs typeface="Nikosh" pitchFamily="2" charset="0"/>
              </a:rPr>
              <a:t>এর মতে জাতীয়তাবোধে উদ্বুদ্ধ জনসমাজ ঐক্যবদ্ধ হয়ে  স্বাধীনতা লাভ করে জাতিতে পরিণত হয়। অর্থ্যাৎ হায়েসের মতে জাতীয়তার সাথে স্বাধীনতা যুক্ত হলেই জাতি হয়।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381000"/>
            <a:ext cx="4495800" cy="1143000"/>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04800" y="1905000"/>
            <a:ext cx="83820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351531777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6807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জাতি ও জাতীয়তার মধ্যে পার্থক্য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5" name="Content Placeholder 4"/>
          <p:cNvSpPr>
            <a:spLocks noGrp="1"/>
          </p:cNvSpPr>
          <p:nvPr>
            <p:ph idx="1"/>
          </p:nvPr>
        </p:nvSpPr>
        <p:spPr>
          <a:xfrm>
            <a:off x="76200" y="1600200"/>
            <a:ext cx="8915400" cy="4572000"/>
          </a:xfrm>
        </p:spPr>
        <p:txBody>
          <a:bodyPr>
            <a:normAutofit/>
          </a:bodyPr>
          <a:lstStyle/>
          <a:p>
            <a:pPr>
              <a:buNone/>
            </a:pPr>
            <a:r>
              <a:rPr lang="bn-BD" sz="4000" dirty="0" smtClean="0">
                <a:latin typeface="Times New Roman" pitchFamily="18" charset="0"/>
                <a:cs typeface="Nikosh" pitchFamily="2" charset="0"/>
              </a:rPr>
              <a:t>জাতীয়তা ও জাতির মধ্যকার পার্থক্য এভাবে </a:t>
            </a:r>
            <a:r>
              <a:rPr lang="en-US" sz="4000" dirty="0" err="1" smtClean="0">
                <a:latin typeface="Times New Roman" pitchFamily="18" charset="0"/>
                <a:cs typeface="Nikosh" pitchFamily="2" charset="0"/>
              </a:rPr>
              <a:t>নি</a:t>
            </a:r>
            <a:r>
              <a:rPr lang="bn-BD" sz="4000" dirty="0" smtClean="0">
                <a:latin typeface="Times New Roman" pitchFamily="18" charset="0"/>
                <a:cs typeface="Nikosh" pitchFamily="2" charset="0"/>
              </a:rPr>
              <a:t>র্ণয় করা চলেঃ </a:t>
            </a:r>
          </a:p>
          <a:p>
            <a:pPr>
              <a:buNone/>
            </a:pPr>
            <a:r>
              <a:rPr lang="bn-BD" sz="4000" dirty="0" smtClean="0">
                <a:latin typeface="Times New Roman" pitchFamily="18" charset="0"/>
                <a:cs typeface="Nikosh" pitchFamily="2" charset="0"/>
              </a:rPr>
              <a:t>জাতীয়তা= জনসমাজ + রাজনৈতিক চেতনা। </a:t>
            </a:r>
          </a:p>
          <a:p>
            <a:pPr>
              <a:buNone/>
            </a:pPr>
            <a:r>
              <a:rPr lang="bn-BD" sz="4000" dirty="0" smtClean="0">
                <a:latin typeface="Times New Roman" pitchFamily="18" charset="0"/>
                <a:cs typeface="Nikosh" pitchFamily="2" charset="0"/>
              </a:rPr>
              <a:t>জাতি= জাতীয়তাবোধে উদ্বুদ্ধ জনসমাজ + রাজনৈতিক সংগঠন ও স্বাধীনতা</a:t>
            </a:r>
          </a:p>
          <a:p>
            <a:pPr>
              <a:buNone/>
            </a:pPr>
            <a:endParaRPr lang="bn-BD" sz="24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5943600" cy="1143000"/>
          </a:xfrm>
        </p:spPr>
        <p:txBody>
          <a:bodyPr/>
          <a:lstStyle/>
          <a:p>
            <a:pPr algn="ctr"/>
            <a:r>
              <a:rPr lang="bn-BD" dirty="0" smtClean="0">
                <a:latin typeface="Nikosh" pitchFamily="2" charset="0"/>
                <a:cs typeface="Nikosh" pitchFamily="2" charset="0"/>
              </a:rPr>
              <a:t>জোড়ায় কাজের সমাধান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48920"/>
              </p:ext>
            </p:extLst>
          </p:nvPr>
        </p:nvGraphicFramePr>
        <p:xfrm>
          <a:off x="457200" y="1935163"/>
          <a:ext cx="8458200" cy="469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362200" y="2015903"/>
            <a:ext cx="3581400" cy="4512564"/>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4572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514600" y="1828800"/>
            <a:ext cx="4379913"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99397087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286000"/>
            <a:ext cx="7696200" cy="1752600"/>
          </a:xfrm>
        </p:spPr>
        <p:txBody>
          <a:bodyPr>
            <a:normAutofit/>
          </a:bodyPr>
          <a:lstStyle/>
          <a:p>
            <a:pPr algn="ctr">
              <a:buNone/>
            </a:pPr>
            <a:r>
              <a:rPr lang="bn-BD" sz="4000" dirty="0" smtClean="0">
                <a:latin typeface="Nikosh" pitchFamily="2" charset="0"/>
                <a:cs typeface="Nikosh" pitchFamily="2" charset="0"/>
              </a:rPr>
              <a:t>জাতীয়তাবাদের বিকাশ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447800"/>
            <a:ext cx="8763000" cy="5105400"/>
          </a:xfrm>
        </p:spPr>
        <p:txBody>
          <a:bodyPr>
            <a:noAutofit/>
          </a:bodyPr>
          <a:lstStyle/>
          <a:p>
            <a:pPr>
              <a:buNone/>
            </a:pPr>
            <a:r>
              <a:rPr lang="bn-BD" sz="2800" dirty="0" smtClean="0">
                <a:latin typeface="Nikosh" pitchFamily="2" charset="0"/>
                <a:cs typeface="Nikosh" pitchFamily="2" charset="0"/>
              </a:rPr>
              <a:t>পঞ্চদশ ও ষোড়শ শতকে ইউরোপে জাতীয়তাবাদী ভাবধারার উন্মেষ ঘটে। ইতালীর রাষ্ট্রদার্শনিক </a:t>
            </a:r>
            <a:r>
              <a:rPr lang="bn-BD" sz="2800" b="1" dirty="0" smtClean="0">
                <a:latin typeface="Nikosh" pitchFamily="2" charset="0"/>
                <a:cs typeface="Nikosh" pitchFamily="2" charset="0"/>
              </a:rPr>
              <a:t>ম্যাকিয়াভেলী</a:t>
            </a:r>
            <a:r>
              <a:rPr lang="bn-BD" sz="2800" dirty="0" smtClean="0">
                <a:latin typeface="Nikosh" pitchFamily="2" charset="0"/>
                <a:cs typeface="Nikosh" pitchFamily="2" charset="0"/>
              </a:rPr>
              <a:t> তার দুরদৃষ্টিকোণ থেকে উপলদ্ধি করেন যে আগামী দিনের রাষ্ট্র হবে জাতি রাষ্ট্র এবং তার ভিত্তি হবে জাতীয়তাবাদ। মুলত তিনিই জাতীয় রাষ্ট্রের স্বপ্নদ্রষ্ট্রা। জাতীয়তাবোধের উন্মেষে রেনেসা বা নবজাগরণের ভুমিকা গড়ে ওঠার পেছনে ষোড়শ শতকের একচ্ছত্র রাজতন্ত্র বিরোধী আন্দোলনের ভুমিকা ছিল খুবই গুরুত্বপুর্ণ। ১৭৭২ সালে পোলান্ডের ভাগাভাগি জাতীয়তাবাদী চেতনাকে জনগনের মধ্যে ছড়িয়ে দেয়। ১৭৮৯ সালের ফরাসি বিপ্লব জাতীয়তাবাদী চেতনায় বিশ্ববাসীকে আরো উজ্জীবিত করে তোলে। উনিশ শতকের শেষাংশ এবং বিংশ শতক হলো জাতীয়তাবাদের স্বর্ণযুগ।  জাতীয়তাবাদী চেতনারই ফসল হলো ১৯১৯ সালের ভার্সাই চুক্তি। জাতীয়তাবাদী চেতনার বিকাশের ফলেই ইউরোপ, এশিয়া ও আফ্রিকায় নতুন জাতি রাষ্ট্রের উদ্ভব ঘটে।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267200" cy="868362"/>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219200"/>
            <a:ext cx="8839200" cy="5486400"/>
          </a:xfrm>
        </p:spPr>
        <p:txBody>
          <a:bodyPr>
            <a:normAutofit fontScale="77500" lnSpcReduction="2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জাতি হলো রাজনৈতিকভাবে সংগঠিত এমন এক জাতীয়তা যা স্বাধীন কিংবা স্বাধীনতাকামী- উক্তিটি কার?</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যে এইচ হায়েস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রামজে ম্যুইর  ঘ। অধ্যাপক জিম্মান</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জাতি হলো ঐতিহাসিকভাবে বিকশিত এমন একটি স্থায়ী জনসমাজ যাদের ভাষা এক, বাসভুমি এক, অর্থনৈতিক জীবন এবং মানসিক গঠনও এক এবং এই মানসিক গঠন একটি সাধারণ সংস্কৃতির মধ্য দিয়ে প্রকাশিত হয়</a:t>
            </a:r>
            <a:r>
              <a:rPr lang="en-US" dirty="0" smtClean="0">
                <a:latin typeface="Nikosh" pitchFamily="2" charset="0"/>
                <a:cs typeface="Nikosh" pitchFamily="2" charset="0"/>
              </a:rPr>
              <a:t>, </a:t>
            </a:r>
            <a:r>
              <a:rPr lang="en-US" dirty="0" err="1" smtClean="0">
                <a:latin typeface="Nikosh" pitchFamily="2" charset="0"/>
                <a:cs typeface="Nikosh" pitchFamily="2" charset="0"/>
              </a:rPr>
              <a:t>উক্তিটি</a:t>
            </a:r>
            <a:r>
              <a:rPr lang="en-US" dirty="0" smtClean="0">
                <a:latin typeface="Nikosh" pitchFamily="2" charset="0"/>
                <a:cs typeface="Nikosh" pitchFamily="2" charset="0"/>
              </a:rPr>
              <a:t> </a:t>
            </a:r>
            <a:r>
              <a:rPr lang="en-US" dirty="0" err="1" smtClean="0">
                <a:latin typeface="Nikosh" pitchFamily="2" charset="0"/>
                <a:cs typeface="Nikosh" pitchFamily="2" charset="0"/>
              </a:rPr>
              <a:t>কার</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স্ট্যালিন   </a:t>
            </a:r>
            <a:r>
              <a:rPr lang="bn-BD" dirty="0" smtClean="0">
                <a:latin typeface="Nikosh" pitchFamily="2" charset="0"/>
                <a:cs typeface="Nikosh" pitchFamily="2" charset="0"/>
              </a:rPr>
              <a:t>খ।  হারল্ড লাস্কি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অধ্যাপক জিম্মান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লর্ড ব্রাইস</a:t>
            </a: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জাতীয়তার ধারণা হলো মুলত ভাবগত- উক্তিটি কার?  </a:t>
            </a:r>
          </a:p>
          <a:p>
            <a:pPr>
              <a:buNone/>
            </a:pPr>
            <a:r>
              <a:rPr lang="bn-BD" dirty="0" smtClean="0">
                <a:latin typeface="Nikosh" pitchFamily="2" charset="0"/>
                <a:cs typeface="Nikosh" pitchFamily="2" charset="0"/>
              </a:rPr>
              <a:t>ক। লর্ড ব্রাইস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ম্যাকাইভার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রেঁনা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অধ্যাপক জিম্মান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জাতীয়তার ধারণা একপ্রকার মানসিক ধারণা- উক্তিটি কার?         </a:t>
            </a:r>
          </a:p>
          <a:p>
            <a:pPr>
              <a:buNone/>
            </a:pPr>
            <a:r>
              <a:rPr lang="bn-BD" b="1" dirty="0" smtClean="0">
                <a:latin typeface="Nikosh" pitchFamily="2" charset="0"/>
                <a:cs typeface="Nikosh" pitchFamily="2" charset="0"/>
              </a:rPr>
              <a:t>ক। হারল্ড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লর্ড ব্রাইস   গ। রেঁনা  ঘ।  ম্যাকাইভার</a:t>
            </a:r>
          </a:p>
          <a:p>
            <a:pPr>
              <a:buNone/>
            </a:pPr>
            <a:r>
              <a:rPr lang="bn-BD" dirty="0" smtClean="0">
                <a:latin typeface="Nikosh" pitchFamily="2" charset="0"/>
                <a:cs typeface="Nikosh" pitchFamily="2" charset="0"/>
              </a:rPr>
              <a:t>৫। জাতি রাষ্ট্রের উদ্ভব হয়েছে কখন থেকে?      </a:t>
            </a:r>
          </a:p>
          <a:p>
            <a:pPr>
              <a:buNone/>
            </a:pPr>
            <a:r>
              <a:rPr lang="bn-BD" dirty="0" smtClean="0">
                <a:latin typeface="Nikosh" pitchFamily="2" charset="0"/>
                <a:cs typeface="Nikosh" pitchFamily="2" charset="0"/>
              </a:rPr>
              <a:t>ক। প্রাচীন যুগে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মধ্যয যুগে </a:t>
            </a:r>
            <a:r>
              <a:rPr lang="bn-BD" b="1" dirty="0" smtClean="0">
                <a:latin typeface="Nikosh" pitchFamily="2" charset="0"/>
                <a:cs typeface="Nikosh" pitchFamily="2" charset="0"/>
              </a:rPr>
              <a:t>গ।  পঞ্চদশ ও ষোড়শ শতকে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একবিংশ শতকে</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1940692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a:xfrm>
            <a:off x="152400" y="1066800"/>
            <a:ext cx="8839200" cy="5562600"/>
          </a:xfrm>
        </p:spPr>
        <p:txBody>
          <a:bodyPr>
            <a:normAutofit/>
          </a:bodyPr>
          <a:lstStyle/>
          <a:p>
            <a:pPr>
              <a:buNone/>
            </a:pPr>
            <a:r>
              <a:rPr lang="bn-BD" sz="2400" dirty="0" smtClean="0">
                <a:latin typeface="Nikosh" pitchFamily="2" charset="0"/>
                <a:cs typeface="Nikosh" pitchFamily="2" charset="0"/>
              </a:rPr>
              <a:t>৬। জাতি ও জাতিয়তার মধ্যে পার্থক্যের মুলে কোনটি মুখ্য?</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ভাষাগত ঐক্য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ধর্মীয় ঐক্য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রাজনৈতিক সংগঠন ও স্বাধীনতা</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মানসিক ধারণা</a:t>
            </a:r>
          </a:p>
          <a:p>
            <a:pPr>
              <a:buNone/>
            </a:pPr>
            <a:r>
              <a:rPr lang="bn-BD" sz="2400" dirty="0" smtClean="0">
                <a:latin typeface="Nikosh" pitchFamily="2" charset="0"/>
                <a:cs typeface="Nikosh" pitchFamily="2" charset="0"/>
              </a:rPr>
              <a:t> ৭।  জাতীয়তা শব্দের ইংরেজী প্রতিশব্দ কি?   </a:t>
            </a:r>
          </a:p>
          <a:p>
            <a:pPr>
              <a:buNone/>
            </a:pPr>
            <a:r>
              <a:rPr lang="bn-BD" sz="2400" dirty="0" smtClean="0">
                <a:latin typeface="Nikosh" pitchFamily="2" charset="0"/>
                <a:cs typeface="Nikosh" pitchFamily="2" charset="0"/>
              </a:rPr>
              <a:t>ক। </a:t>
            </a:r>
            <a:r>
              <a:rPr lang="en-US" sz="2400" dirty="0" smtClean="0">
                <a:latin typeface="Times New Roman" pitchFamily="18" charset="0"/>
                <a:cs typeface="Times New Roman" pitchFamily="18" charset="0"/>
              </a:rPr>
              <a:t> Nationalism</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খ। </a:t>
            </a:r>
            <a:r>
              <a:rPr lang="en-US" sz="2400" b="1" dirty="0" smtClean="0">
                <a:latin typeface="Times New Roman" pitchFamily="18" charset="0"/>
                <a:cs typeface="Times New Roman" pitchFamily="18" charset="0"/>
              </a:rPr>
              <a:t>Nationality</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গ। </a:t>
            </a:r>
            <a:r>
              <a:rPr lang="en-US" sz="2400" dirty="0" smtClean="0">
                <a:latin typeface="Times New Roman" pitchFamily="18" charset="0"/>
                <a:cs typeface="Times New Roman" pitchFamily="18" charset="0"/>
              </a:rPr>
              <a:t>National</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ঘ। </a:t>
            </a:r>
            <a:r>
              <a:rPr lang="en-US" sz="2400" dirty="0" smtClean="0">
                <a:latin typeface="Times New Roman" pitchFamily="18" charset="0"/>
                <a:cs typeface="Times New Roman" pitchFamily="18" charset="0"/>
              </a:rPr>
              <a:t>Nation</a:t>
            </a: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জাতীয়তাবাদী চেতনার ফসল কি?  </a:t>
            </a:r>
          </a:p>
          <a:p>
            <a:pPr>
              <a:buNone/>
            </a:pPr>
            <a:r>
              <a:rPr lang="bn-BD" sz="2400" dirty="0" smtClean="0">
                <a:latin typeface="Nikosh" pitchFamily="2" charset="0"/>
                <a:cs typeface="Nikosh" pitchFamily="2" charset="0"/>
              </a:rPr>
              <a:t>ক।  জাতীয়তা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উপজাতি    গ।</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গোষ্ঠী  </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জাতি   </a:t>
            </a:r>
          </a:p>
          <a:p>
            <a:pPr>
              <a:buNone/>
            </a:pPr>
            <a:r>
              <a:rPr lang="bn-BD" sz="2400" dirty="0" smtClean="0">
                <a:latin typeface="Nikosh" pitchFamily="2" charset="0"/>
                <a:cs typeface="Nikosh" pitchFamily="2" charset="0"/>
              </a:rPr>
              <a:t>৯।  রাজনৈতিকভাবে সংগঠিত সমাজকে কি বলে?         </a:t>
            </a:r>
          </a:p>
          <a:p>
            <a:pPr>
              <a:buNone/>
            </a:pPr>
            <a:r>
              <a:rPr lang="bn-BD" sz="2400" b="1" dirty="0" smtClean="0">
                <a:latin typeface="Nikosh" pitchFamily="2" charset="0"/>
                <a:cs typeface="Nikosh" pitchFamily="2" charset="0"/>
              </a:rPr>
              <a:t>ক।  জাতি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  গ।  রাজনৈতিক সমাজ   ঘ।   নির্বাচক মন্ডলী </a:t>
            </a:r>
          </a:p>
          <a:p>
            <a:pPr>
              <a:buNone/>
            </a:pPr>
            <a:r>
              <a:rPr lang="bn-BD" sz="2400" dirty="0" smtClean="0">
                <a:latin typeface="Nikosh" pitchFamily="2" charset="0"/>
                <a:cs typeface="Nikosh" pitchFamily="2" charset="0"/>
              </a:rPr>
              <a:t>১০।  জাতি রাষ্ট্রের স্বপ্নদ্রষ্টা কে ?       </a:t>
            </a:r>
          </a:p>
          <a:p>
            <a:pPr>
              <a:buNone/>
            </a:pPr>
            <a:r>
              <a:rPr lang="bn-BD" sz="2400" b="1" dirty="0" smtClean="0">
                <a:latin typeface="Nikosh" pitchFamily="2" charset="0"/>
                <a:cs typeface="Nikosh" pitchFamily="2" charset="0"/>
              </a:rPr>
              <a:t>ক।  ম্যাকিয়াভেলী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বিসমার্ক    গ।  হিটলার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মুসোলিনি</a:t>
            </a:r>
          </a:p>
          <a:p>
            <a:pPr>
              <a:buNone/>
            </a:pPr>
            <a:r>
              <a:rPr lang="bn-BD" sz="2400" dirty="0" smtClean="0">
                <a:latin typeface="Nikosh" pitchFamily="2" charset="0"/>
                <a:cs typeface="Nikosh" pitchFamily="2" charset="0"/>
              </a:rPr>
              <a:t>১১।   জার্মানিতে উগ্র জাতীয়তাবাদী চেতনার জন্ম দেন কে?     </a:t>
            </a:r>
          </a:p>
          <a:p>
            <a:pPr>
              <a:buNone/>
            </a:pPr>
            <a:r>
              <a:rPr lang="bn-BD" sz="2400" dirty="0" smtClean="0">
                <a:latin typeface="Nikosh" pitchFamily="2" charset="0"/>
                <a:cs typeface="Nikosh" pitchFamily="2" charset="0"/>
              </a:rPr>
              <a:t>ক। হিটলার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বিসমার্ক   </a:t>
            </a:r>
            <a:r>
              <a:rPr lang="bn-BD" sz="2400" dirty="0" smtClean="0">
                <a:latin typeface="Nikosh" pitchFamily="2" charset="0"/>
                <a:cs typeface="Nikosh" pitchFamily="2" charset="0"/>
              </a:rPr>
              <a:t>গ।  হেগেল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ম্যাকিয়াভেলী </a:t>
            </a:r>
            <a:endParaRPr lang="en-US" sz="2400" dirty="0"/>
          </a:p>
        </p:txBody>
      </p:sp>
    </p:spTree>
    <p:extLst>
      <p:ext uri="{BB962C8B-B14F-4D97-AF65-F5344CB8AC3E}">
        <p14:creationId xmlns:p14="http://schemas.microsoft.com/office/powerpoint/2010/main" val="2097366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371600" y="1828800"/>
            <a:ext cx="5638800" cy="33528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০১</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০৭</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২০৭</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162800" cy="838200"/>
          </a:xfrm>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28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152400" y="1295400"/>
            <a:ext cx="8763000" cy="5334000"/>
          </a:xfrm>
        </p:spPr>
        <p:txBody>
          <a:bodyPr>
            <a:normAutofit/>
          </a:bodyPr>
          <a:lstStyle/>
          <a:p>
            <a:pPr>
              <a:buNone/>
            </a:pPr>
            <a:r>
              <a:rPr lang="bn-BD" sz="2000" dirty="0" smtClean="0">
                <a:latin typeface="Nikosh" pitchFamily="2" charset="0"/>
                <a:cs typeface="Nikosh" pitchFamily="2" charset="0"/>
              </a:rPr>
              <a:t>১২</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বাঙালী জাতীয়তাবাদের সমর্থক দল হলো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বাংলাদেশ আওয়ামী লীগ, জাতীয় সমাজতান্ত্রিক দল</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জামায়াতে ইসলামী</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a:solidFill>
                  <a:prstClr val="black"/>
                </a:solidFill>
                <a:latin typeface="Nikosh" pitchFamily="2" charset="0"/>
                <a:cs typeface="Nikosh" pitchFamily="2" charset="0"/>
              </a:rPr>
              <a:t>বাংলাদেশ জাতীয়তাবাদী দল,</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গণতন্ত্রী দল, বাংলাদেশের কম্যুনিষ্ট পার্টি</a:t>
            </a:r>
            <a:r>
              <a:rPr lang="bn-IN" sz="2000" dirty="0" smtClean="0">
                <a:latin typeface="Nikosh" pitchFamily="2" charset="0"/>
                <a:cs typeface="Nikosh" pitchFamily="2" charset="0"/>
              </a:rPr>
              <a:t> ---নিচের </a:t>
            </a:r>
            <a:r>
              <a:rPr lang="bn-IN" sz="2000" dirty="0">
                <a:latin typeface="Nikosh" pitchFamily="2" charset="0"/>
                <a:cs typeface="Nikosh" pitchFamily="2" charset="0"/>
              </a:rPr>
              <a:t>কোনটি </a:t>
            </a:r>
            <a:r>
              <a:rPr lang="bn-IN" sz="2000" dirty="0" smtClean="0">
                <a:latin typeface="Nikosh" pitchFamily="2" charset="0"/>
                <a:cs typeface="Nikosh" pitchFamily="2" charset="0"/>
              </a:rPr>
              <a:t>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a:t>
            </a:r>
            <a:r>
              <a:rPr lang="en-US" sz="2000" b="1" dirty="0" err="1">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১৩</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১৯৭১ সালে মুক্তিযুদ্ধের বিরোধিতা করেছিল ?</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জনতা লীগ, ন্যাশ</a:t>
            </a:r>
            <a:r>
              <a:rPr lang="en-US" sz="2000" dirty="0" err="1" smtClean="0">
                <a:latin typeface="Nikosh" pitchFamily="2" charset="0"/>
                <a:cs typeface="Nikosh" pitchFamily="2" charset="0"/>
              </a:rPr>
              <a:t>না</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ল আওয়ামী  পার্টি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কম্যুনিষ্ট পার্টি</a:t>
            </a:r>
          </a:p>
          <a:p>
            <a:pPr>
              <a:buNone/>
            </a:pP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মুসলিম লীগ, জামায়াতে ইসলামী, পিডিপি, নেজামে ইসলাম</a:t>
            </a:r>
            <a:r>
              <a:rPr lang="bn-IN" sz="2000" dirty="0" smtClean="0">
                <a:latin typeface="Nikosh" pitchFamily="2" charset="0"/>
                <a:cs typeface="Nikosh" pitchFamily="2" charset="0"/>
              </a:rPr>
              <a:t> --- নিচের কোনটি সঠিক? </a:t>
            </a:r>
          </a:p>
          <a:p>
            <a:pPr>
              <a:buNone/>
            </a:pPr>
            <a:r>
              <a:rPr lang="bn-IN" sz="2000" dirty="0" smtClean="0">
                <a:latin typeface="Nikosh" pitchFamily="2" charset="0"/>
                <a:cs typeface="Nikosh" pitchFamily="2" charset="0"/>
              </a:rPr>
              <a:t> ক-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খ-</a:t>
            </a:r>
            <a:r>
              <a:rPr lang="en-US" sz="2000" b="1" dirty="0" smtClean="0">
                <a:latin typeface="Nikosh" pitchFamily="2" charset="0"/>
                <a:cs typeface="Nikosh" pitchFamily="2" charset="0"/>
              </a:rPr>
              <a:t>  iii </a:t>
            </a:r>
            <a:endParaRPr lang="bn-IN" sz="2000" b="1"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১৪</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একটি জাতি হতে পারে</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স্বায়ত্বশাসিত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পরাধীন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স্বাধীন</a:t>
            </a:r>
            <a:r>
              <a:rPr lang="bn-IN" sz="2000" dirty="0" smtClean="0">
                <a:latin typeface="Nikosh" pitchFamily="2" charset="0"/>
                <a:cs typeface="Nikosh" pitchFamily="2" charset="0"/>
              </a:rPr>
              <a:t> --- নিচের কোনটি 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b="1" dirty="0" smtClean="0">
                <a:latin typeface="Nikosh" pitchFamily="2" charset="0"/>
                <a:cs typeface="Nikosh" pitchFamily="2" charset="0"/>
              </a:rPr>
              <a:t> </a:t>
            </a:r>
            <a:r>
              <a:rPr lang="bn-BD"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ii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 iii</a:t>
            </a:r>
            <a:endParaRPr lang="bn-BD" sz="2000" b="1" dirty="0" smtClean="0">
              <a:latin typeface="Nikosh" pitchFamily="2" charset="0"/>
              <a:cs typeface="Nikosh" pitchFamily="2" charset="0"/>
            </a:endParaRPr>
          </a:p>
          <a:p>
            <a:pPr>
              <a:buNone/>
            </a:pPr>
            <a:endParaRPr lang="bn-BD" sz="2000" b="1" dirty="0" smtClean="0">
              <a:latin typeface="Nikosh" pitchFamily="2" charset="0"/>
              <a:cs typeface="Nikosh" pitchFamily="2" charset="0"/>
            </a:endParaRPr>
          </a:p>
          <a:p>
            <a:pPr>
              <a:buNone/>
            </a:pPr>
            <a:endParaRPr lang="bn-IN" sz="5400" b="1" dirty="0" smtClean="0">
              <a:latin typeface="Nikosh" pitchFamily="2" charset="0"/>
              <a:cs typeface="Nikosh" pitchFamily="2" charset="0"/>
            </a:endParaRPr>
          </a:p>
          <a:p>
            <a:pPr>
              <a:buNone/>
            </a:pPr>
            <a:endParaRPr lang="bn-IN" sz="3600" b="1" dirty="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7844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a:xfrm>
            <a:off x="152400" y="1219200"/>
            <a:ext cx="8839200" cy="5486400"/>
          </a:xfrm>
        </p:spPr>
        <p:txBody>
          <a:bodyPr>
            <a:normAutofit fontScale="92500" lnSpcReduction="20000"/>
          </a:bodyPr>
          <a:lstStyle/>
          <a:p>
            <a:pPr>
              <a:buNone/>
            </a:pPr>
            <a:r>
              <a:rPr lang="bn-BD" dirty="0" smtClean="0">
                <a:latin typeface="Nikosh" pitchFamily="2" charset="0"/>
                <a:cs typeface="Nikosh" pitchFamily="2" charset="0"/>
              </a:rPr>
              <a:t>মিজান কলকাতা থেকে বাংলাদেশের ময়মনসিংহ শহরে বেড়াতে এসেছেন। তার বান্ধবী অধ্যাপক রিনা আক্তার ময়মনসিংহ শহরের একটি কলেজে অধ্যাপনা করেন। দুজনই বাঙালী। কিন্তু তাদের ভৌগলিক বা রাষ্ট্রীয় জাতীয়তা ভিন্ন ভিন্ন। </a:t>
            </a:r>
          </a:p>
          <a:p>
            <a:pPr>
              <a:buNone/>
            </a:pPr>
            <a:r>
              <a:rPr lang="bn-BD" dirty="0" smtClean="0">
                <a:latin typeface="Nikosh" pitchFamily="2" charset="0"/>
                <a:cs typeface="Nikosh" pitchFamily="2" charset="0"/>
              </a:rPr>
              <a:t>১৫</a:t>
            </a:r>
            <a:r>
              <a:rPr lang="bn-IN" dirty="0" smtClean="0">
                <a:latin typeface="Nikosh" pitchFamily="2" charset="0"/>
                <a:cs typeface="Nikosh" pitchFamily="2" charset="0"/>
              </a:rPr>
              <a:t>। </a:t>
            </a:r>
            <a:r>
              <a:rPr lang="bn-BD" dirty="0" smtClean="0">
                <a:latin typeface="Nikosh" pitchFamily="2" charset="0"/>
                <a:cs typeface="Nikosh" pitchFamily="2" charset="0"/>
              </a:rPr>
              <a:t>জাতীয়তার কোন উপাদানের বিবেচনায় অধ্যাপক মিজান ও অধ্যাপক রিনা আক্তার উভয়েই বাঙালী</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নৃতাত্ত্বিক</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রাষ্ট্রিক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en-US" dirty="0" err="1" smtClean="0">
                <a:latin typeface="Nikosh" pitchFamily="2" charset="0"/>
                <a:cs typeface="Nikosh" pitchFamily="2" charset="0"/>
              </a:rPr>
              <a:t>ভৌ</a:t>
            </a:r>
            <a:r>
              <a:rPr lang="bn-BD" dirty="0" smtClean="0">
                <a:latin typeface="Nikosh" pitchFamily="2" charset="0"/>
                <a:cs typeface="Nikosh" pitchFamily="2" charset="0"/>
              </a:rPr>
              <a:t>গলিক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১৬</a:t>
            </a:r>
            <a:r>
              <a:rPr lang="bn-IN" dirty="0" smtClean="0">
                <a:latin typeface="Nikosh" pitchFamily="2" charset="0"/>
                <a:cs typeface="Nikosh" pitchFamily="2" charset="0"/>
              </a:rPr>
              <a:t>। </a:t>
            </a:r>
            <a:r>
              <a:rPr lang="bn-BD" dirty="0" smtClean="0">
                <a:latin typeface="Nikosh" pitchFamily="2" charset="0"/>
                <a:cs typeface="Nikosh" pitchFamily="2" charset="0"/>
              </a:rPr>
              <a:t>বাংলাদেশের জনগনের নৃতাত্ত্বিক জাতীয়তা কোনটি</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বাঙালী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বাংলাদেশী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বাংলাদেশী বাঙালী</a:t>
            </a:r>
            <a:r>
              <a:rPr lang="bn-IN" dirty="0" smtClean="0">
                <a:latin typeface="Nikosh" pitchFamily="2" charset="0"/>
                <a:cs typeface="Nikosh" pitchFamily="2" charset="0"/>
              </a:rPr>
              <a:t> --- নিচের কোনটি সঠিক? </a:t>
            </a:r>
          </a:p>
          <a:p>
            <a:pPr>
              <a:buNone/>
            </a:pPr>
            <a:r>
              <a:rPr lang="bn-IN" dirty="0" smtClean="0">
                <a:latin typeface="Nikosh" pitchFamily="2" charset="0"/>
                <a:cs typeface="Nikosh" pitchFamily="2" charset="0"/>
              </a:rPr>
              <a:t> </a:t>
            </a: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a:p>
        </p:txBody>
      </p:sp>
    </p:spTree>
    <p:extLst>
      <p:ext uri="{BB962C8B-B14F-4D97-AF65-F5344CB8AC3E}">
        <p14:creationId xmlns:p14="http://schemas.microsoft.com/office/powerpoint/2010/main" val="8751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828800"/>
            <a:ext cx="7772400" cy="3810000"/>
          </a:xfrm>
        </p:spPr>
        <p:txBody>
          <a:bodyPr>
            <a:noAutofit/>
          </a:bodyPr>
          <a:lstStyle/>
          <a:p>
            <a:pPr>
              <a:buNone/>
            </a:pPr>
            <a:r>
              <a:rPr lang="bn-BD" sz="2400" b="1" dirty="0" smtClean="0">
                <a:latin typeface="Nikosh" pitchFamily="2" charset="0"/>
                <a:cs typeface="Nikosh" pitchFamily="2" charset="0"/>
              </a:rPr>
              <a:t> </a:t>
            </a:r>
            <a:r>
              <a:rPr lang="bn-BD" sz="4000" dirty="0" smtClean="0">
                <a:latin typeface="Nikosh" pitchFamily="2" charset="0"/>
                <a:cs typeface="Nikosh" pitchFamily="2" charset="0"/>
              </a:rPr>
              <a:t>১। খ  ২। ক  ৩। গ  ৪। ক  ৫। গ  ৬। গ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খ  ৮। ঘ  ৯। ক  ১০। ক  ১১। খ </a:t>
            </a:r>
          </a:p>
          <a:p>
            <a:pPr>
              <a:buNone/>
            </a:pPr>
            <a:r>
              <a:rPr lang="bn-BD" sz="4000" dirty="0" smtClean="0">
                <a:latin typeface="Nikosh" pitchFamily="2" charset="0"/>
                <a:cs typeface="Nikosh" pitchFamily="2" charset="0"/>
              </a:rPr>
              <a:t>১২। খ  ১৩। খ  ১৪। ঘ  ১৫। ক  ১৬। ক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33609672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1981200"/>
            <a:ext cx="8839200" cy="3200400"/>
          </a:xfrm>
        </p:spPr>
        <p:txBody>
          <a:bodyPr>
            <a:normAutofit/>
          </a:bodyPr>
          <a:lstStyle/>
          <a:p>
            <a:pPr algn="ctr">
              <a:buNone/>
            </a:pPr>
            <a:r>
              <a:rPr lang="bn-BD" sz="4000" dirty="0" smtClean="0">
                <a:latin typeface="Nikosh" pitchFamily="2" charset="0"/>
                <a:cs typeface="Nikosh" pitchFamily="2" charset="0"/>
              </a:rPr>
              <a:t>প্রত্যেক জাতিই স্বতন্ত্র স্বাধীন রাষ্ট্র গড়ার অধিকারী আলোচনা কর?</a:t>
            </a:r>
            <a:endParaRPr lang="en-US" sz="4000" dirty="0" smtClean="0">
              <a:latin typeface="Nikosh" pitchFamily="2" charset="0"/>
              <a:cs typeface="Nikosh" pitchFamily="2" charset="0"/>
            </a:endParaRPr>
          </a:p>
          <a:p>
            <a:pPr algn="ctr">
              <a:buNone/>
            </a:pPr>
            <a:endParaRPr lang="en-US" dirty="0">
              <a:latin typeface="Nikosh" pitchFamily="2" charset="0"/>
              <a:cs typeface="Nikosh" pitchFamily="2" charset="0"/>
            </a:endParaRPr>
          </a:p>
          <a:p>
            <a:pPr marL="342900" lvl="0" indent="-342900" algn="ctr">
              <a:buClrTx/>
              <a:buSzTx/>
              <a:buNone/>
            </a:pPr>
            <a:r>
              <a:rPr lang="bn-BD" sz="2800" dirty="0">
                <a:solidFill>
                  <a:prstClr val="black"/>
                </a:solidFill>
                <a:latin typeface="Nikosh" pitchFamily="2" charset="0"/>
                <a:cs typeface="Nikosh" pitchFamily="2" charset="0"/>
              </a:rPr>
              <a:t>সহায়ক গ্রন্থ/ প্রকাশনীঃ পৌরনীতি ও সুশাসনঃ  হাসান বুক হাউস, লেকচার প্রকাশনী,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lgn="ctr">
              <a:buNone/>
            </a:pPr>
            <a:endParaRPr lang="bn-BD"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9342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দেশপ্রেম ও জাতীয়তা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228600" y="2057400"/>
            <a:ext cx="8686800" cy="27432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১০   </a:t>
            </a:r>
          </a:p>
          <a:p>
            <a:pPr algn="ctr">
              <a:buNone/>
            </a:pPr>
            <a:r>
              <a:rPr lang="bn-BD" sz="4000" dirty="0" smtClean="0">
                <a:latin typeface="Nikosh" pitchFamily="2" charset="0"/>
                <a:cs typeface="Nikosh" pitchFamily="2" charset="0"/>
              </a:rPr>
              <a:t>আজকের পাঠ/পাঠ ঘোষনাঃ জাতি ও জাতীয়তার সম্পর্ক,  জাতীয়তাবাদের বিকাশ</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rgbClr val="04617B"/>
                </a:solidFill>
                <a:latin typeface="Nikosh" pitchFamily="2" charset="0"/>
                <a:cs typeface="Nikosh" pitchFamily="2" charset="0"/>
              </a:rPr>
              <a:t>এসো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বন্ধুরা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আমার</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একটি</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ভিডিও</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ক্লাস</a:t>
            </a:r>
            <a:r>
              <a:rPr lang="en-US" sz="4000" dirty="0">
                <a:solidFill>
                  <a:srgbClr val="04617B"/>
                </a:solidFill>
                <a:latin typeface="Nikosh" pitchFamily="2" charset="0"/>
                <a:cs typeface="Nikosh" pitchFamily="2" charset="0"/>
              </a:rPr>
              <a:t> </a:t>
            </a:r>
            <a:r>
              <a:rPr lang="en-US" sz="4000" dirty="0" err="1">
                <a:solidFill>
                  <a:srgbClr val="04617B"/>
                </a:solidFill>
                <a:latin typeface="Nikosh" pitchFamily="2" charset="0"/>
                <a:cs typeface="Nikosh" pitchFamily="2" charset="0"/>
              </a:rPr>
              <a:t>দেখ</a:t>
            </a:r>
            <a:r>
              <a:rPr lang="en-US" sz="4000" dirty="0">
                <a:solidFill>
                  <a:srgbClr val="04617B"/>
                </a:solidFill>
                <a:latin typeface="Nikosh" pitchFamily="2" charset="0"/>
                <a:cs typeface="Nikosh" pitchFamily="2" charset="0"/>
              </a:rPr>
              <a:t> </a:t>
            </a:r>
            <a:endParaRPr lang="en-US" dirty="0"/>
          </a:p>
        </p:txBody>
      </p:sp>
      <p:sp>
        <p:nvSpPr>
          <p:cNvPr id="3" name="Content Placeholder 2"/>
          <p:cNvSpPr>
            <a:spLocks noGrp="1"/>
          </p:cNvSpPr>
          <p:nvPr>
            <p:ph idx="1"/>
          </p:nvPr>
        </p:nvSpPr>
        <p:spPr/>
        <p:txBody>
          <a:bodyPr/>
          <a:lstStyle/>
          <a:p>
            <a:pPr marL="0" indent="0">
              <a:buNone/>
            </a:pPr>
            <a:r>
              <a:rPr lang="en-US" dirty="0">
                <a:ea typeface="Calibri"/>
                <a:cs typeface="Vrinda"/>
              </a:rPr>
              <a:t>https://youtu.be/vO4Njvhs2uQ</a:t>
            </a:r>
            <a:endParaRPr lang="en-US" dirty="0"/>
          </a:p>
        </p:txBody>
      </p:sp>
    </p:spTree>
    <p:extLst>
      <p:ext uri="{BB962C8B-B14F-4D97-AF65-F5344CB8AC3E}">
        <p14:creationId xmlns:p14="http://schemas.microsoft.com/office/powerpoint/2010/main" val="276922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219</TotalTime>
  <Words>1314</Words>
  <Application>Microsoft Office PowerPoint</Application>
  <PresentationFormat>On-screen Show (4:3)</PresentationFormat>
  <Paragraphs>151</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Theme1</vt:lpstr>
      <vt:lpstr>Office Theme</vt:lpstr>
      <vt:lpstr>1_Office Theme</vt:lpstr>
      <vt:lpstr>        শুভেচ্ছা/ স্বাগতম</vt:lpstr>
      <vt:lpstr>শিক্ষক পরিচিতি</vt:lpstr>
      <vt:lpstr>  পাঠ পরিচিতি</vt:lpstr>
      <vt:lpstr> মুল শিরোনামঃ দেশপ্রেম ও জাতীয়তা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জোড়ায় কাজ</vt:lpstr>
      <vt:lpstr>PowerPoint Presentation</vt:lpstr>
      <vt:lpstr>   জোড়ায় কাজের প্রশ্ন</vt:lpstr>
      <vt:lpstr>জোড়ায়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(ক) </vt:lpstr>
      <vt:lpstr>উচ্চতর দক্ষতা ও  বহুপদী সমাপ্তি সুচক বহুর্নিবাচনী প্রশ্ন </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82</cp:revision>
  <dcterms:created xsi:type="dcterms:W3CDTF">2006-08-16T00:00:00Z</dcterms:created>
  <dcterms:modified xsi:type="dcterms:W3CDTF">2020-09-28T11:54:34Z</dcterms:modified>
</cp:coreProperties>
</file>