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99" r:id="rId4"/>
    <p:sldId id="300" r:id="rId5"/>
    <p:sldId id="258" r:id="rId6"/>
    <p:sldId id="259" r:id="rId7"/>
    <p:sldId id="301" r:id="rId8"/>
    <p:sldId id="260" r:id="rId9"/>
    <p:sldId id="261" r:id="rId10"/>
    <p:sldId id="262" r:id="rId11"/>
    <p:sldId id="263" r:id="rId12"/>
    <p:sldId id="296" r:id="rId13"/>
    <p:sldId id="297" r:id="rId14"/>
    <p:sldId id="298" r:id="rId15"/>
    <p:sldId id="264" r:id="rId16"/>
    <p:sldId id="287" r:id="rId17"/>
    <p:sldId id="265" r:id="rId18"/>
    <p:sldId id="266" r:id="rId19"/>
    <p:sldId id="267" r:id="rId20"/>
    <p:sldId id="268" r:id="rId21"/>
    <p:sldId id="295" r:id="rId22"/>
    <p:sldId id="269" r:id="rId23"/>
    <p:sldId id="270" r:id="rId24"/>
    <p:sldId id="272" r:id="rId25"/>
    <p:sldId id="273" r:id="rId26"/>
    <p:sldId id="293" r:id="rId27"/>
    <p:sldId id="274" r:id="rId28"/>
    <p:sldId id="275" r:id="rId29"/>
    <p:sldId id="286" r:id="rId30"/>
    <p:sldId id="288" r:id="rId31"/>
    <p:sldId id="289" r:id="rId32"/>
    <p:sldId id="290" r:id="rId33"/>
    <p:sldId id="291" r:id="rId34"/>
    <p:sldId id="292" r:id="rId35"/>
    <p:sldId id="281"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28-Sep-20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216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34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20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687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608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456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55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915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644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718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778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198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720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74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610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017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1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522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01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511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96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28-Sep-20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28-Sep-20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28-Sep-20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120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3138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mdorhelal@gmail.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2485188162"/>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90600" y="2209800"/>
            <a:ext cx="3200400" cy="42507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667000"/>
            <a:ext cx="3783724" cy="3747347"/>
          </a:xfrm>
        </p:spPr>
      </p:pic>
    </p:spTree>
    <p:extLst>
      <p:ext uri="{BB962C8B-B14F-4D97-AF65-F5344CB8AC3E}">
        <p14:creationId xmlns:p14="http://schemas.microsoft.com/office/powerpoint/2010/main" val="378852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2372127"/>
            <a:ext cx="3733800" cy="418107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514599"/>
            <a:ext cx="3668636" cy="3970833"/>
          </a:xfrm>
        </p:spPr>
      </p:pic>
    </p:spTree>
    <p:extLst>
      <p:ext uri="{BB962C8B-B14F-4D97-AF65-F5344CB8AC3E}">
        <p14:creationId xmlns:p14="http://schemas.microsoft.com/office/powerpoint/2010/main" val="265378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33400" y="2971800"/>
            <a:ext cx="3810000" cy="3392575"/>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971800"/>
            <a:ext cx="4114800" cy="3505200"/>
          </a:xfrm>
        </p:spPr>
      </p:pic>
    </p:spTree>
    <p:extLst>
      <p:ext uri="{BB962C8B-B14F-4D97-AF65-F5344CB8AC3E}">
        <p14:creationId xmlns:p14="http://schemas.microsoft.com/office/powerpoint/2010/main" val="218746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normAutofit/>
          </a:bodyPr>
          <a:lstStyle/>
          <a:p>
            <a:pPr algn="ct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2438400"/>
            <a:ext cx="8763000" cy="2971800"/>
          </a:xfrm>
        </p:spPr>
        <p:txBody>
          <a:bodyPr>
            <a:normAutofit/>
          </a:bodyPr>
          <a:lstStyle/>
          <a:p>
            <a:pPr marL="0" indent="0">
              <a:buNone/>
            </a:pPr>
            <a:r>
              <a:rPr lang="bn-BD" sz="4000" dirty="0">
                <a:latin typeface="Nikosh" pitchFamily="2" charset="0"/>
                <a:cs typeface="Nikosh" pitchFamily="2" charset="0"/>
              </a:rPr>
              <a:t>দেশপ্রেম ও জাতীয়তা  </a:t>
            </a:r>
          </a:p>
          <a:p>
            <a:pPr>
              <a:buNone/>
            </a:pPr>
            <a:r>
              <a:rPr lang="bn-BD" sz="4000" dirty="0">
                <a:latin typeface="Nikosh" pitchFamily="2" charset="0"/>
                <a:cs typeface="Nikosh" pitchFamily="2" charset="0"/>
              </a:rPr>
              <a:t>জাতি রাষ্ট্র,  জাতীয়তার উপাদানসমুহ, জাতীয়তা নির্ধারণ নীতি, দেশপ্রেম, দেশপ্রেম ও জাতীয়তার সম্পর্ক</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2" nodeType="clickEffect">
                                  <p:stCondLst>
                                    <p:cond delay="0"/>
                                  </p:stCondLst>
                                  <p:childTnLst>
                                    <p:anim calcmode="lin" valueType="num">
                                      <p:cBhvr additive="base">
                                        <p:cTn id="5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0" end="0"/>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2" nodeType="clickEffect">
                                  <p:stCondLst>
                                    <p:cond delay="0"/>
                                  </p:stCondLst>
                                  <p:childTnLst>
                                    <p:anim calcmode="lin" valueType="num">
                                      <p:cBhvr additive="base">
                                        <p:cTn id="6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1" end="1"/>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2" nodeType="clickEffect">
                                  <p:stCondLst>
                                    <p:cond delay="0"/>
                                  </p:stCondLst>
                                  <p:childTnLst>
                                    <p:anim calcmode="lin" valueType="num">
                                      <p:cBhvr additive="base">
                                        <p:cTn id="6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2" end="2"/>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152400" y="2438400"/>
            <a:ext cx="8915400" cy="3276600"/>
          </a:xfrm>
        </p:spPr>
        <p:txBody>
          <a:bodyPr>
            <a:normAutofit/>
          </a:bodyPr>
          <a:lstStyle/>
          <a:p>
            <a:pPr>
              <a:buNone/>
            </a:pPr>
            <a:r>
              <a:rPr lang="bn-BD" sz="4000" dirty="0" smtClean="0">
                <a:latin typeface="Nikosh" pitchFamily="2" charset="0"/>
                <a:cs typeface="Nikosh" pitchFamily="2" charset="0"/>
              </a:rPr>
              <a:t>১। জাতি রাষ্ট্র কি বলতে পারবে?                </a:t>
            </a:r>
          </a:p>
          <a:p>
            <a:pPr>
              <a:buNone/>
            </a:pPr>
            <a:r>
              <a:rPr lang="bn-BD" sz="4000" dirty="0" smtClean="0">
                <a:latin typeface="Nikosh" pitchFamily="2" charset="0"/>
                <a:cs typeface="Nikosh" pitchFamily="2" charset="0"/>
              </a:rPr>
              <a:t>২। জাতীয়তার উপাদানগুলো কি বলতে পারবে? </a:t>
            </a:r>
          </a:p>
          <a:p>
            <a:pPr>
              <a:buNone/>
            </a:pPr>
            <a:r>
              <a:rPr lang="bn-BD" sz="4000" dirty="0" smtClean="0">
                <a:latin typeface="Nikosh" pitchFamily="2" charset="0"/>
                <a:cs typeface="Nikosh" pitchFamily="2" charset="0"/>
              </a:rPr>
              <a:t>৩। জাতীয়তা নির্ধারণ নীতি ও দেশপ্রেম কি বলতে পারবে?</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280923313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228600" y="2209800"/>
            <a:ext cx="8610600" cy="3200400"/>
          </a:xfrm>
        </p:spPr>
        <p:txBody>
          <a:bodyPr>
            <a:normAutofit/>
          </a:bodyPr>
          <a:lstStyle/>
          <a:p>
            <a:pPr>
              <a:buNone/>
            </a:pPr>
            <a:r>
              <a:rPr lang="bn-BD" sz="4000" dirty="0" smtClean="0">
                <a:latin typeface="Nikosh" pitchFamily="2" charset="0"/>
                <a:cs typeface="Nikosh" pitchFamily="2" charset="0"/>
              </a:rPr>
              <a:t>১। জাতি রাষ্ট্র কি বল?                </a:t>
            </a:r>
          </a:p>
          <a:p>
            <a:pPr>
              <a:buNone/>
            </a:pPr>
            <a:r>
              <a:rPr lang="bn-BD" sz="4000" dirty="0" smtClean="0">
                <a:latin typeface="Nikosh" pitchFamily="2" charset="0"/>
                <a:cs typeface="Nikosh" pitchFamily="2" charset="0"/>
              </a:rPr>
              <a:t>২। জাতীয়তার উপাদানগুলো কি বল? </a:t>
            </a:r>
          </a:p>
          <a:p>
            <a:pPr>
              <a:buNone/>
            </a:pPr>
            <a:r>
              <a:rPr lang="bn-BD" sz="4000" dirty="0" smtClean="0">
                <a:latin typeface="Nikosh" pitchFamily="2" charset="0"/>
                <a:cs typeface="Nikosh" pitchFamily="2" charset="0"/>
              </a:rPr>
              <a:t>৩। জাতীয়তা নির্ধারণ নীতি ও দেশপ্রেম কি বল?</a:t>
            </a:r>
          </a:p>
          <a:p>
            <a:pPr>
              <a:buNone/>
            </a:pPr>
            <a:r>
              <a:rPr lang="bn-BD" sz="24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914400" y="2133600"/>
            <a:ext cx="7543800" cy="2514600"/>
          </a:xfrm>
        </p:spPr>
        <p:txBody>
          <a:bodyPr>
            <a:normAutofit/>
          </a:bodyPr>
          <a:lstStyle/>
          <a:p>
            <a:pPr algn="ctr">
              <a:buNone/>
            </a:pPr>
            <a:r>
              <a:rPr lang="bn-BD" sz="4000" dirty="0" smtClean="0">
                <a:latin typeface="Nikosh" pitchFamily="2" charset="0"/>
                <a:cs typeface="Nikosh" pitchFamily="2" charset="0"/>
              </a:rPr>
              <a:t>জাতি রাষ্ট্র কি বল?</a:t>
            </a:r>
          </a:p>
          <a:p>
            <a:pPr algn="ctr">
              <a:buNone/>
            </a:pPr>
            <a:r>
              <a:rPr lang="bn-BD" sz="40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228600" y="1371600"/>
            <a:ext cx="8763000" cy="5257800"/>
          </a:xfrm>
        </p:spPr>
        <p:txBody>
          <a:bodyPr>
            <a:normAutofit/>
          </a:bodyPr>
          <a:lstStyle/>
          <a:p>
            <a:pPr>
              <a:buNone/>
            </a:pPr>
            <a:r>
              <a:rPr lang="bn-BD" sz="2400" dirty="0" smtClean="0">
                <a:latin typeface="Times New Roman" pitchFamily="18" charset="0"/>
                <a:cs typeface="Nikosh" pitchFamily="2" charset="0"/>
              </a:rPr>
              <a:t>জাতীয়তার ভিত্তিতে সৃষ্ট রাষ্ট্রই জাতি রাষ্ট্র। সুনির্দিষ্ট ভুখন্ডে স্বশাসনের লক্ষ্যে জাতি রাষ্ট্রের উদ্ভব ঘটে। জাতি রাষ্ট্র একদিকে যেমন জাতীয়তার ভিত্তিতে গঠিত, তেমনি তা স্বাধীন ও সার্বভৌম। জাতীয়তাবোধে উদ্বুদ্ধ জনসমষ্টি অন্যদের থেকে নিজেদের স্বতন্ত্র মনে করে বলে জাতি রাষ্ট্র গঠন করে। ইতালীয় রাষ্ট্রদার্শনিক </a:t>
            </a:r>
            <a:r>
              <a:rPr lang="bn-BD" sz="2400" b="1" dirty="0" smtClean="0">
                <a:latin typeface="Times New Roman" pitchFamily="18" charset="0"/>
                <a:cs typeface="Nikosh" pitchFamily="2" charset="0"/>
              </a:rPr>
              <a:t>ম্যাকিয়াভেলীকে</a:t>
            </a:r>
            <a:r>
              <a:rPr lang="bn-BD" sz="2400" dirty="0" smtClean="0">
                <a:latin typeface="Times New Roman" pitchFamily="18" charset="0"/>
                <a:cs typeface="Nikosh" pitchFamily="2" charset="0"/>
              </a:rPr>
              <a:t> জাতি রাষ্ট্র বা জাতীয় রাষ্ট্রের স্বপ্নদ্রষ্ট্রা মনে করা হয়। </a:t>
            </a:r>
          </a:p>
          <a:p>
            <a:pPr>
              <a:buNone/>
            </a:pPr>
            <a:r>
              <a:rPr lang="bn-BD" sz="2400" dirty="0" smtClean="0">
                <a:latin typeface="Times New Roman" pitchFamily="18" charset="0"/>
                <a:cs typeface="Nikosh" pitchFamily="2" charset="0"/>
              </a:rPr>
              <a:t>অতীতে প্রাচীন গ্রিসে যে রাষ্ট্র ব্যবস্থার উদ্ভব ঘটেছিল তা ছিল নগররাষ্ট্র। কিন্তু বর্তমান রাষ্ট্রগুলো আর নগররাষ্ট্র নয়। বর্তমান রাষ্ট্র হলো জাতি রাষ্ট্র। বর্তমানে অসংখ্য জনপদ, শহর-নগর এবং একাধিক সংখ্যালঘু জাতিসত্ত্বা নিয়ে রাষ্ট্র গঠিত হয়। এসব রাষ্ট্রের আয়তন যেমন বিশাল তেমনি জনসংখ্যাও বিপুল। অনেক সময় এসব জাতি রাষ্ট্রে বহু ধর্মের, বহু বর্ণের, বহু ভাষাভাষির মানুষ বসবাস করে। তবে তাদের জাতি পরিচয় থাকে একটি। অভিন্ন জাতীয়তাবোধে তারা উদ্বুদ্ধ হয়। নৃতাত্ত্বিক জাতীয়তা অপেক্ষা রাজনৈতিক-রাষ্ট্রিক ভৌগলিক জাতীয়তাই জাতি রাষ্ট্রে প্রাধান্য পায়। সাধারণত জাতি রাষ্ট্রের নিজস্ব পতাকা, জাতীয় সঙ্গীত এবং অভিন্ন জাতীয় লক্ষ্য থাকে।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457200"/>
            <a:ext cx="4495800" cy="1143000"/>
          </a:xfrm>
        </p:spPr>
        <p:txBody>
          <a:bodyPr>
            <a:normAutofit/>
          </a:bodyPr>
          <a:lstStyle/>
          <a:p>
            <a:pPr algn="ctr"/>
            <a:r>
              <a:rPr lang="bn-BD" sz="4000" dirty="0" smtClean="0">
                <a:latin typeface="Nikosh" pitchFamily="2" charset="0"/>
                <a:cs typeface="Nikosh" pitchFamily="2" charset="0"/>
              </a:rPr>
              <a:t>জোড়ায় কাজ</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381000" y="1905000"/>
            <a:ext cx="83820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3" nodeType="clickEffect">
                                  <p:stCondLst>
                                    <p:cond delay="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1171968636"/>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35412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905000"/>
            <a:ext cx="8001000" cy="1828800"/>
          </a:xfrm>
        </p:spPr>
        <p:txBody>
          <a:bodyPr>
            <a:normAutofit/>
          </a:bodyPr>
          <a:lstStyle/>
          <a:p>
            <a:pPr algn="ctr">
              <a:buNone/>
            </a:pPr>
            <a:r>
              <a:rPr lang="bn-BD" sz="4000" dirty="0" smtClean="0">
                <a:latin typeface="Nikosh" pitchFamily="2" charset="0"/>
                <a:cs typeface="Nikosh" pitchFamily="2" charset="0"/>
              </a:rPr>
              <a:t>জাতীয়তার উপাদানগুলো 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p:stCondLst>
                                    <p:cond delay="0"/>
                                  </p:stCondLst>
                                  <p:childTnLst>
                                    <p:animEffect transition="out" filter="diamond(in)">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5" name="Content Placeholder 4"/>
          <p:cNvSpPr>
            <a:spLocks noGrp="1"/>
          </p:cNvSpPr>
          <p:nvPr>
            <p:ph idx="1"/>
          </p:nvPr>
        </p:nvSpPr>
        <p:spPr>
          <a:xfrm>
            <a:off x="381000" y="1600200"/>
            <a:ext cx="8610600" cy="5029200"/>
          </a:xfrm>
        </p:spPr>
        <p:txBody>
          <a:bodyPr>
            <a:noAutofit/>
          </a:bodyPr>
          <a:lstStyle/>
          <a:p>
            <a:pPr>
              <a:buNone/>
            </a:pPr>
            <a:r>
              <a:rPr lang="bn-BD" sz="3600" dirty="0" smtClean="0">
                <a:latin typeface="Times New Roman" pitchFamily="18" charset="0"/>
                <a:cs typeface="Nikosh" pitchFamily="2" charset="0"/>
              </a:rPr>
              <a:t>যে সব উপাদান কোন একটি জনসমাজকে ঐক্যবদ্ধ ও জাতীয়তাবোধে উদ্বুদ্ধ করে সেগুলোকে জাতীয়তার উপাদান বলা হয়। যেমনঃ</a:t>
            </a:r>
          </a:p>
          <a:p>
            <a:pPr>
              <a:buNone/>
            </a:pPr>
            <a:r>
              <a:rPr lang="bn-BD" sz="3600" dirty="0" smtClean="0">
                <a:latin typeface="Times New Roman" pitchFamily="18" charset="0"/>
                <a:cs typeface="Nikosh" pitchFamily="2" charset="0"/>
              </a:rPr>
              <a:t>১। বংশগত ঐক্য   ২। ভাষা, সাহিত্য ও সাংস্কৃতিক ঐক্য  </a:t>
            </a:r>
            <a:endParaRPr lang="en-US" sz="3600" dirty="0" smtClean="0">
              <a:latin typeface="Times New Roman" pitchFamily="18" charset="0"/>
              <a:cs typeface="Nikosh" pitchFamily="2" charset="0"/>
            </a:endParaRPr>
          </a:p>
          <a:p>
            <a:pPr>
              <a:buNone/>
            </a:pPr>
            <a:r>
              <a:rPr lang="bn-BD" sz="3600" dirty="0" smtClean="0">
                <a:latin typeface="Times New Roman" pitchFamily="18" charset="0"/>
                <a:cs typeface="Nikosh" pitchFamily="2" charset="0"/>
              </a:rPr>
              <a:t>৩। আচরণ ও রীতিনীতিগত </a:t>
            </a:r>
            <a:r>
              <a:rPr lang="en-US" sz="3600" dirty="0" smtClean="0">
                <a:latin typeface="Times New Roman" pitchFamily="18" charset="0"/>
                <a:cs typeface="Nikosh" pitchFamily="2" charset="0"/>
              </a:rPr>
              <a:t> </a:t>
            </a:r>
            <a:r>
              <a:rPr lang="bn-BD" sz="3600" dirty="0" smtClean="0">
                <a:latin typeface="Times New Roman" pitchFamily="18" charset="0"/>
                <a:cs typeface="Nikosh" pitchFamily="2" charset="0"/>
              </a:rPr>
              <a:t>ঐক্য  ৪। ধর্মগত ঐক্য  </a:t>
            </a:r>
            <a:endParaRPr lang="en-US" sz="3600" dirty="0" smtClean="0">
              <a:latin typeface="Times New Roman" pitchFamily="18" charset="0"/>
              <a:cs typeface="Nikosh" pitchFamily="2" charset="0"/>
            </a:endParaRPr>
          </a:p>
          <a:p>
            <a:pPr>
              <a:buNone/>
            </a:pPr>
            <a:r>
              <a:rPr lang="bn-BD" sz="3600" dirty="0" smtClean="0">
                <a:latin typeface="Times New Roman" pitchFamily="18" charset="0"/>
                <a:cs typeface="Nikosh" pitchFamily="2" charset="0"/>
              </a:rPr>
              <a:t>৫। ভৌগলিক ঐক্য  ৬। ইতিহাস ও ঔতিহ্যের ঐক্য  </a:t>
            </a:r>
          </a:p>
          <a:p>
            <a:pPr>
              <a:buNone/>
            </a:pPr>
            <a:r>
              <a:rPr lang="bn-BD" sz="3600" dirty="0" smtClean="0">
                <a:latin typeface="Times New Roman" pitchFamily="18" charset="0"/>
                <a:cs typeface="Nikosh" pitchFamily="2" charset="0"/>
              </a:rPr>
              <a:t>৭। রাজনৈতিক ও অর্থনৈতিক আকাঙ্খার ঐক্য </a:t>
            </a:r>
            <a:endParaRPr lang="en-US" sz="3600" dirty="0" smtClean="0">
              <a:latin typeface="Times New Roman" pitchFamily="18" charset="0"/>
              <a:cs typeface="Nikosh" pitchFamily="2" charset="0"/>
            </a:endParaRPr>
          </a:p>
          <a:p>
            <a:pPr>
              <a:buNone/>
            </a:pPr>
            <a:r>
              <a:rPr lang="bn-BD" sz="3600" dirty="0" smtClean="0">
                <a:latin typeface="Times New Roman" pitchFamily="18" charset="0"/>
                <a:cs typeface="Nikosh" pitchFamily="2" charset="0"/>
              </a:rPr>
              <a:t> ৮। মানসিক বা ভাবগত ঐক্য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imagaaaaes.jpg"/>
          <p:cNvPicPr>
            <a:picLocks noGrp="1" noChangeAspect="1"/>
          </p:cNvPicPr>
          <p:nvPr>
            <p:ph idx="1"/>
          </p:nvPr>
        </p:nvPicPr>
        <p:blipFill>
          <a:blip r:embed="rId2"/>
          <a:stretch>
            <a:fillRect/>
          </a:stretch>
        </p:blipFill>
        <p:spPr>
          <a:xfrm>
            <a:off x="2463523" y="2207926"/>
            <a:ext cx="3327677" cy="4192873"/>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3048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1447800" y="1981200"/>
            <a:ext cx="4379912" cy="4484688"/>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3"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219133553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2286000"/>
            <a:ext cx="8001000" cy="2362200"/>
          </a:xfrm>
        </p:spPr>
        <p:txBody>
          <a:bodyPr>
            <a:normAutofit/>
          </a:bodyPr>
          <a:lstStyle/>
          <a:p>
            <a:pPr algn="ctr">
              <a:buNone/>
            </a:pPr>
            <a:r>
              <a:rPr lang="bn-BD" sz="4000" dirty="0" smtClean="0">
                <a:latin typeface="Nikosh" pitchFamily="2" charset="0"/>
                <a:cs typeface="Nikosh" pitchFamily="2" charset="0"/>
              </a:rPr>
              <a:t>জাতীয়তা নির্ধারণ নীতি ও দেশপ্রেম কি বল?</a:t>
            </a:r>
          </a:p>
          <a:p>
            <a:pPr algn="ctr">
              <a:buNone/>
            </a:pPr>
            <a:r>
              <a:rPr lang="bn-BD" sz="4000" dirty="0" smtClean="0">
                <a:latin typeface="Nikosh" pitchFamily="2" charset="0"/>
                <a:cs typeface="Nikosh" pitchFamily="2" charset="0"/>
              </a:rPr>
              <a:t>   সময়ঃ ১০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5" name="Content Placeholder 4"/>
          <p:cNvSpPr>
            <a:spLocks noGrp="1"/>
          </p:cNvSpPr>
          <p:nvPr>
            <p:ph idx="1"/>
          </p:nvPr>
        </p:nvSpPr>
        <p:spPr>
          <a:xfrm>
            <a:off x="152400" y="1524000"/>
            <a:ext cx="8839200" cy="5181600"/>
          </a:xfrm>
        </p:spPr>
        <p:txBody>
          <a:bodyPr>
            <a:normAutofit/>
          </a:bodyPr>
          <a:lstStyle/>
          <a:p>
            <a:pPr>
              <a:buNone/>
            </a:pPr>
            <a:r>
              <a:rPr lang="bn-BD" sz="2400" b="1" dirty="0" smtClean="0">
                <a:latin typeface="Nikosh" pitchFamily="2" charset="0"/>
                <a:cs typeface="Nikosh" pitchFamily="2" charset="0"/>
              </a:rPr>
              <a:t>সাংস্কৃতিক ভাবঃ </a:t>
            </a:r>
            <a:r>
              <a:rPr lang="bn-BD" sz="2400" dirty="0" smtClean="0">
                <a:latin typeface="Nikosh" pitchFamily="2" charset="0"/>
                <a:cs typeface="Nikosh" pitchFamily="2" charset="0"/>
              </a:rPr>
              <a:t>জাতীয়তা নির্ধারনের জন্য বেশ কিছু নীতি রয়েছে। জাতীয়তা নির্ধারনে সাংস্কৃতিক ও ভৌগলিক বিষয় খুবই গুরুত্বপুর্ণ বলে বিবেচিত হয়। ভাষা, সাহিত্য ও সাংস্কৃতিক বন্ধনে আবদ্ধ মানুষের মধ্যে একই জাতীয়তাবোধের উন্মেষ ঘটে। জার্মান </a:t>
            </a:r>
            <a:r>
              <a:rPr lang="bn-BD" sz="2400" b="1" dirty="0" smtClean="0">
                <a:latin typeface="Nikosh" pitchFamily="2" charset="0"/>
                <a:cs typeface="Nikosh" pitchFamily="2" charset="0"/>
              </a:rPr>
              <a:t>দার্শনিক ফিকটে </a:t>
            </a:r>
            <a:r>
              <a:rPr lang="bn-BD" sz="2400" dirty="0" smtClean="0">
                <a:latin typeface="Nikosh" pitchFamily="2" charset="0"/>
                <a:cs typeface="Nikosh" pitchFamily="2" charset="0"/>
              </a:rPr>
              <a:t>মনে করতেন যে জাতীয় ঐক্য সৃষ্টির অন্যতম প্রধান উপাদান হলো ভাষা, সাহিত্য ও সংস্কৃতি। একই জনগোষ্ঠী যখন সুখ-দুঃখ। মান-অপমান, লাভ-লোকসান প্রভৃতি ক্ষেত্রে নিজেদেরকে সম-অংশীদার বলে মনে করে, তাদের মধ্যে একই রীতিনীতি, পোশাক-পরিচ্ছদ, বেশভুষা, চালচলন লক্ষ্য করা যায়, তখন তাদের মধ্যে সাংস্কৃতিক বন্ধন সুদৃঢ় হয়ে ওঠে। শতাব্দীর পর শতাব্দী ধরে বাংলা ভাষা এবং বাঙালী কৃষ্টি- লোকাচারের সাথে সুফি</a:t>
            </a:r>
            <a:r>
              <a:rPr lang="en-US" sz="2400" dirty="0" smtClean="0">
                <a:latin typeface="Nikosh" pitchFamily="2" charset="0"/>
                <a:cs typeface="Nikosh" pitchFamily="2" charset="0"/>
              </a:rPr>
              <a:t>-</a:t>
            </a:r>
            <a:r>
              <a:rPr lang="bn-BD" sz="2400" dirty="0" smtClean="0">
                <a:latin typeface="Nikosh" pitchFamily="2" charset="0"/>
                <a:cs typeface="Nikosh" pitchFamily="2" charset="0"/>
              </a:rPr>
              <a:t>দরদেশ  প্রচারিত উদারপন্থি ইসলাম ধর্মের সাথে আউল-বাউল সংস্কৃতির সংমিশ্রণে আমাদের বাঙালী সংস্কৃতি গড়ে উঠেছে। ভাষাগত ও সংস্কৃতিগত একক সত্তাবিশিষ্ট যে বাঙালী জনগোষ্ঠী ঐক্যবদ্ধ সংগ্রাম ও মুক্তিযুদ্ধের মাধ্যমে স্বাধীনতা ও সার্বভৌমত্ব অর্জন করেছে সেই জনগোষ্ঠীর ঐক্য বাঙালী জাতীয়তাবাদের ভিত্তি।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5626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3" name="Content Placeholder 2"/>
          <p:cNvSpPr>
            <a:spLocks noGrp="1"/>
          </p:cNvSpPr>
          <p:nvPr>
            <p:ph idx="1"/>
          </p:nvPr>
        </p:nvSpPr>
        <p:spPr>
          <a:xfrm>
            <a:off x="152400" y="1447800"/>
            <a:ext cx="8839200" cy="5334000"/>
          </a:xfrm>
        </p:spPr>
        <p:txBody>
          <a:bodyPr>
            <a:normAutofit/>
          </a:bodyPr>
          <a:lstStyle/>
          <a:p>
            <a:pPr>
              <a:buNone/>
            </a:pPr>
            <a:r>
              <a:rPr lang="bn-BD" sz="2400" b="1" dirty="0" smtClean="0">
                <a:latin typeface="Nikosh" pitchFamily="2" charset="0"/>
                <a:cs typeface="Nikosh" pitchFamily="2" charset="0"/>
              </a:rPr>
              <a:t>ভৌগলিক ভাবঃ </a:t>
            </a:r>
            <a:r>
              <a:rPr lang="bn-BD" sz="2400" dirty="0" smtClean="0">
                <a:latin typeface="Nikosh" pitchFamily="2" charset="0"/>
                <a:cs typeface="Nikosh" pitchFamily="2" charset="0"/>
              </a:rPr>
              <a:t>জাতীয়তা নির্ধারনের অপর নীতিটি হলো ভৌগলিক বা রাষ্ট্রিক। একই ভাষা ও সংস্কৃতির মানুষ ভিন্ন ভিন্ন জাতীয়তায় উদ্বুদ্ধ হতে বা পরিচিত হতে পারে। যেমন, সকল ইংরেজী ভাষাভাষি বা সকল আরবীয় ভাষাভাষির মানুষ একই জাতীয়তায় উদ্বুদ্ধ নয়। তারা ভৌগলিক বা রাষ্ট্রিক পরিচয়ে ভিন্ন ভিন্ন জাতীয়তায় উদ্বুদ্ধ হয়েছে। পৃথিবীর সকল বাঙালী নৃতাত্ত্বিক দিক থেকে বাঙালী হলেও তাদের ভৌগলিক বা রাষ্ট্রিক জাতীয়তা ভিন্ন ভিন্ন। ভারতের পশ্চিম</a:t>
            </a:r>
            <a:r>
              <a:rPr lang="en-US" sz="2400" dirty="0" smtClean="0">
                <a:latin typeface="Nikosh" pitchFamily="2" charset="0"/>
                <a:cs typeface="Nikosh" pitchFamily="2" charset="0"/>
              </a:rPr>
              <a:t>ব</a:t>
            </a:r>
            <a:r>
              <a:rPr lang="bn-BD" sz="2400" dirty="0" smtClean="0">
                <a:latin typeface="Nikosh" pitchFamily="2" charset="0"/>
                <a:cs typeface="Nikosh" pitchFamily="2" charset="0"/>
              </a:rPr>
              <a:t>ঙ্গ ও ত্রিপুরার জনগন বাঙ্গালী হলেও তাদের ভৌগলিক অবস্থান ভিন্ন, রাষ্ট্রিক পরিচয় ভিন্ন এবং অনেক ক্ষেত্রে আশা- আকাঙ্খাও ভিন্ন। সুতরাং জাতীয়তা নির্ধারনে সাংস্কৃতিক ও ভৌগলিক দুটি নীতি বা উপাদানই গুরুত্বপুর্ণ। </a:t>
            </a:r>
          </a:p>
          <a:p>
            <a:pPr>
              <a:buNone/>
            </a:pPr>
            <a:r>
              <a:rPr lang="bn-BD" sz="2400" b="1" dirty="0" smtClean="0">
                <a:latin typeface="Nikosh" pitchFamily="2" charset="0"/>
                <a:cs typeface="Nikosh" pitchFamily="2" charset="0"/>
              </a:rPr>
              <a:t>দেশপ্রেমঃ</a:t>
            </a:r>
            <a:r>
              <a:rPr lang="bn-BD" sz="2400" dirty="0" smtClean="0">
                <a:latin typeface="Nikosh" pitchFamily="2" charset="0"/>
                <a:cs typeface="Nikosh" pitchFamily="2" charset="0"/>
              </a:rPr>
              <a:t> দেশ ঠিক মায়ের মতোই। নিজের দেশের প্রতি ভালোবাসার এই আবেগ ও অনুভুতিকেই বলে দেশাত্ববোধ, স্বদেশপ্রেম বা দেশপ্রেম। দেশের মাটি ও মানুষকে একাত্ম করে ভাবার অনুভুতিই হলো দেশপ্রেম। দেশপ্রেম জন্মভুমির জন্য মানুষের একধরনের অনুরাগময় ভাবাবেগ।  </a:t>
            </a:r>
            <a:endParaRPr lang="en-US" sz="24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4267200" cy="868362"/>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152400" y="1219200"/>
            <a:ext cx="8839200" cy="5486400"/>
          </a:xfrm>
        </p:spPr>
        <p:txBody>
          <a:bodyPr>
            <a:normAutofit fontScale="77500" lnSpcReduction="20000"/>
          </a:bodyPr>
          <a:lstStyle/>
          <a:p>
            <a:pPr>
              <a:buNone/>
            </a:pPr>
            <a:r>
              <a:rPr lang="bn-BD" sz="4500" dirty="0" smtClean="0">
                <a:latin typeface="Nikosh" pitchFamily="2" charset="0"/>
                <a:cs typeface="Nikosh" pitchFamily="2" charset="0"/>
              </a:rPr>
              <a:t>জ্ঞান মুলক,অনুধাবন মুলক, প্রয়োগ মুলক প্রশ্ন  </a:t>
            </a:r>
          </a:p>
          <a:p>
            <a:pPr>
              <a:buNone/>
            </a:pPr>
            <a:r>
              <a:rPr lang="bn-BD" dirty="0" smtClean="0">
                <a:latin typeface="Nikosh" pitchFamily="2" charset="0"/>
                <a:cs typeface="Nikosh" pitchFamily="2" charset="0"/>
              </a:rPr>
              <a:t>১। জাতি হলো রাজনৈতিকভাবে সংগঠিত এমন এক জাতীয়তা যা স্বাধীন কিংবা স্বাধীনতাকামী- উক্তিটি কার?</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যে এইচ হায়েস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লর্ড ব্রাইস</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রামজে ম্যুইর  ঘ। অধ্যাপক জিম্মান</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জাতি হলো ঐতিহাসিকভাবে বিকশিত এমন একটি স্থায়ী জনসমাজ যাদের ভাষা এক, বাসভুমি এক, অর্থনৈতিক জীবন এবং মানসিক গঠনও এক এবং এই মানসিক গঠন একটি সাধারণ সংস্কৃতির মধ্য দিয়ে প্রকাশিত হয়</a:t>
            </a:r>
            <a:r>
              <a:rPr lang="en-US" dirty="0" smtClean="0">
                <a:latin typeface="Nikosh" pitchFamily="2" charset="0"/>
                <a:cs typeface="Nikosh" pitchFamily="2" charset="0"/>
              </a:rPr>
              <a:t>, </a:t>
            </a:r>
            <a:r>
              <a:rPr lang="en-US" dirty="0" err="1" smtClean="0">
                <a:latin typeface="Nikosh" pitchFamily="2" charset="0"/>
                <a:cs typeface="Nikosh" pitchFamily="2" charset="0"/>
              </a:rPr>
              <a:t>উক্তিটি</a:t>
            </a:r>
            <a:r>
              <a:rPr lang="en-US" dirty="0" smtClean="0">
                <a:latin typeface="Nikosh" pitchFamily="2" charset="0"/>
                <a:cs typeface="Nikosh" pitchFamily="2" charset="0"/>
              </a:rPr>
              <a:t> </a:t>
            </a:r>
            <a:r>
              <a:rPr lang="en-US" dirty="0" err="1" smtClean="0">
                <a:latin typeface="Nikosh" pitchFamily="2" charset="0"/>
                <a:cs typeface="Nikosh" pitchFamily="2" charset="0"/>
              </a:rPr>
              <a:t>কার</a:t>
            </a:r>
            <a:r>
              <a:rPr lang="bn-BD" dirty="0" smtClean="0">
                <a:latin typeface="Nikosh" pitchFamily="2" charset="0"/>
                <a:cs typeface="Nikosh" pitchFamily="2" charset="0"/>
              </a:rPr>
              <a:t>?  </a:t>
            </a:r>
          </a:p>
          <a:p>
            <a:pPr>
              <a:buNone/>
            </a:pPr>
            <a:r>
              <a:rPr lang="bn-BD" b="1" dirty="0" smtClean="0">
                <a:latin typeface="Nikosh" pitchFamily="2" charset="0"/>
                <a:cs typeface="Nikosh" pitchFamily="2" charset="0"/>
              </a:rPr>
              <a:t>ক।  স্ট্যালিন   </a:t>
            </a:r>
            <a:r>
              <a:rPr lang="bn-BD" dirty="0" smtClean="0">
                <a:latin typeface="Nikosh" pitchFamily="2" charset="0"/>
                <a:cs typeface="Nikosh" pitchFamily="2" charset="0"/>
              </a:rPr>
              <a:t>খ।  হারল্ড লাস্কি</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অধ্যাপক জিম্মান </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লর্ড ব্রাইস</a:t>
            </a: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জাতীয়তার ধারণা হলো মুলত ভাবগত- উক্তিটি কার?  </a:t>
            </a:r>
          </a:p>
          <a:p>
            <a:pPr>
              <a:buNone/>
            </a:pPr>
            <a:r>
              <a:rPr lang="bn-BD" dirty="0" smtClean="0">
                <a:latin typeface="Nikosh" pitchFamily="2" charset="0"/>
                <a:cs typeface="Nikosh" pitchFamily="2" charset="0"/>
              </a:rPr>
              <a:t>ক। লর্ড ব্রাইস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ম্যাকাইভার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রেঁনা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অধ্যাপক জিম্মান</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জাতীয়তার ধারণা একপ্রকার মানসিক ধারণা- উক্তিটি কার?         </a:t>
            </a:r>
          </a:p>
          <a:p>
            <a:pPr>
              <a:buNone/>
            </a:pPr>
            <a:r>
              <a:rPr lang="bn-BD" b="1" dirty="0" smtClean="0">
                <a:latin typeface="Nikosh" pitchFamily="2" charset="0"/>
                <a:cs typeface="Nikosh" pitchFamily="2" charset="0"/>
              </a:rPr>
              <a:t>ক। হারল্ড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লর্ড ব্রাইস   গ। রেঁনা  ঘ।  ম্যাকাইভার</a:t>
            </a:r>
          </a:p>
          <a:p>
            <a:pPr>
              <a:buNone/>
            </a:pPr>
            <a:r>
              <a:rPr lang="bn-BD" dirty="0" smtClean="0">
                <a:latin typeface="Nikosh" pitchFamily="2" charset="0"/>
                <a:cs typeface="Nikosh" pitchFamily="2" charset="0"/>
              </a:rPr>
              <a:t>৫। জাতি রাষ্ট্রের উদ্ভব হয়েছে কখন থেকে?      </a:t>
            </a:r>
          </a:p>
          <a:p>
            <a:pPr>
              <a:buNone/>
            </a:pPr>
            <a:r>
              <a:rPr lang="bn-BD" dirty="0" smtClean="0">
                <a:latin typeface="Nikosh" pitchFamily="2" charset="0"/>
                <a:cs typeface="Nikosh" pitchFamily="2" charset="0"/>
              </a:rPr>
              <a:t>ক। প্রাচীন যুগে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মধ্যয যুগে </a:t>
            </a:r>
            <a:r>
              <a:rPr lang="bn-BD" b="1" dirty="0" smtClean="0">
                <a:latin typeface="Nikosh" pitchFamily="2" charset="0"/>
                <a:cs typeface="Nikosh" pitchFamily="2" charset="0"/>
              </a:rPr>
              <a:t>গ।  পঞ্চদশ ও ষোড়শ শতকে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একবিংশ শতকে</a:t>
            </a:r>
          </a:p>
          <a:p>
            <a:pPr>
              <a:buNone/>
            </a:pPr>
            <a:endParaRPr lang="bn-BD"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29219268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(ক)</a:t>
            </a:r>
            <a:br>
              <a:rPr lang="bn-BD" sz="3200" dirty="0" smtClean="0">
                <a:latin typeface="Nikosh" pitchFamily="2" charset="0"/>
                <a:cs typeface="Nikosh" pitchFamily="2" charset="0"/>
              </a:rPr>
            </a:br>
            <a:endParaRPr lang="en-US" sz="3200" dirty="0"/>
          </a:p>
        </p:txBody>
      </p:sp>
      <p:sp>
        <p:nvSpPr>
          <p:cNvPr id="3" name="Content Placeholder 2"/>
          <p:cNvSpPr>
            <a:spLocks noGrp="1"/>
          </p:cNvSpPr>
          <p:nvPr>
            <p:ph idx="1"/>
          </p:nvPr>
        </p:nvSpPr>
        <p:spPr>
          <a:xfrm>
            <a:off x="152400" y="1066800"/>
            <a:ext cx="8839200" cy="5562600"/>
          </a:xfrm>
        </p:spPr>
        <p:txBody>
          <a:bodyPr>
            <a:normAutofit/>
          </a:bodyPr>
          <a:lstStyle/>
          <a:p>
            <a:pPr>
              <a:buNone/>
            </a:pPr>
            <a:r>
              <a:rPr lang="bn-BD" sz="2400" dirty="0" smtClean="0">
                <a:latin typeface="Nikosh" pitchFamily="2" charset="0"/>
                <a:cs typeface="Nikosh" pitchFamily="2" charset="0"/>
              </a:rPr>
              <a:t>৬। জাতি ও জাতিয়তার মধ্যে পার্থক্যের মুলে কোনটি মুখ্য?</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ভাষাগত ঐক্য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ধর্মীয় ঐক্য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গ। রাজনৈতিক সংগঠন ও স্বাধীনতা</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ঘ।  মানসিক ধারণা</a:t>
            </a:r>
          </a:p>
          <a:p>
            <a:pPr>
              <a:buNone/>
            </a:pPr>
            <a:r>
              <a:rPr lang="bn-BD" sz="2400" dirty="0" smtClean="0">
                <a:latin typeface="Nikosh" pitchFamily="2" charset="0"/>
                <a:cs typeface="Nikosh" pitchFamily="2" charset="0"/>
              </a:rPr>
              <a:t> ৭।  জাতীয়তা শব্দের ইংরেজী প্রতিশব্দ কি?   </a:t>
            </a:r>
          </a:p>
          <a:p>
            <a:pPr>
              <a:buNone/>
            </a:pPr>
            <a:r>
              <a:rPr lang="bn-BD" sz="2400" dirty="0" smtClean="0">
                <a:latin typeface="Nikosh" pitchFamily="2" charset="0"/>
                <a:cs typeface="Nikosh" pitchFamily="2" charset="0"/>
              </a:rPr>
              <a:t>ক। </a:t>
            </a:r>
            <a:r>
              <a:rPr lang="en-US" sz="2400" dirty="0" smtClean="0">
                <a:latin typeface="Times New Roman" pitchFamily="18" charset="0"/>
                <a:cs typeface="Times New Roman" pitchFamily="18" charset="0"/>
              </a:rPr>
              <a:t> Nationalism</a:t>
            </a: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খ। </a:t>
            </a:r>
            <a:r>
              <a:rPr lang="en-US" sz="2400" b="1" dirty="0" smtClean="0">
                <a:latin typeface="Times New Roman" pitchFamily="18" charset="0"/>
                <a:cs typeface="Times New Roman" pitchFamily="18" charset="0"/>
              </a:rPr>
              <a:t>Nationality</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গ। </a:t>
            </a:r>
            <a:r>
              <a:rPr lang="en-US" sz="2400" dirty="0" smtClean="0">
                <a:latin typeface="Times New Roman" pitchFamily="18" charset="0"/>
                <a:cs typeface="Times New Roman" pitchFamily="18" charset="0"/>
              </a:rPr>
              <a:t>National</a:t>
            </a:r>
            <a:r>
              <a:rPr lang="en-US" sz="2400" dirty="0" smtClean="0">
                <a:latin typeface="Nikosh" pitchFamily="2" charset="0"/>
                <a:cs typeface="Nikosh" pitchFamily="2" charset="0"/>
              </a:rPr>
              <a:t>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  ঘ। </a:t>
            </a:r>
            <a:r>
              <a:rPr lang="en-US" sz="2400" dirty="0" smtClean="0">
                <a:latin typeface="Times New Roman" pitchFamily="18" charset="0"/>
                <a:cs typeface="Times New Roman" pitchFamily="18" charset="0"/>
              </a:rPr>
              <a:t>Nation</a:t>
            </a:r>
          </a:p>
          <a:p>
            <a:pPr>
              <a:buNone/>
            </a:pPr>
            <a:r>
              <a:rPr lang="bn-BD" sz="2400" dirty="0" smtClean="0">
                <a:latin typeface="Nikosh" pitchFamily="2" charset="0"/>
                <a:cs typeface="Nikosh" pitchFamily="2" charset="0"/>
              </a:rPr>
              <a:t>৮।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জাতীয়তাবাদী চেতনার ফসল কি?  </a:t>
            </a:r>
          </a:p>
          <a:p>
            <a:pPr>
              <a:buNone/>
            </a:pPr>
            <a:r>
              <a:rPr lang="bn-BD" sz="2400" dirty="0" smtClean="0">
                <a:latin typeface="Nikosh" pitchFamily="2" charset="0"/>
                <a:cs typeface="Nikosh" pitchFamily="2" charset="0"/>
              </a:rPr>
              <a:t>ক।  জাতীয়তা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উপজাতি    গ।</a:t>
            </a:r>
            <a:r>
              <a:rPr lang="en-US" sz="2400" dirty="0" smtClean="0">
                <a:latin typeface="Nikosh" pitchFamily="2" charset="0"/>
                <a:cs typeface="Nikosh" pitchFamily="2" charset="0"/>
              </a:rPr>
              <a:t> </a:t>
            </a:r>
            <a:r>
              <a:rPr lang="bn-BD" sz="2400" dirty="0" smtClean="0">
                <a:latin typeface="Times New Roman" pitchFamily="18" charset="0"/>
                <a:cs typeface="Nikosh" pitchFamily="2" charset="0"/>
              </a:rPr>
              <a:t> গোষ্ঠী  </a:t>
            </a:r>
            <a:r>
              <a:rPr lang="en-US" sz="2400" dirty="0" smtClean="0">
                <a:latin typeface="Times New Roman" pitchFamily="18" charset="0"/>
                <a:cs typeface="Times New Roman" pitchFamily="18" charset="0"/>
              </a:rPr>
              <a:t> </a:t>
            </a:r>
            <a:r>
              <a:rPr lang="bn-BD"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  জাতি   </a:t>
            </a:r>
          </a:p>
          <a:p>
            <a:pPr>
              <a:buNone/>
            </a:pPr>
            <a:r>
              <a:rPr lang="bn-BD" sz="2400" dirty="0" smtClean="0">
                <a:latin typeface="Nikosh" pitchFamily="2" charset="0"/>
                <a:cs typeface="Nikosh" pitchFamily="2" charset="0"/>
              </a:rPr>
              <a:t>৯।  রাজনৈতিকভাবে সংগঠিত সমাজকে কি বলে?         </a:t>
            </a:r>
          </a:p>
          <a:p>
            <a:pPr>
              <a:buNone/>
            </a:pPr>
            <a:r>
              <a:rPr lang="bn-BD" sz="2400" b="1" dirty="0" smtClean="0">
                <a:latin typeface="Nikosh" pitchFamily="2" charset="0"/>
                <a:cs typeface="Nikosh" pitchFamily="2" charset="0"/>
              </a:rPr>
              <a:t>ক।  জাতি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সমাজ  গ।  রাজনৈতিক সমাজ   ঘ।   নির্বাচক মন্ডলী </a:t>
            </a:r>
          </a:p>
          <a:p>
            <a:pPr>
              <a:buNone/>
            </a:pPr>
            <a:r>
              <a:rPr lang="bn-BD" sz="2400" dirty="0" smtClean="0">
                <a:latin typeface="Nikosh" pitchFamily="2" charset="0"/>
                <a:cs typeface="Nikosh" pitchFamily="2" charset="0"/>
              </a:rPr>
              <a:t>১০।  জাতি রাষ্ট্রের স্বপ্নদ্রষ্টা কে ?       </a:t>
            </a:r>
          </a:p>
          <a:p>
            <a:pPr>
              <a:buNone/>
            </a:pPr>
            <a:r>
              <a:rPr lang="bn-BD" sz="2400" b="1" dirty="0" smtClean="0">
                <a:latin typeface="Nikosh" pitchFamily="2" charset="0"/>
                <a:cs typeface="Nikosh" pitchFamily="2" charset="0"/>
              </a:rPr>
              <a:t>ক।  ম্যাকিয়াভেলী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বিসমার্ক    গ।  হিটলার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মুসোলিনি</a:t>
            </a:r>
          </a:p>
          <a:p>
            <a:pPr>
              <a:buNone/>
            </a:pPr>
            <a:r>
              <a:rPr lang="bn-BD" sz="2400" dirty="0" smtClean="0">
                <a:latin typeface="Nikosh" pitchFamily="2" charset="0"/>
                <a:cs typeface="Nikosh" pitchFamily="2" charset="0"/>
              </a:rPr>
              <a:t>১১।   জার্মানিতে উগ্র জাতীয়তাবাদী চেতনার জন্ম দেন কে?     </a:t>
            </a:r>
          </a:p>
          <a:p>
            <a:pPr>
              <a:buNone/>
            </a:pPr>
            <a:r>
              <a:rPr lang="bn-BD" sz="2400" dirty="0" smtClean="0">
                <a:latin typeface="Nikosh" pitchFamily="2" charset="0"/>
                <a:cs typeface="Nikosh" pitchFamily="2" charset="0"/>
              </a:rPr>
              <a:t>ক। হিটলার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খ। বিসমার্ক   </a:t>
            </a:r>
            <a:r>
              <a:rPr lang="bn-BD" sz="2400" dirty="0" smtClean="0">
                <a:latin typeface="Nikosh" pitchFamily="2" charset="0"/>
                <a:cs typeface="Nikosh" pitchFamily="2" charset="0"/>
              </a:rPr>
              <a:t>গ।  হেগেল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ম্যাকিয়াভেলী </a:t>
            </a:r>
            <a:endParaRPr lang="en-US" sz="2400" dirty="0"/>
          </a:p>
        </p:txBody>
      </p:sp>
    </p:spTree>
    <p:extLst>
      <p:ext uri="{BB962C8B-B14F-4D97-AF65-F5344CB8AC3E}">
        <p14:creationId xmlns:p14="http://schemas.microsoft.com/office/powerpoint/2010/main" val="4208135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828800" y="1828800"/>
            <a:ext cx="5562600" cy="2971800"/>
          </a:xfrm>
        </p:spPr>
        <p:txBody>
          <a:bodyPr>
            <a:normAutofit/>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০২</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০৭</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endParaRPr lang="en-US" sz="40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7162800" cy="838200"/>
          </a:xfrm>
        </p:spPr>
        <p:txBody>
          <a:bodyPr>
            <a:normAutofit/>
          </a:bodyPr>
          <a:lstStyle/>
          <a:p>
            <a:pPr algn="ct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28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152400" y="1295400"/>
            <a:ext cx="8763000" cy="5334000"/>
          </a:xfrm>
        </p:spPr>
        <p:txBody>
          <a:bodyPr>
            <a:normAutofit/>
          </a:bodyPr>
          <a:lstStyle/>
          <a:p>
            <a:pPr>
              <a:buNone/>
            </a:pPr>
            <a:r>
              <a:rPr lang="bn-BD" sz="2000" dirty="0" smtClean="0">
                <a:latin typeface="Nikosh" pitchFamily="2" charset="0"/>
                <a:cs typeface="Nikosh" pitchFamily="2" charset="0"/>
              </a:rPr>
              <a:t>১২</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বাঙালী জাতীয়তাবাদের সমর্থক দল হলো </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বাংলাদেশ আওয়ামী লীগ, জাতীয় সমাজতান্ত্রিক দল</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জামায়াতে ইসলামী</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iii- </a:t>
            </a:r>
            <a:r>
              <a:rPr lang="bn-BD" sz="2000" dirty="0">
                <a:solidFill>
                  <a:prstClr val="black"/>
                </a:solidFill>
                <a:latin typeface="Nikosh" pitchFamily="2" charset="0"/>
                <a:cs typeface="Nikosh" pitchFamily="2" charset="0"/>
              </a:rPr>
              <a:t>বাংলাদেশ জাতীয়তাবাদী দল,</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গণতন্ত্রী দল, বাংলাদেশের কম্যুনিষ্ট পার্টি</a:t>
            </a:r>
            <a:r>
              <a:rPr lang="bn-IN" sz="2000" dirty="0" smtClean="0">
                <a:latin typeface="Nikosh" pitchFamily="2" charset="0"/>
                <a:cs typeface="Nikosh" pitchFamily="2" charset="0"/>
              </a:rPr>
              <a:t> ---নিচের </a:t>
            </a:r>
            <a:r>
              <a:rPr lang="bn-IN" sz="2000" dirty="0">
                <a:latin typeface="Nikosh" pitchFamily="2" charset="0"/>
                <a:cs typeface="Nikosh" pitchFamily="2" charset="0"/>
              </a:rPr>
              <a:t>কোনটি </a:t>
            </a:r>
            <a:r>
              <a:rPr lang="bn-IN" sz="2000" dirty="0" smtClean="0">
                <a:latin typeface="Nikosh" pitchFamily="2" charset="0"/>
                <a:cs typeface="Nikosh" pitchFamily="2" charset="0"/>
              </a:rPr>
              <a:t>সঠিক? </a:t>
            </a:r>
          </a:p>
          <a:p>
            <a:pPr>
              <a:buNone/>
            </a:pP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ক-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খ-</a:t>
            </a:r>
            <a:r>
              <a:rPr lang="en-US" sz="2000" b="1" dirty="0" smtClean="0">
                <a:latin typeface="Nikosh" pitchFamily="2" charset="0"/>
                <a:cs typeface="Nikosh" pitchFamily="2" charset="0"/>
              </a:rPr>
              <a:t>  </a:t>
            </a:r>
            <a:r>
              <a:rPr lang="en-US" sz="2000" b="1" dirty="0" err="1">
                <a:latin typeface="Nikosh" pitchFamily="2" charset="0"/>
                <a:cs typeface="Nikosh" pitchFamily="2" charset="0"/>
              </a:rPr>
              <a:t>i</a:t>
            </a:r>
            <a:r>
              <a:rPr lang="en-US" sz="2000" b="1" dirty="0" smtClean="0">
                <a:latin typeface="Nikosh" pitchFamily="2" charset="0"/>
                <a:cs typeface="Nikosh" pitchFamily="2" charset="0"/>
              </a:rPr>
              <a:t> </a:t>
            </a:r>
            <a:r>
              <a:rPr lang="bn-IN" sz="2000" b="1" dirty="0" smtClean="0">
                <a:latin typeface="Nikosh" pitchFamily="2" charset="0"/>
                <a:cs typeface="Nikosh" pitchFamily="2" charset="0"/>
              </a:rPr>
              <a:t>ও</a:t>
            </a:r>
            <a:r>
              <a:rPr lang="en-US" sz="2000" b="1" dirty="0" smtClean="0">
                <a:latin typeface="Nikosh" pitchFamily="2" charset="0"/>
                <a:cs typeface="Nikosh" pitchFamily="2" charset="0"/>
              </a:rPr>
              <a:t> iii </a:t>
            </a:r>
            <a:endParaRPr lang="bn-IN" sz="2000" b="1" dirty="0" smtClean="0">
              <a:latin typeface="Nikosh" pitchFamily="2" charset="0"/>
              <a:cs typeface="Nikosh" pitchFamily="2" charset="0"/>
            </a:endParaRPr>
          </a:p>
          <a:p>
            <a:pPr>
              <a:buNone/>
            </a:pPr>
            <a:r>
              <a:rPr lang="en-US" sz="2000" dirty="0" smtClean="0">
                <a:latin typeface="Nikosh" pitchFamily="2" charset="0"/>
                <a:cs typeface="Nikosh" pitchFamily="2" charset="0"/>
              </a:rPr>
              <a:t>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ঘ-</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 iii</a:t>
            </a:r>
          </a:p>
          <a:p>
            <a:pPr>
              <a:buNone/>
            </a:pPr>
            <a:r>
              <a:rPr lang="bn-BD" sz="2000" dirty="0" smtClean="0">
                <a:latin typeface="Nikosh" pitchFamily="2" charset="0"/>
                <a:cs typeface="Nikosh" pitchFamily="2" charset="0"/>
              </a:rPr>
              <a:t>১৩</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১৯৭১ সালে মুক্তিযুদ্ধের বিরোধিতা করেছিল ?</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জনতা লীগ, ন্যাশ</a:t>
            </a:r>
            <a:r>
              <a:rPr lang="en-US" sz="2000" dirty="0" err="1" smtClean="0">
                <a:latin typeface="Nikosh" pitchFamily="2" charset="0"/>
                <a:cs typeface="Nikosh" pitchFamily="2" charset="0"/>
              </a:rPr>
              <a:t>না</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ল আওয়ামী  পার্টি</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কম্যুনিষ্ট পার্টি</a:t>
            </a:r>
          </a:p>
          <a:p>
            <a:pPr>
              <a:buNone/>
            </a:pPr>
            <a:r>
              <a:rPr lang="en-US" sz="2000" dirty="0" smtClean="0">
                <a:latin typeface="Nikosh" pitchFamily="2" charset="0"/>
                <a:cs typeface="Nikosh" pitchFamily="2" charset="0"/>
              </a:rPr>
              <a:t>iii- </a:t>
            </a:r>
            <a:r>
              <a:rPr lang="bn-BD" sz="2000" dirty="0" smtClean="0">
                <a:latin typeface="Nikosh" pitchFamily="2" charset="0"/>
                <a:cs typeface="Nikosh" pitchFamily="2" charset="0"/>
              </a:rPr>
              <a:t>মুসলিম লীগ, জামায়াতে ইসলামী, পিডিপি, নেজামে ইসলাম</a:t>
            </a:r>
            <a:r>
              <a:rPr lang="bn-IN" sz="2000" dirty="0" smtClean="0">
                <a:latin typeface="Nikosh" pitchFamily="2" charset="0"/>
                <a:cs typeface="Nikosh" pitchFamily="2" charset="0"/>
              </a:rPr>
              <a:t> --- নিচের কোনটি সঠিক? </a:t>
            </a:r>
          </a:p>
          <a:p>
            <a:pPr>
              <a:buNone/>
            </a:pPr>
            <a:r>
              <a:rPr lang="bn-IN" sz="2000" dirty="0" smtClean="0">
                <a:latin typeface="Nikosh" pitchFamily="2" charset="0"/>
                <a:cs typeface="Nikosh" pitchFamily="2" charset="0"/>
              </a:rPr>
              <a:t> ক-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খ-</a:t>
            </a:r>
            <a:r>
              <a:rPr lang="en-US" sz="2000" b="1" dirty="0" smtClean="0">
                <a:latin typeface="Nikosh" pitchFamily="2" charset="0"/>
                <a:cs typeface="Nikosh" pitchFamily="2" charset="0"/>
              </a:rPr>
              <a:t>  iii </a:t>
            </a:r>
            <a:endParaRPr lang="bn-IN" sz="2000" b="1" dirty="0" smtClean="0">
              <a:latin typeface="Nikosh" pitchFamily="2" charset="0"/>
              <a:cs typeface="Nikosh" pitchFamily="2" charset="0"/>
            </a:endParaRPr>
          </a:p>
          <a:p>
            <a:pPr>
              <a:buNone/>
            </a:pPr>
            <a:r>
              <a:rPr lang="en-US" sz="2000" dirty="0" smtClean="0">
                <a:latin typeface="Nikosh" pitchFamily="2" charset="0"/>
                <a:cs typeface="Nikosh" pitchFamily="2" charset="0"/>
              </a:rPr>
              <a:t>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ঘ-</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 iii</a:t>
            </a:r>
          </a:p>
          <a:p>
            <a:pPr>
              <a:buNone/>
            </a:pPr>
            <a:r>
              <a:rPr lang="bn-BD" sz="2000" dirty="0" smtClean="0">
                <a:latin typeface="Nikosh" pitchFamily="2" charset="0"/>
                <a:cs typeface="Nikosh" pitchFamily="2" charset="0"/>
              </a:rPr>
              <a:t>১৪</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একটি জাতি হতে পারে</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স্বায়ত্বশাসিত </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পরাধীন  </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iii- </a:t>
            </a:r>
            <a:r>
              <a:rPr lang="bn-BD" sz="2000" dirty="0" smtClean="0">
                <a:latin typeface="Nikosh" pitchFamily="2" charset="0"/>
                <a:cs typeface="Nikosh" pitchFamily="2" charset="0"/>
              </a:rPr>
              <a:t>স্বাধীন</a:t>
            </a:r>
            <a:r>
              <a:rPr lang="bn-IN" sz="2000" dirty="0" smtClean="0">
                <a:latin typeface="Nikosh" pitchFamily="2" charset="0"/>
                <a:cs typeface="Nikosh" pitchFamily="2" charset="0"/>
              </a:rPr>
              <a:t> --- নিচের কোনটি সঠিক? </a:t>
            </a:r>
          </a:p>
          <a:p>
            <a:pPr>
              <a:buNone/>
            </a:pP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ক-  </a:t>
            </a:r>
            <a:r>
              <a:rPr lang="en-US" sz="2000" dirty="0" err="1" smtClean="0">
                <a:latin typeface="Times New Roman" pitchFamily="18" charset="0"/>
                <a:cs typeface="Times New Roman" pitchFamily="18" charset="0"/>
              </a:rPr>
              <a:t>i</a:t>
            </a:r>
            <a:r>
              <a:rPr lang="en-US" sz="2000" b="1" dirty="0" smtClean="0">
                <a:latin typeface="Nikosh" pitchFamily="2" charset="0"/>
                <a:cs typeface="Nikosh" pitchFamily="2" charset="0"/>
              </a:rPr>
              <a:t> </a:t>
            </a:r>
            <a:r>
              <a:rPr lang="bn-BD" sz="2000" b="1" dirty="0" smtClean="0">
                <a:latin typeface="Nikosh" pitchFamily="2" charset="0"/>
                <a:cs typeface="Nikosh" pitchFamily="2" charset="0"/>
              </a:rPr>
              <a:t>   </a:t>
            </a:r>
            <a:r>
              <a:rPr lang="bn-IN" sz="2000" dirty="0" smtClean="0">
                <a:latin typeface="Nikosh" pitchFamily="2" charset="0"/>
                <a:cs typeface="Nikosh" pitchFamily="2" charset="0"/>
              </a:rPr>
              <a:t>খ-</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a:t>
            </a:r>
            <a:r>
              <a:rPr lang="en-US" sz="2000" dirty="0" smtClean="0">
                <a:latin typeface="Nikosh" pitchFamily="2" charset="0"/>
                <a:cs typeface="Nikosh" pitchFamily="2" charset="0"/>
              </a:rPr>
              <a:t> iii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ঘ-</a:t>
            </a:r>
            <a:r>
              <a:rPr lang="en-US" sz="2000" b="1" dirty="0" smtClean="0">
                <a:latin typeface="Nikosh" pitchFamily="2" charset="0"/>
                <a:cs typeface="Nikosh" pitchFamily="2" charset="0"/>
              </a:rPr>
              <a:t> </a:t>
            </a:r>
            <a:r>
              <a:rPr lang="en-US" sz="2000" b="1" dirty="0" err="1" smtClean="0">
                <a:latin typeface="Nikosh" pitchFamily="2" charset="0"/>
                <a:cs typeface="Nikosh" pitchFamily="2" charset="0"/>
              </a:rPr>
              <a:t>i</a:t>
            </a:r>
            <a:r>
              <a:rPr lang="en-US" sz="2000" b="1" dirty="0" smtClean="0">
                <a:latin typeface="Nikosh" pitchFamily="2" charset="0"/>
                <a:cs typeface="Nikosh" pitchFamily="2" charset="0"/>
              </a:rPr>
              <a:t>, ii </a:t>
            </a:r>
            <a:r>
              <a:rPr lang="bn-IN" sz="2000" b="1" dirty="0" smtClean="0">
                <a:latin typeface="Nikosh" pitchFamily="2" charset="0"/>
                <a:cs typeface="Nikosh" pitchFamily="2" charset="0"/>
              </a:rPr>
              <a:t>ও </a:t>
            </a:r>
            <a:r>
              <a:rPr lang="en-US" sz="2000" b="1" dirty="0" smtClean="0">
                <a:latin typeface="Nikosh" pitchFamily="2" charset="0"/>
                <a:cs typeface="Nikosh" pitchFamily="2" charset="0"/>
              </a:rPr>
              <a:t> iii</a:t>
            </a:r>
            <a:endParaRPr lang="bn-BD" sz="2000" b="1" dirty="0" smtClean="0">
              <a:latin typeface="Nikosh" pitchFamily="2" charset="0"/>
              <a:cs typeface="Nikosh" pitchFamily="2" charset="0"/>
            </a:endParaRPr>
          </a:p>
          <a:p>
            <a:pPr>
              <a:buNone/>
            </a:pPr>
            <a:endParaRPr lang="bn-BD" sz="2000" b="1" dirty="0" smtClean="0">
              <a:latin typeface="Nikosh" pitchFamily="2" charset="0"/>
              <a:cs typeface="Nikosh" pitchFamily="2" charset="0"/>
            </a:endParaRPr>
          </a:p>
          <a:p>
            <a:pPr>
              <a:buNone/>
            </a:pPr>
            <a:endParaRPr lang="bn-IN" sz="5400" b="1" dirty="0" smtClean="0">
              <a:latin typeface="Nikosh" pitchFamily="2" charset="0"/>
              <a:cs typeface="Nikosh" pitchFamily="2" charset="0"/>
            </a:endParaRPr>
          </a:p>
          <a:p>
            <a:pPr>
              <a:buNone/>
            </a:pPr>
            <a:endParaRPr lang="bn-IN" sz="3600" b="1" dirty="0">
              <a:latin typeface="Nikosh" pitchFamily="2" charset="0"/>
              <a:cs typeface="Nikosh" pitchFamily="2" charset="0"/>
            </a:endParaRP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23714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
        <p:nvSpPr>
          <p:cNvPr id="3" name="Content Placeholder 2"/>
          <p:cNvSpPr>
            <a:spLocks noGrp="1"/>
          </p:cNvSpPr>
          <p:nvPr>
            <p:ph idx="1"/>
          </p:nvPr>
        </p:nvSpPr>
        <p:spPr>
          <a:xfrm>
            <a:off x="152400" y="1219200"/>
            <a:ext cx="8839200" cy="5486400"/>
          </a:xfrm>
        </p:spPr>
        <p:txBody>
          <a:bodyPr>
            <a:normAutofit fontScale="92500" lnSpcReduction="20000"/>
          </a:bodyPr>
          <a:lstStyle/>
          <a:p>
            <a:pPr>
              <a:buNone/>
            </a:pPr>
            <a:r>
              <a:rPr lang="bn-BD" dirty="0" smtClean="0">
                <a:latin typeface="Nikosh" pitchFamily="2" charset="0"/>
                <a:cs typeface="Nikosh" pitchFamily="2" charset="0"/>
              </a:rPr>
              <a:t>মিজান কলকাতা থেকে বাংলাদেশের ময়মনসিংহ শহরে বেড়াতে এসেছেন। তার বান্ধবী অধ্যাপক রিনা আক্তার ময়মনসিংহ শহরের একটি কলেজে অধ্যাপনা করেন। দুজনই বাঙালী। কিন্তু তাদের ভৌগলিক বা রাষ্ট্রীয় জাতীয়তা ভিন্ন ভিন্ন। </a:t>
            </a:r>
          </a:p>
          <a:p>
            <a:pPr>
              <a:buNone/>
            </a:pPr>
            <a:r>
              <a:rPr lang="bn-BD" dirty="0" smtClean="0">
                <a:latin typeface="Nikosh" pitchFamily="2" charset="0"/>
                <a:cs typeface="Nikosh" pitchFamily="2" charset="0"/>
              </a:rPr>
              <a:t>১৫</a:t>
            </a:r>
            <a:r>
              <a:rPr lang="bn-IN" dirty="0" smtClean="0">
                <a:latin typeface="Nikosh" pitchFamily="2" charset="0"/>
                <a:cs typeface="Nikosh" pitchFamily="2" charset="0"/>
              </a:rPr>
              <a:t>। </a:t>
            </a:r>
            <a:r>
              <a:rPr lang="bn-BD" dirty="0" smtClean="0">
                <a:latin typeface="Nikosh" pitchFamily="2" charset="0"/>
                <a:cs typeface="Nikosh" pitchFamily="2" charset="0"/>
              </a:rPr>
              <a:t>জাতীয়তার কোন উপাদানের বিবেচনায় অধ্যাপক মিজান ও অধ্যাপক রিনা আক্তার উভয়েই বাঙালী</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নৃতাত্ত্বিক</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রাষ্ট্রিক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en-US" dirty="0" err="1" smtClean="0">
                <a:latin typeface="Nikosh" pitchFamily="2" charset="0"/>
                <a:cs typeface="Nikosh" pitchFamily="2" charset="0"/>
              </a:rPr>
              <a:t>ভৌ</a:t>
            </a:r>
            <a:r>
              <a:rPr lang="bn-BD" dirty="0" smtClean="0">
                <a:latin typeface="Nikosh" pitchFamily="2" charset="0"/>
                <a:cs typeface="Nikosh" pitchFamily="2" charset="0"/>
              </a:rPr>
              <a:t>গলিক </a:t>
            </a:r>
            <a:r>
              <a:rPr lang="bn-IN" dirty="0" smtClean="0">
                <a:latin typeface="Nikosh" pitchFamily="2" charset="0"/>
                <a:cs typeface="Nikosh" pitchFamily="2" charset="0"/>
              </a:rPr>
              <a:t>---     নিচের কোনটি সঠিক? </a:t>
            </a:r>
          </a:p>
          <a:p>
            <a:pPr>
              <a:buNone/>
            </a:pPr>
            <a:r>
              <a:rPr lang="bn-IN" b="1" dirty="0" smtClean="0">
                <a:latin typeface="Nikosh" pitchFamily="2" charset="0"/>
                <a:cs typeface="Nikosh" pitchFamily="2" charset="0"/>
              </a:rPr>
              <a:t> ক- </a:t>
            </a:r>
            <a:r>
              <a:rPr lang="en-US" b="1" dirty="0" err="1" smtClean="0">
                <a:latin typeface="Nikosh" pitchFamily="2" charset="0"/>
                <a:cs typeface="Nikosh" pitchFamily="2" charset="0"/>
              </a:rPr>
              <a:t>i</a:t>
            </a:r>
            <a:r>
              <a:rPr lang="en-US" b="1" dirty="0" smtClean="0">
                <a:latin typeface="Nikosh" pitchFamily="2" charset="0"/>
                <a:cs typeface="Nikosh" pitchFamily="2" charset="0"/>
              </a:rPr>
              <a:t>  </a:t>
            </a:r>
            <a:r>
              <a:rPr lang="bn-IN" b="1"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ii </a:t>
            </a:r>
            <a:endParaRPr lang="bn-IN" dirty="0" smtClean="0">
              <a:latin typeface="Nikosh" pitchFamily="2" charset="0"/>
              <a:cs typeface="Nikosh" pitchFamily="2" charset="0"/>
            </a:endParaRPr>
          </a:p>
          <a:p>
            <a:pPr>
              <a:buNone/>
            </a:pP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r>
              <a:rPr lang="bn-BD" dirty="0" smtClean="0">
                <a:latin typeface="Nikosh" pitchFamily="2" charset="0"/>
                <a:cs typeface="Nikosh" pitchFamily="2" charset="0"/>
              </a:rPr>
              <a:t>১৬</a:t>
            </a:r>
            <a:r>
              <a:rPr lang="bn-IN" dirty="0" smtClean="0">
                <a:latin typeface="Nikosh" pitchFamily="2" charset="0"/>
                <a:cs typeface="Nikosh" pitchFamily="2" charset="0"/>
              </a:rPr>
              <a:t>। </a:t>
            </a:r>
            <a:r>
              <a:rPr lang="bn-BD" dirty="0" smtClean="0">
                <a:latin typeface="Nikosh" pitchFamily="2" charset="0"/>
                <a:cs typeface="Nikosh" pitchFamily="2" charset="0"/>
              </a:rPr>
              <a:t>বাংলাদেশের জনগনের নৃতাত্ত্বিক জাতীয়তা কোনটি</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বাঙালী </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বাংলাদেশী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বাংলাদেশী বাঙালী</a:t>
            </a:r>
            <a:r>
              <a:rPr lang="bn-IN" dirty="0" smtClean="0">
                <a:latin typeface="Nikosh" pitchFamily="2" charset="0"/>
                <a:cs typeface="Nikosh" pitchFamily="2" charset="0"/>
              </a:rPr>
              <a:t> --- নিচের কোনটি সঠিক? </a:t>
            </a:r>
          </a:p>
          <a:p>
            <a:pPr>
              <a:buNone/>
            </a:pPr>
            <a:r>
              <a:rPr lang="bn-IN" dirty="0" smtClean="0">
                <a:latin typeface="Nikosh" pitchFamily="2" charset="0"/>
                <a:cs typeface="Nikosh" pitchFamily="2" charset="0"/>
              </a:rPr>
              <a:t> </a:t>
            </a:r>
            <a:r>
              <a:rPr lang="bn-IN" b="1" dirty="0" smtClean="0">
                <a:latin typeface="Nikosh" pitchFamily="2" charset="0"/>
                <a:cs typeface="Nikosh" pitchFamily="2" charset="0"/>
              </a:rPr>
              <a:t>ক- </a:t>
            </a:r>
            <a:r>
              <a:rPr lang="en-US" b="1"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iii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 </a:t>
            </a:r>
            <a:r>
              <a:rPr lang="bn-IN" dirty="0" smtClean="0">
                <a:latin typeface="Nikosh" pitchFamily="2" charset="0"/>
                <a:cs typeface="Nikosh" pitchFamily="2" charset="0"/>
              </a:rPr>
              <a:t>ও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endParaRPr lang="en-US" dirty="0"/>
          </a:p>
        </p:txBody>
      </p:sp>
    </p:spTree>
    <p:extLst>
      <p:ext uri="{BB962C8B-B14F-4D97-AF65-F5344CB8AC3E}">
        <p14:creationId xmlns:p14="http://schemas.microsoft.com/office/powerpoint/2010/main" val="200083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828800"/>
            <a:ext cx="7772400" cy="3810000"/>
          </a:xfrm>
        </p:spPr>
        <p:txBody>
          <a:bodyPr>
            <a:noAutofit/>
          </a:bodyPr>
          <a:lstStyle/>
          <a:p>
            <a:pPr>
              <a:buNone/>
            </a:pPr>
            <a:r>
              <a:rPr lang="bn-BD" sz="2400" b="1" dirty="0" smtClean="0">
                <a:latin typeface="Nikosh" pitchFamily="2" charset="0"/>
                <a:cs typeface="Nikosh" pitchFamily="2" charset="0"/>
              </a:rPr>
              <a:t> </a:t>
            </a:r>
            <a:r>
              <a:rPr lang="bn-BD" sz="4000" dirty="0" smtClean="0">
                <a:latin typeface="Nikosh" pitchFamily="2" charset="0"/>
                <a:cs typeface="Nikosh" pitchFamily="2" charset="0"/>
              </a:rPr>
              <a:t>১। খ  ২। ক  ৩। গ  ৪। ক  ৫। গ  ৬। গ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৭। খ  ৮। ঘ  ৯। ক  ১০। ক  ১১। খ </a:t>
            </a:r>
          </a:p>
          <a:p>
            <a:pPr>
              <a:buNone/>
            </a:pPr>
            <a:r>
              <a:rPr lang="bn-BD" sz="4000" dirty="0" smtClean="0">
                <a:latin typeface="Nikosh" pitchFamily="2" charset="0"/>
                <a:cs typeface="Nikosh" pitchFamily="2" charset="0"/>
              </a:rPr>
              <a:t>১২। খ  ১৩। খ  ১৪। ঘ  ১৫। ক  ১৬। ক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25696715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981200"/>
            <a:ext cx="8382000" cy="2362200"/>
          </a:xfrm>
        </p:spPr>
        <p:txBody>
          <a:bodyPr>
            <a:normAutofit/>
          </a:bodyPr>
          <a:lstStyle/>
          <a:p>
            <a:pPr algn="ctr">
              <a:buNone/>
            </a:pPr>
            <a:r>
              <a:rPr lang="bn-BD" sz="4000" dirty="0" smtClean="0">
                <a:latin typeface="Nikosh" pitchFamily="2" charset="0"/>
                <a:cs typeface="Nikosh" pitchFamily="2" charset="0"/>
              </a:rPr>
              <a:t>দেশপ্রেম ও জাতীয়তার সম্পর্ক আলোচনা কর?</a:t>
            </a:r>
            <a:endParaRPr lang="en-US" sz="4000" dirty="0" smtClean="0">
              <a:latin typeface="Nikosh" pitchFamily="2" charset="0"/>
              <a:cs typeface="Nikosh" pitchFamily="2" charset="0"/>
            </a:endParaRPr>
          </a:p>
          <a:p>
            <a:pPr algn="ctr">
              <a:buNone/>
            </a:pPr>
            <a:endParaRPr lang="en-US" dirty="0">
              <a:latin typeface="Nikosh" pitchFamily="2" charset="0"/>
              <a:cs typeface="Nikosh" pitchFamily="2" charset="0"/>
            </a:endParaRPr>
          </a:p>
          <a:p>
            <a:pPr marL="342900" lvl="0" indent="-342900" algn="ctr">
              <a:buClrTx/>
              <a:buSzTx/>
              <a:buNone/>
            </a:pPr>
            <a:r>
              <a:rPr lang="bn-BD" sz="2800" dirty="0">
                <a:solidFill>
                  <a:prstClr val="black"/>
                </a:solidFill>
                <a:latin typeface="Nikosh" pitchFamily="2" charset="0"/>
                <a:cs typeface="Nikosh" pitchFamily="2" charset="0"/>
              </a:rPr>
              <a:t>সহায়ক গ্রন্থ/ প্রকাশনীঃ পৌরনীতি ও সুশাসনঃ  হাসান বুক হাউস, লেকচার প্রকাশনী, অক্ষরপত্র প্রকাশনী</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ব্যতিক্রম</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ধারা</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কাজল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ব্রাদার্স</a:t>
            </a:r>
            <a:r>
              <a:rPr lang="en-US" sz="2800" dirty="0">
                <a:solidFill>
                  <a:prstClr val="black"/>
                </a:solidFill>
                <a:latin typeface="Nikosh" pitchFamily="2" charset="0"/>
                <a:cs typeface="Nikosh" pitchFamily="2" charset="0"/>
              </a:rPr>
              <a:t> </a:t>
            </a:r>
            <a:endParaRPr lang="bn-BD" sz="2800" dirty="0">
              <a:solidFill>
                <a:prstClr val="black"/>
              </a:solidFill>
              <a:latin typeface="Nikosh" pitchFamily="2" charset="0"/>
              <a:cs typeface="Nikosh" pitchFamily="2" charset="0"/>
            </a:endParaRPr>
          </a:p>
          <a:p>
            <a:pPr algn="ctr">
              <a:buNone/>
            </a:pPr>
            <a:endParaRPr lang="bn-BD"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5334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67056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দেশপ্রেম ও জাতীয়তা  </a:t>
            </a:r>
            <a:endParaRPr lang="en-US" sz="4000" dirty="0">
              <a:latin typeface="Nikosh" pitchFamily="2" charset="0"/>
              <a:cs typeface="Nikosh" pitchFamily="2" charset="0"/>
            </a:endParaRPr>
          </a:p>
        </p:txBody>
      </p:sp>
      <p:sp>
        <p:nvSpPr>
          <p:cNvPr id="3" name="Content Placeholder 2"/>
          <p:cNvSpPr>
            <a:spLocks noGrp="1"/>
          </p:cNvSpPr>
          <p:nvPr>
            <p:ph idx="1"/>
          </p:nvPr>
        </p:nvSpPr>
        <p:spPr>
          <a:xfrm>
            <a:off x="381000" y="2057400"/>
            <a:ext cx="8534400" cy="3276600"/>
          </a:xfrm>
        </p:spPr>
        <p:txBody>
          <a:bodyPr>
            <a:normAutofit/>
          </a:bodyPr>
          <a:lstStyle/>
          <a:p>
            <a:pPr algn="ctr">
              <a:buNone/>
            </a:pPr>
            <a:r>
              <a:rPr lang="bn-BD" sz="4000" dirty="0" smtClean="0">
                <a:latin typeface="Nikosh" pitchFamily="2" charset="0"/>
                <a:cs typeface="Nikosh" pitchFamily="2" charset="0"/>
              </a:rPr>
              <a:t>আধ্যায়ঃ ১০   </a:t>
            </a:r>
          </a:p>
          <a:p>
            <a:pPr algn="ctr">
              <a:buNone/>
            </a:pPr>
            <a:r>
              <a:rPr lang="bn-BD" sz="4000" dirty="0" smtClean="0">
                <a:latin typeface="Nikosh" pitchFamily="2" charset="0"/>
                <a:cs typeface="Nikosh" pitchFamily="2" charset="0"/>
              </a:rPr>
              <a:t>আজকের পাঠ/পাঠ ঘোষনাঃ জাতি রাষ্ট্র,  জাতীয়তার উপাদানসমুহ, জাতীয়তা নির্ধারণ নীতি, দেশপ্রেম, দেশপ্রেম ও জাতীয়তার সম্পর্ক</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4617B"/>
                </a:solidFill>
                <a:latin typeface="Nikosh" pitchFamily="2" charset="0"/>
                <a:cs typeface="Nikosh" pitchFamily="2" charset="0"/>
              </a:rPr>
              <a:t>এসো</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বন্ধুরা</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আমার</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একটি</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ভিডিও</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ক্লাস</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দেখ</a:t>
            </a:r>
            <a:r>
              <a:rPr lang="en-US" sz="4000" dirty="0">
                <a:solidFill>
                  <a:srgbClr val="04617B"/>
                </a:solidFill>
                <a:latin typeface="Nikosh" pitchFamily="2" charset="0"/>
                <a:cs typeface="Nikosh" pitchFamily="2" charset="0"/>
              </a:rPr>
              <a:t> </a:t>
            </a:r>
            <a:endParaRPr lang="en-US" dirty="0"/>
          </a:p>
        </p:txBody>
      </p:sp>
      <p:sp>
        <p:nvSpPr>
          <p:cNvPr id="3" name="Content Placeholder 2"/>
          <p:cNvSpPr>
            <a:spLocks noGrp="1"/>
          </p:cNvSpPr>
          <p:nvPr>
            <p:ph idx="1"/>
          </p:nvPr>
        </p:nvSpPr>
        <p:spPr/>
        <p:txBody>
          <a:bodyPr/>
          <a:lstStyle/>
          <a:p>
            <a:pPr marL="0" indent="0">
              <a:buNone/>
            </a:pPr>
            <a:r>
              <a:rPr lang="en-US" dirty="0">
                <a:ea typeface="Calibri"/>
                <a:cs typeface="Vrinda"/>
              </a:rPr>
              <a:t>https://youtu.be/zfM0R7uclHA</a:t>
            </a:r>
            <a:endParaRPr lang="en-US" dirty="0"/>
          </a:p>
        </p:txBody>
      </p:sp>
    </p:spTree>
    <p:extLst>
      <p:ext uri="{BB962C8B-B14F-4D97-AF65-F5344CB8AC3E}">
        <p14:creationId xmlns:p14="http://schemas.microsoft.com/office/powerpoint/2010/main" val="276922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6">
                                            <p:txEl>
                                              <p:pRg st="0" end="0"/>
                                            </p:txEl>
                                          </p:spTgt>
                                        </p:tgtEl>
                                      </p:cBhvr>
                                    </p:animEffect>
                                    <p:set>
                                      <p:cBhvr>
                                        <p:cTn id="1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87</TotalTime>
  <Words>1466</Words>
  <Application>Microsoft Office PowerPoint</Application>
  <PresentationFormat>On-screen Show (4:3)</PresentationFormat>
  <Paragraphs>140</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Theme1</vt:lpstr>
      <vt:lpstr>Office Theme</vt:lpstr>
      <vt:lpstr>1_Office Theme</vt:lpstr>
      <vt:lpstr>        শুভেচ্ছা/ স্বাগতম</vt:lpstr>
      <vt:lpstr>শিক্ষক পরিচিতি</vt:lpstr>
      <vt:lpstr>  পাঠ পরিচিতি</vt:lpstr>
      <vt:lpstr> মুল শিরোনামঃ দেশপ্রেম ও জাতীয়তা  </vt:lpstr>
      <vt:lpstr>এসো বন্ধুরা আমার একটি ভিডিও ক্লাস দেখ </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প্রারম্ভিক বক্তব্য</vt:lpstr>
      <vt:lpstr>   শিখন ফল </vt:lpstr>
      <vt:lpstr> শিখন ফলের আলোকে প্রশ্ন  </vt:lpstr>
      <vt:lpstr>   একক কাজের প্রশ্ন</vt:lpstr>
      <vt:lpstr>একক কাজের সমাধান</vt:lpstr>
      <vt:lpstr>জোড়ায় কাজ</vt:lpstr>
      <vt:lpstr>PowerPoint Presentation</vt:lpstr>
      <vt:lpstr>   জোড়ায় কাজের প্রশ্ন</vt:lpstr>
      <vt:lpstr>জোড়ায় কাজের সমাধান</vt:lpstr>
      <vt:lpstr>দলীয় কাজ</vt:lpstr>
      <vt:lpstr>দলীয় কাজ</vt:lpstr>
      <vt:lpstr>PowerPoint Presentation</vt:lpstr>
      <vt:lpstr>     দলীয় কাজের প্রশ্ন </vt:lpstr>
      <vt:lpstr>দলীয় কাজের সমাধান </vt:lpstr>
      <vt:lpstr>দলীয় কাজের সমাধান </vt:lpstr>
      <vt:lpstr>মুল্যায়ন</vt:lpstr>
      <vt:lpstr>জ্ঞান মুলক,অনুধাবন মুলক, প্রয়োগ মুলক প্রশ্ন  (ক) </vt:lpstr>
      <vt:lpstr>উচ্চতর দক্ষতা ও  বহুপদী সমাপ্তি সুচক বহুর্নিবাচনী প্রশ্ন </vt:lpstr>
      <vt:lpstr>উচ্চতর দক্ষতা ও  বহুপদী সমাপ্তি সুচক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36</cp:revision>
  <dcterms:created xsi:type="dcterms:W3CDTF">2006-08-16T00:00:00Z</dcterms:created>
  <dcterms:modified xsi:type="dcterms:W3CDTF">2020-09-28T11:54:03Z</dcterms:modified>
</cp:coreProperties>
</file>