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58" r:id="rId4"/>
    <p:sldId id="259" r:id="rId5"/>
    <p:sldId id="261" r:id="rId6"/>
    <p:sldId id="268" r:id="rId7"/>
    <p:sldId id="260" r:id="rId8"/>
    <p:sldId id="262" r:id="rId9"/>
    <p:sldId id="272" r:id="rId10"/>
    <p:sldId id="263" r:id="rId11"/>
    <p:sldId id="274" r:id="rId12"/>
    <p:sldId id="267" r:id="rId13"/>
    <p:sldId id="273" r:id="rId14"/>
    <p:sldId id="264" r:id="rId15"/>
    <p:sldId id="265" r:id="rId16"/>
    <p:sldId id="266"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A1849-FE6E-490C-A626-09D8DB520561}"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5E70A-0908-478E-B313-3CFFAA2F6E8D}" type="slidenum">
              <a:rPr lang="en-US" smtClean="0"/>
              <a:t>‹#›</a:t>
            </a:fld>
            <a:endParaRPr lang="en-US"/>
          </a:p>
        </p:txBody>
      </p:sp>
    </p:spTree>
    <p:extLst>
      <p:ext uri="{BB962C8B-B14F-4D97-AF65-F5344CB8AC3E}">
        <p14:creationId xmlns:p14="http://schemas.microsoft.com/office/powerpoint/2010/main" val="11338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শিক্ষার্থীরা</a:t>
            </a:r>
            <a:r>
              <a:rPr lang="en-US" dirty="0" smtClean="0"/>
              <a:t> </a:t>
            </a:r>
            <a:r>
              <a:rPr lang="en-US" dirty="0" err="1" smtClean="0"/>
              <a:t>ছবি</a:t>
            </a:r>
            <a:r>
              <a:rPr lang="en-US" dirty="0" smtClean="0"/>
              <a:t> </a:t>
            </a:r>
            <a:r>
              <a:rPr lang="en-US" dirty="0" err="1" smtClean="0"/>
              <a:t>গুলো</a:t>
            </a:r>
            <a:r>
              <a:rPr lang="en-US" dirty="0" smtClean="0"/>
              <a:t> </a:t>
            </a:r>
            <a:r>
              <a:rPr lang="en-US" dirty="0" err="1" smtClean="0"/>
              <a:t>দেখে</a:t>
            </a:r>
            <a:r>
              <a:rPr lang="en-US" dirty="0" smtClean="0"/>
              <a:t> </a:t>
            </a:r>
            <a:r>
              <a:rPr lang="en-US" dirty="0" err="1" smtClean="0"/>
              <a:t>চিন্তা</a:t>
            </a:r>
            <a:r>
              <a:rPr lang="en-US" dirty="0" smtClean="0"/>
              <a:t> </a:t>
            </a:r>
            <a:r>
              <a:rPr lang="en-US" dirty="0" err="1" smtClean="0"/>
              <a:t>করবে</a:t>
            </a:r>
            <a:r>
              <a:rPr lang="en-US" dirty="0" smtClean="0"/>
              <a:t> </a:t>
            </a:r>
            <a:r>
              <a:rPr lang="en-US" dirty="0" err="1" smtClean="0"/>
              <a:t>এবং</a:t>
            </a:r>
            <a:r>
              <a:rPr lang="en-US" dirty="0" smtClean="0"/>
              <a:t> </a:t>
            </a:r>
            <a:r>
              <a:rPr lang="en-US" dirty="0" err="1" smtClean="0"/>
              <a:t>বলবে</a:t>
            </a:r>
            <a:r>
              <a:rPr lang="en-US" dirty="0" smtClean="0"/>
              <a:t>।</a:t>
            </a:r>
            <a:endParaRPr lang="en-US" dirty="0"/>
          </a:p>
        </p:txBody>
      </p:sp>
      <p:sp>
        <p:nvSpPr>
          <p:cNvPr id="4" name="Slide Number Placeholder 3"/>
          <p:cNvSpPr>
            <a:spLocks noGrp="1"/>
          </p:cNvSpPr>
          <p:nvPr>
            <p:ph type="sldNum" sz="quarter" idx="10"/>
          </p:nvPr>
        </p:nvSpPr>
        <p:spPr/>
        <p:txBody>
          <a:bodyPr/>
          <a:lstStyle/>
          <a:p>
            <a:fld id="{6965E70A-0908-478E-B313-3CFFAA2F6E8D}" type="slidenum">
              <a:rPr lang="en-US" smtClean="0"/>
              <a:t>4</a:t>
            </a:fld>
            <a:endParaRPr lang="en-US"/>
          </a:p>
        </p:txBody>
      </p:sp>
    </p:spTree>
    <p:extLst>
      <p:ext uri="{BB962C8B-B14F-4D97-AF65-F5344CB8AC3E}">
        <p14:creationId xmlns:p14="http://schemas.microsoft.com/office/powerpoint/2010/main" val="45410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NikoshBAN" panose="02000000000000000000" pitchFamily="2" charset="0"/>
                <a:cs typeface="NikoshBAN" panose="02000000000000000000" pitchFamily="2" charset="0"/>
              </a:rPr>
              <a:t>৩৪ </a:t>
            </a:r>
            <a:r>
              <a:rPr lang="en-US" dirty="0" err="1" smtClean="0">
                <a:latin typeface="NikoshBAN" panose="02000000000000000000" pitchFamily="2" charset="0"/>
                <a:cs typeface="NikoshBAN" panose="02000000000000000000" pitchFamily="2" charset="0"/>
              </a:rPr>
              <a:t>হাজার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কিলোমিটার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উপরে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নির্দিষ্ট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কক্ষ</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পথে</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রাখা</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6965E70A-0908-478E-B313-3CFFAA2F6E8D}" type="slidenum">
              <a:rPr lang="en-US" smtClean="0"/>
              <a:t>8</a:t>
            </a:fld>
            <a:endParaRPr lang="en-US"/>
          </a:p>
        </p:txBody>
      </p:sp>
    </p:spTree>
    <p:extLst>
      <p:ext uri="{BB962C8B-B14F-4D97-AF65-F5344CB8AC3E}">
        <p14:creationId xmlns:p14="http://schemas.microsoft.com/office/powerpoint/2010/main" val="276845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NikoshBAN" panose="02000000000000000000" pitchFamily="2" charset="0"/>
                <a:cs typeface="NikoshBAN" panose="02000000000000000000" pitchFamily="2" charset="0"/>
              </a:rPr>
              <a:t>১৯৬৪</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প্রথম</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জিও</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স্টেশনারি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স্যাটেলাইট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স্থাপন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হয়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এখানে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জিও</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স্টেশনের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সাথে</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পৃথিবীর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বিভিন্ন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স্থানে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কিভাবে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করছে</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জানতে</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চাইবে</a:t>
            </a:r>
            <a:r>
              <a:rPr lang="en-US"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6965E70A-0908-478E-B313-3CFFAA2F6E8D}" type="slidenum">
              <a:rPr lang="en-US" smtClean="0"/>
              <a:t>11</a:t>
            </a:fld>
            <a:endParaRPr lang="en-US"/>
          </a:p>
        </p:txBody>
      </p:sp>
    </p:spTree>
    <p:extLst>
      <p:ext uri="{BB962C8B-B14F-4D97-AF65-F5344CB8AC3E}">
        <p14:creationId xmlns:p14="http://schemas.microsoft.com/office/powerpoint/2010/main" val="133977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srgbClr val="FF0000"/>
                </a:solidFill>
                <a:latin typeface="NikoshBAN" pitchFamily="2" charset="0"/>
                <a:cs typeface="NikoshBAN" pitchFamily="2" charset="0"/>
              </a:rPr>
              <a:t>রেডিও</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টেলিভিশন</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মোবাইল</a:t>
            </a:r>
            <a:r>
              <a:rPr lang="en-US" sz="1600" b="1" dirty="0" smtClean="0">
                <a:solidFill>
                  <a:srgbClr val="FF0000"/>
                </a:solidFill>
                <a:latin typeface="NikoshBAN" pitchFamily="2" charset="0"/>
                <a:cs typeface="NikoshBAN" pitchFamily="2" charset="0"/>
              </a:rPr>
              <a:t> ও </a:t>
            </a:r>
            <a:r>
              <a:rPr lang="en-US" sz="1600" b="1" dirty="0" err="1" smtClean="0">
                <a:solidFill>
                  <a:srgbClr val="FF0000"/>
                </a:solidFill>
                <a:latin typeface="NikoshBAN" pitchFamily="2" charset="0"/>
                <a:cs typeface="NikoshBAN" pitchFamily="2" charset="0"/>
              </a:rPr>
              <a:t>ইন্টারনেট</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সিগন্যাল</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এই</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পদ্ধতিতে</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কাজ</a:t>
            </a:r>
            <a:r>
              <a:rPr lang="en-US" sz="1600" b="1" dirty="0" smtClean="0">
                <a:solidFill>
                  <a:srgbClr val="FF0000"/>
                </a:solidFill>
                <a:latin typeface="NikoshBAN" pitchFamily="2" charset="0"/>
                <a:cs typeface="NikoshBAN" pitchFamily="2" charset="0"/>
              </a:rPr>
              <a:t> </a:t>
            </a:r>
            <a:r>
              <a:rPr lang="en-US" sz="1600" b="1" dirty="0" err="1" smtClean="0">
                <a:solidFill>
                  <a:srgbClr val="FF0000"/>
                </a:solidFill>
                <a:latin typeface="NikoshBAN" pitchFamily="2" charset="0"/>
                <a:cs typeface="NikoshBAN" pitchFamily="2" charset="0"/>
              </a:rPr>
              <a:t>করে</a:t>
            </a:r>
            <a:endParaRPr lang="en-US" sz="1600" b="1" dirty="0" smtClean="0">
              <a:solidFill>
                <a:srgbClr val="FF0000"/>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6965E70A-0908-478E-B313-3CFFAA2F6E8D}" type="slidenum">
              <a:rPr lang="en-US" smtClean="0"/>
              <a:t>12</a:t>
            </a:fld>
            <a:endParaRPr lang="en-US"/>
          </a:p>
        </p:txBody>
      </p:sp>
    </p:spTree>
    <p:extLst>
      <p:ext uri="{BB962C8B-B14F-4D97-AF65-F5344CB8AC3E}">
        <p14:creationId xmlns:p14="http://schemas.microsoft.com/office/powerpoint/2010/main" val="170055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376963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123854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17767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36099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334642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170341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408013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185937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102612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376247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100709-7607-4B56-A7BE-769AAC0B750E}" type="datetimeFigureOut">
              <a:rPr lang="en-US" smtClean="0"/>
              <a:t>9/28/2020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29B129A-8756-4DAA-9126-75D1F8740E55}" type="slidenum">
              <a:rPr lang="en-US" smtClean="0"/>
              <a:t>‹#›</a:t>
            </a:fld>
            <a:endParaRPr lang="en-US"/>
          </a:p>
        </p:txBody>
      </p:sp>
    </p:spTree>
    <p:extLst>
      <p:ext uri="{BB962C8B-B14F-4D97-AF65-F5344CB8AC3E}">
        <p14:creationId xmlns:p14="http://schemas.microsoft.com/office/powerpoint/2010/main" val="78905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p:cNvSpPr/>
          <p:nvPr userDrawn="1"/>
        </p:nvSpPr>
        <p:spPr>
          <a:xfrm>
            <a:off x="0" y="0"/>
            <a:ext cx="12192000" cy="6858000"/>
          </a:xfrm>
          <a:prstGeom prst="frame">
            <a:avLst>
              <a:gd name="adj1" fmla="val 1636"/>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9" name="Frame 8"/>
          <p:cNvSpPr/>
          <p:nvPr userDrawn="1"/>
        </p:nvSpPr>
        <p:spPr>
          <a:xfrm>
            <a:off x="194733" y="177800"/>
            <a:ext cx="11811000" cy="6493933"/>
          </a:xfrm>
          <a:prstGeom prst="frame">
            <a:avLst>
              <a:gd name="adj1" fmla="val 1157"/>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userDrawn="1"/>
        </p:nvSpPr>
        <p:spPr>
          <a:xfrm>
            <a:off x="270933" y="6172200"/>
            <a:ext cx="11641667" cy="414867"/>
          </a:xfrm>
          <a:prstGeom prst="rect">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p:cNvSpPr txBox="1"/>
          <p:nvPr userDrawn="1"/>
        </p:nvSpPr>
        <p:spPr>
          <a:xfrm>
            <a:off x="4644895" y="6194967"/>
            <a:ext cx="2893741" cy="369332"/>
          </a:xfrm>
          <a:prstGeom prst="rect">
            <a:avLst/>
          </a:prstGeom>
          <a:noFill/>
        </p:spPr>
        <p:txBody>
          <a:bodyPr wrap="none" rtlCol="0">
            <a:spAutoFit/>
          </a:bodyPr>
          <a:lstStyle/>
          <a:p>
            <a:r>
              <a:rPr lang="en-US"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Shirinmipur99@gmail.com</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10356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392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189" y="3027494"/>
            <a:ext cx="11383225" cy="2862322"/>
          </a:xfrm>
          <a:prstGeom prst="rect">
            <a:avLst/>
          </a:prstGeom>
        </p:spPr>
        <p:txBody>
          <a:bodyPr wrap="square">
            <a:spAutoFit/>
          </a:bodyPr>
          <a:lstStyle/>
          <a:p>
            <a:r>
              <a:rPr lang="as-IN" sz="2000" i="0" dirty="0" smtClean="0">
                <a:solidFill>
                  <a:srgbClr val="202122"/>
                </a:solidFill>
                <a:effectLst/>
                <a:latin typeface="NikoshBAN" panose="02000000000000000000" pitchFamily="2" charset="0"/>
                <a:cs typeface="NikoshBAN" panose="02000000000000000000" pitchFamily="2" charset="0"/>
              </a:rPr>
              <a:t>কৃত্রিম উপগ্রহ এমনভাবে পৃথিবীর চতুর্দিকে ঘূর্ণায়মান হয়, যাতে এর গতির সেন্ট্রিফিউগাল বা বহির্মুখীন শক্তি ওকে বাইরের দিকে গতি প্রদান করে - কিন্তু পৃথিবীর মধ্যাকর্ষণ শক্তি একে পৃথিবীর আওতার বাইরে যেতে দেয় না। উভয় শক্তি কৃত্রিম উপগ্রহকে ভারসাম্য প্রদান করে এবং কৃত্রিম উপগ্রহটি পৃথিবীর চতুর্দিকে প্রদক্ষিণ করতে থাকে। যেহেতু মহাকাশে বায়ুর অস্তিত্ব নেই তাই এটি বাধাহীনভাবে পরিক্রমণ করে । কৃত্রিম উপগ্রহগুলো বৃত্তাকারে পরিক্রমণ করে না, তার গতি ডিম্বাকৃতির।</a:t>
            </a:r>
          </a:p>
          <a:p>
            <a:r>
              <a:rPr lang="as-IN" sz="2000" i="0" dirty="0" smtClean="0">
                <a:solidFill>
                  <a:srgbClr val="202122"/>
                </a:solidFill>
                <a:effectLst/>
                <a:latin typeface="NikoshBAN" panose="02000000000000000000" pitchFamily="2" charset="0"/>
                <a:cs typeface="NikoshBAN" panose="02000000000000000000" pitchFamily="2" charset="0"/>
              </a:rPr>
              <a:t>টিভি ও বেতারসংকেত প্রেরণ এবং আবহাওয়া পর্যবেক্ষণকারী কৃত্রিম উপগ্রহগুলো সাধারণত পৃথিবীথেকে ৩৬ হাজার কিলোমিটার দূরে অবস্থান করে।</a:t>
            </a:r>
          </a:p>
          <a:p>
            <a:r>
              <a:rPr lang="as-IN" sz="2000" i="0" dirty="0" smtClean="0">
                <a:solidFill>
                  <a:srgbClr val="202122"/>
                </a:solidFill>
                <a:effectLst/>
                <a:latin typeface="NikoshBAN" panose="02000000000000000000" pitchFamily="2" charset="0"/>
                <a:cs typeface="NikoshBAN" panose="02000000000000000000" pitchFamily="2" charset="0"/>
              </a:rPr>
              <a:t>পৃথিবী থেকে বেতার তরঙ্গ ব্যবহার করে তথ্য পাঠানো হয়, কৃত্রিম উপগ্রহ সেগুলো গ্রহণ করে এবং বিবর্ধিত (এমপ্লিফাই) করে পৃথিবীতে প্রেরণ করে । কৃত্রিম উপগ্রহ দুইটি ভিন্ন কম্পাঙ্কের তরঙ্গ ব্যবহার করে সিগনাল (তথ্য) গ্রহণ এবং পাঠানোর জন্য । কৃত্রিম উপগ্রহ থেকে পৃথিবীতে আসা সিগনাল অনেক দুর্বল বা কম শক্তিসম্পন্ন হয়ে থাকে, তাই প্রথমে ডিস এন্টেনা ব্যবহার করে সিগনালকে কেন্দ্রীভূত করা হয় এবং পরে রিসিভার দিয়ে গ্রহণ করে প্রয়োজনীয় কাজে ব্যবহার করা হয় ।</a:t>
            </a:r>
            <a:endParaRPr lang="as-IN" sz="2000" i="0" dirty="0">
              <a:solidFill>
                <a:srgbClr val="202122"/>
              </a:solidFill>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338" y="362138"/>
            <a:ext cx="3556315" cy="2553078"/>
          </a:xfrm>
          <a:prstGeom prst="rect">
            <a:avLst/>
          </a:prstGeom>
        </p:spPr>
      </p:pic>
      <p:sp>
        <p:nvSpPr>
          <p:cNvPr id="6" name="Rectangle 5"/>
          <p:cNvSpPr/>
          <p:nvPr/>
        </p:nvSpPr>
        <p:spPr>
          <a:xfrm>
            <a:off x="540189" y="437759"/>
            <a:ext cx="4490332" cy="523220"/>
          </a:xfrm>
          <a:prstGeom prst="rect">
            <a:avLst/>
          </a:prstGeom>
          <a:solidFill>
            <a:schemeClr val="accent1">
              <a:lumMod val="20000"/>
              <a:lumOff val="80000"/>
            </a:schemeClr>
          </a:solidFill>
          <a:scene3d>
            <a:camera prst="orthographicFront"/>
            <a:lightRig rig="threePt" dir="t"/>
          </a:scene3d>
          <a:sp3d>
            <a:bevelT prst="slope"/>
          </a:sp3d>
        </p:spPr>
        <p:txBody>
          <a:bodyPr wrap="none">
            <a:spAutoFit/>
          </a:bodyPr>
          <a:lstStyle/>
          <a:p>
            <a:pPr marL="457200" indent="-457200">
              <a:buFont typeface="Wingdings" panose="05000000000000000000" pitchFamily="2" charset="2"/>
              <a:buChar char="q"/>
            </a:pPr>
            <a:r>
              <a:rPr lang="en-US" sz="2800" b="1" dirty="0" err="1" smtClean="0">
                <a:latin typeface="NikoshBAN" panose="02000000000000000000" pitchFamily="2" charset="0"/>
                <a:cs typeface="NikoshBAN" panose="02000000000000000000" pitchFamily="2" charset="0"/>
              </a:rPr>
              <a:t>স্যাটেলাইট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এর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কাজ</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প্রক্রিয়া</a:t>
            </a:r>
            <a:r>
              <a:rPr lang="en-US" sz="2800" b="1" dirty="0" smtClean="0">
                <a:latin typeface="NikoshBAN" panose="02000000000000000000" pitchFamily="2" charset="0"/>
                <a:cs typeface="NikoshBAN" panose="02000000000000000000" pitchFamily="2" charset="0"/>
              </a:rPr>
              <a:t> </a:t>
            </a:r>
            <a:endParaRPr lang="en-US" sz="2800" b="1" dirty="0"/>
          </a:p>
        </p:txBody>
      </p:sp>
    </p:spTree>
    <p:extLst>
      <p:ext uri="{BB962C8B-B14F-4D97-AF65-F5344CB8AC3E}">
        <p14:creationId xmlns:p14="http://schemas.microsoft.com/office/powerpoint/2010/main" val="3440716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E:\MOTIAR\Motiar D. Content\Class Viii\Picture\পাঠ ৪৪\WiFi-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056" y="1663809"/>
            <a:ext cx="8641080" cy="44586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4590" y="344177"/>
            <a:ext cx="2381421" cy="369332"/>
          </a:xfrm>
          <a:prstGeom prst="rect">
            <a:avLst/>
          </a:prstGeom>
          <a:solidFill>
            <a:schemeClr val="accent2">
              <a:lumMod val="20000"/>
              <a:lumOff val="80000"/>
            </a:schemeClr>
          </a:solidFill>
          <a:scene3d>
            <a:camera prst="orthographicFront"/>
            <a:lightRig rig="threePt" dir="t"/>
          </a:scene3d>
          <a:sp3d>
            <a:bevelT prst="slope"/>
          </a:sp3d>
        </p:spPr>
        <p:txBody>
          <a:bodyPr wrap="none">
            <a:spAutoFit/>
          </a:bodyPr>
          <a:lstStyle/>
          <a:p>
            <a:r>
              <a:rPr lang="en-US" b="1" spc="57" dirty="0" err="1">
                <a:ln w="11430"/>
                <a:latin typeface="NikoshBAN" panose="02000000000000000000" pitchFamily="2" charset="0"/>
                <a:cs typeface="NikoshBAN" panose="02000000000000000000" pitchFamily="2" charset="0"/>
              </a:rPr>
              <a:t>স্যাটেলাইট</a:t>
            </a:r>
            <a:r>
              <a:rPr lang="en-US" b="1" spc="57" dirty="0">
                <a:ln w="11430"/>
                <a:latin typeface="Nikosh" pitchFamily="2" charset="0"/>
                <a:cs typeface="Nikosh" pitchFamily="2" charset="0"/>
              </a:rPr>
              <a:t> </a:t>
            </a:r>
            <a:r>
              <a:rPr lang="en-US" b="1" spc="57" dirty="0" err="1">
                <a:ln w="11430"/>
                <a:latin typeface="Nikosh" pitchFamily="2" charset="0"/>
                <a:cs typeface="Nikosh" pitchFamily="2" charset="0"/>
              </a:rPr>
              <a:t>যেভাবে</a:t>
            </a:r>
            <a:r>
              <a:rPr lang="en-US" b="1" spc="57" dirty="0">
                <a:ln w="11430"/>
                <a:latin typeface="Nikosh" pitchFamily="2" charset="0"/>
                <a:cs typeface="Nikosh" pitchFamily="2" charset="0"/>
              </a:rPr>
              <a:t> </a:t>
            </a:r>
            <a:r>
              <a:rPr lang="en-US" b="1" spc="57" dirty="0" err="1">
                <a:ln w="11430"/>
                <a:latin typeface="Nikosh" pitchFamily="2" charset="0"/>
                <a:cs typeface="Nikosh" pitchFamily="2" charset="0"/>
              </a:rPr>
              <a:t>কাজ</a:t>
            </a:r>
            <a:r>
              <a:rPr lang="en-US" b="1" spc="57" dirty="0">
                <a:ln w="11430"/>
                <a:latin typeface="Nikosh" pitchFamily="2" charset="0"/>
                <a:cs typeface="Nikosh" pitchFamily="2" charset="0"/>
              </a:rPr>
              <a:t> </a:t>
            </a:r>
            <a:r>
              <a:rPr lang="en-US" b="1" spc="57" dirty="0" err="1">
                <a:ln w="11430"/>
                <a:latin typeface="Nikosh" pitchFamily="2" charset="0"/>
                <a:cs typeface="Nikosh" pitchFamily="2" charset="0"/>
              </a:rPr>
              <a:t>করে</a:t>
            </a:r>
            <a:endParaRPr lang="en-US" dirty="0"/>
          </a:p>
        </p:txBody>
      </p:sp>
      <p:pic>
        <p:nvPicPr>
          <p:cNvPr id="5" name="Picture 3" descr="C:\Users\Motiar\Desktop\New folder\map_10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30140" y="623696"/>
            <a:ext cx="2331720" cy="129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5796280" y="2172494"/>
            <a:ext cx="345440" cy="3739601"/>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069080" y="2362200"/>
            <a:ext cx="1727200" cy="3061854"/>
          </a:xfrm>
          <a:prstGeom prst="straightConnector1">
            <a:avLst/>
          </a:prstGeom>
          <a:ln w="571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550921" y="2172494"/>
            <a:ext cx="1943058" cy="1869801"/>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57620" y="2487814"/>
            <a:ext cx="1856740" cy="3160633"/>
          </a:xfrm>
          <a:prstGeom prst="straightConnector1">
            <a:avLst/>
          </a:prstGeom>
          <a:ln w="571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530340" y="2172494"/>
            <a:ext cx="2893060" cy="3510641"/>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32600" y="2172494"/>
            <a:ext cx="2763520" cy="1720633"/>
          </a:xfrm>
          <a:prstGeom prst="straightConnector1">
            <a:avLst/>
          </a:prstGeom>
          <a:ln w="571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4198" y="809731"/>
            <a:ext cx="2518778" cy="923330"/>
          </a:xfrm>
          <a:prstGeom prst="rect">
            <a:avLst/>
          </a:prstGeom>
          <a:solidFill>
            <a:srgbClr val="92D050"/>
          </a:solidFill>
          <a:scene3d>
            <a:camera prst="orthographicFront"/>
            <a:lightRig rig="threePt" dir="t"/>
          </a:scene3d>
          <a:sp3d>
            <a:bevelT/>
          </a:sp3d>
        </p:spPr>
        <p:txBody>
          <a:bodyPr wrap="square">
            <a:spAutoFit/>
          </a:bodyPr>
          <a:lstStyle/>
          <a:p>
            <a:pPr algn="ctr">
              <a:buNone/>
            </a:pPr>
            <a:r>
              <a:rPr lang="en-US" b="1" dirty="0" err="1">
                <a:solidFill>
                  <a:srgbClr val="4F19E7"/>
                </a:solidFill>
                <a:latin typeface="NikoshBAN" pitchFamily="2" charset="0"/>
                <a:cs typeface="NikoshBAN" pitchFamily="2" charset="0"/>
              </a:rPr>
              <a:t>জিও</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স্টেশনারির</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মাধ্যমে</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পৃথিবীর</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এক</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প্রান্ত</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থেকে</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অন্য</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প্রান্তে</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সিগন্যাল</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পাঠিয়ে</a:t>
            </a:r>
            <a:r>
              <a:rPr lang="en-US" b="1" dirty="0">
                <a:solidFill>
                  <a:srgbClr val="4F19E7"/>
                </a:solidFill>
                <a:latin typeface="NikoshBAN" pitchFamily="2" charset="0"/>
                <a:cs typeface="NikoshBAN" pitchFamily="2" charset="0"/>
              </a:rPr>
              <a:t> </a:t>
            </a:r>
            <a:r>
              <a:rPr lang="en-US" b="1" dirty="0" err="1">
                <a:solidFill>
                  <a:srgbClr val="4F19E7"/>
                </a:solidFill>
                <a:latin typeface="NikoshBAN" pitchFamily="2" charset="0"/>
                <a:cs typeface="NikoshBAN" pitchFamily="2" charset="0"/>
              </a:rPr>
              <a:t>দেয়</a:t>
            </a:r>
            <a:r>
              <a:rPr lang="en-US" b="1" dirty="0">
                <a:solidFill>
                  <a:srgbClr val="4F19E7"/>
                </a:solidFill>
                <a:latin typeface="NikoshBAN" pitchFamily="2" charset="0"/>
                <a:cs typeface="NikoshBAN" pitchFamily="2" charset="0"/>
              </a:rPr>
              <a:t>  </a:t>
            </a:r>
          </a:p>
        </p:txBody>
      </p:sp>
    </p:spTree>
    <p:extLst>
      <p:ext uri="{BB962C8B-B14F-4D97-AF65-F5344CB8AC3E}">
        <p14:creationId xmlns:p14="http://schemas.microsoft.com/office/powerpoint/2010/main" val="39191699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2" presetClass="entr" presetSubtype="1" repeatCount="indefinite"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4" repeatCount="indefinite"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cTn>
                              </p:par>
                            </p:childTnLst>
                          </p:cTn>
                        </p:par>
                        <p:par>
                          <p:cTn id="16" fill="hold">
                            <p:stCondLst>
                              <p:cond delay="3000"/>
                            </p:stCondLst>
                            <p:childTnLst>
                              <p:par>
                                <p:cTn id="17" presetID="22" presetClass="entr" presetSubtype="1" repeatCount="indefinite"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4000"/>
                            </p:stCondLst>
                            <p:childTnLst>
                              <p:par>
                                <p:cTn id="21" presetID="22" presetClass="entr" presetSubtype="4" repeatCount="indefinite"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000"/>
                                        <p:tgtEl>
                                          <p:spTgt spid="10"/>
                                        </p:tgtEl>
                                      </p:cBhvr>
                                    </p:animEffect>
                                  </p:childTnLst>
                                </p:cTn>
                              </p:par>
                            </p:childTnLst>
                          </p:cTn>
                        </p:par>
                        <p:par>
                          <p:cTn id="24" fill="hold">
                            <p:stCondLst>
                              <p:cond delay="5000"/>
                            </p:stCondLst>
                            <p:childTnLst>
                              <p:par>
                                <p:cTn id="25" presetID="22" presetClass="entr" presetSubtype="1" repeatCount="indefinite"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0230" y="289711"/>
            <a:ext cx="1917513" cy="707886"/>
          </a:xfrm>
          <a:prstGeom prst="rect">
            <a:avLst/>
          </a:prstGeom>
          <a:solidFill>
            <a:schemeClr val="accent5">
              <a:lumMod val="60000"/>
              <a:lumOff val="40000"/>
            </a:schemeClr>
          </a:solidFill>
          <a:scene3d>
            <a:camera prst="orthographicFront"/>
            <a:lightRig rig="threePt" dir="t"/>
          </a:scene3d>
          <a:sp3d>
            <a:bevelT/>
          </a:sp3d>
        </p:spPr>
        <p:txBody>
          <a:bodyPr wrap="none" rtlCol="0">
            <a:spAutoFit/>
          </a:bodyPr>
          <a:lstStyle/>
          <a:p>
            <a:r>
              <a:rPr lang="en-US" sz="4000" dirty="0" err="1" smtClean="0">
                <a:latin typeface="NikoshBAN" panose="02000000000000000000" pitchFamily="2" charset="0"/>
                <a:cs typeface="NikoshBAN" panose="02000000000000000000" pitchFamily="2" charset="0"/>
              </a:rPr>
              <a:t>একক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334068" y="5196689"/>
            <a:ext cx="6606228" cy="830997"/>
          </a:xfrm>
          <a:prstGeom prst="rect">
            <a:avLst/>
          </a:prstGeom>
          <a:solidFill>
            <a:srgbClr val="92D050"/>
          </a:solidFill>
          <a:scene3d>
            <a:camera prst="orthographicFront"/>
            <a:lightRig rig="threePt" dir="t"/>
          </a:scene3d>
          <a:sp3d>
            <a:bevelT/>
          </a:sp3d>
        </p:spPr>
        <p:txBody>
          <a:bodyPr wrap="square" rtlCol="0">
            <a:spAutoFit/>
          </a:bodyPr>
          <a:lstStyle/>
          <a:p>
            <a:pPr marL="285750" indent="-285750">
              <a:buFont typeface="Wingdings" panose="05000000000000000000" pitchFamily="2" charset="2"/>
              <a:buChar char="q"/>
            </a:pPr>
            <a:r>
              <a:rPr lang="en-US" sz="4800" dirty="0" err="1" smtClean="0">
                <a:latin typeface="NikoshBAN" panose="02000000000000000000" pitchFamily="2" charset="0"/>
                <a:cs typeface="NikoshBAN" panose="02000000000000000000" pitchFamily="2" charset="0"/>
              </a:rPr>
              <a:t>স্যাটেলাইট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endParaRPr lang="en-US" sz="4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67" y="1296876"/>
            <a:ext cx="4256039" cy="3338497"/>
          </a:xfrm>
          <a:prstGeom prst="rect">
            <a:avLst/>
          </a:prstGeom>
          <a:scene3d>
            <a:camera prst="orthographicFront"/>
            <a:lightRig rig="threePt" dir="t"/>
          </a:scene3d>
          <a:sp3d>
            <a:bevelT/>
          </a:sp3d>
        </p:spPr>
      </p:pic>
      <p:sp>
        <p:nvSpPr>
          <p:cNvPr id="9" name="Oval 8"/>
          <p:cNvSpPr/>
          <p:nvPr/>
        </p:nvSpPr>
        <p:spPr>
          <a:xfrm>
            <a:off x="5532524" y="712083"/>
            <a:ext cx="6090920" cy="477012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Motiar\Desktop\New folder\graphics-radio-9620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765" y="1296876"/>
            <a:ext cx="1139023" cy="1139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213" t="2716" r="3213" b="-1052"/>
          <a:stretch/>
        </p:blipFill>
        <p:spPr>
          <a:xfrm>
            <a:off x="5173658" y="3797662"/>
            <a:ext cx="873688" cy="87523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3922" y="3813628"/>
            <a:ext cx="833159" cy="576449"/>
          </a:xfrm>
          <a:prstGeom prst="rect">
            <a:avLst/>
          </a:prstGeom>
        </p:spPr>
      </p:pic>
      <p:pic>
        <p:nvPicPr>
          <p:cNvPr id="13" name="Picture 3" descr="E:\MOTIAR\Motiar D. Content\Class Viii\Picture\পাঠ ৪৬ দৈন্ন্দিন সমস্যা\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6895" y="4184707"/>
            <a:ext cx="1113104" cy="9013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9834" y="1395058"/>
            <a:ext cx="890165" cy="79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909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6"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7793" y="1919567"/>
            <a:ext cx="4100803" cy="523220"/>
          </a:xfrm>
          <a:prstGeom prst="rect">
            <a:avLst/>
          </a:prstGeom>
          <a:solidFill>
            <a:schemeClr val="accent2">
              <a:lumMod val="60000"/>
              <a:lumOff val="40000"/>
            </a:schemeClr>
          </a:solidFill>
          <a:scene3d>
            <a:camera prst="orthographicFront"/>
            <a:lightRig rig="threePt" dir="t"/>
          </a:scene3d>
          <a:sp3d>
            <a:bevelT/>
          </a:sp3d>
        </p:spPr>
        <p:txBody>
          <a:bodyPr wrap="square">
            <a:spAutoFit/>
          </a:bodyPr>
          <a:lstStyle/>
          <a:p>
            <a:pPr lvl="0"/>
            <a:r>
              <a:rPr lang="en-US" sz="2800" dirty="0" err="1">
                <a:latin typeface="NikoshBAN" panose="02000000000000000000" pitchFamily="2" charset="0"/>
                <a:cs typeface="NikoshBAN" pitchFamily="2" charset="0"/>
              </a:rPr>
              <a:t>স্যাটেলাইটে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দুইটি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সমস্যা</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রয়েছে</a:t>
            </a:r>
            <a:endParaRPr lang="en-US" sz="2800" dirty="0">
              <a:latin typeface="NikoshBAN" pitchFamily="2" charset="0"/>
              <a:cs typeface="NikoshBAN" pitchFamily="2" charset="0"/>
            </a:endParaRPr>
          </a:p>
        </p:txBody>
      </p:sp>
      <p:sp>
        <p:nvSpPr>
          <p:cNvPr id="5" name="Rectangle 4"/>
          <p:cNvSpPr/>
          <p:nvPr/>
        </p:nvSpPr>
        <p:spPr>
          <a:xfrm>
            <a:off x="4327794" y="371558"/>
            <a:ext cx="4100803" cy="646331"/>
          </a:xfrm>
          <a:prstGeom prst="rect">
            <a:avLst/>
          </a:prstGeom>
          <a:solidFill>
            <a:srgbClr val="00B0F0"/>
          </a:solidFill>
          <a:scene3d>
            <a:camera prst="orthographicFront"/>
            <a:lightRig rig="threePt" dir="t"/>
          </a:scene3d>
          <a:sp3d>
            <a:bevelT/>
          </a:sp3d>
        </p:spPr>
        <p:txBody>
          <a:bodyPr wrap="none">
            <a:spAutoFit/>
          </a:bodyPr>
          <a:lstStyle/>
          <a:p>
            <a:r>
              <a:rPr lang="en-US" sz="3600" b="1" spc="50" dirty="0" err="1">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স্যাটেলাইট</a:t>
            </a:r>
            <a:r>
              <a:rPr lang="en-US" sz="3600" b="1" spc="50"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600" b="1" spc="50" dirty="0" err="1">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ব্যবহারে</a:t>
            </a:r>
            <a:r>
              <a:rPr lang="en-US" sz="3600" b="1" spc="50"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600" b="1" spc="50" dirty="0" err="1">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সমস্যা</a:t>
            </a:r>
            <a:endParaRPr lang="en-US" sz="3600" dirty="0">
              <a:latin typeface="NikoshBAN" panose="02000000000000000000" pitchFamily="2" charset="0"/>
              <a:cs typeface="NikoshBAN" panose="02000000000000000000" pitchFamily="2" charset="0"/>
            </a:endParaRPr>
          </a:p>
        </p:txBody>
      </p:sp>
      <p:sp>
        <p:nvSpPr>
          <p:cNvPr id="6" name="Rectangle 5"/>
          <p:cNvSpPr/>
          <p:nvPr/>
        </p:nvSpPr>
        <p:spPr>
          <a:xfrm>
            <a:off x="4056887" y="3491222"/>
            <a:ext cx="2805576" cy="400110"/>
          </a:xfrm>
          <a:prstGeom prst="rect">
            <a:avLst/>
          </a:prstGeom>
          <a:solidFill>
            <a:srgbClr val="92D050"/>
          </a:solidFill>
          <a:scene3d>
            <a:camera prst="orthographicFront"/>
            <a:lightRig rig="threePt" dir="t"/>
          </a:scene3d>
          <a:sp3d>
            <a:bevelT/>
          </a:sp3d>
        </p:spPr>
        <p:txBody>
          <a:bodyPr wrap="none">
            <a:spAutoFit/>
          </a:bodyPr>
          <a:lstStyle/>
          <a:p>
            <a:pPr lvl="0"/>
            <a:r>
              <a:rPr lang="en-US" sz="2000" dirty="0" err="1">
                <a:latin typeface="NikoshBAN" panose="02000000000000000000" pitchFamily="2" charset="0"/>
                <a:cs typeface="NikoshBAN" pitchFamily="2" charset="0"/>
              </a:rPr>
              <a:t>উচুতে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থাকার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বড়</a:t>
            </a:r>
            <a:r>
              <a:rPr lang="en-US" sz="2000" dirty="0">
                <a:latin typeface="NikoshBAN" pitchFamily="2" charset="0"/>
                <a:cs typeface="NikoshBAN" pitchFamily="2" charset="0"/>
              </a:rPr>
              <a:t> </a:t>
            </a:r>
            <a:r>
              <a:rPr lang="en-US" sz="2000" dirty="0" err="1">
                <a:latin typeface="NikoshBAN" pitchFamily="2" charset="0"/>
                <a:cs typeface="NikoshBAN" pitchFamily="2" charset="0"/>
              </a:rPr>
              <a:t>এন্টিনা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প্রয়োজন</a:t>
            </a:r>
            <a:endParaRPr lang="en-US" sz="2000" dirty="0">
              <a:latin typeface="NikoshBAN" pitchFamily="2" charset="0"/>
              <a:cs typeface="NikoshBAN" pitchFamily="2" charset="0"/>
            </a:endParaRPr>
          </a:p>
        </p:txBody>
      </p:sp>
      <p:sp>
        <p:nvSpPr>
          <p:cNvPr id="7" name="Rectangle 6"/>
          <p:cNvSpPr/>
          <p:nvPr/>
        </p:nvSpPr>
        <p:spPr>
          <a:xfrm>
            <a:off x="4056887" y="4390906"/>
            <a:ext cx="4839786" cy="400110"/>
          </a:xfrm>
          <a:prstGeom prst="rect">
            <a:avLst/>
          </a:prstGeom>
          <a:solidFill>
            <a:srgbClr val="92D050"/>
          </a:solidFill>
          <a:scene3d>
            <a:camera prst="orthographicFront"/>
            <a:lightRig rig="threePt" dir="t"/>
          </a:scene3d>
          <a:sp3d>
            <a:bevelT/>
          </a:sp3d>
        </p:spPr>
        <p:txBody>
          <a:bodyPr wrap="none">
            <a:spAutoFit/>
          </a:bodyPr>
          <a:lstStyle/>
          <a:p>
            <a:pPr lvl="0"/>
            <a:r>
              <a:rPr lang="en-US" sz="2000" dirty="0" err="1">
                <a:latin typeface="NikoshBAN" panose="02000000000000000000" pitchFamily="2" charset="0"/>
                <a:cs typeface="NikoshBAN" pitchFamily="2" charset="0"/>
              </a:rPr>
              <a:t>অনেক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দূরত্ব</a:t>
            </a:r>
            <a:r>
              <a:rPr lang="en-US" sz="2000" dirty="0">
                <a:latin typeface="NikoshBAN" pitchFamily="2" charset="0"/>
                <a:cs typeface="NikoshBAN" pitchFamily="2" charset="0"/>
              </a:rPr>
              <a:t> </a:t>
            </a:r>
            <a:r>
              <a:rPr lang="en-US" sz="2000" dirty="0" err="1">
                <a:latin typeface="NikoshBAN" pitchFamily="2" charset="0"/>
                <a:cs typeface="NikoshBAN" pitchFamily="2" charset="0"/>
              </a:rPr>
              <a:t>অতিক্রম</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আসতে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হয়</a:t>
            </a:r>
            <a:r>
              <a:rPr lang="en-US" sz="2000" dirty="0">
                <a:latin typeface="NikoshBAN" pitchFamily="2" charset="0"/>
                <a:cs typeface="NikoshBAN" pitchFamily="2" charset="0"/>
              </a:rPr>
              <a:t> </a:t>
            </a:r>
            <a:r>
              <a:rPr lang="en-US" sz="2000" dirty="0" err="1">
                <a:latin typeface="NikoshBAN" pitchFamily="2" charset="0"/>
                <a:cs typeface="NikoshBAN" pitchFamily="2" charset="0"/>
              </a:rPr>
              <a:t>তাই</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সময়</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বেশি</a:t>
            </a:r>
            <a:r>
              <a:rPr lang="en-US" sz="2000" dirty="0">
                <a:latin typeface="NikoshBAN" pitchFamily="2" charset="0"/>
                <a:cs typeface="NikoshBAN" pitchFamily="2" charset="0"/>
              </a:rPr>
              <a:t> </a:t>
            </a:r>
            <a:r>
              <a:rPr lang="en-US" sz="2000" dirty="0" err="1">
                <a:latin typeface="NikoshBAN" pitchFamily="2" charset="0"/>
                <a:cs typeface="NikoshBAN" pitchFamily="2" charset="0"/>
              </a:rPr>
              <a:t>লাগে</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518863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990" y="446813"/>
            <a:ext cx="5301452" cy="523220"/>
          </a:xfrm>
          <a:prstGeom prst="rect">
            <a:avLst/>
          </a:prstGeom>
          <a:solidFill>
            <a:srgbClr val="92D050"/>
          </a:solidFill>
          <a:scene3d>
            <a:camera prst="orthographicFront"/>
            <a:lightRig rig="threePt" dir="t"/>
          </a:scene3d>
          <a:sp3d>
            <a:bevelT/>
          </a:sp3d>
        </p:spPr>
        <p:txBody>
          <a:bodyPr wrap="none">
            <a:spAutoFit/>
          </a:bodyPr>
          <a:lstStyle/>
          <a:p>
            <a:pPr marL="514350" indent="-514350" algn="ctr">
              <a:buFont typeface="Wingdings" panose="05000000000000000000" pitchFamily="2" charset="2"/>
              <a:buChar char="q"/>
            </a:pPr>
            <a:r>
              <a:rPr lang="as-IN" sz="2800" b="1" i="0" dirty="0" smtClean="0">
                <a:solidFill>
                  <a:srgbClr val="444444"/>
                </a:solidFill>
                <a:effectLst/>
                <a:latin typeface="NikoshBAN" panose="02000000000000000000" pitchFamily="2" charset="0"/>
                <a:cs typeface="NikoshBAN" panose="02000000000000000000" pitchFamily="2" charset="0"/>
              </a:rPr>
              <a:t>কি উপকারে আসবে বঙ্গবন্ধু স্যাটেলাইট -১</a:t>
            </a:r>
            <a:endParaRPr lang="as-IN" sz="2800" b="1" i="0" dirty="0">
              <a:solidFill>
                <a:srgbClr val="444444"/>
              </a:solidFill>
              <a:effectLst/>
              <a:latin typeface="NikoshBAN" panose="02000000000000000000" pitchFamily="2" charset="0"/>
              <a:cs typeface="NikoshBAN" panose="02000000000000000000" pitchFamily="2" charset="0"/>
            </a:endParaRPr>
          </a:p>
        </p:txBody>
      </p:sp>
      <p:sp>
        <p:nvSpPr>
          <p:cNvPr id="5" name="Rectangle 4"/>
          <p:cNvSpPr/>
          <p:nvPr/>
        </p:nvSpPr>
        <p:spPr>
          <a:xfrm>
            <a:off x="348990" y="4610632"/>
            <a:ext cx="10441663" cy="1323439"/>
          </a:xfrm>
          <a:prstGeom prst="rect">
            <a:avLst/>
          </a:prstGeom>
        </p:spPr>
        <p:txBody>
          <a:bodyPr wrap="square">
            <a:spAutoFit/>
          </a:bodyPr>
          <a:lstStyle/>
          <a:p>
            <a:r>
              <a:rPr lang="as-IN" sz="2000" b="0" i="0" dirty="0" smtClean="0">
                <a:effectLst/>
                <a:latin typeface="NikoshBAN" panose="02000000000000000000" pitchFamily="2" charset="0"/>
                <a:cs typeface="NikoshBAN" panose="02000000000000000000" pitchFamily="2" charset="0"/>
              </a:rPr>
              <a:t>এর আগে দেশের স্যাটেলাইট টিভি চ্যানেলগুলো মালয়েশিয়া, সিঙ্গাপুরের কাছ থেকে স্যাটেলাইট ভাড়া করে তাদের সম্প্রচার কার্যক্রম চালাতো। এতে একদিকে তাদের যেমন বিপুল পরিমান অর্থ খরচ হতো, অন্যদিকে দেশের বাইরে চলে যেতো একটা মোটা অঙ্কের বৈদেশিক মুদ্রার চালান। বঙ্গবন্ধু স্যাটেলাইট -১ ব্যবহারের মাধ্যমে দেশের টিভি চ্যানেলগুলো এখন থেকে কম খরচে উন্নত সেবা নিশ্চিত করতে পারবে। আর দেশের টাকা দেশে তো থাকছেই।</a:t>
            </a:r>
            <a:endParaRPr lang="en-US" sz="2000" dirty="0">
              <a:latin typeface="NikoshBAN" panose="02000000000000000000" pitchFamily="2" charset="0"/>
              <a:cs typeface="NikoshBAN" panose="02000000000000000000" pitchFamily="2" charset="0"/>
            </a:endParaRPr>
          </a:p>
        </p:txBody>
      </p:sp>
      <p:pic>
        <p:nvPicPr>
          <p:cNvPr id="3074" name="Picture 2" descr="How will the satellite benefit Bangladesh? | Dhaka Trib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346" y="1240339"/>
            <a:ext cx="5526615" cy="309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32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869" y="3642873"/>
            <a:ext cx="11374171" cy="2308324"/>
          </a:xfrm>
          <a:prstGeom prst="rect">
            <a:avLst/>
          </a:prstGeom>
        </p:spPr>
        <p:txBody>
          <a:bodyPr wrap="square">
            <a:spAutoFit/>
          </a:bodyPr>
          <a:lstStyle/>
          <a:p>
            <a:r>
              <a:rPr lang="as-IN" sz="2400" b="1" i="0" dirty="0" smtClean="0">
                <a:effectLst/>
                <a:latin typeface="NikoshBAN" panose="02000000000000000000" pitchFamily="2" charset="0"/>
                <a:cs typeface="NikoshBAN" panose="02000000000000000000" pitchFamily="2" charset="0"/>
              </a:rPr>
              <a:t>স্যাটেলাইট টিভি চ্যানেলগুলোর সম্প্রচার দেশের বিভিন্ন প্রান্তে পৌছে দেয়ার কাজটি করে থাকে কিছু ক্যাবল অপারেটর কোম্পানি। কিন্তু এই কোম্পানিগুলোর সেবা অনেক ক্ষেত্রেই সন্তোষজনক নয়। আবার দেশের অনেক জায়গাতেই এই সেবার প্রসার ঘটেনি। বঙ্গবন্ধু স্যাটেলাইট -১ এর মাধ্যমে ডাইরেক্ট টু হোম (ডিটিএইচ ) সেবা চালু করলে শুধুমাত্র একটি ডিশ এন্টেনার মাধ্যমে নিরবিচ্ছিন্নভাবে চ্যানেল্গুলোর সম্প্রচার উপভোগ করা যাবে। এতে একই সাথে মানসম্মত ছবি এবং শব্দ পাওয়া সম্ভব হবে।  ট্রিপল প্লে- অর্থাৎ ডিশ, ইন্টারনেট ও কলিং- এ তিনটি সেবা একসাথে ডিটিএইচ এর মাধ্যমে পাওয়া যাবে। এতে করে প্রত্যন্ত এলাকায় এই সুবিধা ছড়িয়ে দেয়া যাবে।</a:t>
            </a:r>
            <a:endParaRPr lang="en-US" sz="2400" b="1" dirty="0">
              <a:latin typeface="NikoshBAN" panose="02000000000000000000" pitchFamily="2" charset="0"/>
              <a:cs typeface="NikoshBAN" panose="02000000000000000000" pitchFamily="2" charset="0"/>
            </a:endParaRPr>
          </a:p>
        </p:txBody>
      </p:sp>
      <p:pic>
        <p:nvPicPr>
          <p:cNvPr id="4098" name="Picture 2" descr="News on 'Bangabandhu satellite missing' rumour: Min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1577" y="382302"/>
            <a:ext cx="5610252" cy="317914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205176" y="354830"/>
            <a:ext cx="3655167" cy="369332"/>
          </a:xfrm>
          <a:prstGeom prst="rect">
            <a:avLst/>
          </a:prstGeom>
          <a:solidFill>
            <a:srgbClr val="92D050"/>
          </a:solidFill>
          <a:scene3d>
            <a:camera prst="orthographicFront"/>
            <a:lightRig rig="threePt" dir="t"/>
          </a:scene3d>
          <a:sp3d>
            <a:bevelT/>
          </a:sp3d>
        </p:spPr>
        <p:txBody>
          <a:bodyPr wrap="none">
            <a:spAutoFit/>
          </a:bodyPr>
          <a:lstStyle/>
          <a:p>
            <a:pPr marL="514350" indent="-514350" algn="ctr">
              <a:buFont typeface="Wingdings" panose="05000000000000000000" pitchFamily="2" charset="2"/>
              <a:buChar char="q"/>
            </a:pPr>
            <a:r>
              <a:rPr lang="as-IN" b="1" dirty="0">
                <a:solidFill>
                  <a:srgbClr val="444444"/>
                </a:solidFill>
                <a:latin typeface="NikoshBAN" panose="02000000000000000000" pitchFamily="2" charset="0"/>
                <a:cs typeface="NikoshBAN" panose="02000000000000000000" pitchFamily="2" charset="0"/>
              </a:rPr>
              <a:t>কি উপকারে আসবে বঙ্গবন্ধু স্যাটেলাইট -১</a:t>
            </a:r>
          </a:p>
        </p:txBody>
      </p:sp>
    </p:spTree>
    <p:extLst>
      <p:ext uri="{BB962C8B-B14F-4D97-AF65-F5344CB8AC3E}">
        <p14:creationId xmlns:p14="http://schemas.microsoft.com/office/powerpoint/2010/main" val="4057622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4673" y="280657"/>
            <a:ext cx="2892138" cy="923330"/>
          </a:xfrm>
          <a:prstGeom prst="rect">
            <a:avLst/>
          </a:prstGeom>
          <a:solidFill>
            <a:schemeClr val="accent1">
              <a:lumMod val="20000"/>
              <a:lumOff val="80000"/>
            </a:schemeClr>
          </a:solidFill>
          <a:scene3d>
            <a:camera prst="orthographicFront"/>
            <a:lightRig rig="threePt" dir="t"/>
          </a:scene3d>
          <a:sp3d>
            <a:bevelT prst="convex"/>
          </a:sp3d>
        </p:spPr>
        <p:txBody>
          <a:bodyPr wrap="none" rtlCol="0">
            <a:spAutoFit/>
          </a:bodyPr>
          <a:lstStyle/>
          <a:p>
            <a:r>
              <a:rPr lang="en-US" sz="5400" b="1" dirty="0" err="1" smtClean="0">
                <a:latin typeface="NikoshBAN" panose="02000000000000000000" pitchFamily="2" charset="0"/>
                <a:cs typeface="NikoshBAN" panose="02000000000000000000" pitchFamily="2" charset="0"/>
              </a:rPr>
              <a:t>দলগত</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কাজ</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5" name="Rectangle 4"/>
          <p:cNvSpPr/>
          <p:nvPr/>
        </p:nvSpPr>
        <p:spPr>
          <a:xfrm>
            <a:off x="1074994" y="4964493"/>
            <a:ext cx="9728945" cy="830997"/>
          </a:xfrm>
          <a:prstGeom prst="rect">
            <a:avLst/>
          </a:prstGeom>
        </p:spPr>
        <p:txBody>
          <a:bodyPr wrap="none">
            <a:spAutoFit/>
          </a:bodyPr>
          <a:lstStyle/>
          <a:p>
            <a:pPr marL="571500" indent="-571500">
              <a:buFont typeface="Wingdings" panose="05000000000000000000" pitchFamily="2" charset="2"/>
              <a:buChar char="q"/>
            </a:pPr>
            <a:r>
              <a:rPr lang="as-IN" sz="4800" b="0" i="0" dirty="0" smtClean="0">
                <a:solidFill>
                  <a:srgbClr val="333333"/>
                </a:solidFill>
                <a:effectLst/>
                <a:latin typeface="NikoshBAN" panose="02000000000000000000" pitchFamily="2" charset="0"/>
                <a:cs typeface="NikoshBAN" panose="02000000000000000000" pitchFamily="2" charset="0"/>
              </a:rPr>
              <a:t>স্যাটেলাইটে কী সুবিধা পাবে বাংলাদেশ</a:t>
            </a:r>
            <a:r>
              <a:rPr lang="en-US" sz="4800" b="0" i="0" dirty="0" smtClean="0">
                <a:solidFill>
                  <a:srgbClr val="333333"/>
                </a:solidFill>
                <a:effectLst/>
                <a:latin typeface="NikoshBAN" panose="02000000000000000000" pitchFamily="2" charset="0"/>
                <a:cs typeface="NikoshBAN" panose="02000000000000000000" pitchFamily="2" charset="0"/>
              </a:rPr>
              <a:t> </a:t>
            </a:r>
            <a:r>
              <a:rPr lang="en-US" sz="4800" b="0" i="0" dirty="0" err="1" smtClean="0">
                <a:solidFill>
                  <a:srgbClr val="333333"/>
                </a:solidFill>
                <a:effectLst/>
                <a:latin typeface="NikoshBAN" panose="02000000000000000000" pitchFamily="2" charset="0"/>
                <a:cs typeface="NikoshBAN" panose="02000000000000000000" pitchFamily="2" charset="0"/>
              </a:rPr>
              <a:t>তা</a:t>
            </a:r>
            <a:r>
              <a:rPr lang="en-US" sz="4800" b="0" i="0" dirty="0" smtClean="0">
                <a:solidFill>
                  <a:srgbClr val="333333"/>
                </a:solidFill>
                <a:effectLst/>
                <a:latin typeface="NikoshBAN" panose="02000000000000000000" pitchFamily="2" charset="0"/>
                <a:cs typeface="NikoshBAN" panose="02000000000000000000" pitchFamily="2" charset="0"/>
              </a:rPr>
              <a:t> </a:t>
            </a:r>
            <a:r>
              <a:rPr lang="en-US" sz="4800" b="0" i="0" dirty="0" err="1" smtClean="0">
                <a:solidFill>
                  <a:srgbClr val="333333"/>
                </a:solidFill>
                <a:effectLst/>
                <a:latin typeface="NikoshBAN" panose="02000000000000000000" pitchFamily="2" charset="0"/>
                <a:cs typeface="NikoshBAN" panose="02000000000000000000" pitchFamily="2" charset="0"/>
              </a:rPr>
              <a:t>লিখ</a:t>
            </a:r>
            <a:r>
              <a:rPr lang="en-US" sz="4800" b="0" i="0" dirty="0" smtClean="0">
                <a:solidFill>
                  <a:srgbClr val="333333"/>
                </a:solidFill>
                <a:effectLst/>
                <a:latin typeface="NikoshBAN" panose="02000000000000000000" pitchFamily="2" charset="0"/>
                <a:cs typeface="NikoshBAN" panose="02000000000000000000" pitchFamily="2" charset="0"/>
              </a:rPr>
              <a:t>।</a:t>
            </a:r>
            <a:endParaRPr lang="as-IN" sz="4800" b="0" i="0" dirty="0">
              <a:solidFill>
                <a:srgbClr val="333333"/>
              </a:solidFill>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017" y="1390137"/>
            <a:ext cx="5224887" cy="3218078"/>
          </a:xfrm>
          <a:prstGeom prst="rect">
            <a:avLst/>
          </a:prstGeom>
          <a:scene3d>
            <a:camera prst="orthographicFront"/>
            <a:lightRig rig="threePt" dir="t"/>
          </a:scene3d>
          <a:sp3d>
            <a:bevelT prst="convex"/>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9" y="1390137"/>
            <a:ext cx="4979406" cy="3218078"/>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2176819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5167" y="388788"/>
            <a:ext cx="1854995" cy="923330"/>
          </a:xfrm>
          <a:prstGeom prst="rect">
            <a:avLst/>
          </a:prstGeom>
          <a:solidFill>
            <a:srgbClr val="92D050"/>
          </a:solidFill>
          <a:scene3d>
            <a:camera prst="orthographicFront"/>
            <a:lightRig rig="threePt" dir="t"/>
          </a:scene3d>
          <a:sp3d>
            <a:bevelT w="101600" prst="riblet"/>
          </a:sp3d>
        </p:spPr>
        <p:txBody>
          <a:bodyPr wrap="none">
            <a:spAutoFit/>
          </a:bodyPr>
          <a:lstStyle/>
          <a:p>
            <a:r>
              <a:rPr lang="en-US" sz="5400" b="1" spc="50" dirty="0" err="1" smtClean="0">
                <a:ln w="11430"/>
                <a:latin typeface="NikoshBAN" pitchFamily="2" charset="0"/>
                <a:cs typeface="NikoshBAN" pitchFamily="2" charset="0"/>
              </a:rPr>
              <a:t>মূল্যায়ন</a:t>
            </a:r>
            <a:endParaRPr lang="en-US" sz="5400" dirty="0"/>
          </a:p>
        </p:txBody>
      </p:sp>
      <p:sp>
        <p:nvSpPr>
          <p:cNvPr id="2" name="TextBox 1"/>
          <p:cNvSpPr txBox="1"/>
          <p:nvPr/>
        </p:nvSpPr>
        <p:spPr>
          <a:xfrm>
            <a:off x="1711104" y="2027977"/>
            <a:ext cx="3991561" cy="369332"/>
          </a:xfrm>
          <a:prstGeom prst="rect">
            <a:avLst/>
          </a:prstGeom>
          <a:solidFill>
            <a:srgbClr val="00B0F0"/>
          </a:solidFill>
          <a:scene3d>
            <a:camera prst="orthographicFront"/>
            <a:lightRig rig="threePt" dir="t"/>
          </a:scene3d>
          <a:sp3d>
            <a:bevelT/>
          </a:sp3d>
        </p:spPr>
        <p:txBody>
          <a:bodyPr wrap="square" rtlCol="0">
            <a:spAutoFit/>
          </a:bodyPr>
          <a:lstStyle/>
          <a:p>
            <a:r>
              <a:rPr lang="en-US" dirty="0" smtClean="0">
                <a:latin typeface="NikoshBAN" panose="02000000000000000000" pitchFamily="2" charset="0"/>
                <a:cs typeface="NikoshBAN" panose="02000000000000000000" pitchFamily="2" charset="0"/>
              </a:rPr>
              <a:t>১। </a:t>
            </a:r>
            <a:r>
              <a:rPr lang="en-US" dirty="0" err="1" smtClean="0">
                <a:latin typeface="NikoshBAN" panose="02000000000000000000" pitchFamily="2" charset="0"/>
                <a:cs typeface="NikoshBAN" panose="02000000000000000000" pitchFamily="2" charset="0"/>
              </a:rPr>
              <a:t>স্যাটেলাইটের</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অর্থ</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endParaRPr lang="en-US" dirty="0">
              <a:solidFill>
                <a:srgbClr val="7030A0"/>
              </a:solidFill>
              <a:latin typeface="NikoshBAN" panose="02000000000000000000" pitchFamily="2" charset="0"/>
              <a:cs typeface="NikoshBAN" panose="02000000000000000000" pitchFamily="2" charset="0"/>
            </a:endParaRPr>
          </a:p>
        </p:txBody>
      </p:sp>
      <p:sp>
        <p:nvSpPr>
          <p:cNvPr id="3" name="TextBox 2"/>
          <p:cNvSpPr txBox="1"/>
          <p:nvPr/>
        </p:nvSpPr>
        <p:spPr>
          <a:xfrm>
            <a:off x="6432498" y="2027977"/>
            <a:ext cx="2034005" cy="369332"/>
          </a:xfrm>
          <a:prstGeom prst="rect">
            <a:avLst/>
          </a:prstGeom>
          <a:solidFill>
            <a:srgbClr val="00B050"/>
          </a:solidFill>
          <a:scene3d>
            <a:camera prst="orthographicFront"/>
            <a:lightRig rig="threePt" dir="t"/>
          </a:scene3d>
          <a:sp3d>
            <a:bevelT/>
          </a:sp3d>
        </p:spPr>
        <p:txBody>
          <a:bodyPr wrap="square" rtlCol="0">
            <a:spAutoFit/>
          </a:bodyPr>
          <a:lstStyle/>
          <a:p>
            <a:r>
              <a:rPr lang="en-US" dirty="0" err="1" smtClean="0">
                <a:latin typeface="NikoshBAN" panose="02000000000000000000" pitchFamily="2" charset="0"/>
                <a:cs typeface="NikoshBAN" panose="02000000000000000000" pitchFamily="2" charset="0"/>
              </a:rPr>
              <a:t>উপগ্রহ</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1711104" y="2680340"/>
            <a:ext cx="3991562" cy="369332"/>
          </a:xfrm>
          <a:prstGeom prst="rect">
            <a:avLst/>
          </a:prstGeom>
          <a:solidFill>
            <a:srgbClr val="00B0F0"/>
          </a:solidFill>
          <a:scene3d>
            <a:camera prst="orthographicFront"/>
            <a:lightRig rig="threePt" dir="t"/>
          </a:scene3d>
          <a:sp3d>
            <a:bevelT/>
          </a:sp3d>
        </p:spPr>
        <p:txBody>
          <a:bodyPr wrap="square" rtlCol="0">
            <a:spAutoFit/>
          </a:bodyPr>
          <a:lstStyle/>
          <a:p>
            <a:r>
              <a:rPr lang="en-US" dirty="0" smtClean="0">
                <a:latin typeface="NikoshBAN" panose="02000000000000000000" pitchFamily="2" charset="0"/>
                <a:cs typeface="NikoshBAN" panose="02000000000000000000" pitchFamily="2" charset="0"/>
              </a:rPr>
              <a:t>২। </a:t>
            </a:r>
            <a:r>
              <a:rPr lang="en-US" dirty="0" err="1" smtClean="0">
                <a:latin typeface="NikoshBAN" panose="02000000000000000000" pitchFamily="2" charset="0"/>
                <a:cs typeface="NikoshBAN" panose="02000000000000000000" pitchFamily="2" charset="0"/>
              </a:rPr>
              <a:t>বঙ্গবন্ধু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স্যাটেলাইট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ট্রেকিং</a:t>
            </a: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a:off x="6432497" y="2680340"/>
            <a:ext cx="2034005" cy="369332"/>
          </a:xfrm>
          <a:prstGeom prst="rect">
            <a:avLst/>
          </a:prstGeom>
          <a:solidFill>
            <a:srgbClr val="00B050"/>
          </a:solidFill>
          <a:scene3d>
            <a:camera prst="orthographicFront"/>
            <a:lightRig rig="threePt" dir="t"/>
          </a:scene3d>
          <a:sp3d>
            <a:bevelT/>
          </a:sp3d>
        </p:spPr>
        <p:txBody>
          <a:bodyPr wrap="square" rtlCol="0">
            <a:spAutoFit/>
          </a:bodyPr>
          <a:lstStyle/>
          <a:p>
            <a:r>
              <a:rPr lang="en-US" dirty="0" smtClean="0">
                <a:latin typeface="NikoshBAN" panose="02000000000000000000" pitchFamily="2" charset="0"/>
                <a:cs typeface="NikoshBAN" panose="02000000000000000000" pitchFamily="2" charset="0"/>
              </a:rPr>
              <a:t>কলাবগান১ </a:t>
            </a:r>
            <a:r>
              <a:rPr lang="en-US" dirty="0" err="1" smtClean="0">
                <a:latin typeface="NikoshBAN" panose="02000000000000000000" pitchFamily="2" charset="0"/>
                <a:cs typeface="NikoshBAN" panose="02000000000000000000" pitchFamily="2" charset="0"/>
              </a:rPr>
              <a:t>এর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ব্লগ</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1711105" y="3370154"/>
            <a:ext cx="3991561" cy="369332"/>
          </a:xfrm>
          <a:prstGeom prst="rect">
            <a:avLst/>
          </a:prstGeom>
          <a:solidFill>
            <a:srgbClr val="00B0F0"/>
          </a:solidFill>
          <a:scene3d>
            <a:camera prst="orthographicFront"/>
            <a:lightRig rig="threePt" dir="t"/>
          </a:scene3d>
          <a:sp3d>
            <a:bevelT/>
          </a:sp3d>
        </p:spPr>
        <p:txBody>
          <a:bodyPr wrap="square" rtlCol="0">
            <a:spAutoFit/>
          </a:bodyPr>
          <a:lstStyle/>
          <a:p>
            <a:r>
              <a:rPr lang="en-US" dirty="0" smtClean="0">
                <a:latin typeface="NikoshBAN" panose="02000000000000000000" pitchFamily="2" charset="0"/>
                <a:cs typeface="NikoshBAN" panose="02000000000000000000" pitchFamily="2" charset="0"/>
              </a:rPr>
              <a:t>৩। </a:t>
            </a:r>
            <a:r>
              <a:rPr lang="en-US" dirty="0" err="1" smtClean="0">
                <a:latin typeface="NikoshBAN" panose="02000000000000000000" pitchFamily="2" charset="0"/>
                <a:cs typeface="NikoshBAN" panose="02000000000000000000" pitchFamily="2" charset="0"/>
              </a:rPr>
              <a:t>সার্ক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স্যাটেলাইট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করেছে</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8" name="TextBox 7"/>
          <p:cNvSpPr txBox="1"/>
          <p:nvPr/>
        </p:nvSpPr>
        <p:spPr>
          <a:xfrm>
            <a:off x="6432497" y="3370154"/>
            <a:ext cx="2034005" cy="369332"/>
          </a:xfrm>
          <a:prstGeom prst="rect">
            <a:avLst/>
          </a:prstGeom>
          <a:solidFill>
            <a:srgbClr val="00B050"/>
          </a:solidFill>
          <a:scene3d>
            <a:camera prst="orthographicFront"/>
            <a:lightRig rig="threePt" dir="t"/>
          </a:scene3d>
          <a:sp3d>
            <a:bevelT/>
          </a:sp3d>
        </p:spPr>
        <p:txBody>
          <a:bodyPr wrap="square" rtlCol="0">
            <a:spAutoFit/>
          </a:bodyPr>
          <a:lstStyle/>
          <a:p>
            <a:r>
              <a:rPr lang="en-US" dirty="0" err="1" smtClean="0">
                <a:latin typeface="NikoshBAN" panose="02000000000000000000" pitchFamily="2" charset="0"/>
                <a:cs typeface="NikoshBAN" panose="02000000000000000000" pitchFamily="2" charset="0"/>
              </a:rPr>
              <a:t>ভারত</a:t>
            </a:r>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1646714" y="4110120"/>
            <a:ext cx="4055952" cy="369332"/>
          </a:xfrm>
          <a:prstGeom prst="rect">
            <a:avLst/>
          </a:prstGeom>
          <a:solidFill>
            <a:srgbClr val="00B0F0"/>
          </a:solidFill>
          <a:scene3d>
            <a:camera prst="orthographicFront"/>
            <a:lightRig rig="threePt" dir="t"/>
          </a:scene3d>
          <a:sp3d>
            <a:bevelT/>
          </a:sp3d>
        </p:spPr>
        <p:txBody>
          <a:bodyPr wrap="square" rtlCol="0">
            <a:spAutoFit/>
          </a:bodyPr>
          <a:lstStyle/>
          <a:p>
            <a:r>
              <a:rPr lang="en-US" dirty="0" smtClean="0">
                <a:latin typeface="NikoshBAN" panose="02000000000000000000" pitchFamily="2" charset="0"/>
                <a:cs typeface="NikoshBAN" panose="02000000000000000000" pitchFamily="2" charset="0"/>
              </a:rPr>
              <a:t>৪। </a:t>
            </a:r>
            <a:r>
              <a:rPr lang="en-US" dirty="0" err="1" smtClean="0">
                <a:latin typeface="NikoshBAN" panose="02000000000000000000" pitchFamily="2" charset="0"/>
                <a:cs typeface="NikoshBAN" panose="02000000000000000000" pitchFamily="2" charset="0"/>
              </a:rPr>
              <a:t>স্যাটেলাইটের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ছবি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পৃথীবী</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0" name="TextBox 9"/>
          <p:cNvSpPr txBox="1"/>
          <p:nvPr/>
        </p:nvSpPr>
        <p:spPr>
          <a:xfrm>
            <a:off x="6432497" y="4110120"/>
            <a:ext cx="2034004" cy="369332"/>
          </a:xfrm>
          <a:prstGeom prst="rect">
            <a:avLst/>
          </a:prstGeom>
          <a:solidFill>
            <a:srgbClr val="00B050"/>
          </a:solidFill>
          <a:scene3d>
            <a:camera prst="orthographicFront"/>
            <a:lightRig rig="threePt" dir="t"/>
          </a:scene3d>
          <a:sp3d>
            <a:bevelT/>
          </a:sp3d>
        </p:spPr>
        <p:txBody>
          <a:bodyPr wrap="square" rtlCol="0">
            <a:spAutoFit/>
          </a:bodyPr>
          <a:lstStyle/>
          <a:p>
            <a:r>
              <a:rPr lang="en-US" dirty="0" smtClean="0">
                <a:latin typeface="NikoshBAN" panose="02000000000000000000" pitchFamily="2" charset="0"/>
                <a:cs typeface="NikoshBAN" panose="02000000000000000000" pitchFamily="2" charset="0"/>
              </a:rPr>
              <a:t>২০ </a:t>
            </a:r>
            <a:r>
              <a:rPr lang="en-US" dirty="0" err="1" smtClean="0">
                <a:latin typeface="NikoshBAN" panose="02000000000000000000" pitchFamily="2" charset="0"/>
                <a:cs typeface="NikoshBAN" panose="02000000000000000000" pitchFamily="2" charset="0"/>
              </a:rPr>
              <a:t>মিনিটে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9248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nextCondLst>
                <p:cond evt="onClick" delay="0">
                  <p:tgtEl>
                    <p:spTgt spid="9"/>
                  </p:tgtEl>
                </p:cond>
              </p:nextCondLst>
            </p:seq>
          </p:childTnLst>
        </p:cTn>
      </p:par>
    </p:tnLst>
    <p:bldLst>
      <p:bldP spid="4" grpId="0" animBg="1"/>
      <p:bldP spid="3" grpId="0" animBg="1"/>
      <p:bldP spid="6"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5044" y="549027"/>
            <a:ext cx="2380780" cy="830997"/>
          </a:xfrm>
          <a:prstGeom prst="rect">
            <a:avLst/>
          </a:prstGeom>
          <a:solidFill>
            <a:schemeClr val="accent2"/>
          </a:solidFill>
          <a:scene3d>
            <a:camera prst="orthographicFront"/>
            <a:lightRig rig="threePt" dir="t"/>
          </a:scene3d>
          <a:sp3d>
            <a:bevelT w="114300" prst="hardEdge"/>
          </a:sp3d>
        </p:spPr>
        <p:txBody>
          <a:bodyPr wrap="none">
            <a:spAutoFit/>
          </a:bodyPr>
          <a:lstStyle/>
          <a:p>
            <a:r>
              <a:rPr lang="bn-BD" sz="4800" b="1" spc="50" dirty="0" smtClean="0">
                <a:ln w="11430"/>
                <a:latin typeface="NikoshBAN" pitchFamily="2" charset="0"/>
                <a:cs typeface="NikoshBAN" pitchFamily="2" charset="0"/>
              </a:rPr>
              <a:t>বাড়ীর কাজ</a:t>
            </a:r>
            <a:endParaRPr lang="en-US" sz="4800" dirty="0"/>
          </a:p>
        </p:txBody>
      </p:sp>
      <p:sp>
        <p:nvSpPr>
          <p:cNvPr id="2" name="TextBox 1"/>
          <p:cNvSpPr txBox="1"/>
          <p:nvPr/>
        </p:nvSpPr>
        <p:spPr>
          <a:xfrm>
            <a:off x="2779776" y="5330952"/>
            <a:ext cx="7927848"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err="1" smtClean="0">
                <a:latin typeface="NikoshBAN" panose="02000000000000000000" pitchFamily="2" charset="0"/>
                <a:cs typeface="NikoshBAN" panose="02000000000000000000" pitchFamily="2" charset="0"/>
              </a:rPr>
              <a:t>স্যাটেলাইটর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সুবিধা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584" y="1618488"/>
            <a:ext cx="6565392" cy="3639312"/>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3107490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301" y="3771277"/>
            <a:ext cx="4541801" cy="2215991"/>
          </a:xfrm>
          <a:prstGeom prst="rect">
            <a:avLst/>
          </a:prstGeom>
          <a:solidFill>
            <a:schemeClr val="accent2"/>
          </a:solidFill>
          <a:scene3d>
            <a:camera prst="orthographicFront"/>
            <a:lightRig rig="threePt" dir="t"/>
          </a:scene3d>
          <a:sp3d>
            <a:bevelT prst="angle"/>
          </a:sp3d>
        </p:spPr>
        <p:txBody>
          <a:bodyPr wrap="square">
            <a:spAutoFit/>
          </a:bodyPr>
          <a:lstStyle/>
          <a:p>
            <a:pPr>
              <a:buNone/>
            </a:pPr>
            <a:r>
              <a:rPr lang="en-US" sz="13800" b="1" dirty="0" err="1" smtClean="0">
                <a:latin typeface="NikoshBAN" pitchFamily="2" charset="0"/>
                <a:cs typeface="NikoshBAN" pitchFamily="2" charset="0"/>
              </a:rPr>
              <a:t>ধন্যবাদ</a:t>
            </a:r>
            <a:endParaRPr lang="en-US" sz="13800" b="1"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673" y="445008"/>
            <a:ext cx="6012646" cy="3715355"/>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508822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32" y="900743"/>
            <a:ext cx="3575018" cy="1862048"/>
          </a:xfrm>
          <a:prstGeom prst="rect">
            <a:avLst/>
          </a:prstGeom>
          <a:solidFill>
            <a:srgbClr val="00B0F0"/>
          </a:solidFill>
          <a:scene3d>
            <a:camera prst="orthographicFront"/>
            <a:lightRig rig="threePt" dir="t"/>
          </a:scene3d>
          <a:sp3d>
            <a:bevelT prst="convex"/>
          </a:sp3d>
        </p:spPr>
        <p:txBody>
          <a:bodyPr wrap="none">
            <a:spAutoFit/>
          </a:bodyPr>
          <a:lstStyle/>
          <a:p>
            <a:r>
              <a:rPr lang="bn-BD" sz="11500" dirty="0" smtClean="0">
                <a:latin typeface="NikoshBAN" pitchFamily="2" charset="0"/>
                <a:cs typeface="NikoshBAN" pitchFamily="2" charset="0"/>
              </a:rPr>
              <a:t>স্বাগতম</a:t>
            </a:r>
            <a:endParaRPr lang="en-US" sz="88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949" y="2329005"/>
            <a:ext cx="6120143" cy="37232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54462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40" y="394259"/>
            <a:ext cx="3159659" cy="3228583"/>
          </a:xfrm>
          <a:prstGeom prst="rect">
            <a:avLst/>
          </a:prstGeom>
        </p:spPr>
      </p:pic>
      <p:sp>
        <p:nvSpPr>
          <p:cNvPr id="5" name="Rectangle 4"/>
          <p:cNvSpPr/>
          <p:nvPr/>
        </p:nvSpPr>
        <p:spPr>
          <a:xfrm>
            <a:off x="497940" y="3812964"/>
            <a:ext cx="4443472" cy="2246769"/>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মোছাঃ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সুলতানা</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পাইলট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বিদ্যালয়</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কুষ্টিয়া</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en-US" sz="2800" b="1" dirty="0" smtClean="0">
                <a:latin typeface="Baskerville Old Face" panose="02020602080505020303" pitchFamily="18" charset="0"/>
                <a:cs typeface="NikoshBAN" panose="02000000000000000000" pitchFamily="2" charset="0"/>
              </a:rPr>
              <a:t>shirinmirpur99@gmail.com</a:t>
            </a:r>
          </a:p>
        </p:txBody>
      </p:sp>
      <p:sp>
        <p:nvSpPr>
          <p:cNvPr id="7" name="TextBox 6"/>
          <p:cNvSpPr txBox="1"/>
          <p:nvPr/>
        </p:nvSpPr>
        <p:spPr>
          <a:xfrm>
            <a:off x="7455152" y="4041121"/>
            <a:ext cx="4106123" cy="2548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bn-BD" sz="2800" dirty="0">
                <a:latin typeface="Nikosh" pitchFamily="2" charset="0"/>
                <a:cs typeface="Nikosh" pitchFamily="2" charset="0"/>
              </a:rPr>
              <a:t>তথ্য ও যোগাযোগ প্রযুক্তি</a:t>
            </a:r>
            <a:endParaRPr lang="en-US" sz="2800" dirty="0">
              <a:latin typeface="Nikosh" pitchFamily="2" charset="0"/>
              <a:cs typeface="Nikosh" pitchFamily="2" charset="0"/>
            </a:endParaRPr>
          </a:p>
          <a:p>
            <a:pPr>
              <a:lnSpc>
                <a:spcPct val="90000"/>
              </a:lnSpc>
            </a:pPr>
            <a:r>
              <a:rPr lang="bn-BD" sz="2800" dirty="0">
                <a:latin typeface="Nikosh" pitchFamily="2" charset="0"/>
                <a:cs typeface="Nikosh" pitchFamily="2" charset="0"/>
              </a:rPr>
              <a:t>শ্রেণি</a:t>
            </a:r>
            <a:r>
              <a:rPr lang="en-US" sz="2800" dirty="0">
                <a:latin typeface="Nikosh" pitchFamily="2" charset="0"/>
                <a:cs typeface="Nikosh" pitchFamily="2" charset="0"/>
              </a:rPr>
              <a:t>: অ</a:t>
            </a:r>
            <a:r>
              <a:rPr lang="bn-BD" sz="2800" dirty="0">
                <a:latin typeface="Nikosh" pitchFamily="2" charset="0"/>
                <a:cs typeface="Nikosh" pitchFamily="2" charset="0"/>
              </a:rPr>
              <a:t>ষ্টম </a:t>
            </a:r>
            <a:endParaRPr lang="en-US" sz="2800" dirty="0">
              <a:latin typeface="Nikosh" pitchFamily="2" charset="0"/>
              <a:cs typeface="Nikosh" pitchFamily="2" charset="0"/>
            </a:endParaRPr>
          </a:p>
          <a:p>
            <a:pPr>
              <a:lnSpc>
                <a:spcPct val="90000"/>
              </a:lnSpc>
            </a:pPr>
            <a:r>
              <a:rPr lang="bn-BD" sz="2800" dirty="0">
                <a:latin typeface="Nikosh" pitchFamily="2" charset="0"/>
                <a:cs typeface="Nikosh" pitchFamily="2" charset="0"/>
              </a:rPr>
              <a:t>অধ্যায়</a:t>
            </a:r>
            <a:r>
              <a:rPr lang="en-US" sz="2800" dirty="0">
                <a:latin typeface="Nikosh" pitchFamily="2" charset="0"/>
                <a:cs typeface="Nikosh" pitchFamily="2" charset="0"/>
              </a:rPr>
              <a:t>: </a:t>
            </a:r>
            <a:r>
              <a:rPr lang="bn-BD" sz="2800" dirty="0">
                <a:latin typeface="Nikosh" pitchFamily="2" charset="0"/>
                <a:cs typeface="Nikosh" pitchFamily="2" charset="0"/>
              </a:rPr>
              <a:t>দ্বিতীয়</a:t>
            </a:r>
            <a:endParaRPr lang="en-US" sz="2800" dirty="0">
              <a:latin typeface="Nikosh" pitchFamily="2" charset="0"/>
              <a:cs typeface="Nikosh" pitchFamily="2" charset="0"/>
            </a:endParaRPr>
          </a:p>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৫০ মিনিট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তা</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২৫</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০৯</a:t>
            </a:r>
            <a:r>
              <a:rPr lang="bn-BD" sz="2800" dirty="0" smtClean="0">
                <a:latin typeface="NikoshBAN" pitchFamily="2" charset="0"/>
                <a:cs typeface="NikoshBAN" pitchFamily="2" charset="0"/>
              </a:rPr>
              <a:t>/২০</a:t>
            </a:r>
            <a:endParaRPr lang="en-US" sz="2800" dirty="0">
              <a:latin typeface="NikoshBAN" pitchFamily="2" charset="0"/>
              <a:cs typeface="NikoshBAN" pitchFamily="2" charset="0"/>
            </a:endParaRPr>
          </a:p>
          <a:p>
            <a:pPr algn="ctr"/>
            <a:endParaRPr lang="en-US" sz="2800" dirty="0" smtClean="0">
              <a:latin typeface="NikoshBAN" pitchFamily="2" charset="0"/>
              <a:cs typeface="NikoshBAN" pitchFamily="2" charset="0"/>
            </a:endParaRPr>
          </a:p>
        </p:txBody>
      </p:sp>
      <p:pic>
        <p:nvPicPr>
          <p:cNvPr id="1026" name="Picture 2" descr="Class 8 Board Book App 2019 অষ্টম শ্রেণি পাঠ্যবই for Android - APK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152" y="671321"/>
            <a:ext cx="2325075" cy="295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68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76" y="940666"/>
            <a:ext cx="3334693" cy="2744096"/>
          </a:xfrm>
          <a:prstGeom prst="rect">
            <a:avLst/>
          </a:prstGeom>
          <a:scene3d>
            <a:camera prst="orthographicFront"/>
            <a:lightRig rig="threePt" dir="t"/>
          </a:scene3d>
          <a:sp3d>
            <a:bevelT prst="convex"/>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909" y="940666"/>
            <a:ext cx="3754773" cy="2744096"/>
          </a:xfrm>
          <a:prstGeom prst="rect">
            <a:avLst/>
          </a:prstGeom>
          <a:scene3d>
            <a:camera prst="orthographicFront"/>
            <a:lightRig rig="threePt" dir="t"/>
          </a:scene3d>
          <a:sp3d>
            <a:bevelT prst="convex"/>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144" y="3820562"/>
            <a:ext cx="6096000" cy="2245260"/>
          </a:xfrm>
          <a:prstGeom prst="rect">
            <a:avLst/>
          </a:prstGeom>
          <a:scene3d>
            <a:camera prst="orthographicFront"/>
            <a:lightRig rig="threePt" dir="t"/>
          </a:scene3d>
          <a:sp3d>
            <a:bevelT prst="convex"/>
          </a:sp3d>
        </p:spPr>
      </p:pic>
      <p:sp>
        <p:nvSpPr>
          <p:cNvPr id="9" name="TextBox 8"/>
          <p:cNvSpPr txBox="1"/>
          <p:nvPr/>
        </p:nvSpPr>
        <p:spPr>
          <a:xfrm>
            <a:off x="4418216" y="281646"/>
            <a:ext cx="3167855" cy="523220"/>
          </a:xfrm>
          <a:prstGeom prst="rect">
            <a:avLst/>
          </a:prstGeom>
          <a:solidFill>
            <a:srgbClr val="92D050"/>
          </a:solidFill>
          <a:ln>
            <a:solidFill>
              <a:srgbClr val="FFFF00"/>
            </a:solidFill>
          </a:ln>
          <a:effectLst>
            <a:glow rad="228600">
              <a:schemeClr val="accent1">
                <a:satMod val="175000"/>
                <a:alpha val="40000"/>
              </a:schemeClr>
            </a:glow>
          </a:effectLst>
          <a:scene3d>
            <a:camera prst="orthographicFront"/>
            <a:lightRig rig="threePt" dir="t"/>
          </a:scene3d>
          <a:sp3d>
            <a:bevelT w="152400" h="50800" prst="softRound"/>
          </a:sp3d>
        </p:spPr>
        <p:txBody>
          <a:bodyPr wrap="none" rtlCol="0">
            <a:spAutoFit/>
          </a:bodyPr>
          <a:lstStyle/>
          <a:p>
            <a:r>
              <a:rPr lang="en-US" sz="2800" b="1" dirty="0" err="1" smtClean="0">
                <a:latin typeface="NikoshBAN" panose="02000000000000000000" pitchFamily="2" charset="0"/>
                <a:cs typeface="NikoshBAN" panose="02000000000000000000" pitchFamily="2" charset="0"/>
              </a:rPr>
              <a:t>এসো</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কিছু</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দেখি</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8184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4716" y="362139"/>
            <a:ext cx="3655168" cy="523220"/>
          </a:xfrm>
          <a:prstGeom prst="rect">
            <a:avLst/>
          </a:prstGeom>
          <a:solidFill>
            <a:schemeClr val="bg2"/>
          </a:solidFill>
          <a:scene3d>
            <a:camera prst="orthographicFront"/>
            <a:lightRig rig="threePt" dir="t"/>
          </a:scene3d>
          <a:sp3d>
            <a:bevelT w="152400" h="50800" prst="softRound"/>
          </a:sp3d>
        </p:spPr>
        <p:txBody>
          <a:bodyPr wrap="none" rtlCol="0">
            <a:spAutoFit/>
          </a:bodyPr>
          <a:lstStyle/>
          <a:p>
            <a:r>
              <a:rPr lang="en-US" sz="2800" dirty="0" err="1" smtClean="0">
                <a:latin typeface="NikoshBAN" panose="02000000000000000000" pitchFamily="2" charset="0"/>
                <a:cs typeface="NikoshBAN" panose="02000000000000000000" pitchFamily="2" charset="0"/>
              </a:rPr>
              <a:t>এসো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ভিডিও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endParaRPr lang="en-US" sz="2800" dirty="0">
              <a:latin typeface="NikoshBAN" panose="02000000000000000000" pitchFamily="2" charset="0"/>
              <a:cs typeface="NikoshBAN" panose="02000000000000000000"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989459141"/>
              </p:ext>
            </p:extLst>
          </p:nvPr>
        </p:nvGraphicFramePr>
        <p:xfrm>
          <a:off x="4582922" y="2126778"/>
          <a:ext cx="3198756" cy="2771146"/>
        </p:xfrm>
        <a:graphic>
          <a:graphicData uri="http://schemas.openxmlformats.org/presentationml/2006/ole">
            <mc:AlternateContent xmlns:mc="http://schemas.openxmlformats.org/markup-compatibility/2006">
              <mc:Choice xmlns:v="urn:schemas-microsoft-com:vml" Requires="v">
                <p:oleObj spid="_x0000_s2074" name="Packager Shell Object" showAsIcon="1" r:id="rId3" imgW="914400" imgH="792360" progId="Package">
                  <p:embed/>
                </p:oleObj>
              </mc:Choice>
              <mc:Fallback>
                <p:oleObj name="Packager Shell Object" showAsIcon="1" r:id="rId3" imgW="914400" imgH="792360" progId="Package">
                  <p:embed/>
                  <p:pic>
                    <p:nvPicPr>
                      <p:cNvPr id="0" name=""/>
                      <p:cNvPicPr/>
                      <p:nvPr/>
                    </p:nvPicPr>
                    <p:blipFill>
                      <a:blip r:embed="rId4"/>
                      <a:stretch>
                        <a:fillRect/>
                      </a:stretch>
                    </p:blipFill>
                    <p:spPr>
                      <a:xfrm>
                        <a:off x="4582922" y="2126778"/>
                        <a:ext cx="3198756" cy="2771146"/>
                      </a:xfrm>
                      <a:prstGeom prst="rect">
                        <a:avLst/>
                      </a:prstGeom>
                    </p:spPr>
                  </p:pic>
                </p:oleObj>
              </mc:Fallback>
            </mc:AlternateContent>
          </a:graphicData>
        </a:graphic>
      </p:graphicFrame>
    </p:spTree>
    <p:extLst>
      <p:ext uri="{BB962C8B-B14F-4D97-AF65-F5344CB8AC3E}">
        <p14:creationId xmlns:p14="http://schemas.microsoft.com/office/powerpoint/2010/main" val="4198186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0107" y="253497"/>
            <a:ext cx="2502608" cy="769441"/>
          </a:xfrm>
          <a:prstGeom prst="rect">
            <a:avLst/>
          </a:prstGeom>
          <a:solidFill>
            <a:schemeClr val="accent2">
              <a:lumMod val="40000"/>
              <a:lumOff val="60000"/>
            </a:schemeClr>
          </a:solidFill>
          <a:scene3d>
            <a:camera prst="orthographicFront"/>
            <a:lightRig rig="threePt" dir="t"/>
          </a:scene3d>
          <a:sp3d>
            <a:bevelT/>
          </a:sp3d>
        </p:spPr>
        <p:txBody>
          <a:bodyPr wrap="none" rtlCol="0">
            <a:spAutoFit/>
          </a:bodyPr>
          <a:lstStyle/>
          <a:p>
            <a:r>
              <a:rPr lang="en-US" sz="4400" b="1" dirty="0" err="1" smtClean="0">
                <a:latin typeface="NikoshBAN" panose="02000000000000000000" pitchFamily="2" charset="0"/>
                <a:cs typeface="NikoshBAN" panose="02000000000000000000" pitchFamily="2" charset="0"/>
              </a:rPr>
              <a:t>আজকের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পাঠ</a:t>
            </a:r>
            <a:endParaRPr lang="en-US" sz="4400" b="1" dirty="0">
              <a:latin typeface="NikoshBAN" panose="02000000000000000000" pitchFamily="2" charset="0"/>
              <a:cs typeface="NikoshBAN" panose="02000000000000000000" pitchFamily="2" charset="0"/>
            </a:endParaRPr>
          </a:p>
        </p:txBody>
      </p:sp>
      <p:sp>
        <p:nvSpPr>
          <p:cNvPr id="5" name="Rectangle 4"/>
          <p:cNvSpPr/>
          <p:nvPr/>
        </p:nvSpPr>
        <p:spPr>
          <a:xfrm>
            <a:off x="3348469" y="4201454"/>
            <a:ext cx="5113900" cy="1862048"/>
          </a:xfrm>
          <a:prstGeom prst="rect">
            <a:avLst/>
          </a:prstGeom>
          <a:solidFill>
            <a:srgbClr val="00B0F0"/>
          </a:solidFill>
          <a:scene3d>
            <a:camera prst="orthographicFront"/>
            <a:lightRig rig="threePt" dir="t"/>
          </a:scene3d>
          <a:sp3d>
            <a:bevelT prst="convex"/>
          </a:sp3d>
        </p:spPr>
        <p:txBody>
          <a:bodyPr wrap="none">
            <a:spAutoFit/>
          </a:bodyPr>
          <a:lstStyle/>
          <a:p>
            <a:r>
              <a:rPr lang="en-US" sz="11500" b="1" spc="50" dirty="0" err="1" smtClean="0">
                <a:ln w="11430"/>
                <a:latin typeface="NikoshBAN" panose="02000000000000000000" pitchFamily="2" charset="0"/>
                <a:cs typeface="NikoshBAN" panose="02000000000000000000" pitchFamily="2" charset="0"/>
              </a:rPr>
              <a:t>স্যাটেলাইট</a:t>
            </a:r>
            <a:endParaRPr lang="en-US" sz="115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624" y="1157606"/>
            <a:ext cx="3950207" cy="2909180"/>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148196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7513" y="298765"/>
            <a:ext cx="1766830" cy="769441"/>
          </a:xfrm>
          <a:prstGeom prst="rect">
            <a:avLst/>
          </a:prstGeom>
          <a:solidFill>
            <a:srgbClr val="92D050"/>
          </a:solidFill>
          <a:scene3d>
            <a:camera prst="orthographicFront"/>
            <a:lightRig rig="threePt" dir="t"/>
          </a:scene3d>
          <a:sp3d>
            <a:bevelT/>
          </a:sp3d>
        </p:spPr>
        <p:txBody>
          <a:bodyPr wrap="none" rtlCol="0">
            <a:spAutoFit/>
          </a:bodyPr>
          <a:lstStyle/>
          <a:p>
            <a:r>
              <a:rPr lang="en-US" sz="4400" dirty="0" err="1" smtClean="0">
                <a:latin typeface="NikoshBAN" panose="02000000000000000000" pitchFamily="2" charset="0"/>
                <a:cs typeface="NikoshBAN" panose="02000000000000000000" pitchFamily="2" charset="0"/>
              </a:rPr>
              <a:t>শিখনফল</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886490" y="2009970"/>
            <a:ext cx="5589992"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১.স্যাটেলাইট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6" name="Rectangle 5"/>
          <p:cNvSpPr/>
          <p:nvPr/>
        </p:nvSpPr>
        <p:spPr>
          <a:xfrm>
            <a:off x="886490" y="3364187"/>
            <a:ext cx="11077071" cy="707886"/>
          </a:xfrm>
          <a:prstGeom prst="rect">
            <a:avLst/>
          </a:prstGeom>
        </p:spPr>
        <p:txBody>
          <a:bodyPr wrap="none">
            <a:spAutoFit/>
          </a:bodyPr>
          <a:lstStyle/>
          <a:p>
            <a:r>
              <a:rPr lang="en-US" sz="4000" dirty="0" smtClean="0">
                <a:latin typeface="NikoshBAN" panose="02000000000000000000" pitchFamily="2" charset="0"/>
                <a:cs typeface="NikoshBAN" panose="02000000000000000000" pitchFamily="2" charset="0"/>
              </a:rPr>
              <a:t>৩.</a:t>
            </a:r>
            <a:r>
              <a:rPr lang="as-IN" sz="4000" dirty="0" smtClean="0">
                <a:latin typeface="NikoshBAN" panose="02000000000000000000" pitchFamily="2" charset="0"/>
                <a:cs typeface="NikoshBAN" panose="02000000000000000000" pitchFamily="2" charset="0"/>
              </a:rPr>
              <a:t>কি </a:t>
            </a:r>
            <a:r>
              <a:rPr lang="as-IN" sz="4000" dirty="0">
                <a:latin typeface="NikoshBAN" panose="02000000000000000000" pitchFamily="2" charset="0"/>
                <a:cs typeface="NikoshBAN" panose="02000000000000000000" pitchFamily="2" charset="0"/>
              </a:rPr>
              <a:t>উপকারে আসবে বঙ্গবন্ধু স্যাটেলাইট -</a:t>
            </a:r>
            <a:r>
              <a:rPr lang="as-IN" sz="4000" dirty="0" smtClean="0">
                <a:latin typeface="NikoshBAN" panose="02000000000000000000" pitchFamily="2" charset="0"/>
                <a:cs typeface="NikoshBAN" panose="02000000000000000000" pitchFamily="2" charset="0"/>
              </a:rPr>
              <a:t>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sp>
        <p:nvSpPr>
          <p:cNvPr id="7" name="Rectangle 6"/>
          <p:cNvSpPr/>
          <p:nvPr/>
        </p:nvSpPr>
        <p:spPr>
          <a:xfrm>
            <a:off x="886490" y="2717856"/>
            <a:ext cx="9321783" cy="707886"/>
          </a:xfrm>
          <a:prstGeom prst="rect">
            <a:avLst/>
          </a:prstGeom>
        </p:spPr>
        <p:txBody>
          <a:bodyPr wrap="none">
            <a:spAutoFit/>
          </a:bodyPr>
          <a:lstStyle/>
          <a:p>
            <a:r>
              <a:rPr lang="en-US" sz="4000" dirty="0" smtClean="0">
                <a:latin typeface="NikoshBAN" panose="02000000000000000000" pitchFamily="2" charset="0"/>
                <a:cs typeface="NikoshBAN" panose="02000000000000000000" pitchFamily="2" charset="0"/>
              </a:rPr>
              <a:t>২.স্যাটেলাইট </a:t>
            </a:r>
            <a:r>
              <a:rPr lang="en-US" sz="4000" dirty="0" err="1" smtClean="0">
                <a:latin typeface="NikoshBAN" panose="02000000000000000000" pitchFamily="2" charset="0"/>
                <a:cs typeface="NikoshBAN" panose="02000000000000000000" pitchFamily="2" charset="0"/>
              </a:rPr>
              <a:t>এর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প্রক্রিয়া</a:t>
            </a:r>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2" name="TextBox 1"/>
          <p:cNvSpPr txBox="1"/>
          <p:nvPr/>
        </p:nvSpPr>
        <p:spPr>
          <a:xfrm>
            <a:off x="867246" y="1363639"/>
            <a:ext cx="5176460"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এই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পাঠ</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শিক্ষার্থীরা</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7888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97" y="4223070"/>
            <a:ext cx="11374171" cy="646331"/>
          </a:xfrm>
          <a:prstGeom prst="rect">
            <a:avLst/>
          </a:prstGeom>
        </p:spPr>
        <p:txBody>
          <a:bodyPr wrap="square">
            <a:spAutoFit/>
          </a:bodyPr>
          <a:lstStyle/>
          <a:p>
            <a:r>
              <a:rPr lang="as-IN" sz="3600" b="0" i="0" dirty="0" smtClean="0">
                <a:solidFill>
                  <a:srgbClr val="444444"/>
                </a:solidFill>
                <a:effectLst/>
                <a:latin typeface="NikoshBAN" panose="02000000000000000000" pitchFamily="2" charset="0"/>
                <a:cs typeface="NikoshBAN" panose="02000000000000000000" pitchFamily="2" charset="0"/>
              </a:rPr>
              <a:t>পৃথিবীকে প্রদক্ষিণকারী যে কোনো বস্তুই হলো স্যাটেলাইট বা উপগ্রহ।</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558297" y="483027"/>
            <a:ext cx="2310248" cy="646331"/>
          </a:xfrm>
          <a:prstGeom prst="rect">
            <a:avLst/>
          </a:prstGeom>
        </p:spPr>
        <p:txBody>
          <a:bodyPr wrap="none">
            <a:spAutoFit/>
          </a:bodyPr>
          <a:lstStyle/>
          <a:p>
            <a:r>
              <a:rPr lang="en-US" sz="3600" b="1" dirty="0" err="1" smtClean="0">
                <a:latin typeface="NikoshBAN" panose="02000000000000000000" pitchFamily="2" charset="0"/>
                <a:cs typeface="NikoshBAN" panose="02000000000000000000" pitchFamily="2" charset="0"/>
              </a:rPr>
              <a:t>স্যাটেলাইট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804" y="663874"/>
            <a:ext cx="5296402" cy="3405206"/>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0526627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0879" y="274798"/>
            <a:ext cx="1883849" cy="707886"/>
          </a:xfrm>
          <a:prstGeom prst="rect">
            <a:avLst/>
          </a:prstGeom>
          <a:solidFill>
            <a:srgbClr val="92D050"/>
          </a:solidFill>
          <a:scene3d>
            <a:camera prst="orthographicFront"/>
            <a:lightRig rig="threePt" dir="t"/>
          </a:scene3d>
          <a:sp3d>
            <a:bevelT prst="slope"/>
          </a:sp3d>
        </p:spPr>
        <p:txBody>
          <a:bodyPr wrap="none">
            <a:spAutoFit/>
          </a:bodyPr>
          <a:lstStyle/>
          <a:p>
            <a:r>
              <a:rPr lang="en-US" sz="4000" dirty="0" err="1">
                <a:latin typeface="NikoshBAN" panose="02000000000000000000" pitchFamily="2" charset="0"/>
                <a:cs typeface="NikoshBAN" panose="02000000000000000000" pitchFamily="2" charset="0"/>
              </a:rPr>
              <a:t>স্যাটেলাইট</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215" y="1251972"/>
            <a:ext cx="4099731" cy="3604928"/>
          </a:xfrm>
          <a:prstGeom prst="rect">
            <a:avLst/>
          </a:prstGeom>
        </p:spPr>
      </p:pic>
      <p:sp>
        <p:nvSpPr>
          <p:cNvPr id="6" name="Rectangle 5"/>
          <p:cNvSpPr/>
          <p:nvPr/>
        </p:nvSpPr>
        <p:spPr>
          <a:xfrm>
            <a:off x="380246" y="4266104"/>
            <a:ext cx="6822398" cy="830997"/>
          </a:xfrm>
          <a:prstGeom prst="rect">
            <a:avLst/>
          </a:prstGeom>
        </p:spPr>
        <p:txBody>
          <a:bodyPr wrap="square">
            <a:spAutoFit/>
          </a:bodyPr>
          <a:lstStyle/>
          <a:p>
            <a:pPr marL="342900" indent="-342900">
              <a:buFont typeface="Wingdings" panose="05000000000000000000" pitchFamily="2" charset="2"/>
              <a:buChar char="q"/>
            </a:pPr>
            <a:r>
              <a:rPr lang="as-IN" sz="2400" dirty="0">
                <a:solidFill>
                  <a:srgbClr val="444444"/>
                </a:solidFill>
                <a:latin typeface="NikoshBAN" panose="02000000000000000000" pitchFamily="2" charset="0"/>
                <a:cs typeface="NikoshBAN" panose="02000000000000000000" pitchFamily="2" charset="0"/>
              </a:rPr>
              <a:t>স্যাটেলাইট দুই ধরনের। ন্যাচারাল স্যাটেলাইট বা প্রাকৃতিক উপগ্রহ এবং আর্টিফিশিয়াল স্যাটেলাইট বা কৃত্তিম উপগ্রহ।</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997634" y="2887162"/>
            <a:ext cx="4123245" cy="584775"/>
          </a:xfrm>
          <a:prstGeom prst="rect">
            <a:avLst/>
          </a:prstGeom>
          <a:solidFill>
            <a:schemeClr val="accent1">
              <a:lumMod val="60000"/>
              <a:lumOff val="40000"/>
            </a:schemeClr>
          </a:solidFill>
          <a:scene3d>
            <a:camera prst="orthographicFront"/>
            <a:lightRig rig="threePt" dir="t"/>
          </a:scene3d>
          <a:sp3d>
            <a:bevelT prst="slope"/>
          </a:sp3d>
        </p:spPr>
        <p:txBody>
          <a:bodyPr wrap="none">
            <a:spAutoFit/>
          </a:bodyPr>
          <a:lstStyle/>
          <a:p>
            <a:r>
              <a:rPr lang="en-US" sz="3200" dirty="0" err="1">
                <a:latin typeface="NikoshBAN" panose="02000000000000000000" pitchFamily="2" charset="0"/>
                <a:cs typeface="NikoshBAN" panose="02000000000000000000" pitchFamily="2" charset="0"/>
              </a:rPr>
              <a:t>স্যাটেলাইটের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অর্থ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উপগ্র</a:t>
            </a:r>
            <a:r>
              <a:rPr lang="en-US" sz="3200" dirty="0" err="1">
                <a:solidFill>
                  <a:srgbClr val="7030A0"/>
                </a:solidFill>
                <a:latin typeface="NikoshBAN" panose="02000000000000000000" pitchFamily="2" charset="0"/>
                <a:cs typeface="NikoshBAN" panose="02000000000000000000" pitchFamily="2" charset="0"/>
              </a:rPr>
              <a:t>হ</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7683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581</Words>
  <Application>Microsoft Office PowerPoint</Application>
  <PresentationFormat>Widescreen</PresentationFormat>
  <Paragraphs>63</Paragraphs>
  <Slides>19</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Arial Unicode MS</vt:lpstr>
      <vt:lpstr>Arial</vt:lpstr>
      <vt:lpstr>Baskerville Old Face</vt:lpstr>
      <vt:lpstr>Calibri</vt:lpstr>
      <vt:lpstr>Calibri Light</vt:lpstr>
      <vt:lpstr>Nikosh</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34</cp:revision>
  <dcterms:created xsi:type="dcterms:W3CDTF">2020-09-27T09:19:39Z</dcterms:created>
  <dcterms:modified xsi:type="dcterms:W3CDTF">2020-09-28T08:26:46Z</dcterms:modified>
</cp:coreProperties>
</file>