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73" r:id="rId5"/>
    <p:sldId id="267" r:id="rId6"/>
    <p:sldId id="262" r:id="rId7"/>
    <p:sldId id="261" r:id="rId8"/>
    <p:sldId id="278" r:id="rId9"/>
    <p:sldId id="274" r:id="rId10"/>
    <p:sldId id="275" r:id="rId11"/>
    <p:sldId id="277" r:id="rId12"/>
    <p:sldId id="266" r:id="rId13"/>
    <p:sldId id="263" r:id="rId14"/>
    <p:sldId id="279" r:id="rId15"/>
    <p:sldId id="280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3.jpg"/><Relationship Id="rId1" Type="http://schemas.openxmlformats.org/officeDocument/2006/relationships/image" Target="../media/image4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3.jpg"/><Relationship Id="rId1" Type="http://schemas.openxmlformats.org/officeDocument/2006/relationships/image" Target="../media/image4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5C84E-F184-4F9D-B8ED-C48365838D1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0CF4F5-092E-48DC-8F11-806A9A2345C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45CA1F-03CB-4566-8861-F7C107737305}" type="parTrans" cxnId="{15D351E9-83B8-4FB0-A0C9-1A7C7DE4C59F}">
      <dgm:prSet/>
      <dgm:spPr/>
      <dgm:t>
        <a:bodyPr/>
        <a:lstStyle/>
        <a:p>
          <a:endParaRPr lang="en-US"/>
        </a:p>
      </dgm:t>
    </dgm:pt>
    <dgm:pt modelId="{6970F930-61AE-4F96-900F-EAE1DC4E40CA}" type="sibTrans" cxnId="{15D351E9-83B8-4FB0-A0C9-1A7C7DE4C59F}">
      <dgm:prSet/>
      <dgm:spPr/>
      <dgm:t>
        <a:bodyPr/>
        <a:lstStyle/>
        <a:p>
          <a:endParaRPr lang="en-US"/>
        </a:p>
      </dgm:t>
    </dgm:pt>
    <dgm:pt modelId="{14A37D94-1B21-4154-ACCC-423D166DE266}">
      <dgm:prSet phldrT="[Text]" custT="1"/>
      <dgm:spPr/>
      <dgm:t>
        <a:bodyPr/>
        <a:lstStyle/>
        <a:p>
          <a:pPr algn="l"/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১) ভিটামিন কত প্রকার ও কী কী তা বলতে পারবে ।</a:t>
          </a:r>
          <a:endParaRPr lang="en-US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২) ভিটামিন “এ” , “ডি” , “ই” এদের  উৎস বলতে পারবে 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৩) ভিটামিন “এ” ,  “ডি” , “ই”  এদের অভাবে কী কী রোগ হয় তা বলতে পারবে ।</a:t>
          </a:r>
        </a:p>
        <a:p>
          <a:pPr algn="l"/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৪) ভিটামিন “এ” ,  “ডি” , “ই”  কাজ বলতে পারবে। </a:t>
          </a:r>
          <a:endParaRPr lang="en-US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1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9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2CB2C4-2B09-46F8-96BF-16603FF101EF}" type="parTrans" cxnId="{DCE74D09-B53F-49A5-8D27-8B922BE2E8CE}">
      <dgm:prSet/>
      <dgm:spPr/>
      <dgm:t>
        <a:bodyPr/>
        <a:lstStyle/>
        <a:p>
          <a:endParaRPr lang="en-US"/>
        </a:p>
      </dgm:t>
    </dgm:pt>
    <dgm:pt modelId="{AE7238F6-26C2-49AE-81D3-5DCE9F3BF435}" type="sibTrans" cxnId="{DCE74D09-B53F-49A5-8D27-8B922BE2E8CE}">
      <dgm:prSet/>
      <dgm:spPr/>
      <dgm:t>
        <a:bodyPr/>
        <a:lstStyle/>
        <a:p>
          <a:endParaRPr lang="en-US"/>
        </a:p>
      </dgm:t>
    </dgm:pt>
    <dgm:pt modelId="{B31FD05D-F73A-4CBC-A1FD-D77A632C2CF6}" type="pres">
      <dgm:prSet presAssocID="{C7A5C84E-F184-4F9D-B8ED-C48365838D1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A465DE-D327-4816-BA62-FB08FA6CF1FF}" type="pres">
      <dgm:prSet presAssocID="{9D0CF4F5-092E-48DC-8F11-806A9A2345C9}" presName="root" presStyleCnt="0">
        <dgm:presLayoutVars>
          <dgm:chMax/>
          <dgm:chPref val="4"/>
        </dgm:presLayoutVars>
      </dgm:prSet>
      <dgm:spPr/>
    </dgm:pt>
    <dgm:pt modelId="{2EC9CDA2-5FD9-480E-90FD-6E784626708E}" type="pres">
      <dgm:prSet presAssocID="{9D0CF4F5-092E-48DC-8F11-806A9A2345C9}" presName="rootComposite" presStyleCnt="0">
        <dgm:presLayoutVars/>
      </dgm:prSet>
      <dgm:spPr/>
    </dgm:pt>
    <dgm:pt modelId="{E6037644-ED93-4AAF-9EBE-4405DCBB7682}" type="pres">
      <dgm:prSet presAssocID="{9D0CF4F5-092E-48DC-8F11-806A9A2345C9}" presName="rootText" presStyleLbl="node0" presStyleIdx="0" presStyleCnt="1" custScaleX="26178" custLinFactY="-64869" custLinFactNeighborX="88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3B9FBD21-7A7D-464F-A7DB-3F50655609CA}" type="pres">
      <dgm:prSet presAssocID="{9D0CF4F5-092E-48DC-8F11-806A9A2345C9}" presName="childShape" presStyleCnt="0">
        <dgm:presLayoutVars>
          <dgm:chMax val="0"/>
          <dgm:chPref val="0"/>
        </dgm:presLayoutVars>
      </dgm:prSet>
      <dgm:spPr/>
    </dgm:pt>
    <dgm:pt modelId="{C8FED3CB-D3BC-46FC-AFB6-75F5C1E50AEC}" type="pres">
      <dgm:prSet presAssocID="{14A37D94-1B21-4154-ACCC-423D166DE266}" presName="childComposite" presStyleCnt="0">
        <dgm:presLayoutVars>
          <dgm:chMax val="0"/>
          <dgm:chPref val="0"/>
        </dgm:presLayoutVars>
      </dgm:prSet>
      <dgm:spPr/>
    </dgm:pt>
    <dgm:pt modelId="{AAA0FC9A-E1F0-47CA-957C-2B3AAE79CF3B}" type="pres">
      <dgm:prSet presAssocID="{14A37D94-1B21-4154-ACCC-423D166DE266}" presName="Image" presStyleLbl="node1" presStyleIdx="0" presStyleCnt="1" custScaleX="97472" custScaleY="107482" custLinFactX="100000" custLinFactY="-100000" custLinFactNeighborX="144359" custLinFactNeighborY="-1190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037AA009-6A0A-4842-B525-53D19F8FC4CA}" type="pres">
      <dgm:prSet presAssocID="{14A37D94-1B21-4154-ACCC-423D166DE266}" presName="childText" presStyleLbl="lnNode1" presStyleIdx="0" presStyleCnt="1" custScaleX="118569" custScaleY="310094" custLinFactNeighborX="-10054" custLinFactNeighborY="-12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23A057-9D49-478C-90C8-26493D293E69}" type="presOf" srcId="{14A37D94-1B21-4154-ACCC-423D166DE266}" destId="{037AA009-6A0A-4842-B525-53D19F8FC4CA}" srcOrd="0" destOrd="0" presId="urn:microsoft.com/office/officeart/2008/layout/PictureAccentList"/>
    <dgm:cxn modelId="{FF7B5830-085C-403E-A72F-DC93C9818C7D}" type="presOf" srcId="{9D0CF4F5-092E-48DC-8F11-806A9A2345C9}" destId="{E6037644-ED93-4AAF-9EBE-4405DCBB7682}" srcOrd="0" destOrd="0" presId="urn:microsoft.com/office/officeart/2008/layout/PictureAccentList"/>
    <dgm:cxn modelId="{DCE74D09-B53F-49A5-8D27-8B922BE2E8CE}" srcId="{9D0CF4F5-092E-48DC-8F11-806A9A2345C9}" destId="{14A37D94-1B21-4154-ACCC-423D166DE266}" srcOrd="0" destOrd="0" parTransId="{812CB2C4-2B09-46F8-96BF-16603FF101EF}" sibTransId="{AE7238F6-26C2-49AE-81D3-5DCE9F3BF435}"/>
    <dgm:cxn modelId="{D7568884-21CA-415F-B295-E82D0C8AAF2F}" type="presOf" srcId="{C7A5C84E-F184-4F9D-B8ED-C48365838D1F}" destId="{B31FD05D-F73A-4CBC-A1FD-D77A632C2CF6}" srcOrd="0" destOrd="0" presId="urn:microsoft.com/office/officeart/2008/layout/PictureAccentList"/>
    <dgm:cxn modelId="{15D351E9-83B8-4FB0-A0C9-1A7C7DE4C59F}" srcId="{C7A5C84E-F184-4F9D-B8ED-C48365838D1F}" destId="{9D0CF4F5-092E-48DC-8F11-806A9A2345C9}" srcOrd="0" destOrd="0" parTransId="{AB45CA1F-03CB-4566-8861-F7C107737305}" sibTransId="{6970F930-61AE-4F96-900F-EAE1DC4E40CA}"/>
    <dgm:cxn modelId="{8A5FF26A-2819-4D01-B485-CF9B4C04915C}" type="presParOf" srcId="{B31FD05D-F73A-4CBC-A1FD-D77A632C2CF6}" destId="{B5A465DE-D327-4816-BA62-FB08FA6CF1FF}" srcOrd="0" destOrd="0" presId="urn:microsoft.com/office/officeart/2008/layout/PictureAccentList"/>
    <dgm:cxn modelId="{7E55DD23-C09C-4FAB-BBF6-48A097709FC1}" type="presParOf" srcId="{B5A465DE-D327-4816-BA62-FB08FA6CF1FF}" destId="{2EC9CDA2-5FD9-480E-90FD-6E784626708E}" srcOrd="0" destOrd="0" presId="urn:microsoft.com/office/officeart/2008/layout/PictureAccentList"/>
    <dgm:cxn modelId="{491CCEA8-1823-4C5B-BECB-77932A06AB43}" type="presParOf" srcId="{2EC9CDA2-5FD9-480E-90FD-6E784626708E}" destId="{E6037644-ED93-4AAF-9EBE-4405DCBB7682}" srcOrd="0" destOrd="0" presId="urn:microsoft.com/office/officeart/2008/layout/PictureAccentList"/>
    <dgm:cxn modelId="{2BE93193-FBCD-43B6-B55E-9EB48E56C2E9}" type="presParOf" srcId="{B5A465DE-D327-4816-BA62-FB08FA6CF1FF}" destId="{3B9FBD21-7A7D-464F-A7DB-3F50655609CA}" srcOrd="1" destOrd="0" presId="urn:microsoft.com/office/officeart/2008/layout/PictureAccentList"/>
    <dgm:cxn modelId="{E8C46320-6A42-4ADB-B60D-762F824B9987}" type="presParOf" srcId="{3B9FBD21-7A7D-464F-A7DB-3F50655609CA}" destId="{C8FED3CB-D3BC-46FC-AFB6-75F5C1E50AEC}" srcOrd="0" destOrd="0" presId="urn:microsoft.com/office/officeart/2008/layout/PictureAccentList"/>
    <dgm:cxn modelId="{8BD659B3-46D5-4507-8656-03AC0BCD3FBE}" type="presParOf" srcId="{C8FED3CB-D3BC-46FC-AFB6-75F5C1E50AEC}" destId="{AAA0FC9A-E1F0-47CA-957C-2B3AAE79CF3B}" srcOrd="0" destOrd="0" presId="urn:microsoft.com/office/officeart/2008/layout/PictureAccentList"/>
    <dgm:cxn modelId="{80CEA3F9-8E6B-4B3C-9A42-9DFC49283937}" type="presParOf" srcId="{C8FED3CB-D3BC-46FC-AFB6-75F5C1E50AEC}" destId="{037AA009-6A0A-4842-B525-53D19F8FC4C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4DF5E7-5BF6-428C-8F5F-B9C9D1C1444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A0807D-6EFA-482E-9430-4AEFADE91BE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>
          <a:prstTxWarp prst="textStop">
            <a:avLst/>
          </a:prstTxWarp>
        </a:bodyPr>
        <a:lstStyle/>
        <a:p>
          <a:r>
            <a:rPr lang="bn-BD" sz="3200" dirty="0" smtClean="0"/>
            <a:t> ভিটামিন</a:t>
          </a:r>
          <a:r>
            <a:rPr lang="en-US" sz="3200" dirty="0" smtClean="0"/>
            <a:t>-</a:t>
          </a:r>
          <a:r>
            <a:rPr lang="bn-BD" sz="3200" dirty="0" smtClean="0"/>
            <a:t> “এ” , “ডি” ,  “ই” একটি করে কাজ লিখ।</a:t>
          </a:r>
          <a:endParaRPr lang="en-US" sz="3200" dirty="0"/>
        </a:p>
      </dgm:t>
    </dgm:pt>
    <dgm:pt modelId="{D5CA0EBB-AA32-430F-96EA-2EA5DF566C88}" type="parTrans" cxnId="{F228CCF5-C588-4EAF-8BC7-D8F1E62C8A25}">
      <dgm:prSet/>
      <dgm:spPr/>
      <dgm:t>
        <a:bodyPr/>
        <a:lstStyle/>
        <a:p>
          <a:endParaRPr lang="en-US" sz="2000"/>
        </a:p>
      </dgm:t>
    </dgm:pt>
    <dgm:pt modelId="{E8C4CA5C-6F58-47C0-83A7-2D673FA7539A}" type="sibTrans" cxnId="{F228CCF5-C588-4EAF-8BC7-D8F1E62C8A25}">
      <dgm:prSet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000"/>
        </a:p>
      </dgm:t>
    </dgm:pt>
    <dgm:pt modelId="{84057D89-0746-4EDA-8078-B856ABAF70D3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>
          <a:prstTxWarp prst="textStop">
            <a:avLst/>
          </a:prstTxWarp>
        </a:bodyPr>
        <a:lstStyle/>
        <a:p>
          <a:r>
            <a:rPr lang="bn-BD" sz="3200" dirty="0" smtClean="0"/>
            <a:t> ভিটামিন</a:t>
          </a:r>
          <a:r>
            <a:rPr lang="en-US" sz="3200" dirty="0" smtClean="0"/>
            <a:t>-</a:t>
          </a:r>
          <a:r>
            <a:rPr lang="bn-BD" sz="3200" dirty="0" smtClean="0"/>
            <a:t> “এ” , “ডি” ,  “ই” একটি করে অভাব জনিত রোগ লিখ। </a:t>
          </a:r>
          <a:endParaRPr lang="en-US" sz="3200" dirty="0"/>
        </a:p>
      </dgm:t>
    </dgm:pt>
    <dgm:pt modelId="{812F5ADF-7211-4E6C-A39E-93976D3B8EA3}" type="parTrans" cxnId="{6E009994-D00D-4BB9-BAF1-AF8F88589724}">
      <dgm:prSet/>
      <dgm:spPr/>
      <dgm:t>
        <a:bodyPr/>
        <a:lstStyle/>
        <a:p>
          <a:endParaRPr lang="en-US" sz="2000"/>
        </a:p>
      </dgm:t>
    </dgm:pt>
    <dgm:pt modelId="{A43B8901-7E3C-4724-95B0-281ABD99E39D}" type="sibTrans" cxnId="{6E009994-D00D-4BB9-BAF1-AF8F88589724}">
      <dgm:prSet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000"/>
        </a:p>
      </dgm:t>
    </dgm:pt>
    <dgm:pt modelId="{56597D50-C51F-471B-B8B6-B98FBCCD5253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prstTxWarp prst="textStop">
            <a:avLst/>
          </a:prstTxWarp>
        </a:bodyPr>
        <a:lstStyle/>
        <a:p>
          <a:r>
            <a:rPr lang="bn-BD" sz="3200" dirty="0" smtClean="0"/>
            <a:t> ভিটামিন</a:t>
          </a:r>
          <a:r>
            <a:rPr lang="en-US" sz="3200" dirty="0" smtClean="0"/>
            <a:t>- </a:t>
          </a:r>
          <a:r>
            <a:rPr lang="bn-BD" sz="3200" dirty="0" smtClean="0"/>
            <a:t> “এ” , “ডি” ,   “ই” তিনটি করে খাদ্যের নাম লিখ। </a:t>
          </a:r>
          <a:r>
            <a:rPr lang="en-US" sz="3200" dirty="0" smtClean="0"/>
            <a:t> </a:t>
          </a:r>
          <a:endParaRPr lang="en-US" sz="3200" dirty="0"/>
        </a:p>
      </dgm:t>
    </dgm:pt>
    <dgm:pt modelId="{6BF87EE2-1C85-4C3F-83B1-DE6DB8B25DA1}" type="parTrans" cxnId="{9573E47E-49B8-438D-A6EC-97DCA3B5B11F}">
      <dgm:prSet/>
      <dgm:spPr/>
      <dgm:t>
        <a:bodyPr/>
        <a:lstStyle/>
        <a:p>
          <a:endParaRPr lang="en-US"/>
        </a:p>
      </dgm:t>
    </dgm:pt>
    <dgm:pt modelId="{1F0999BC-D458-4C44-95EB-0E9CED6DD425}" type="sibTrans" cxnId="{9573E47E-49B8-438D-A6EC-97DCA3B5B11F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B6AB8A3-4C45-4851-A4AB-98E9D10B5601}" type="pres">
      <dgm:prSet presAssocID="{0D4DF5E7-5BF6-428C-8F5F-B9C9D1C1444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CBBA54-EE5C-497B-B8DC-6B233DA25E89}" type="pres">
      <dgm:prSet presAssocID="{45A0807D-6EFA-482E-9430-4AEFADE91BEF}" presName="composite" presStyleCnt="0"/>
      <dgm:spPr/>
    </dgm:pt>
    <dgm:pt modelId="{C5EB61A5-8E7F-4592-A12C-96A0D0E54159}" type="pres">
      <dgm:prSet presAssocID="{45A0807D-6EFA-482E-9430-4AEFADE91BEF}" presName="Parent1" presStyleLbl="node1" presStyleIdx="0" presStyleCnt="6" custScaleX="411922" custScaleY="68212" custLinFactNeighborX="75770" custLinFactNeighborY="-30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40BCE-0050-4195-B715-972F697DF2ED}" type="pres">
      <dgm:prSet presAssocID="{45A0807D-6EFA-482E-9430-4AEFADE91BE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FC309-4F59-4676-8C4E-B387FCA0611E}" type="pres">
      <dgm:prSet presAssocID="{45A0807D-6EFA-482E-9430-4AEFADE91BEF}" presName="BalanceSpacing" presStyleCnt="0"/>
      <dgm:spPr/>
    </dgm:pt>
    <dgm:pt modelId="{27F3F415-481C-485C-A499-13D5DDF9D6A4}" type="pres">
      <dgm:prSet presAssocID="{45A0807D-6EFA-482E-9430-4AEFADE91BEF}" presName="BalanceSpacing1" presStyleCnt="0"/>
      <dgm:spPr/>
    </dgm:pt>
    <dgm:pt modelId="{121B9AE3-FC90-425C-8F74-E74EE99FFB3C}" type="pres">
      <dgm:prSet presAssocID="{E8C4CA5C-6F58-47C0-83A7-2D673FA7539A}" presName="Accent1Text" presStyleLbl="node1" presStyleIdx="1" presStyleCnt="6" custScaleX="71633" custScaleY="66440" custLinFactX="-60120" custLinFactNeighborX="-100000" custLinFactNeighborY="10580"/>
      <dgm:spPr/>
      <dgm:t>
        <a:bodyPr/>
        <a:lstStyle/>
        <a:p>
          <a:endParaRPr lang="en-US"/>
        </a:p>
      </dgm:t>
    </dgm:pt>
    <dgm:pt modelId="{8C8EA121-BBD2-42C5-AE45-9B5C7D162684}" type="pres">
      <dgm:prSet presAssocID="{E8C4CA5C-6F58-47C0-83A7-2D673FA7539A}" presName="spaceBetweenRectangles" presStyleCnt="0"/>
      <dgm:spPr/>
    </dgm:pt>
    <dgm:pt modelId="{D80974EA-F35A-47C9-A34C-43929D53F160}" type="pres">
      <dgm:prSet presAssocID="{84057D89-0746-4EDA-8078-B856ABAF70D3}" presName="composite" presStyleCnt="0"/>
      <dgm:spPr/>
    </dgm:pt>
    <dgm:pt modelId="{1B74DE34-41EC-41C2-B5E8-9343E80865FE}" type="pres">
      <dgm:prSet presAssocID="{84057D89-0746-4EDA-8078-B856ABAF70D3}" presName="Parent1" presStyleLbl="node1" presStyleIdx="2" presStyleCnt="6" custScaleX="406749" custScaleY="69812" custLinFactX="6771" custLinFactNeighborX="100000" custLinFactNeighborY="69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7259B-E7E0-45BB-938D-3B71F0E02686}" type="pres">
      <dgm:prSet presAssocID="{84057D89-0746-4EDA-8078-B856ABAF70D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C04F4-5A0B-4B87-A51D-0B6A5AE36C12}" type="pres">
      <dgm:prSet presAssocID="{84057D89-0746-4EDA-8078-B856ABAF70D3}" presName="BalanceSpacing" presStyleCnt="0"/>
      <dgm:spPr/>
    </dgm:pt>
    <dgm:pt modelId="{8C606B89-0E6A-40E6-96CB-4E61D62DF3B3}" type="pres">
      <dgm:prSet presAssocID="{84057D89-0746-4EDA-8078-B856ABAF70D3}" presName="BalanceSpacing1" presStyleCnt="0"/>
      <dgm:spPr/>
    </dgm:pt>
    <dgm:pt modelId="{0C7E77FD-69BC-48D0-897B-DF0289917B6C}" type="pres">
      <dgm:prSet presAssocID="{A43B8901-7E3C-4724-95B0-281ABD99E39D}" presName="Accent1Text" presStyleLbl="node1" presStyleIdx="3" presStyleCnt="6" custScaleX="75337" custScaleY="65197" custLinFactX="-151999" custLinFactNeighborX="-200000" custLinFactNeighborY="8968"/>
      <dgm:spPr/>
      <dgm:t>
        <a:bodyPr/>
        <a:lstStyle/>
        <a:p>
          <a:endParaRPr lang="en-US"/>
        </a:p>
      </dgm:t>
    </dgm:pt>
    <dgm:pt modelId="{EE0B92A6-5489-4443-8FEB-5725E03DEE48}" type="pres">
      <dgm:prSet presAssocID="{A43B8901-7E3C-4724-95B0-281ABD99E39D}" presName="spaceBetweenRectangles" presStyleCnt="0"/>
      <dgm:spPr/>
    </dgm:pt>
    <dgm:pt modelId="{ADE41FC4-FBBE-4B72-A0D6-A4DBA40B3CBE}" type="pres">
      <dgm:prSet presAssocID="{56597D50-C51F-471B-B8B6-B98FBCCD5253}" presName="composite" presStyleCnt="0"/>
      <dgm:spPr/>
    </dgm:pt>
    <dgm:pt modelId="{05909757-D7B9-4E6B-B303-934BF3282A48}" type="pres">
      <dgm:prSet presAssocID="{56597D50-C51F-471B-B8B6-B98FBCCD5253}" presName="Parent1" presStyleLbl="node1" presStyleIdx="4" presStyleCnt="6" custScaleX="414485" custScaleY="71722" custLinFactNeighborX="80346" custLinFactNeighborY="-45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87B65-837D-4DE4-8050-489AA1952A89}" type="pres">
      <dgm:prSet presAssocID="{56597D50-C51F-471B-B8B6-B98FBCCD525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65E65E8-9CF9-44A3-834C-76B106BFB5FB}" type="pres">
      <dgm:prSet presAssocID="{56597D50-C51F-471B-B8B6-B98FBCCD5253}" presName="BalanceSpacing" presStyleCnt="0"/>
      <dgm:spPr/>
    </dgm:pt>
    <dgm:pt modelId="{D56BFC0D-CC03-44C9-85F6-63E14C539854}" type="pres">
      <dgm:prSet presAssocID="{56597D50-C51F-471B-B8B6-B98FBCCD5253}" presName="BalanceSpacing1" presStyleCnt="0"/>
      <dgm:spPr/>
    </dgm:pt>
    <dgm:pt modelId="{D5BB05C5-25C9-4D4F-A823-27A3FA107972}" type="pres">
      <dgm:prSet presAssocID="{1F0999BC-D458-4C44-95EB-0E9CED6DD425}" presName="Accent1Text" presStyleLbl="node1" presStyleIdx="5" presStyleCnt="6" custScaleX="60136" custScaleY="65900" custLinFactX="-66776" custLinFactNeighborX="-100000" custLinFactNeighborY="-253"/>
      <dgm:spPr/>
      <dgm:t>
        <a:bodyPr/>
        <a:lstStyle/>
        <a:p>
          <a:endParaRPr lang="en-US"/>
        </a:p>
      </dgm:t>
    </dgm:pt>
  </dgm:ptLst>
  <dgm:cxnLst>
    <dgm:cxn modelId="{DAC45132-E5A5-4AE3-AEFA-10AD6E20B084}" type="presOf" srcId="{56597D50-C51F-471B-B8B6-B98FBCCD5253}" destId="{05909757-D7B9-4E6B-B303-934BF3282A48}" srcOrd="0" destOrd="0" presId="urn:microsoft.com/office/officeart/2008/layout/AlternatingHexagons"/>
    <dgm:cxn modelId="{9573E47E-49B8-438D-A6EC-97DCA3B5B11F}" srcId="{0D4DF5E7-5BF6-428C-8F5F-B9C9D1C1444E}" destId="{56597D50-C51F-471B-B8B6-B98FBCCD5253}" srcOrd="2" destOrd="0" parTransId="{6BF87EE2-1C85-4C3F-83B1-DE6DB8B25DA1}" sibTransId="{1F0999BC-D458-4C44-95EB-0E9CED6DD425}"/>
    <dgm:cxn modelId="{3B91F331-C2D7-4305-8FC4-F6B28F884834}" type="presOf" srcId="{A43B8901-7E3C-4724-95B0-281ABD99E39D}" destId="{0C7E77FD-69BC-48D0-897B-DF0289917B6C}" srcOrd="0" destOrd="0" presId="urn:microsoft.com/office/officeart/2008/layout/AlternatingHexagons"/>
    <dgm:cxn modelId="{3383BA3A-9E72-4303-847A-6DC7166816BC}" type="presOf" srcId="{1F0999BC-D458-4C44-95EB-0E9CED6DD425}" destId="{D5BB05C5-25C9-4D4F-A823-27A3FA107972}" srcOrd="0" destOrd="0" presId="urn:microsoft.com/office/officeart/2008/layout/AlternatingHexagons"/>
    <dgm:cxn modelId="{EC4BA126-BA24-4848-88A6-10E11E51DC44}" type="presOf" srcId="{0D4DF5E7-5BF6-428C-8F5F-B9C9D1C1444E}" destId="{CB6AB8A3-4C45-4851-A4AB-98E9D10B5601}" srcOrd="0" destOrd="0" presId="urn:microsoft.com/office/officeart/2008/layout/AlternatingHexagons"/>
    <dgm:cxn modelId="{6828050F-0D0F-4B88-A3D2-8963F64EDF79}" type="presOf" srcId="{E8C4CA5C-6F58-47C0-83A7-2D673FA7539A}" destId="{121B9AE3-FC90-425C-8F74-E74EE99FFB3C}" srcOrd="0" destOrd="0" presId="urn:microsoft.com/office/officeart/2008/layout/AlternatingHexagons"/>
    <dgm:cxn modelId="{B1E4CF03-F02A-4B6B-9F76-6079C38BF3BC}" type="presOf" srcId="{45A0807D-6EFA-482E-9430-4AEFADE91BEF}" destId="{C5EB61A5-8E7F-4592-A12C-96A0D0E54159}" srcOrd="0" destOrd="0" presId="urn:microsoft.com/office/officeart/2008/layout/AlternatingHexagons"/>
    <dgm:cxn modelId="{6E009994-D00D-4BB9-BAF1-AF8F88589724}" srcId="{0D4DF5E7-5BF6-428C-8F5F-B9C9D1C1444E}" destId="{84057D89-0746-4EDA-8078-B856ABAF70D3}" srcOrd="1" destOrd="0" parTransId="{812F5ADF-7211-4E6C-A39E-93976D3B8EA3}" sibTransId="{A43B8901-7E3C-4724-95B0-281ABD99E39D}"/>
    <dgm:cxn modelId="{BE7C71D5-0572-4BC4-84E3-996742E6B33D}" type="presOf" srcId="{84057D89-0746-4EDA-8078-B856ABAF70D3}" destId="{1B74DE34-41EC-41C2-B5E8-9343E80865FE}" srcOrd="0" destOrd="0" presId="urn:microsoft.com/office/officeart/2008/layout/AlternatingHexagons"/>
    <dgm:cxn modelId="{F228CCF5-C588-4EAF-8BC7-D8F1E62C8A25}" srcId="{0D4DF5E7-5BF6-428C-8F5F-B9C9D1C1444E}" destId="{45A0807D-6EFA-482E-9430-4AEFADE91BEF}" srcOrd="0" destOrd="0" parTransId="{D5CA0EBB-AA32-430F-96EA-2EA5DF566C88}" sibTransId="{E8C4CA5C-6F58-47C0-83A7-2D673FA7539A}"/>
    <dgm:cxn modelId="{09A7FBA9-3EF3-4333-A520-17B5C7CFD3A6}" type="presParOf" srcId="{CB6AB8A3-4C45-4851-A4AB-98E9D10B5601}" destId="{76CBBA54-EE5C-497B-B8DC-6B233DA25E89}" srcOrd="0" destOrd="0" presId="urn:microsoft.com/office/officeart/2008/layout/AlternatingHexagons"/>
    <dgm:cxn modelId="{0A29FC65-DEA6-481B-B5ED-522E869873FE}" type="presParOf" srcId="{76CBBA54-EE5C-497B-B8DC-6B233DA25E89}" destId="{C5EB61A5-8E7F-4592-A12C-96A0D0E54159}" srcOrd="0" destOrd="0" presId="urn:microsoft.com/office/officeart/2008/layout/AlternatingHexagons"/>
    <dgm:cxn modelId="{96F23A2F-9802-44DC-A3BF-523C26856BC1}" type="presParOf" srcId="{76CBBA54-EE5C-497B-B8DC-6B233DA25E89}" destId="{04D40BCE-0050-4195-B715-972F697DF2ED}" srcOrd="1" destOrd="0" presId="urn:microsoft.com/office/officeart/2008/layout/AlternatingHexagons"/>
    <dgm:cxn modelId="{E9436FAD-7A16-495D-8888-34F02B52D52C}" type="presParOf" srcId="{76CBBA54-EE5C-497B-B8DC-6B233DA25E89}" destId="{1FFFC309-4F59-4676-8C4E-B387FCA0611E}" srcOrd="2" destOrd="0" presId="urn:microsoft.com/office/officeart/2008/layout/AlternatingHexagons"/>
    <dgm:cxn modelId="{9FDF3817-BA52-4099-8AD1-F0917E1828AF}" type="presParOf" srcId="{76CBBA54-EE5C-497B-B8DC-6B233DA25E89}" destId="{27F3F415-481C-485C-A499-13D5DDF9D6A4}" srcOrd="3" destOrd="0" presId="urn:microsoft.com/office/officeart/2008/layout/AlternatingHexagons"/>
    <dgm:cxn modelId="{C056A29A-0E7E-4A8F-880B-F911EA0ABE50}" type="presParOf" srcId="{76CBBA54-EE5C-497B-B8DC-6B233DA25E89}" destId="{121B9AE3-FC90-425C-8F74-E74EE99FFB3C}" srcOrd="4" destOrd="0" presId="urn:microsoft.com/office/officeart/2008/layout/AlternatingHexagons"/>
    <dgm:cxn modelId="{4EE67045-3D74-4F2D-8FAB-C02ABABAAFD2}" type="presParOf" srcId="{CB6AB8A3-4C45-4851-A4AB-98E9D10B5601}" destId="{8C8EA121-BBD2-42C5-AE45-9B5C7D162684}" srcOrd="1" destOrd="0" presId="urn:microsoft.com/office/officeart/2008/layout/AlternatingHexagons"/>
    <dgm:cxn modelId="{AE4A8632-BC1F-4069-A3D6-A84D1ABB2168}" type="presParOf" srcId="{CB6AB8A3-4C45-4851-A4AB-98E9D10B5601}" destId="{D80974EA-F35A-47C9-A34C-43929D53F160}" srcOrd="2" destOrd="0" presId="urn:microsoft.com/office/officeart/2008/layout/AlternatingHexagons"/>
    <dgm:cxn modelId="{74947C10-6C5A-45E5-A386-92F81AD5427F}" type="presParOf" srcId="{D80974EA-F35A-47C9-A34C-43929D53F160}" destId="{1B74DE34-41EC-41C2-B5E8-9343E80865FE}" srcOrd="0" destOrd="0" presId="urn:microsoft.com/office/officeart/2008/layout/AlternatingHexagons"/>
    <dgm:cxn modelId="{95DA7B7D-29AC-4439-8854-AE64A375FA22}" type="presParOf" srcId="{D80974EA-F35A-47C9-A34C-43929D53F160}" destId="{4E57259B-E7E0-45BB-938D-3B71F0E02686}" srcOrd="1" destOrd="0" presId="urn:microsoft.com/office/officeart/2008/layout/AlternatingHexagons"/>
    <dgm:cxn modelId="{2992BC68-A389-43F5-AAB7-904FD532107C}" type="presParOf" srcId="{D80974EA-F35A-47C9-A34C-43929D53F160}" destId="{698C04F4-5A0B-4B87-A51D-0B6A5AE36C12}" srcOrd="2" destOrd="0" presId="urn:microsoft.com/office/officeart/2008/layout/AlternatingHexagons"/>
    <dgm:cxn modelId="{68143EBD-DEAF-4B4B-8E81-0DD6BD6FF799}" type="presParOf" srcId="{D80974EA-F35A-47C9-A34C-43929D53F160}" destId="{8C606B89-0E6A-40E6-96CB-4E61D62DF3B3}" srcOrd="3" destOrd="0" presId="urn:microsoft.com/office/officeart/2008/layout/AlternatingHexagons"/>
    <dgm:cxn modelId="{852113D6-5795-4747-A711-536719F13287}" type="presParOf" srcId="{D80974EA-F35A-47C9-A34C-43929D53F160}" destId="{0C7E77FD-69BC-48D0-897B-DF0289917B6C}" srcOrd="4" destOrd="0" presId="urn:microsoft.com/office/officeart/2008/layout/AlternatingHexagons"/>
    <dgm:cxn modelId="{B6950D75-B382-4124-A7D9-B76A1FE1D6F7}" type="presParOf" srcId="{CB6AB8A3-4C45-4851-A4AB-98E9D10B5601}" destId="{EE0B92A6-5489-4443-8FEB-5725E03DEE48}" srcOrd="3" destOrd="0" presId="urn:microsoft.com/office/officeart/2008/layout/AlternatingHexagons"/>
    <dgm:cxn modelId="{E04C9841-A1ED-48F0-B25D-C3C48763C3B9}" type="presParOf" srcId="{CB6AB8A3-4C45-4851-A4AB-98E9D10B5601}" destId="{ADE41FC4-FBBE-4B72-A0D6-A4DBA40B3CBE}" srcOrd="4" destOrd="0" presId="urn:microsoft.com/office/officeart/2008/layout/AlternatingHexagons"/>
    <dgm:cxn modelId="{59D112CE-7118-4FC9-BF35-44BEC9F338E8}" type="presParOf" srcId="{ADE41FC4-FBBE-4B72-A0D6-A4DBA40B3CBE}" destId="{05909757-D7B9-4E6B-B303-934BF3282A48}" srcOrd="0" destOrd="0" presId="urn:microsoft.com/office/officeart/2008/layout/AlternatingHexagons"/>
    <dgm:cxn modelId="{96887CC1-A423-4FDE-8499-FFC43394FE59}" type="presParOf" srcId="{ADE41FC4-FBBE-4B72-A0D6-A4DBA40B3CBE}" destId="{39A87B65-837D-4DE4-8050-489AA1952A89}" srcOrd="1" destOrd="0" presId="urn:microsoft.com/office/officeart/2008/layout/AlternatingHexagons"/>
    <dgm:cxn modelId="{79DC8215-B1D3-480A-92D1-AF0803A539F2}" type="presParOf" srcId="{ADE41FC4-FBBE-4B72-A0D6-A4DBA40B3CBE}" destId="{065E65E8-9CF9-44A3-834C-76B106BFB5FB}" srcOrd="2" destOrd="0" presId="urn:microsoft.com/office/officeart/2008/layout/AlternatingHexagons"/>
    <dgm:cxn modelId="{D83B0B9C-9BA9-429E-8F6D-0EB31C6C4E28}" type="presParOf" srcId="{ADE41FC4-FBBE-4B72-A0D6-A4DBA40B3CBE}" destId="{D56BFC0D-CC03-44C9-85F6-63E14C539854}" srcOrd="3" destOrd="0" presId="urn:microsoft.com/office/officeart/2008/layout/AlternatingHexagons"/>
    <dgm:cxn modelId="{D999DD01-5DDC-4CD6-9F5E-C9B21FF21FEA}" type="presParOf" srcId="{ADE41FC4-FBBE-4B72-A0D6-A4DBA40B3CBE}" destId="{D5BB05C5-25C9-4D4F-A823-27A3FA10797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37644-ED93-4AAF-9EBE-4405DCBB7682}">
      <dsp:nvSpPr>
        <dsp:cNvPr id="0" name=""/>
        <dsp:cNvSpPr/>
      </dsp:nvSpPr>
      <dsp:spPr>
        <a:xfrm>
          <a:off x="4325939" y="0"/>
          <a:ext cx="2757723" cy="11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r>
            <a:rPr lang="en-US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60722" y="34783"/>
        <a:ext cx="2688157" cy="1118019"/>
      </dsp:txXfrm>
    </dsp:sp>
    <dsp:sp modelId="{AAA0FC9A-E1F0-47CA-957C-2B3AAE79CF3B}">
      <dsp:nvSpPr>
        <dsp:cNvPr id="0" name=""/>
        <dsp:cNvSpPr/>
      </dsp:nvSpPr>
      <dsp:spPr>
        <a:xfrm>
          <a:off x="2907154" y="29141"/>
          <a:ext cx="1157563" cy="127644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AA009-6A0A-4842-B525-53D19F8FC4CA}">
      <dsp:nvSpPr>
        <dsp:cNvPr id="0" name=""/>
        <dsp:cNvSpPr/>
      </dsp:nvSpPr>
      <dsp:spPr>
        <a:xfrm>
          <a:off x="0" y="1412975"/>
          <a:ext cx="10998064" cy="368263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১) ভিটামিন কত প্রকার ও কী কী তা বলতে পারবে ।</a:t>
          </a:r>
          <a:endParaRPr lang="en-US" sz="3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২) ভিটামিন “এ” , “ডি” , “ই” এদের  উৎস বলতে পারবে 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3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৩) ভিটামিন “এ” ,  “ডি” , “ই”  এদের অভাবে কী কী রোগ হয় তা বলতে পারবে ।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৪) ভিটামিন “এ” ,  “ডি” , “ই”  কাজ বলতে পারবে। </a:t>
          </a:r>
          <a:endParaRPr lang="en-US" sz="3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804" y="1592779"/>
        <a:ext cx="10638456" cy="3323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B61A5-8E7F-4592-A12C-96A0D0E54159}">
      <dsp:nvSpPr>
        <dsp:cNvPr id="0" name=""/>
        <dsp:cNvSpPr/>
      </dsp:nvSpPr>
      <dsp:spPr>
        <a:xfrm rot="5400000">
          <a:off x="4677926" y="-2812155"/>
          <a:ext cx="1451121" cy="762390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prstTxWarp prst="textStop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 ভিটামিন</a:t>
          </a:r>
          <a:r>
            <a:rPr lang="en-US" sz="3200" kern="1200" dirty="0" smtClean="0"/>
            <a:t>-</a:t>
          </a:r>
          <a:r>
            <a:rPr lang="bn-BD" sz="3200" kern="1200" dirty="0" smtClean="0"/>
            <a:t> “এ” , “ডি” ,  “ই” একটি করে কাজ লিখ।</a:t>
          </a:r>
          <a:endParaRPr lang="en-US" sz="3200" kern="1200" dirty="0"/>
        </a:p>
      </dsp:txBody>
      <dsp:txXfrm rot="-5400000">
        <a:off x="2862185" y="516090"/>
        <a:ext cx="5082602" cy="967414"/>
      </dsp:txXfrm>
    </dsp:sp>
    <dsp:sp modelId="{04D40BCE-0050-4195-B715-972F697DF2ED}">
      <dsp:nvSpPr>
        <dsp:cNvPr id="0" name=""/>
        <dsp:cNvSpPr/>
      </dsp:nvSpPr>
      <dsp:spPr>
        <a:xfrm>
          <a:off x="5834722" y="425852"/>
          <a:ext cx="2374145" cy="1276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B9AE3-FC90-425C-8F74-E74EE99FFB3C}">
      <dsp:nvSpPr>
        <dsp:cNvPr id="0" name=""/>
        <dsp:cNvSpPr/>
      </dsp:nvSpPr>
      <dsp:spPr>
        <a:xfrm rot="5400000">
          <a:off x="-43816" y="626243"/>
          <a:ext cx="1413424" cy="1325792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 rot="-5400000">
        <a:off x="214115" y="810695"/>
        <a:ext cx="897562" cy="956888"/>
      </dsp:txXfrm>
    </dsp:sp>
    <dsp:sp modelId="{1B74DE34-41EC-41C2-B5E8-9343E80865FE}">
      <dsp:nvSpPr>
        <dsp:cNvPr id="0" name=""/>
        <dsp:cNvSpPr/>
      </dsp:nvSpPr>
      <dsp:spPr>
        <a:xfrm rot="5400000">
          <a:off x="4708778" y="-1085555"/>
          <a:ext cx="1485159" cy="7528160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prstTxWarp prst="textStop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 ভিটামিন</a:t>
          </a:r>
          <a:r>
            <a:rPr lang="en-US" sz="3200" kern="1200" dirty="0" smtClean="0"/>
            <a:t>-</a:t>
          </a:r>
          <a:r>
            <a:rPr lang="bn-BD" sz="3200" kern="1200" dirty="0" smtClean="0"/>
            <a:t> “এ” , “ডি” ,  “ই” একটি করে অভাব জনিত রোগ লিখ। </a:t>
          </a:r>
          <a:endParaRPr lang="en-US" sz="3200" kern="1200" dirty="0"/>
        </a:p>
      </dsp:txBody>
      <dsp:txXfrm rot="-5400000">
        <a:off x="2941971" y="2183473"/>
        <a:ext cx="5018774" cy="990106"/>
      </dsp:txXfrm>
    </dsp:sp>
    <dsp:sp modelId="{4E57259B-E7E0-45BB-938D-3B71F0E02686}">
      <dsp:nvSpPr>
        <dsp:cNvPr id="0" name=""/>
        <dsp:cNvSpPr/>
      </dsp:nvSpPr>
      <dsp:spPr>
        <a:xfrm>
          <a:off x="1010716" y="1893440"/>
          <a:ext cx="2297560" cy="1276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E77FD-69BC-48D0-897B-DF0289917B6C}">
      <dsp:nvSpPr>
        <dsp:cNvPr id="0" name=""/>
        <dsp:cNvSpPr/>
      </dsp:nvSpPr>
      <dsp:spPr>
        <a:xfrm rot="5400000">
          <a:off x="3682" y="2025260"/>
          <a:ext cx="1386981" cy="1394346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 rot="-5400000">
        <a:off x="232391" y="2260107"/>
        <a:ext cx="929564" cy="924654"/>
      </dsp:txXfrm>
    </dsp:sp>
    <dsp:sp modelId="{05909757-D7B9-4E6B-B303-934BF3282A48}">
      <dsp:nvSpPr>
        <dsp:cNvPr id="0" name=""/>
        <dsp:cNvSpPr/>
      </dsp:nvSpPr>
      <dsp:spPr>
        <a:xfrm rot="5400000">
          <a:off x="4616872" y="405813"/>
          <a:ext cx="1525792" cy="7671339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prstTxWarp prst="textStop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 ভিটামিন</a:t>
          </a:r>
          <a:r>
            <a:rPr lang="en-US" sz="3200" kern="1200" dirty="0" smtClean="0"/>
            <a:t>- </a:t>
          </a:r>
          <a:r>
            <a:rPr lang="bn-BD" sz="3200" kern="1200" dirty="0" smtClean="0"/>
            <a:t> “এ” , “ডি” ,   “ই” তিনটি করে খাদ্যের নাম লিখ। 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 rot="-5400000">
        <a:off x="2822655" y="3732886"/>
        <a:ext cx="5114226" cy="1017194"/>
      </dsp:txXfrm>
    </dsp:sp>
    <dsp:sp modelId="{39A87B65-837D-4DE4-8050-489AA1952A89}">
      <dsp:nvSpPr>
        <dsp:cNvPr id="0" name=""/>
        <dsp:cNvSpPr/>
      </dsp:nvSpPr>
      <dsp:spPr>
        <a:xfrm>
          <a:off x="5822863" y="3699152"/>
          <a:ext cx="2374145" cy="1276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B05C5-25C9-4D4F-A823-27A3FA107972}">
      <dsp:nvSpPr>
        <dsp:cNvPr id="0" name=""/>
        <dsp:cNvSpPr/>
      </dsp:nvSpPr>
      <dsp:spPr>
        <a:xfrm rot="5400000">
          <a:off x="-144466" y="3775478"/>
          <a:ext cx="1401937" cy="1113004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66385" y="3840590"/>
        <a:ext cx="780234" cy="98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2802-D53F-4590-82F7-5F06F52A5E6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51044-26D4-46BF-8AD6-165F89F5C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3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5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1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8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5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1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8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6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5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914400"/>
          </a:xfrm>
          <a:prstGeom prst="halfFram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0" y="5946911"/>
            <a:ext cx="914400" cy="914400"/>
          </a:xfrm>
          <a:prstGeom prst="halfFram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11277600" y="5943600"/>
            <a:ext cx="914400" cy="914400"/>
          </a:xfrm>
          <a:prstGeom prst="halfFram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11277600" y="0"/>
            <a:ext cx="914400" cy="914400"/>
          </a:xfrm>
          <a:prstGeom prst="halfFram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97078" y="6596340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</a:rPr>
              <a:t>কাজী মোঃ মহসীন- ০১৭১৬৪০১২৮৬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6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30.jpg"/><Relationship Id="rId7" Type="http://schemas.openxmlformats.org/officeDocument/2006/relationships/image" Target="../media/image3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12" Type="http://schemas.openxmlformats.org/officeDocument/2006/relationships/image" Target="../media/image2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74" y="814388"/>
            <a:ext cx="6487002" cy="4757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2861" y="4002466"/>
            <a:ext cx="3715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77889" y="3035426"/>
            <a:ext cx="1600201" cy="9144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000" b="1" spc="50" dirty="0" smtClean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“ডি” </a:t>
            </a:r>
            <a:endParaRPr lang="en-US" sz="2000" b="1" spc="50" dirty="0">
              <a:ln w="0"/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rot="16200000">
            <a:off x="5836443" y="4145285"/>
            <a:ext cx="442912" cy="299466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4722019" y="3279267"/>
            <a:ext cx="442912" cy="299466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5400000">
            <a:off x="5836443" y="2548646"/>
            <a:ext cx="442912" cy="299466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0800000">
            <a:off x="7043737" y="3292221"/>
            <a:ext cx="442912" cy="273558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7400" y="2332958"/>
            <a:ext cx="2618185" cy="219208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69649" y="396956"/>
            <a:ext cx="2616999" cy="204361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68218" y="2274594"/>
            <a:ext cx="2547331" cy="219208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22019" y="4604782"/>
            <a:ext cx="2650331" cy="183237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27868" y="268060"/>
            <a:ext cx="1974346" cy="171921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30357" y="2528197"/>
            <a:ext cx="1974346" cy="171921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54710" y="2511028"/>
            <a:ext cx="1974346" cy="171921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দুগ্ধজাত খাদ্য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90816" y="4670211"/>
            <a:ext cx="1974346" cy="171921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তেল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1452283" y="612392"/>
            <a:ext cx="9762564" cy="541400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“ডি” এর গুনাগুণ আছে এমন কয়েকটি খাদ্যের নাম বলঃ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2088104" y="2390009"/>
            <a:ext cx="7872411" cy="3401930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5077" y="4836024"/>
            <a:ext cx="5786142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হাড় বেঁকে যাওয়া বা রিকেট রোগ হয়</a:t>
            </a:r>
            <a:r>
              <a:rPr lang="bn-BD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418635" y="2595851"/>
            <a:ext cx="2010399" cy="203768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976" r="-73704" b="-11642"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4" y="2671809"/>
            <a:ext cx="4342534" cy="213544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Rectangle 1"/>
          <p:cNvSpPr/>
          <p:nvPr/>
        </p:nvSpPr>
        <p:spPr>
          <a:xfrm>
            <a:off x="1452283" y="1282688"/>
            <a:ext cx="9762564" cy="73287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 ভিটামিন </a:t>
            </a:r>
            <a:r>
              <a:rPr lang="bn-BD" b="1" spc="50" dirty="0" smtClean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“ডি” </a:t>
            </a:r>
            <a:r>
              <a:rPr lang="bn-BD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 হলে বা </a:t>
            </a:r>
            <a:r>
              <a:rPr lang="bn-BD" b="1" spc="50" dirty="0" smtClean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“ডি” </a:t>
            </a:r>
            <a:r>
              <a:rPr lang="bn-BD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এমন খাদ্য না খেলে কি </a:t>
            </a:r>
            <a:r>
              <a:rPr lang="bn-BD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bn-BD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 ? </a:t>
            </a:r>
            <a:endParaRPr lang="en-US" b="1" spc="50" dirty="0">
              <a:ln w="0"/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46072" y="1026992"/>
            <a:ext cx="6974986" cy="72593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2800" b="1" spc="50" dirty="0" smtClean="0">
                <a:ln w="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,“</a:t>
            </a:r>
            <a:r>
              <a:rPr lang="bn-BD" sz="2800" b="1" spc="50" dirty="0">
                <a:ln w="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ডি” </a:t>
            </a:r>
            <a:r>
              <a:rPr lang="bn-BD" sz="2800" b="1" spc="50" dirty="0" smtClean="0">
                <a:ln w="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pc="50" dirty="0">
                <a:ln w="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 বা দেহে কী কাজ করে ?</a:t>
            </a:r>
            <a:endParaRPr lang="en-US" b="1" spc="50" dirty="0">
              <a:ln w="0"/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2057400" y="2014163"/>
            <a:ext cx="8241759" cy="3655533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spc="50" dirty="0">
                <a:ln w="0"/>
                <a:solidFill>
                  <a:srgbClr val="00B05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 “ডি” এর </a:t>
            </a:r>
            <a:r>
              <a:rPr lang="bn-BD" sz="4400" b="1" spc="50" dirty="0" smtClean="0">
                <a:ln w="0"/>
                <a:solidFill>
                  <a:srgbClr val="00B05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  <a:p>
            <a:pPr algn="ctr"/>
            <a:endParaRPr lang="bn-BD" sz="44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১) দেহের হাড় ও দাঁত মজবুত ও শক্ত করে।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২)  শিশুদের রিকেটস রোগ প্রতিরোধ করে।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6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1" animBg="1"/>
      <p:bldP spid="4" grpId="2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8" grpId="2" animBg="1"/>
      <p:bldP spid="22" grpId="0" animBg="1"/>
      <p:bldP spid="22" grpId="1" animBg="1"/>
      <p:bldP spid="25" grpId="0"/>
      <p:bldP spid="25" grpId="1"/>
      <p:bldP spid="21" grpId="0" animBg="1"/>
      <p:bldP spid="21" grpId="1" animBg="1"/>
      <p:bldP spid="2" grpId="0" build="allAtOnce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1331117" y="800091"/>
            <a:ext cx="9060075" cy="734709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“ই” এর উৎস কি কি খাদ্যে আছে , এমন কয়েকটির নাম বলঃ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16606" y="3141727"/>
            <a:ext cx="1985962" cy="104298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“ই” 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376113" y="3529444"/>
            <a:ext cx="400050" cy="300037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3462167">
            <a:off x="5097249" y="2788609"/>
            <a:ext cx="400050" cy="300037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8647344">
            <a:off x="4995801" y="4279967"/>
            <a:ext cx="400050" cy="300037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7081029">
            <a:off x="7016062" y="2840546"/>
            <a:ext cx="400050" cy="300037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0800000">
            <a:off x="7782012" y="3614738"/>
            <a:ext cx="400050" cy="300037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3919506">
            <a:off x="6955631" y="4328350"/>
            <a:ext cx="400050" cy="300037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13718" y="2581220"/>
            <a:ext cx="1914525" cy="184308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14713" y="4621520"/>
            <a:ext cx="1914525" cy="184308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44453" y="4618798"/>
            <a:ext cx="1914525" cy="184308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শস্যদানা</a:t>
            </a:r>
            <a:endParaRPr lang="en-US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24748" y="4675256"/>
            <a:ext cx="1914525" cy="184308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46533" y="873701"/>
            <a:ext cx="1914525" cy="184308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622505" y="2693195"/>
            <a:ext cx="1914525" cy="1843085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89689" y="1017143"/>
            <a:ext cx="1914525" cy="1843085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47627" y="2598570"/>
            <a:ext cx="1914525" cy="184308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  শাক-সবজি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46533" y="873709"/>
            <a:ext cx="1914525" cy="184308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 শাক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89690" y="988525"/>
            <a:ext cx="1914525" cy="184308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বাঁধাকপি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622506" y="2709867"/>
            <a:ext cx="1914525" cy="184308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কলিজা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54488" y="4631585"/>
            <a:ext cx="1914525" cy="184308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লেটুস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1637" y="1274633"/>
            <a:ext cx="8829676" cy="65806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b="1" spc="50" dirty="0" smtClean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 ভিটামিন “</a:t>
            </a:r>
            <a:r>
              <a:rPr lang="bn-BD" sz="2400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2400" b="1" spc="50" dirty="0" smtClean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অভাব হলে </a:t>
            </a:r>
            <a:r>
              <a:rPr lang="bn-BD" sz="2400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ভিটামিন  </a:t>
            </a:r>
            <a:r>
              <a:rPr lang="bn-BD" sz="2400" b="1" spc="50" dirty="0" smtClean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‘ই” </a:t>
            </a:r>
            <a:r>
              <a:rPr lang="bn-BD" sz="2400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এমন </a:t>
            </a:r>
            <a:r>
              <a:rPr lang="bn-BD" sz="2400" b="1" spc="50" dirty="0" smtClean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না খেলে </a:t>
            </a:r>
            <a:r>
              <a:rPr lang="bn-BD" sz="2400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রোগ হয় ? </a:t>
            </a:r>
            <a:endParaRPr lang="en-US" sz="2400" b="1" spc="50" dirty="0">
              <a:ln w="0"/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Snip Diagonal Corner Rectangle 22"/>
          <p:cNvSpPr/>
          <p:nvPr/>
        </p:nvSpPr>
        <p:spPr>
          <a:xfrm>
            <a:off x="821765" y="2442477"/>
            <a:ext cx="10172700" cy="3504415"/>
          </a:xfrm>
          <a:prstGeom prst="snip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50982" y="5177402"/>
            <a:ext cx="2874505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রক্তশূন্যতা দেখা দেয়।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r="51852" b="2312"/>
          <a:stretch/>
        </p:blipFill>
        <p:spPr>
          <a:xfrm>
            <a:off x="1507232" y="2649263"/>
            <a:ext cx="1973476" cy="23586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52" y="2635418"/>
            <a:ext cx="3272779" cy="23376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44" y="2693637"/>
            <a:ext cx="2476502" cy="2365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8" name="Rectangle 27"/>
          <p:cNvSpPr/>
          <p:nvPr/>
        </p:nvSpPr>
        <p:spPr>
          <a:xfrm>
            <a:off x="1798659" y="2760458"/>
            <a:ext cx="7923964" cy="74142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3200" b="1" spc="50" dirty="0">
                <a:ln w="0"/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r>
              <a:rPr lang="bn-BD" sz="3200" b="1" spc="50" dirty="0" smtClean="0">
                <a:ln w="0"/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bn-BD" sz="3200" b="1" spc="50" dirty="0">
                <a:ln w="0"/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ই” শরীরে বা দেহে কী কাজ করে ?</a:t>
            </a:r>
            <a:endParaRPr lang="en-US" b="1" spc="50" dirty="0">
              <a:ln w="0"/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2845161" y="2479518"/>
            <a:ext cx="6756157" cy="3562679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রক্তশূন্যতার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হাত থেকে রক্ষা করে।</a:t>
            </a:r>
          </a:p>
          <a:p>
            <a:pPr marL="342900" indent="-342900">
              <a:buAutoNum type="arabicParenR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চুল পড়া রোধ করে।</a:t>
            </a:r>
          </a:p>
          <a:p>
            <a:pPr marL="342900" indent="-342900">
              <a:buAutoNum type="arabicParenR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বয়সের ছাপ পড়া রোধ করে।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88205" y="2729140"/>
            <a:ext cx="307007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“ই” এর কাজ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0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animBg="1"/>
      <p:bldP spid="3" grpId="1" animBg="1"/>
      <p:bldP spid="4" grpId="1" animBg="1"/>
      <p:bldP spid="4" grpId="2" animBg="1"/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5" grpId="1" animBg="1"/>
      <p:bldP spid="5" grpId="2" animBg="1"/>
      <p:bldP spid="12" grpId="1" animBg="1"/>
      <p:bldP spid="12" grpId="2" animBg="1"/>
      <p:bldP spid="13" grpId="0" animBg="1"/>
      <p:bldP spid="13" grpId="1" animBg="1"/>
      <p:bldP spid="15" grpId="1" animBg="1"/>
      <p:bldP spid="15" grpId="2" animBg="1"/>
      <p:bldP spid="18" grpId="1" animBg="1"/>
      <p:bldP spid="18" grpId="2" animBg="1"/>
      <p:bldP spid="19" grpId="1" animBg="1"/>
      <p:bldP spid="19" grpId="2" animBg="1"/>
      <p:bldP spid="21" grpId="1" animBg="1"/>
      <p:bldP spid="21" grpId="2" animBg="1"/>
      <p:bldP spid="22" grpId="0" animBg="1"/>
      <p:bldP spid="22" grpId="1" animBg="1"/>
      <p:bldP spid="17" grpId="0" animBg="1"/>
      <p:bldP spid="17" grpId="1" animBg="1"/>
      <p:bldP spid="20" grpId="0" animBg="1"/>
      <p:bldP spid="20" grpId="1" animBg="1"/>
      <p:bldP spid="16" grpId="0" animBg="1"/>
      <p:bldP spid="16" grpId="1" animBg="1"/>
      <p:bldP spid="14" grpId="0" animBg="1"/>
      <p:bldP spid="14" grpId="1" animBg="1"/>
      <p:bldP spid="23" grpId="0" animBg="1"/>
      <p:bldP spid="23" grpId="1" animBg="1"/>
      <p:bldP spid="24" grpId="0"/>
      <p:bldP spid="24" grpId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/>
        </p:nvSpPr>
        <p:spPr>
          <a:xfrm>
            <a:off x="322729" y="336176"/>
            <a:ext cx="11551024" cy="6212541"/>
          </a:xfrm>
          <a:prstGeom prst="snip1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7969" y="3444968"/>
            <a:ext cx="1053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পৃষ্টা খুলি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পাঠ্যাংশ- </a:t>
            </a:r>
            <a:endParaRPr lang="en-US" sz="3200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কত প্রকার ও কী কী এবং তাদের কাজ কী ? 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অংশটুকু মনোযোগের সাথে পড়ে একাকী চিন্তা ও পাশের বন্ধুর সাথে আলোচনা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1" y="1298901"/>
            <a:ext cx="3996298" cy="1998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1265" y="615822"/>
            <a:ext cx="5360763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  <a:endParaRPr lang="en-US" sz="4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11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2513495"/>
              </p:ext>
            </p:extLst>
          </p:nvPr>
        </p:nvGraphicFramePr>
        <p:xfrm>
          <a:off x="1385885" y="1314450"/>
          <a:ext cx="9215439" cy="510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3051" y="683657"/>
            <a:ext cx="18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3175">
                  <a:solidFill>
                    <a:schemeClr val="tx1"/>
                  </a:solidFill>
                </a:ln>
              </a:rPr>
              <a:t>   দলের নাম                                       </a:t>
            </a:r>
            <a:endParaRPr lang="en-US" sz="28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28725" y="488066"/>
            <a:ext cx="10515600" cy="602703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78206" y="600497"/>
            <a:ext cx="249420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195" y="600497"/>
            <a:ext cx="1704043" cy="1364136"/>
          </a:xfrm>
          <a:prstGeom prst="ellipse">
            <a:avLst/>
          </a:prstGeom>
          <a:ln w="31750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50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883" y="1694329"/>
            <a:ext cx="10076798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বাড়ন্ত শিশু সুপ্তী ছোট মাছ,ডিম, শাক ও গাজর খেতে অপছন্দ করে।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তার দেহে কোন ভিটামিনের অভাব দেখা দিবে ?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ক) ভিটামিন “সি”                      খ) ভিটামিন “বি”   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গ) ভিটামিন “এ”                       ঘ) ভিটামিন “কে”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ফারহানের দাঁত ও হাড় নরম প্রকৃতির। 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তার দেহে কোন ভিটামিনের অভাব দেখা দিয়েছে ?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ক) ভিটামিন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“ডি ”                     খ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ভিটামিন “বি”  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গ) ভিটামিন “এ”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ঘ) ভিটামিন “কে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pPr marL="342900" indent="-342900">
              <a:buAutoNum type="arabicParenR" startAt="3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মুনের হাত হঠাৎ অসাবধানতা বসত  কেঁটে যাওয়া পর কাপড় দিয়ে বাধা হয় । 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কিন্তু রক্ত জমাট বাধতে অনেক সময় লেগে যায় । এই অবস্থার জন্য নিচের কোনটি দায়ী ?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 ভিটামিন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“সি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এর অভাব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দেহে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 “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বি”এর অভাব 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গ)  দেহে ভিটামিন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“এ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অভাব         ঘ) দেহে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“কে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এর অভাব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6864" y="484093"/>
            <a:ext cx="1468672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4792" y="1150766"/>
            <a:ext cx="4004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পাশে গোল চিহ্ন দিয়ে খাতায় লিখঃ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90599" y="2949370"/>
            <a:ext cx="385500" cy="3855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29032" y="6125652"/>
            <a:ext cx="385500" cy="3855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0599" y="4161315"/>
            <a:ext cx="385500" cy="3966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83120" y="514870"/>
            <a:ext cx="1332416" cy="46166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2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1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7870" r="7940" b="4253"/>
          <a:stretch/>
        </p:blipFill>
        <p:spPr>
          <a:xfrm>
            <a:off x="614194" y="4668531"/>
            <a:ext cx="1990581" cy="1418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5"/>
          <a:stretch/>
        </p:blipFill>
        <p:spPr>
          <a:xfrm>
            <a:off x="525637" y="2108681"/>
            <a:ext cx="2052245" cy="1233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ular Callout 17"/>
          <p:cNvSpPr/>
          <p:nvPr/>
        </p:nvSpPr>
        <p:spPr>
          <a:xfrm rot="5400000">
            <a:off x="5208909" y="1321207"/>
            <a:ext cx="1930055" cy="5593974"/>
          </a:xfrm>
          <a:prstGeom prst="wedgeRectCallout">
            <a:avLst>
              <a:gd name="adj1" fmla="val -44666"/>
              <a:gd name="adj2" fmla="val 66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58551" y="242047"/>
            <a:ext cx="2087431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একক )</a:t>
            </a:r>
            <a:endParaRPr lang="en-US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1996" y="1323307"/>
            <a:ext cx="6343877" cy="123889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1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খাদ্যগুলো থেকে কি কি ভিটামিন  পাওয়া যাবে</a:t>
            </a:r>
            <a:r>
              <a:rPr lang="en-US" sz="1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10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1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কাজ কী </a:t>
            </a:r>
            <a:endParaRPr lang="en-US" sz="10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bn-BD" sz="1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 অভাবে শারীরিক কী সমস্যা হয় ?</a:t>
            </a:r>
            <a:r>
              <a:rPr lang="bn-BD" sz="8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32" y="2160607"/>
            <a:ext cx="1926065" cy="12102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53" y="5015229"/>
            <a:ext cx="1822079" cy="1071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ular Callout 19"/>
          <p:cNvSpPr/>
          <p:nvPr/>
        </p:nvSpPr>
        <p:spPr>
          <a:xfrm rot="16200000">
            <a:off x="5171104" y="1294311"/>
            <a:ext cx="1930056" cy="5593976"/>
          </a:xfrm>
          <a:prstGeom prst="wedgeRectCallout">
            <a:avLst>
              <a:gd name="adj1" fmla="val -84225"/>
              <a:gd name="adj2" fmla="val 63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39052" y="3248054"/>
            <a:ext cx="5469767" cy="186206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 ভিটামিন  “এ” </a:t>
            </a:r>
          </a:p>
          <a:p>
            <a:pPr marL="342900" indent="-342900">
              <a:buAutoNum type="arabicParenR" startAt="2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দৃষ্টিশক্তি ভালো রাখে ও দেহের রোগ প্রতিরোধ ক্ষমতা বৃদ্ধি করে।</a:t>
            </a:r>
          </a:p>
          <a:p>
            <a:pPr marL="342900" indent="-342900">
              <a:buAutoNum type="arabicParenR" startAt="2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রাতকানা রোগ হ্য।আর অভাব পূরণ না হলে মানুষ অন্ধ হয়ে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8784" y="3509681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হলুদ ফল</a:t>
            </a:r>
            <a:endParaRPr lang="en-US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13399" y="6086969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3697" y="336934"/>
            <a:ext cx="171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3353758" y="3131075"/>
            <a:ext cx="5630611" cy="1952147"/>
          </a:xfrm>
          <a:prstGeom prst="wedgeRectCallout">
            <a:avLst>
              <a:gd name="adj1" fmla="val 65113"/>
              <a:gd name="adj2" fmla="val -47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46578" y="3351225"/>
            <a:ext cx="5044971" cy="138499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342900" indent="-342900">
              <a:buAutoNum type="arabicParenR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 ‘ডি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 দেহের হাড় ও দাঁত মজবুত ও শক্ত করে।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 হাড় বেঁকে যাওয়া বা রিকেট রোগ হয় 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2176" y="3522256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দুগ্ধজাত খাদ্য</a:t>
            </a:r>
            <a:endParaRPr lang="en-US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924" y="6158753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কলিজা</a:t>
            </a:r>
            <a:endParaRPr lang="en-US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3353758" y="3126505"/>
            <a:ext cx="5630611" cy="1982773"/>
          </a:xfrm>
          <a:prstGeom prst="wedgeRectCallout">
            <a:avLst>
              <a:gd name="adj1" fmla="val -65555"/>
              <a:gd name="adj2" fmla="val 78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26275" y="3342634"/>
            <a:ext cx="4269117" cy="138499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342900" indent="-342900">
              <a:buAutoNum type="arabicParenR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 “ই”</a:t>
            </a:r>
          </a:p>
          <a:p>
            <a:pPr marL="342900" indent="-342900">
              <a:buAutoNum type="arabicParenR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রক্তশূন্যতার হাত থেকে রক্ষা করে।</a:t>
            </a:r>
          </a:p>
          <a:p>
            <a:pPr marL="342900" indent="-342900">
              <a:buAutoNum type="arabicParenR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 রক্তশূন্যতা দেখা দেয়।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10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" grpId="0"/>
      <p:bldP spid="20" grpId="0" animBg="1"/>
      <p:bldP spid="20" grpId="1" animBg="1"/>
      <p:bldP spid="20" grpId="2" animBg="1"/>
      <p:bldP spid="20" grpId="3" animBg="1"/>
      <p:bldP spid="21" grpId="0"/>
      <p:bldP spid="21" grpId="1"/>
      <p:bldP spid="6" grpId="0"/>
      <p:bldP spid="6" grpId="1"/>
      <p:bldP spid="11" grpId="0"/>
      <p:bldP spid="11" grpId="1"/>
      <p:bldP spid="11" grpId="2"/>
      <p:bldP spid="11" grpId="3"/>
      <p:bldP spid="12" grpId="0"/>
      <p:bldP spid="14" grpId="0" animBg="1"/>
      <p:bldP spid="14" grpId="1" animBg="1"/>
      <p:bldP spid="13" grpId="0"/>
      <p:bldP spid="13" grpId="1"/>
      <p:bldP spid="15" grpId="0"/>
      <p:bldP spid="15" grpId="1"/>
      <p:bldP spid="4" grpId="0"/>
      <p:bldP spid="19" grpId="0" animBg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3675" y="3165229"/>
            <a:ext cx="9703531" cy="135995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400" b="1" dirty="0" smtClean="0">
                <a:ln w="76200"/>
                <a:solidFill>
                  <a:srgbClr val="00B050"/>
                </a:solidFill>
              </a:rPr>
              <a:t> চোখ ভালো রাখা,দাঁত মজবুত ও শক্ত করতে এবং রক্তশুন্যতা দূর করতে </a:t>
            </a:r>
          </a:p>
          <a:p>
            <a:r>
              <a:rPr lang="bn-BD" sz="2400" b="1" dirty="0" smtClean="0">
                <a:ln w="76200"/>
                <a:solidFill>
                  <a:srgbClr val="00B050"/>
                </a:solidFill>
              </a:rPr>
              <a:t>সহজলভ্য কোন কোন খাদ্য তোমার বাড়ির পাশে আছে তা লিখে আনবে।  </a:t>
            </a:r>
            <a:endParaRPr lang="en-US" sz="2400" b="1" dirty="0">
              <a:ln w="76200"/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3327" y="892019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25074" y="519056"/>
            <a:ext cx="2868039" cy="2407920"/>
            <a:chOff x="2868829" y="762000"/>
            <a:chExt cx="3643185" cy="3017520"/>
          </a:xfrm>
        </p:grpSpPr>
        <p:pic>
          <p:nvPicPr>
            <p:cNvPr id="8" name="Picture 7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8829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9" name="Oval 8"/>
            <p:cNvSpPr/>
            <p:nvPr/>
          </p:nvSpPr>
          <p:spPr>
            <a:xfrm>
              <a:off x="3159214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532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70" y="1170079"/>
            <a:ext cx="6655924" cy="4786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950253" y="2457450"/>
            <a:ext cx="299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4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9127" y="2457450"/>
            <a:ext cx="24749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spc="50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spc="5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1145" y="339082"/>
            <a:ext cx="3953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spc="50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</a:t>
            </a:r>
            <a:endParaRPr lang="en-US" sz="4800" b="1" spc="50" dirty="0">
              <a:ln w="0"/>
              <a:blipFill>
                <a:blip r:embed="rId4"/>
                <a:tile tx="0" ty="0" sx="100000" sy="100000" flip="none" algn="tl"/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685800" y="1565198"/>
            <a:ext cx="3723869" cy="4064077"/>
          </a:xfrm>
          <a:prstGeom prst="foldedCorner">
            <a:avLst/>
          </a:prstGeom>
          <a:solidFill>
            <a:srgbClr val="FFFFFF"/>
          </a:solidFill>
          <a:ln w="57150"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5956" y="1896964"/>
            <a:ext cx="2257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63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dirty="0">
              <a:ln w="63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r="3076" b="2916"/>
          <a:stretch/>
        </p:blipFill>
        <p:spPr>
          <a:xfrm>
            <a:off x="921543" y="1896964"/>
            <a:ext cx="1521619" cy="15891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921543" y="2962931"/>
            <a:ext cx="305885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মোঃ মহসীন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মাধুপুর লাখপুর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সপ্রাবি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মনোহরদী, নরসিংদী।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 – ০১৭১৬৪০১২৮৬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mohsin.rf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9669" y="651377"/>
            <a:ext cx="2976968" cy="677361"/>
          </a:xfrm>
          <a:prstGeom prst="rect">
            <a:avLst/>
          </a:prstGeom>
          <a:noFill/>
        </p:spPr>
        <p:txBody>
          <a:bodyPr wrap="none" rtlCol="0">
            <a:prstTxWarp prst="textTriangle">
              <a:avLst>
                <a:gd name="adj" fmla="val 32191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dirty="0" smtClean="0">
                <a:ln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6692" y="1866186"/>
            <a:ext cx="215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6350"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dirty="0">
              <a:ln w="6350"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Plaque 1"/>
          <p:cNvSpPr/>
          <p:nvPr/>
        </p:nvSpPr>
        <p:spPr>
          <a:xfrm>
            <a:off x="5313754" y="2014032"/>
            <a:ext cx="158337" cy="3166407"/>
          </a:xfrm>
          <a:prstGeom prst="plaqu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91760" y="2703306"/>
            <a:ext cx="42680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 ৪র্থ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প্রাথমিক বিজ্ঞান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চার 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শিরোনাম- খাদ্য 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–  দেহের সুনির্দির্ষ্ট কাজ...... সর্দিকাশি হয়। 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▶ Vitamin A - YouTube [144p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29225" y="2719820"/>
            <a:ext cx="1704975" cy="1394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2377" y="4530209"/>
            <a:ext cx="5144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https://www.youtube.com/watch?v=mQg3cuBhBpM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0907" y="309282"/>
            <a:ext cx="2505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 সৃষ্টি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553814" y="5706315"/>
            <a:ext cx="207688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 চিত্র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6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7" y="322729"/>
            <a:ext cx="11537576" cy="6215232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1585913" y="2285998"/>
            <a:ext cx="9372600" cy="1627095"/>
          </a:xfrm>
          <a:prstGeom prst="snip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খাদ্যগুলো কেন খাই ? 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1574" y="2556470"/>
            <a:ext cx="9401175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ভিটামিন </a:t>
            </a:r>
            <a:r>
              <a:rPr lang="bn-BD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এক প্রকার খাদ্য উপাদান ও রাসায়নিক পদার্থ</a:t>
            </a:r>
            <a:r>
              <a:rPr lang="bn-BD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এটা দেহে রোগ প্রতিরোধ ক্ষমতা বৃদ্ধি করে এবং দেহকে সুস্থ ও সবল রাখতে সহায়তা করে। 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8851" y="1351183"/>
            <a:ext cx="77724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ভিটামিন কী ? </a:t>
            </a:r>
            <a:endParaRPr lang="en-US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3029" y="2556470"/>
            <a:ext cx="837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729160" y="346210"/>
            <a:ext cx="2357439" cy="87690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পাঠ আলোচনা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1860" y="1430607"/>
            <a:ext cx="5695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spc="5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আমরা ভিটামিন পেয়ে থাকি ?</a:t>
            </a:r>
            <a:endParaRPr lang="en-US" sz="3200" b="1" spc="5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941" y="2120023"/>
            <a:ext cx="9265024" cy="4445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1835" y="1439498"/>
            <a:ext cx="6575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spc="50" dirty="0" smtClean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উদ্ভিদ ও প্রাণী থেকে ভিটামিন পাওয়া যায়। </a:t>
            </a:r>
            <a:endParaRPr lang="en-US" b="1" spc="50" dirty="0">
              <a:ln w="0"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091268" y="1734933"/>
            <a:ext cx="3600450" cy="1033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11058526" y="650081"/>
            <a:ext cx="342899" cy="357187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2754" y="3319796"/>
            <a:ext cx="10878671" cy="1365345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bn-BD" sz="6000" b="1" spc="50" dirty="0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ভিটামিন  কত  প্রকার  ও  কী  কী  এবং ভিটামিন “এ” , “ডি” ,  “ই  এর উৎস , অভাব জনিত রোগ ও কাজ।  </a:t>
            </a:r>
            <a:endParaRPr lang="en-US" sz="3200" b="1" spc="50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413997" y="600915"/>
            <a:ext cx="2995332" cy="58242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8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258265"/>
              </p:ext>
            </p:extLst>
          </p:nvPr>
        </p:nvGraphicFramePr>
        <p:xfrm>
          <a:off x="536480" y="887692"/>
          <a:ext cx="11391061" cy="5136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0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13" y="2044111"/>
            <a:ext cx="4445168" cy="3613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3" y="2779833"/>
            <a:ext cx="3208707" cy="2406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43025" y="900953"/>
            <a:ext cx="9715499" cy="73958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2400" b="1" spc="50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 সুনির্দিষ্ট কাজ ও বৈশিষ্ট্য অনুযায়ী ভিটামিন কত প্রকার ও কি কি  ? </a:t>
            </a:r>
            <a:endParaRPr lang="en-US" sz="2400" b="1" spc="50" dirty="0">
              <a:ln w="0"/>
              <a:blipFill>
                <a:blip r:embed="rId4"/>
                <a:tile tx="0" ty="0" sx="100000" sy="100000" flip="none" algn="tl"/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94157" y="2862541"/>
            <a:ext cx="3000881" cy="239291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/>
            </a:prstTxWarp>
            <a:noAutofit/>
          </a:bodyPr>
          <a:lstStyle/>
          <a:p>
            <a:pPr algn="ctr"/>
            <a:r>
              <a:rPr lang="bn-BD" sz="14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    </a:t>
            </a:r>
            <a:r>
              <a:rPr lang="en-US" sz="1400" b="1" spc="5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1400" b="1" spc="5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4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 ।</a:t>
            </a:r>
            <a:endParaRPr lang="en-US" sz="14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8720" y="994209"/>
            <a:ext cx="3336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দেখ ও চিন্তা কর</a:t>
            </a:r>
            <a:endParaRPr lang="en-US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84" y="3458941"/>
            <a:ext cx="1052794" cy="1052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1" t="7910" r="17500" b="10793"/>
          <a:stretch/>
        </p:blipFill>
        <p:spPr>
          <a:xfrm>
            <a:off x="3627862" y="1874873"/>
            <a:ext cx="857251" cy="936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6" r="14905"/>
          <a:stretch/>
        </p:blipFill>
        <p:spPr>
          <a:xfrm>
            <a:off x="7746345" y="1567132"/>
            <a:ext cx="967793" cy="1002817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t="5188" r="12729" b="6686"/>
          <a:stretch/>
        </p:blipFill>
        <p:spPr>
          <a:xfrm>
            <a:off x="8724442" y="3454460"/>
            <a:ext cx="871690" cy="1057275"/>
          </a:xfrm>
          <a:prstGeom prst="flowChartDelay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11058" r="21907" b="9473"/>
          <a:stretch/>
        </p:blipFill>
        <p:spPr>
          <a:xfrm>
            <a:off x="8025267" y="5458893"/>
            <a:ext cx="766485" cy="8963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35357" y="4960689"/>
            <a:ext cx="1466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1400" dirty="0"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13379341">
            <a:off x="7345766" y="4940955"/>
            <a:ext cx="728662" cy="490816"/>
          </a:xfrm>
          <a:prstGeom prst="leftArrow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9599674">
            <a:off x="4173075" y="4837082"/>
            <a:ext cx="728662" cy="490816"/>
          </a:xfrm>
          <a:prstGeom prst="leftArrow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7850472">
            <a:off x="7266653" y="2566461"/>
            <a:ext cx="692827" cy="490816"/>
          </a:xfrm>
          <a:prstGeom prst="leftArrow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2186114">
            <a:off x="4353626" y="2742093"/>
            <a:ext cx="728662" cy="490816"/>
          </a:xfrm>
          <a:prstGeom prst="leftArrow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3840637" y="3937251"/>
            <a:ext cx="728662" cy="490816"/>
          </a:xfrm>
          <a:prstGeom prst="leftArrow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1001196">
            <a:off x="7937277" y="3813591"/>
            <a:ext cx="728662" cy="490816"/>
          </a:xfrm>
          <a:prstGeom prst="leftArrow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47450" y="3860154"/>
            <a:ext cx="1602487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2400" b="1" dirty="0" smtClean="0">
                <a:ln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“এ</a:t>
            </a:r>
            <a:r>
              <a:rPr lang="bn-BD" b="1" dirty="0" smtClean="0">
                <a:ln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b="1" dirty="0">
              <a:ln/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6550" y="2073670"/>
            <a:ext cx="1207382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b="1" dirty="0">
                <a:ln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r>
              <a:rPr lang="bn-BD" b="1" dirty="0" smtClean="0">
                <a:ln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“সি</a:t>
            </a:r>
            <a:r>
              <a:rPr lang="bn-BD" b="1" dirty="0" smtClean="0">
                <a:ln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474551" y="2242493"/>
            <a:ext cx="1194558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b="1" dirty="0">
                <a:ln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r>
              <a:rPr lang="bn-BD" b="1" dirty="0" smtClean="0">
                <a:ln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“বি”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724442" y="3860154"/>
            <a:ext cx="1207382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b="1" dirty="0">
                <a:ln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r>
              <a:rPr lang="bn-BD" b="1" dirty="0" smtClean="0">
                <a:ln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“ডি”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30874" y="5574034"/>
            <a:ext cx="1199367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b="1" dirty="0">
                <a:ln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 </a:t>
            </a:r>
            <a:r>
              <a:rPr lang="bn-BD" b="1" dirty="0" smtClean="0">
                <a:ln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“ই”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114354" y="5574034"/>
            <a:ext cx="1236236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b="1" dirty="0">
                <a:ln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r>
              <a:rPr lang="bn-BD" b="1" dirty="0" smtClean="0">
                <a:ln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“কে”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9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4" grpId="0"/>
      <p:bldP spid="14" grpId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489838" y="4966013"/>
            <a:ext cx="1604537" cy="146650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94052" y="3134967"/>
            <a:ext cx="1908914" cy="125083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“এ”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Up Arrow 19"/>
          <p:cNvSpPr/>
          <p:nvPr/>
        </p:nvSpPr>
        <p:spPr>
          <a:xfrm rot="15326073">
            <a:off x="4594428" y="3855410"/>
            <a:ext cx="363386" cy="410720"/>
          </a:xfrm>
          <a:prstGeom prst="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50713" y="3987358"/>
            <a:ext cx="1688229" cy="155684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\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34693" y="2020200"/>
            <a:ext cx="1831626" cy="163789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7229266">
            <a:off x="4790636" y="3078403"/>
            <a:ext cx="392584" cy="396833"/>
          </a:xfrm>
          <a:prstGeom prst="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9896593">
            <a:off x="5419609" y="2675072"/>
            <a:ext cx="366178" cy="377069"/>
          </a:xfrm>
          <a:prstGeom prst="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96684" y="1058074"/>
            <a:ext cx="1756726" cy="163745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577319">
            <a:off x="6638828" y="2590929"/>
            <a:ext cx="398451" cy="452596"/>
          </a:xfrm>
          <a:prstGeom prst="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61708" y="962157"/>
            <a:ext cx="1803131" cy="161764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263838" y="2000432"/>
            <a:ext cx="1920936" cy="172634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Up Arrow 20"/>
          <p:cNvSpPr/>
          <p:nvPr/>
        </p:nvSpPr>
        <p:spPr>
          <a:xfrm rot="4357718">
            <a:off x="7337865" y="3157226"/>
            <a:ext cx="401986" cy="379081"/>
          </a:xfrm>
          <a:prstGeom prst="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13832" y="3884927"/>
            <a:ext cx="1853808" cy="1712319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6514269">
            <a:off x="7477354" y="3964622"/>
            <a:ext cx="356186" cy="454359"/>
          </a:xfrm>
          <a:prstGeom prst="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8573883">
            <a:off x="6563791" y="4559037"/>
            <a:ext cx="388555" cy="452046"/>
          </a:xfrm>
          <a:prstGeom prst="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39840" y="5156327"/>
            <a:ext cx="1688577" cy="1471613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12726025">
            <a:off x="5313168" y="4551900"/>
            <a:ext cx="365069" cy="427757"/>
          </a:xfrm>
          <a:prstGeom prst="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736236" y="991387"/>
            <a:ext cx="9507203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spc="50" dirty="0" smtClean="0">
                <a:ln w="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ভিটামিন “এ” </a:t>
            </a:r>
            <a:r>
              <a:rPr lang="bn-BD" sz="3600" b="1" spc="50" dirty="0" smtClean="0">
                <a:ln w="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গুনাগুণ আছে এমন কয়েকটি</a:t>
            </a:r>
            <a:r>
              <a:rPr lang="bn-BD" sz="3600" b="1" spc="50" dirty="0">
                <a:ln w="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BD" sz="3600" b="1" spc="50" dirty="0" smtClean="0">
                <a:ln w="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খাদ্যের নাম বলঃ  </a:t>
            </a:r>
            <a:endParaRPr lang="en-US" sz="2400" b="1" spc="50" dirty="0">
              <a:ln w="0"/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79276" y="5117505"/>
            <a:ext cx="1549255" cy="154925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ফল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59254" y="5124562"/>
            <a:ext cx="1621675" cy="149806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442650" y="3993082"/>
            <a:ext cx="1618601" cy="149601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442650" y="2099987"/>
            <a:ext cx="1596173" cy="143448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99918" y="4096219"/>
            <a:ext cx="1414462" cy="130437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34275" y="2200091"/>
            <a:ext cx="1460228" cy="130437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06657" y="1187192"/>
            <a:ext cx="1494494" cy="130016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মাছ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73254" y="1046398"/>
            <a:ext cx="1513775" cy="143467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 মাছ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Snip Diagonal Corner Rectangle 37"/>
          <p:cNvSpPr/>
          <p:nvPr/>
        </p:nvSpPr>
        <p:spPr>
          <a:xfrm>
            <a:off x="2534275" y="1281547"/>
            <a:ext cx="7526975" cy="4295921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012" y="1493043"/>
            <a:ext cx="2333351" cy="24896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66" y="1552988"/>
            <a:ext cx="2311891" cy="24262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7" name="TextBox 36"/>
          <p:cNvSpPr txBox="1"/>
          <p:nvPr/>
        </p:nvSpPr>
        <p:spPr>
          <a:xfrm>
            <a:off x="3408885" y="4082404"/>
            <a:ext cx="59007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 রাতকানা রোগ হয়। এমনকি অন্ধও হয়ে যায়।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9694" y="944601"/>
            <a:ext cx="8979120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 ভিটামিন “এ” অভাব হলে বা ভিটামিন “এ” আছে এমন খাদ্য না খেলে কি </a:t>
            </a:r>
            <a:r>
              <a:rPr lang="bn-BD" sz="2400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bn-BD" sz="2400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 ? </a:t>
            </a:r>
            <a:endParaRPr lang="en-US" sz="2400" b="1" spc="50" dirty="0">
              <a:ln w="0"/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5334109" y="435126"/>
            <a:ext cx="1501901" cy="386138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6435" y="1204128"/>
            <a:ext cx="7923964" cy="58477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3200" b="1" spc="50" dirty="0">
                <a:ln w="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“এ” </a:t>
            </a:r>
            <a:r>
              <a:rPr lang="bn-BD" sz="3200" b="1" spc="50" dirty="0" smtClean="0">
                <a:ln w="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50" dirty="0">
                <a:ln w="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 বা দেহে কী কাজ করে ?</a:t>
            </a:r>
            <a:endParaRPr lang="en-US" b="1" spc="50" dirty="0">
              <a:ln w="0"/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 Diagonal Corner Rectangle 38"/>
          <p:cNvSpPr/>
          <p:nvPr/>
        </p:nvSpPr>
        <p:spPr>
          <a:xfrm>
            <a:off x="1490570" y="894810"/>
            <a:ext cx="9737368" cy="5566171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চোখের দৃষ্টিশক্তি স্বাভাবিক  রাখা। </a:t>
            </a:r>
          </a:p>
          <a:p>
            <a:pPr marL="342900" indent="-34290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রাতকানা রোগের হাত থেকে চোখকে রক্ষা করা।</a:t>
            </a:r>
          </a:p>
          <a:p>
            <a:pPr marL="342900" indent="-34290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দেহের পুষ্টি ও বৃদ্ধিতে সাহায্য করা। </a:t>
            </a:r>
          </a:p>
          <a:p>
            <a:pPr marL="342900" indent="-34290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দেহকে বিভিন্ন সংক্রামক রোগের হাত থেকে রক্ষা করা। </a:t>
            </a:r>
          </a:p>
          <a:p>
            <a:pPr marL="342900" indent="-34290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রক্তের স্বাভাবিক অবস্থা বজায় রাখা।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খাদ্যদ্রব্য পরিপাকে সহায়তা করা।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2283" y="1048910"/>
            <a:ext cx="2715371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ভিটামিন ‘এ” এর কাজ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94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000"/>
                            </p:stCondLst>
                            <p:childTnLst>
                              <p:par>
                                <p:cTn id="158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2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9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2" grpId="2" animBg="1"/>
      <p:bldP spid="16" grpId="0" animBg="1"/>
      <p:bldP spid="16" grpId="1" animBg="1"/>
      <p:bldP spid="20" grpId="1" animBg="1"/>
      <p:bldP spid="20" grpId="2" animBg="1"/>
      <p:bldP spid="23" grpId="1" animBg="1"/>
      <p:bldP spid="23" grpId="2" animBg="1"/>
      <p:bldP spid="4" grpId="1" animBg="1"/>
      <p:bldP spid="4" grpId="2" animBg="1"/>
      <p:bldP spid="11" grpId="1" animBg="1"/>
      <p:bldP spid="11" grpId="2" animBg="1"/>
      <p:bldP spid="12" grpId="1" animBg="1"/>
      <p:bldP spid="12" grpId="2" animBg="1"/>
      <p:bldP spid="7" grpId="1" animBg="1"/>
      <p:bldP spid="7" grpId="2" animBg="1"/>
      <p:bldP spid="17" grpId="1" animBg="1"/>
      <p:bldP spid="17" grpId="2" animBg="1"/>
      <p:bldP spid="10" grpId="1" animBg="1"/>
      <p:bldP spid="10" grpId="2" animBg="1"/>
      <p:bldP spid="2" grpId="1" animBg="1"/>
      <p:bldP spid="2" grpId="2" animBg="1"/>
      <p:bldP spid="21" grpId="1" animBg="1"/>
      <p:bldP spid="21" grpId="2" animBg="1"/>
      <p:bldP spid="14" grpId="1" animBg="1"/>
      <p:bldP spid="14" grpId="2" animBg="1"/>
      <p:bldP spid="25" grpId="1" animBg="1"/>
      <p:bldP spid="25" grpId="2" animBg="1"/>
      <p:bldP spid="26" grpId="1" animBg="1"/>
      <p:bldP spid="26" grpId="2" animBg="1"/>
      <p:bldP spid="30" grpId="1" animBg="1"/>
      <p:bldP spid="30" grpId="2" animBg="1"/>
      <p:bldP spid="33" grpId="1" animBg="1"/>
      <p:bldP spid="33" grpId="2" animBg="1"/>
      <p:bldP spid="34" grpId="0" animBg="1"/>
      <p:bldP spid="34" grpId="1" animBg="1"/>
      <p:bldP spid="32" grpId="0" animBg="1"/>
      <p:bldP spid="32" grpId="1" animBg="1"/>
      <p:bldP spid="28" grpId="0" animBg="1"/>
      <p:bldP spid="28" grpId="1" animBg="1"/>
      <p:bldP spid="15" grpId="0" animBg="1"/>
      <p:bldP spid="15" grpId="1" animBg="1"/>
      <p:bldP spid="6" grpId="0" animBg="1"/>
      <p:bldP spid="6" grpId="1" animBg="1"/>
      <p:bldP spid="18" grpId="0" animBg="1"/>
      <p:bldP spid="18" grpId="1" animBg="1"/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38" grpId="0" animBg="1"/>
      <p:bldP spid="38" grpId="1" animBg="1"/>
      <p:bldP spid="37" grpId="0"/>
      <p:bldP spid="37" grpId="1"/>
      <p:bldP spid="37" grpId="2"/>
      <p:bldP spid="39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968</Words>
  <Application>Microsoft Office PowerPoint</Application>
  <PresentationFormat>Widescreen</PresentationFormat>
  <Paragraphs>147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Supti</dc:creator>
  <cp:lastModifiedBy>user</cp:lastModifiedBy>
  <cp:revision>453</cp:revision>
  <dcterms:created xsi:type="dcterms:W3CDTF">2015-03-07T01:25:00Z</dcterms:created>
  <dcterms:modified xsi:type="dcterms:W3CDTF">2020-09-28T17:41:35Z</dcterms:modified>
</cp:coreProperties>
</file>