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4" r:id="rId5"/>
    <p:sldId id="273" r:id="rId6"/>
    <p:sldId id="263" r:id="rId7"/>
    <p:sldId id="261" r:id="rId8"/>
    <p:sldId id="275" r:id="rId9"/>
    <p:sldId id="276" r:id="rId10"/>
    <p:sldId id="264" r:id="rId11"/>
    <p:sldId id="262" r:id="rId12"/>
    <p:sldId id="265" r:id="rId13"/>
    <p:sldId id="277" r:id="rId14"/>
    <p:sldId id="266" r:id="rId15"/>
    <p:sldId id="267" r:id="rId16"/>
    <p:sldId id="269" r:id="rId17"/>
    <p:sldId id="268"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CC00"/>
    <a:srgbClr val="008000"/>
    <a:srgbClr val="FF6600"/>
    <a:srgbClr val="F00A4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FA60E-2401-472C-9AE1-0EC032366119}" type="datetimeFigureOut">
              <a:rPr lang="en-US" smtClean="0"/>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285985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A60E-2401-472C-9AE1-0EC032366119}" type="datetimeFigureOut">
              <a:rPr lang="en-US" smtClean="0"/>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19983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A60E-2401-472C-9AE1-0EC032366119}" type="datetimeFigureOut">
              <a:rPr lang="en-US" smtClean="0"/>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112360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A60E-2401-472C-9AE1-0EC032366119}" type="datetimeFigureOut">
              <a:rPr lang="en-US" smtClean="0"/>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170714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FA60E-2401-472C-9AE1-0EC032366119}" type="datetimeFigureOut">
              <a:rPr lang="en-US" smtClean="0"/>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383762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FA60E-2401-472C-9AE1-0EC032366119}" type="datetimeFigureOut">
              <a:rPr lang="en-US" smtClean="0"/>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414634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FA60E-2401-472C-9AE1-0EC032366119}" type="datetimeFigureOut">
              <a:rPr lang="en-US" smtClean="0"/>
              <a:t>28-Sep-20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31894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FA60E-2401-472C-9AE1-0EC032366119}" type="datetimeFigureOut">
              <a:rPr lang="en-US" smtClean="0"/>
              <a:t>28-Sep-20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286252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FA60E-2401-472C-9AE1-0EC032366119}" type="datetimeFigureOut">
              <a:rPr lang="en-US" smtClean="0"/>
              <a:t>28-Sep-20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28583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FA60E-2401-472C-9AE1-0EC032366119}" type="datetimeFigureOut">
              <a:rPr lang="en-US" smtClean="0"/>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20621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FA60E-2401-472C-9AE1-0EC032366119}" type="datetimeFigureOut">
              <a:rPr lang="en-US" smtClean="0"/>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CDCB2-B47F-4E29-9881-5E853127AFDD}" type="slidenum">
              <a:rPr lang="en-US" smtClean="0"/>
              <a:t>‹#›</a:t>
            </a:fld>
            <a:endParaRPr lang="en-US"/>
          </a:p>
        </p:txBody>
      </p:sp>
    </p:spTree>
    <p:extLst>
      <p:ext uri="{BB962C8B-B14F-4D97-AF65-F5344CB8AC3E}">
        <p14:creationId xmlns:p14="http://schemas.microsoft.com/office/powerpoint/2010/main" val="357891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A60E-2401-472C-9AE1-0EC032366119}" type="datetimeFigureOut">
              <a:rPr lang="en-US" smtClean="0"/>
              <a:t>28-Sep-20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CDCB2-B47F-4E29-9881-5E853127AFDD}" type="slidenum">
              <a:rPr lang="en-US" smtClean="0"/>
              <a:t>‹#›</a:t>
            </a:fld>
            <a:endParaRPr lang="en-US"/>
          </a:p>
        </p:txBody>
      </p:sp>
    </p:spTree>
    <p:extLst>
      <p:ext uri="{BB962C8B-B14F-4D97-AF65-F5344CB8AC3E}">
        <p14:creationId xmlns:p14="http://schemas.microsoft.com/office/powerpoint/2010/main" val="1674912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342901"/>
            <a:ext cx="13411200" cy="75438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215891" y="2150349"/>
            <a:ext cx="5445788" cy="2180491"/>
          </a:xfrm>
          <a:prstGeom prst="rect">
            <a:avLst/>
          </a:prstGeom>
          <a:noFill/>
        </p:spPr>
        <p:txBody>
          <a:bodyPr wrap="square" rtlCol="0">
            <a:prstTxWarp prst="textPlain">
              <a:avLst/>
            </a:prstTxWarp>
            <a:spAutoFit/>
            <a:scene3d>
              <a:camera prst="perspectiveFront"/>
              <a:lightRig rig="threePt" dir="t"/>
            </a:scene3d>
          </a:bodyPr>
          <a:lstStyle/>
          <a:p>
            <a:pPr algn="ctr"/>
            <a:r>
              <a:rPr lang="en-US" sz="6600" dirty="0" smtClean="0">
                <a:solidFill>
                  <a:srgbClr val="00B0F0"/>
                </a:solidFill>
                <a:effectLst>
                  <a:glow rad="101600">
                    <a:schemeClr val="accent4">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 </a:t>
            </a:r>
            <a:r>
              <a:rPr lang="en-US" sz="11500" dirty="0" err="1" smtClean="0">
                <a:solidFill>
                  <a:srgbClr val="CC3399"/>
                </a:solidFill>
                <a:effectLst>
                  <a:glow rad="101600">
                    <a:schemeClr val="accent4">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স্বাগতম</a:t>
            </a:r>
            <a:endParaRPr lang="en-US" sz="11500" dirty="0">
              <a:solidFill>
                <a:srgbClr val="CC3399"/>
              </a:solidFill>
              <a:effectLst>
                <a:glow rad="101600">
                  <a:schemeClr val="accent4">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2546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65022" y="597021"/>
            <a:ext cx="4260500" cy="1457011"/>
          </a:xfrm>
          <a:prstGeom prst="rect">
            <a:avLst/>
          </a:prstGeom>
          <a:solidFill>
            <a:srgbClr val="99FF33"/>
          </a:solidFill>
        </p:spPr>
        <p:txBody>
          <a:bodyPr wrap="square" rtlCol="0">
            <a:prstTxWarp prst="textDeflate">
              <a:avLst/>
            </a:prstTxWarp>
            <a:spAutoFit/>
            <a:scene3d>
              <a:camera prst="perspectiveBelow"/>
              <a:lightRig rig="threePt" dir="t"/>
            </a:scene3d>
          </a:bodyPr>
          <a:lstStyle/>
          <a:p>
            <a:pPr algn="ctr"/>
            <a:r>
              <a:rPr lang="bn-BD" sz="5400" dirty="0" smtClean="0">
                <a:solidFill>
                  <a:srgbClr val="FFFF00"/>
                </a:solidFill>
                <a:effectLst>
                  <a:glow rad="63500">
                    <a:schemeClr val="accent4">
                      <a:satMod val="175000"/>
                      <a:alpha val="40000"/>
                    </a:schemeClr>
                  </a:glow>
                </a:effectLst>
                <a:latin typeface="NikoshBAN" panose="02000000000000000000" pitchFamily="2" charset="0"/>
                <a:cs typeface="NikoshBAN" panose="02000000000000000000" pitchFamily="2" charset="0"/>
              </a:rPr>
              <a:t>শিক্ষকের পাঠ</a:t>
            </a:r>
            <a:endParaRPr lang="en-US" sz="5400" dirty="0">
              <a:solidFill>
                <a:srgbClr val="FFFF00"/>
              </a:solidFill>
              <a:effectLst>
                <a:glow rad="635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5" name="TextBox 4"/>
          <p:cNvSpPr txBox="1"/>
          <p:nvPr/>
        </p:nvSpPr>
        <p:spPr>
          <a:xfrm>
            <a:off x="1662707" y="2457223"/>
            <a:ext cx="4828569" cy="3170099"/>
          </a:xfrm>
          <a:prstGeom prst="rect">
            <a:avLst/>
          </a:prstGeom>
          <a:noFill/>
        </p:spPr>
        <p:txBody>
          <a:bodyPr wrap="square" rtlCol="0">
            <a:spAutoFit/>
          </a:bodyPr>
          <a:lstStyle/>
          <a:p>
            <a:pPr algn="ctr"/>
            <a:r>
              <a:rPr lang="bn-BD" sz="4000" dirty="0" smtClean="0">
                <a:solidFill>
                  <a:srgbClr val="CC00FF"/>
                </a:solidFill>
                <a:latin typeface="NikoshBAN" panose="02000000000000000000" pitchFamily="2" charset="0"/>
                <a:cs typeface="NikoshBAN" panose="02000000000000000000" pitchFamily="2" charset="0"/>
              </a:rPr>
              <a:t>* শিক্ষক নির্ধারিত পাঠ্যাংশটুকু প্রমিত উচ্চারণে পড়বেন আর শিক্ষার্থীরা নির্দিষ্ট শব্দের ও লাইনের নিচে আঙুল রেখে শিক্ষকের সাথে মেলাবে।</a:t>
            </a:r>
            <a:endParaRPr lang="en-US" sz="4000" dirty="0">
              <a:solidFill>
                <a:srgbClr val="CC00FF"/>
              </a:solidFill>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1067" y="2223022"/>
            <a:ext cx="2774564" cy="36384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84" y="597021"/>
            <a:ext cx="2171245" cy="1469378"/>
          </a:xfrm>
          <a:prstGeom prst="roundRect">
            <a:avLst>
              <a:gd name="adj" fmla="val 39398"/>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0232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3701" y="286878"/>
            <a:ext cx="5236865" cy="2024243"/>
          </a:xfrm>
          <a:prstGeom prst="rect">
            <a:avLst/>
          </a:prstGeom>
          <a:noFill/>
        </p:spPr>
        <p:txBody>
          <a:bodyPr wrap="square" rtlCol="0">
            <a:prstTxWarp prst="textDeflate">
              <a:avLst/>
            </a:prstTxWarp>
            <a:spAutoFit/>
            <a:scene3d>
              <a:camera prst="perspectiveFront"/>
              <a:lightRig rig="threePt" dir="t"/>
            </a:scene3d>
          </a:bodyPr>
          <a:lstStyle/>
          <a:p>
            <a:pPr algn="ctr"/>
            <a:r>
              <a:rPr lang="bn-BD" sz="5400" dirty="0" smtClean="0">
                <a:solidFill>
                  <a:srgbClr val="008000"/>
                </a:solidFill>
                <a:effectLst>
                  <a:glow rad="63500">
                    <a:schemeClr val="accent4">
                      <a:satMod val="175000"/>
                      <a:alpha val="40000"/>
                    </a:schemeClr>
                  </a:glow>
                </a:effectLst>
                <a:latin typeface="NikoshBAN" panose="02000000000000000000" pitchFamily="2" charset="0"/>
                <a:cs typeface="NikoshBAN" panose="02000000000000000000" pitchFamily="2" charset="0"/>
              </a:rPr>
              <a:t>শিক্ষ</a:t>
            </a:r>
            <a:r>
              <a:rPr lang="bn-IN" sz="5400" dirty="0" smtClean="0">
                <a:solidFill>
                  <a:srgbClr val="008000"/>
                </a:solidFill>
                <a:effectLst>
                  <a:glow rad="63500">
                    <a:schemeClr val="accent4">
                      <a:satMod val="175000"/>
                      <a:alpha val="40000"/>
                    </a:schemeClr>
                  </a:glow>
                </a:effectLst>
                <a:latin typeface="NikoshBAN" panose="02000000000000000000" pitchFamily="2" charset="0"/>
                <a:cs typeface="NikoshBAN" panose="02000000000000000000" pitchFamily="2" charset="0"/>
              </a:rPr>
              <a:t>ক ও শিক্ষার্থীর</a:t>
            </a:r>
            <a:r>
              <a:rPr lang="bn-BD" sz="5400" dirty="0" smtClean="0">
                <a:solidFill>
                  <a:srgbClr val="008000"/>
                </a:solidFill>
                <a:effectLst>
                  <a:glow rad="63500">
                    <a:schemeClr val="accent4">
                      <a:satMod val="175000"/>
                      <a:alpha val="40000"/>
                    </a:schemeClr>
                  </a:glow>
                </a:effectLst>
                <a:latin typeface="NikoshBAN" panose="02000000000000000000" pitchFamily="2" charset="0"/>
                <a:cs typeface="NikoshBAN" panose="02000000000000000000" pitchFamily="2" charset="0"/>
              </a:rPr>
              <a:t> পাঠ</a:t>
            </a:r>
            <a:endParaRPr lang="en-US" sz="5400" dirty="0">
              <a:solidFill>
                <a:srgbClr val="008000"/>
              </a:solidFill>
              <a:effectLst>
                <a:glow rad="635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7399" y="2597999"/>
            <a:ext cx="3737985" cy="280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 Diagonal Corner Rectangle 5"/>
          <p:cNvSpPr/>
          <p:nvPr/>
        </p:nvSpPr>
        <p:spPr>
          <a:xfrm>
            <a:off x="5847603" y="2597999"/>
            <a:ext cx="4301232" cy="2908633"/>
          </a:xfrm>
          <a:prstGeom prst="round2DiagRect">
            <a:avLst/>
          </a:prstGeom>
          <a:solidFill>
            <a:srgbClr val="00CC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শিক্ষকের সাথে শিক্ষার্থীরাও তাল, ছন্দ বজায় রেখে প্রমিত উচ্চারণে কবিতাংশটুকু আবৃত্তি করবে।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58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09689" y="477148"/>
            <a:ext cx="7985036" cy="830997"/>
          </a:xfrm>
          <a:prstGeom prst="rect">
            <a:avLst/>
          </a:prstGeom>
          <a:noFill/>
        </p:spPr>
        <p:txBody>
          <a:bodyPr wrap="square" rtlCol="0">
            <a:spAutoFit/>
          </a:bodyPr>
          <a:lstStyle/>
          <a:p>
            <a:pPr algn="ct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নতুন শব্দ খুঁজে বের করি ও অর্থ বলি</a:t>
            </a:r>
            <a:endParaRPr lang="en-US" sz="4800" dirty="0">
              <a:solidFill>
                <a:srgbClr val="FF0000"/>
              </a:solidFill>
              <a:latin typeface="NikoshBAN" panose="02000000000000000000" pitchFamily="2" charset="0"/>
              <a:cs typeface="NikoshBAN" panose="02000000000000000000" pitchFamily="2" charset="0"/>
            </a:endParaRPr>
          </a:p>
        </p:txBody>
      </p:sp>
      <p:sp>
        <p:nvSpPr>
          <p:cNvPr id="5" name="Rounded Rectangle 4"/>
          <p:cNvSpPr/>
          <p:nvPr/>
        </p:nvSpPr>
        <p:spPr>
          <a:xfrm>
            <a:off x="732440" y="1346942"/>
            <a:ext cx="1815401" cy="844062"/>
          </a:xfrm>
          <a:prstGeom prst="round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দোলাই</a:t>
            </a:r>
            <a:endParaRPr lang="en-US" sz="4000" dirty="0">
              <a:latin typeface="NikoshBAN" panose="02000000000000000000" pitchFamily="2" charset="0"/>
              <a:cs typeface="NikoshBAN" panose="02000000000000000000" pitchFamily="2" charset="0"/>
            </a:endParaRPr>
          </a:p>
        </p:txBody>
      </p:sp>
      <p:sp>
        <p:nvSpPr>
          <p:cNvPr id="6" name="Equal 5"/>
          <p:cNvSpPr/>
          <p:nvPr/>
        </p:nvSpPr>
        <p:spPr>
          <a:xfrm>
            <a:off x="2568357" y="1591676"/>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732440" y="2450862"/>
            <a:ext cx="1815401" cy="844062"/>
          </a:xfrm>
          <a:prstGeom prst="roundRect">
            <a:avLst/>
          </a:prstGeom>
          <a:solidFill>
            <a:srgbClr val="99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কিরণ</a:t>
            </a:r>
            <a:endParaRPr lang="en-US" sz="4000" dirty="0">
              <a:latin typeface="NikoshBAN" panose="02000000000000000000" pitchFamily="2" charset="0"/>
              <a:cs typeface="NikoshBAN" panose="02000000000000000000" pitchFamily="2" charset="0"/>
            </a:endParaRPr>
          </a:p>
        </p:txBody>
      </p:sp>
      <p:sp>
        <p:nvSpPr>
          <p:cNvPr id="8" name="Rounded Rectangle 7"/>
          <p:cNvSpPr/>
          <p:nvPr/>
        </p:nvSpPr>
        <p:spPr>
          <a:xfrm>
            <a:off x="732440" y="3688308"/>
            <a:ext cx="1815401" cy="844062"/>
          </a:xfrm>
          <a:prstGeom prst="roundRect">
            <a:avLst/>
          </a:prstGeom>
          <a:solidFill>
            <a:srgbClr val="00CC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ধরা</a:t>
            </a:r>
            <a:endParaRPr lang="en-US" sz="4000" dirty="0">
              <a:latin typeface="NikoshBAN" panose="02000000000000000000" pitchFamily="2" charset="0"/>
              <a:cs typeface="NikoshBAN" panose="02000000000000000000" pitchFamily="2" charset="0"/>
            </a:endParaRPr>
          </a:p>
        </p:txBody>
      </p:sp>
      <p:sp>
        <p:nvSpPr>
          <p:cNvPr id="9" name="Rounded Rectangle 8"/>
          <p:cNvSpPr/>
          <p:nvPr/>
        </p:nvSpPr>
        <p:spPr>
          <a:xfrm>
            <a:off x="703696" y="4925754"/>
            <a:ext cx="1815401" cy="844062"/>
          </a:xfrm>
          <a:prstGeom prst="roundRect">
            <a:avLst/>
          </a:prstGeom>
          <a:solidFill>
            <a:srgbClr val="99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তারারা</a:t>
            </a:r>
            <a:endParaRPr lang="en-US" sz="4000" dirty="0">
              <a:latin typeface="NikoshBAN" panose="02000000000000000000" pitchFamily="2" charset="0"/>
              <a:cs typeface="NikoshBAN" panose="02000000000000000000" pitchFamily="2" charset="0"/>
            </a:endParaRPr>
          </a:p>
        </p:txBody>
      </p:sp>
      <p:sp>
        <p:nvSpPr>
          <p:cNvPr id="11" name="Equal 10"/>
          <p:cNvSpPr/>
          <p:nvPr/>
        </p:nvSpPr>
        <p:spPr>
          <a:xfrm>
            <a:off x="2645301" y="2661877"/>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2" name="Equal 11"/>
          <p:cNvSpPr/>
          <p:nvPr/>
        </p:nvSpPr>
        <p:spPr>
          <a:xfrm>
            <a:off x="2659210" y="3929516"/>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3" name="Equal 12"/>
          <p:cNvSpPr/>
          <p:nvPr/>
        </p:nvSpPr>
        <p:spPr>
          <a:xfrm>
            <a:off x="2645301" y="5207960"/>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4" name="Rounded Rectangle 13"/>
          <p:cNvSpPr/>
          <p:nvPr/>
        </p:nvSpPr>
        <p:spPr>
          <a:xfrm>
            <a:off x="3379050" y="1399160"/>
            <a:ext cx="2773345" cy="773741"/>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মাথা নাড়ানো</a:t>
            </a:r>
            <a:endParaRPr lang="en-US" sz="4400" dirty="0">
              <a:latin typeface="NikoshBAN" panose="02000000000000000000" pitchFamily="2" charset="0"/>
              <a:cs typeface="NikoshBAN" panose="02000000000000000000" pitchFamily="2" charset="0"/>
            </a:endParaRPr>
          </a:p>
        </p:txBody>
      </p:sp>
      <p:sp>
        <p:nvSpPr>
          <p:cNvPr id="15" name="Rounded Rectangle 14"/>
          <p:cNvSpPr/>
          <p:nvPr/>
        </p:nvSpPr>
        <p:spPr>
          <a:xfrm>
            <a:off x="3367616" y="2463674"/>
            <a:ext cx="1798655" cy="87420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আলো</a:t>
            </a:r>
            <a:endParaRPr lang="en-US" sz="4400" dirty="0">
              <a:latin typeface="NikoshBAN" panose="02000000000000000000" pitchFamily="2" charset="0"/>
              <a:cs typeface="NikoshBAN" panose="02000000000000000000" pitchFamily="2" charset="0"/>
            </a:endParaRPr>
          </a:p>
        </p:txBody>
      </p:sp>
      <p:sp>
        <p:nvSpPr>
          <p:cNvPr id="16" name="Rounded Rectangle 15"/>
          <p:cNvSpPr/>
          <p:nvPr/>
        </p:nvSpPr>
        <p:spPr>
          <a:xfrm>
            <a:off x="3367616" y="3774194"/>
            <a:ext cx="1997656" cy="795269"/>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পৃথিবী</a:t>
            </a:r>
            <a:endParaRPr lang="en-US" sz="4400" dirty="0">
              <a:latin typeface="NikoshBAN" panose="02000000000000000000" pitchFamily="2" charset="0"/>
              <a:cs typeface="NikoshBAN" panose="02000000000000000000" pitchFamily="2" charset="0"/>
            </a:endParaRPr>
          </a:p>
        </p:txBody>
      </p:sp>
      <p:sp>
        <p:nvSpPr>
          <p:cNvPr id="17" name="Rounded Rectangle 16"/>
          <p:cNvSpPr/>
          <p:nvPr/>
        </p:nvSpPr>
        <p:spPr>
          <a:xfrm>
            <a:off x="3354790" y="4939174"/>
            <a:ext cx="2797605" cy="1232613"/>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আকাশের তারকারাজি </a:t>
            </a:r>
            <a:endParaRPr lang="en-US" sz="4400" dirty="0">
              <a:latin typeface="NikoshBAN" panose="02000000000000000000" pitchFamily="2" charset="0"/>
              <a:cs typeface="NikoshBAN" panose="02000000000000000000" pitchFamily="2" charset="0"/>
            </a:endParaRPr>
          </a:p>
        </p:txBody>
      </p:sp>
      <p:sp>
        <p:nvSpPr>
          <p:cNvPr id="18" name="Rounded Rectangle 17"/>
          <p:cNvSpPr/>
          <p:nvPr/>
        </p:nvSpPr>
        <p:spPr>
          <a:xfrm>
            <a:off x="6501284" y="1318109"/>
            <a:ext cx="4340887" cy="929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solidFill>
                  <a:srgbClr val="FF0000"/>
                </a:solidFill>
                <a:latin typeface="NikoshBAN" panose="02000000000000000000" pitchFamily="2" charset="0"/>
                <a:cs typeface="NikoshBAN" panose="02000000000000000000" pitchFamily="2" charset="0"/>
              </a:rPr>
              <a:t>হাওয়াতে ঘাসফুলের মাথা দোলাচ্ছে</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9" name="Rounded Rectangle 18"/>
          <p:cNvSpPr/>
          <p:nvPr/>
        </p:nvSpPr>
        <p:spPr>
          <a:xfrm>
            <a:off x="5599187" y="2426189"/>
            <a:ext cx="5371537" cy="912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200" dirty="0" smtClean="0">
                <a:solidFill>
                  <a:srgbClr val="FF0000"/>
                </a:solidFill>
                <a:latin typeface="NikoshBAN" panose="02000000000000000000" pitchFamily="2" charset="0"/>
                <a:cs typeface="NikoshBAN" panose="02000000000000000000" pitchFamily="2" charset="0"/>
              </a:rPr>
              <a:t>সূর্যের কিরণে চারিদিক ঝলমল করছে।</a:t>
            </a:r>
            <a:endParaRPr lang="en-US" sz="3200" dirty="0">
              <a:solidFill>
                <a:srgbClr val="FF0000"/>
              </a:solidFill>
              <a:latin typeface="NikoshBAN" panose="02000000000000000000" pitchFamily="2" charset="0"/>
              <a:cs typeface="NikoshBAN" panose="02000000000000000000" pitchFamily="2" charset="0"/>
            </a:endParaRPr>
          </a:p>
        </p:txBody>
      </p:sp>
      <p:sp>
        <p:nvSpPr>
          <p:cNvPr id="20" name="Rounded Rectangle 19"/>
          <p:cNvSpPr/>
          <p:nvPr/>
        </p:nvSpPr>
        <p:spPr>
          <a:xfrm>
            <a:off x="5614203" y="3718721"/>
            <a:ext cx="5371537" cy="912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200" dirty="0" smtClean="0">
                <a:solidFill>
                  <a:srgbClr val="FF0000"/>
                </a:solidFill>
                <a:latin typeface="NikoshBAN" panose="02000000000000000000" pitchFamily="2" charset="0"/>
                <a:cs typeface="NikoshBAN" panose="02000000000000000000" pitchFamily="2" charset="0"/>
              </a:rPr>
              <a:t>আমাদের </a:t>
            </a:r>
            <a:r>
              <a:rPr lang="en-US" sz="3200" dirty="0" err="1" smtClean="0">
                <a:solidFill>
                  <a:srgbClr val="FF0000"/>
                </a:solidFill>
                <a:latin typeface="NikoshBAN" panose="02000000000000000000" pitchFamily="2" charset="0"/>
                <a:cs typeface="NikoshBAN" panose="02000000000000000000" pitchFamily="2" charset="0"/>
              </a:rPr>
              <a:t>ধরা</a:t>
            </a:r>
            <a:r>
              <a:rPr lang="bn-IN" sz="3200" dirty="0" smtClean="0">
                <a:solidFill>
                  <a:srgbClr val="FF0000"/>
                </a:solidFill>
                <a:latin typeface="NikoshBAN" panose="02000000000000000000" pitchFamily="2" charset="0"/>
                <a:cs typeface="NikoshBAN" panose="02000000000000000000" pitchFamily="2" charset="0"/>
              </a:rPr>
              <a:t> অনেক সুন্দর।</a:t>
            </a:r>
            <a:endParaRPr lang="en-US" sz="3200" dirty="0">
              <a:solidFill>
                <a:srgbClr val="FF0000"/>
              </a:solidFill>
              <a:latin typeface="NikoshBAN" panose="02000000000000000000" pitchFamily="2" charset="0"/>
              <a:cs typeface="NikoshBAN" panose="02000000000000000000" pitchFamily="2" charset="0"/>
            </a:endParaRPr>
          </a:p>
        </p:txBody>
      </p:sp>
      <p:sp>
        <p:nvSpPr>
          <p:cNvPr id="21" name="Rounded Rectangle 20"/>
          <p:cNvSpPr/>
          <p:nvPr/>
        </p:nvSpPr>
        <p:spPr>
          <a:xfrm>
            <a:off x="6269970" y="5068780"/>
            <a:ext cx="5371537" cy="912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200" dirty="0" smtClean="0">
                <a:solidFill>
                  <a:srgbClr val="FF0000"/>
                </a:solidFill>
                <a:latin typeface="NikoshBAN" panose="02000000000000000000" pitchFamily="2" charset="0"/>
                <a:cs typeface="NikoshBAN" panose="02000000000000000000" pitchFamily="2" charset="0"/>
              </a:rPr>
              <a:t>রাতের আকাশে তারারা ঝলমল করে।।</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866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15497" y="662073"/>
            <a:ext cx="2914022" cy="923330"/>
          </a:xfrm>
          <a:prstGeom prst="rect">
            <a:avLst/>
          </a:prstGeom>
          <a:solidFill>
            <a:srgbClr val="FFFF00"/>
          </a:solidFill>
        </p:spPr>
        <p:txBody>
          <a:bodyPr wrap="square" rtlCol="0">
            <a:spAutoFit/>
          </a:bodyPr>
          <a:lstStyle/>
          <a:p>
            <a:r>
              <a:rPr lang="en-US" sz="5400" dirty="0" err="1" smtClean="0">
                <a:latin typeface="NikoshBAN" panose="02000000000000000000" pitchFamily="2" charset="0"/>
                <a:cs typeface="NikoshBAN" panose="02000000000000000000" pitchFamily="2" charset="0"/>
              </a:rPr>
              <a:t>দলীয়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
        <p:nvSpPr>
          <p:cNvPr id="6" name="Rounded Rectangle 5"/>
          <p:cNvSpPr/>
          <p:nvPr/>
        </p:nvSpPr>
        <p:spPr>
          <a:xfrm>
            <a:off x="1235947" y="1791255"/>
            <a:ext cx="8983227" cy="4348287"/>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rgbClr val="0070C0"/>
                </a:solidFill>
                <a:latin typeface="NikoshBAN" panose="02000000000000000000" pitchFamily="2" charset="0"/>
                <a:cs typeface="NikoshBAN" panose="02000000000000000000" pitchFamily="2" charset="0"/>
              </a:rPr>
              <a:t>শিক্ষার্থীরা দলে তাদের প্রিয় ফুল সম্পর্কে লিখবে</a:t>
            </a:r>
            <a:r>
              <a:rPr lang="en-US" sz="4000" dirty="0" smtClean="0">
                <a:solidFill>
                  <a:srgbClr val="0070C0"/>
                </a:solidFill>
                <a:latin typeface="NikoshBAN" panose="02000000000000000000" pitchFamily="2" charset="0"/>
                <a:cs typeface="NikoshBAN" panose="02000000000000000000" pitchFamily="2" charset="0"/>
              </a:rPr>
              <a:t>। </a:t>
            </a:r>
          </a:p>
          <a:p>
            <a:r>
              <a:rPr lang="en-US" sz="4000" dirty="0" err="1" smtClean="0">
                <a:solidFill>
                  <a:srgbClr val="FF0000"/>
                </a:solidFill>
                <a:latin typeface="NikoshBAN" panose="02000000000000000000" pitchFamily="2" charset="0"/>
                <a:cs typeface="NikoshBAN" panose="02000000000000000000" pitchFamily="2" charset="0"/>
              </a:rPr>
              <a:t>ফুলের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নাম</a:t>
            </a:r>
            <a:r>
              <a:rPr lang="en-US" sz="4000" dirty="0" smtClean="0">
                <a:solidFill>
                  <a:srgbClr val="FF0000"/>
                </a:solidFill>
                <a:latin typeface="NikoshBAN" panose="02000000000000000000" pitchFamily="2" charset="0"/>
                <a:cs typeface="NikoshBAN" panose="02000000000000000000" pitchFamily="2" charset="0"/>
              </a:rPr>
              <a:t>:</a:t>
            </a:r>
          </a:p>
          <a:p>
            <a:r>
              <a:rPr lang="en-US" sz="4000" dirty="0" err="1" smtClean="0">
                <a:solidFill>
                  <a:srgbClr val="FF0000"/>
                </a:solidFill>
                <a:latin typeface="NikoshBAN" panose="02000000000000000000" pitchFamily="2" charset="0"/>
                <a:cs typeface="NikoshBAN" panose="02000000000000000000" pitchFamily="2" charset="0"/>
              </a:rPr>
              <a:t>ফুলের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বিভিন্ন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অংশের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বর্ণনা</a:t>
            </a:r>
            <a:r>
              <a:rPr lang="en-US" sz="4000" dirty="0" smtClean="0">
                <a:solidFill>
                  <a:srgbClr val="FF0000"/>
                </a:solidFill>
                <a:latin typeface="NikoshBAN" panose="02000000000000000000" pitchFamily="2" charset="0"/>
                <a:cs typeface="NikoshBAN" panose="02000000000000000000" pitchFamily="2" charset="0"/>
              </a:rPr>
              <a:t>:</a:t>
            </a:r>
          </a:p>
          <a:p>
            <a:r>
              <a:rPr lang="en-US" sz="4000" dirty="0" err="1" smtClean="0">
                <a:solidFill>
                  <a:srgbClr val="FF0000"/>
                </a:solidFill>
                <a:latin typeface="NikoshBAN" panose="02000000000000000000" pitchFamily="2" charset="0"/>
                <a:cs typeface="NikoshBAN" panose="02000000000000000000" pitchFamily="2" charset="0"/>
              </a:rPr>
              <a:t>কোথায়</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হয়</a:t>
            </a:r>
            <a:r>
              <a:rPr lang="en-US" sz="4000" dirty="0" smtClean="0">
                <a:solidFill>
                  <a:srgbClr val="FF0000"/>
                </a:solidFill>
                <a:latin typeface="NikoshBAN" panose="02000000000000000000" pitchFamily="2" charset="0"/>
                <a:cs typeface="NikoshBAN" panose="02000000000000000000" pitchFamily="2" charset="0"/>
              </a:rPr>
              <a:t>:</a:t>
            </a:r>
          </a:p>
          <a:p>
            <a:r>
              <a:rPr lang="en-US" sz="4000" dirty="0" err="1" smtClean="0">
                <a:solidFill>
                  <a:srgbClr val="FF0000"/>
                </a:solidFill>
                <a:latin typeface="NikoshBAN" panose="02000000000000000000" pitchFamily="2" charset="0"/>
                <a:cs typeface="NikoshBAN" panose="02000000000000000000" pitchFamily="2" charset="0"/>
              </a:rPr>
              <a:t>ব্যবহার</a:t>
            </a:r>
            <a:r>
              <a:rPr lang="en-US" sz="4000" dirty="0" smtClean="0">
                <a:solidFill>
                  <a:srgbClr val="FF0000"/>
                </a:solidFill>
                <a:latin typeface="NikoshBAN" panose="02000000000000000000" pitchFamily="2" charset="0"/>
                <a:cs typeface="NikoshBAN" panose="02000000000000000000" pitchFamily="2" charset="0"/>
              </a:rPr>
              <a:t>:</a:t>
            </a:r>
          </a:p>
          <a:p>
            <a:r>
              <a:rPr lang="en-US" sz="4000" dirty="0" err="1" smtClean="0">
                <a:solidFill>
                  <a:srgbClr val="FF0000"/>
                </a:solidFill>
                <a:latin typeface="NikoshBAN" panose="02000000000000000000" pitchFamily="2" charset="0"/>
                <a:cs typeface="NikoshBAN" panose="02000000000000000000" pitchFamily="2" charset="0"/>
              </a:rPr>
              <a:t>কেন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প্রিয়</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ফুল</a:t>
            </a:r>
            <a:r>
              <a:rPr lang="en-US" sz="4000" dirty="0" smtClean="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953157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8906" y="552884"/>
            <a:ext cx="9576082" cy="646331"/>
          </a:xfrm>
          <a:prstGeom prst="rect">
            <a:avLst/>
          </a:prstGeom>
          <a:noFill/>
        </p:spPr>
        <p:txBody>
          <a:bodyPr wrap="square" rtlCol="0">
            <a:spAutoFit/>
          </a:bodyPr>
          <a:lstStyle/>
          <a:p>
            <a:r>
              <a:rPr lang="bn-BD" sz="3600" b="1" dirty="0" smtClean="0">
                <a:solidFill>
                  <a:srgbClr val="7030A0"/>
                </a:solidFill>
                <a:latin typeface="NikoshBAN" panose="02000000000000000000" pitchFamily="2" charset="0"/>
                <a:cs typeface="NikoshBAN" panose="02000000000000000000" pitchFamily="2" charset="0"/>
              </a:rPr>
              <a:t># ঘরের ভিতরের শব্দগুলো খালি জায়গায় বসিয়ে বাক্য তৈরি করিঃ</a:t>
            </a:r>
            <a:endParaRPr lang="en-US" sz="3600" b="1"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3531942" y="1295257"/>
            <a:ext cx="1175657" cy="541396"/>
          </a:xfrm>
          <a:prstGeom prst="rect">
            <a:avLst/>
          </a:prstGeom>
          <a:solidFill>
            <a:schemeClr val="accent1">
              <a:lumMod val="75000"/>
            </a:schemeClr>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দোলাই</a:t>
            </a:r>
            <a:endParaRPr lang="en-US" sz="2800" dirty="0">
              <a:solidFill>
                <a:srgbClr val="C00000"/>
              </a:solidFill>
              <a:latin typeface="NikoshBAN" panose="02000000000000000000" pitchFamily="2" charset="0"/>
              <a:cs typeface="NikoshBAN" panose="02000000000000000000" pitchFamily="2" charset="0"/>
            </a:endParaRPr>
          </a:p>
        </p:txBody>
      </p:sp>
      <p:sp>
        <p:nvSpPr>
          <p:cNvPr id="6" name="TextBox 5"/>
          <p:cNvSpPr txBox="1"/>
          <p:nvPr/>
        </p:nvSpPr>
        <p:spPr>
          <a:xfrm>
            <a:off x="5034509" y="1304345"/>
            <a:ext cx="1014885" cy="523220"/>
          </a:xfrm>
          <a:prstGeom prst="rect">
            <a:avLst/>
          </a:prstGeom>
          <a:solidFill>
            <a:schemeClr val="accent1">
              <a:lumMod val="75000"/>
            </a:schemeClr>
          </a:solidFill>
          <a:ln w="28575">
            <a:noFill/>
          </a:ln>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কিরণ</a:t>
            </a:r>
            <a:endParaRPr lang="en-US" sz="2800"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1485768" y="1973248"/>
            <a:ext cx="8802357" cy="2062103"/>
          </a:xfrm>
          <a:prstGeom prst="rect">
            <a:avLst/>
          </a:prstGeom>
          <a:noFill/>
        </p:spPr>
        <p:txBody>
          <a:bodyPr wrap="square" rtlCol="0">
            <a:spAutoFit/>
          </a:bodyPr>
          <a:lstStyle/>
          <a:p>
            <a:r>
              <a:rPr lang="bn-IN" sz="3200" dirty="0" smtClean="0">
                <a:solidFill>
                  <a:srgbClr val="CC0099"/>
                </a:solidFill>
                <a:latin typeface="NikoshBAN" panose="02000000000000000000" pitchFamily="2" charset="0"/>
                <a:cs typeface="NikoshBAN" panose="02000000000000000000" pitchFamily="2" charset="0"/>
              </a:rPr>
              <a:t>ক) ছোট ছোট ফুল হাওয়াতে ............... মাথা ।</a:t>
            </a:r>
          </a:p>
          <a:p>
            <a:r>
              <a:rPr lang="bn-IN" sz="3200" dirty="0" smtClean="0">
                <a:solidFill>
                  <a:srgbClr val="CC0099"/>
                </a:solidFill>
                <a:latin typeface="NikoshBAN" panose="02000000000000000000" pitchFamily="2" charset="0"/>
                <a:cs typeface="NikoshBAN" panose="02000000000000000000" pitchFamily="2" charset="0"/>
              </a:rPr>
              <a:t>খ)  সকালে সূর্যের ............... ততটা তীব্র হয়না।</a:t>
            </a:r>
          </a:p>
          <a:p>
            <a:r>
              <a:rPr lang="bn-IN" sz="3200" dirty="0" smtClean="0">
                <a:solidFill>
                  <a:srgbClr val="CC0099"/>
                </a:solidFill>
                <a:latin typeface="NikoshBAN" panose="02000000000000000000" pitchFamily="2" charset="0"/>
                <a:cs typeface="NikoshBAN" panose="02000000000000000000" pitchFamily="2" charset="0"/>
              </a:rPr>
              <a:t>গ)  ............ বুকের স্নেহ কণাগুলি ঘাস হয়ে ফুটে ওঠে।</a:t>
            </a:r>
          </a:p>
          <a:p>
            <a:r>
              <a:rPr lang="bn-IN" sz="3200" dirty="0" smtClean="0">
                <a:solidFill>
                  <a:srgbClr val="CC0099"/>
                </a:solidFill>
                <a:latin typeface="NikoshBAN" panose="02000000000000000000" pitchFamily="2" charset="0"/>
                <a:cs typeface="NikoshBAN" panose="02000000000000000000" pitchFamily="2" charset="0"/>
              </a:rPr>
              <a:t>ঘ)  আঁধার আকাশে ............... মিটিমিটি করে চায়।</a:t>
            </a:r>
            <a:endParaRPr lang="bn-BD" sz="3200" dirty="0" smtClean="0">
              <a:solidFill>
                <a:srgbClr val="CC0099"/>
              </a:solidFill>
              <a:latin typeface="NikoshBAN" panose="02000000000000000000" pitchFamily="2" charset="0"/>
              <a:cs typeface="NikoshBAN" panose="02000000000000000000" pitchFamily="2" charset="0"/>
            </a:endParaRPr>
          </a:p>
        </p:txBody>
      </p:sp>
      <p:sp>
        <p:nvSpPr>
          <p:cNvPr id="8" name="TextBox 7"/>
          <p:cNvSpPr txBox="1"/>
          <p:nvPr/>
        </p:nvSpPr>
        <p:spPr>
          <a:xfrm>
            <a:off x="6482310" y="1315533"/>
            <a:ext cx="1175657" cy="541396"/>
          </a:xfrm>
          <a:prstGeom prst="rect">
            <a:avLst/>
          </a:prstGeom>
          <a:solidFill>
            <a:schemeClr val="accent1">
              <a:lumMod val="75000"/>
            </a:schemeClr>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তারারা</a:t>
            </a:r>
            <a:endParaRPr lang="en-US" sz="2800" dirty="0">
              <a:solidFill>
                <a:srgbClr val="C00000"/>
              </a:solidFill>
              <a:latin typeface="NikoshBAN" panose="02000000000000000000" pitchFamily="2" charset="0"/>
              <a:cs typeface="NikoshBAN" panose="02000000000000000000" pitchFamily="2" charset="0"/>
            </a:endParaRPr>
          </a:p>
        </p:txBody>
      </p:sp>
      <p:sp>
        <p:nvSpPr>
          <p:cNvPr id="9" name="TextBox 8"/>
          <p:cNvSpPr txBox="1"/>
          <p:nvPr/>
        </p:nvSpPr>
        <p:spPr>
          <a:xfrm>
            <a:off x="1987768" y="1299359"/>
            <a:ext cx="1175657" cy="541396"/>
          </a:xfrm>
          <a:prstGeom prst="rect">
            <a:avLst/>
          </a:prstGeom>
          <a:solidFill>
            <a:schemeClr val="accent1">
              <a:lumMod val="75000"/>
            </a:schemeClr>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ধরার</a:t>
            </a:r>
            <a:endParaRPr lang="en-US" sz="2800" dirty="0">
              <a:solidFill>
                <a:srgbClr val="C00000"/>
              </a:solidFill>
              <a:latin typeface="NikoshBAN" panose="02000000000000000000" pitchFamily="2" charset="0"/>
              <a:cs typeface="NikoshBAN" panose="02000000000000000000" pitchFamily="2" charset="0"/>
            </a:endParaRPr>
          </a:p>
        </p:txBody>
      </p:sp>
      <p:sp>
        <p:nvSpPr>
          <p:cNvPr id="10" name="TextBox 9"/>
          <p:cNvSpPr txBox="1"/>
          <p:nvPr/>
        </p:nvSpPr>
        <p:spPr>
          <a:xfrm>
            <a:off x="1316334" y="4151670"/>
            <a:ext cx="7898004" cy="1754326"/>
          </a:xfrm>
          <a:prstGeom prst="rect">
            <a:avLst/>
          </a:prstGeom>
          <a:noFill/>
        </p:spPr>
        <p:txBody>
          <a:bodyPr wrap="square" rtlCol="0">
            <a:spAutoFit/>
          </a:bodyPr>
          <a:lstStyle/>
          <a:p>
            <a:r>
              <a:rPr lang="bn-IN" sz="3600" b="1" dirty="0" smtClean="0">
                <a:solidFill>
                  <a:srgbClr val="FF0000"/>
                </a:solidFill>
                <a:latin typeface="NikoshBAN" panose="02000000000000000000" pitchFamily="2" charset="0"/>
                <a:cs typeface="NikoshBAN" panose="02000000000000000000" pitchFamily="2" charset="0"/>
              </a:rPr>
              <a:t># সমার্থক শব্দ: </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r>
              <a:rPr lang="bn-IN" sz="3600" dirty="0" smtClean="0">
                <a:solidFill>
                  <a:srgbClr val="002060"/>
                </a:solidFill>
                <a:latin typeface="NikoshBAN" panose="02000000000000000000" pitchFamily="2" charset="0"/>
                <a:cs typeface="NikoshBAN" panose="02000000000000000000" pitchFamily="2" charset="0"/>
              </a:rPr>
              <a:t>খুশি= আনন্দ,    সূর্য=  অরুণ,    </a:t>
            </a:r>
          </a:p>
          <a:p>
            <a:r>
              <a:rPr lang="bn-IN" sz="3600" dirty="0">
                <a:solidFill>
                  <a:srgbClr val="002060"/>
                </a:solidFill>
                <a:latin typeface="NikoshBAN" panose="02000000000000000000" pitchFamily="2" charset="0"/>
                <a:cs typeface="NikoshBAN" panose="02000000000000000000" pitchFamily="2" charset="0"/>
              </a:rPr>
              <a:t> </a:t>
            </a:r>
            <a:r>
              <a:rPr lang="bn-IN" sz="3600" dirty="0" smtClean="0">
                <a:solidFill>
                  <a:srgbClr val="002060"/>
                </a:solidFill>
                <a:latin typeface="NikoshBAN" panose="02000000000000000000" pitchFamily="2" charset="0"/>
                <a:cs typeface="NikoshBAN" panose="02000000000000000000" pitchFamily="2" charset="0"/>
              </a:rPr>
              <a:t>     কিরণ= আলো,   দুলে দুলে =  নাড়িয়ে নাড়িয়ে ।</a:t>
            </a:r>
            <a:endParaRPr lang="en-US" sz="3600"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5265336" y="1885724"/>
            <a:ext cx="105005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দোলাই</a:t>
            </a:r>
            <a:endParaRPr lang="en-US" sz="28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4119770" y="2452522"/>
            <a:ext cx="105005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কিরণ</a:t>
            </a:r>
            <a:endParaRPr lang="en-US" sz="2800" dirty="0">
              <a:solidFill>
                <a:srgbClr val="FF0000"/>
              </a:solidFill>
              <a:latin typeface="NikoshBAN" panose="02000000000000000000" pitchFamily="2" charset="0"/>
              <a:cs typeface="NikoshBAN" panose="02000000000000000000" pitchFamily="2" charset="0"/>
            </a:endParaRPr>
          </a:p>
        </p:txBody>
      </p:sp>
      <p:sp>
        <p:nvSpPr>
          <p:cNvPr id="13" name="TextBox 12"/>
          <p:cNvSpPr txBox="1"/>
          <p:nvPr/>
        </p:nvSpPr>
        <p:spPr>
          <a:xfrm>
            <a:off x="2127462" y="2839538"/>
            <a:ext cx="105005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ধরার</a:t>
            </a:r>
            <a:endParaRPr lang="en-US" sz="2800" dirty="0">
              <a:solidFill>
                <a:srgbClr val="FF0000"/>
              </a:solidFill>
              <a:latin typeface="NikoshBAN" panose="02000000000000000000" pitchFamily="2" charset="0"/>
              <a:cs typeface="NikoshBAN" panose="02000000000000000000" pitchFamily="2" charset="0"/>
            </a:endParaRPr>
          </a:p>
        </p:txBody>
      </p:sp>
      <p:sp>
        <p:nvSpPr>
          <p:cNvPr id="14" name="TextBox 13"/>
          <p:cNvSpPr txBox="1"/>
          <p:nvPr/>
        </p:nvSpPr>
        <p:spPr>
          <a:xfrm>
            <a:off x="4223657" y="3362758"/>
            <a:ext cx="105005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তারারা</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2740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03577" y="598937"/>
            <a:ext cx="4763467" cy="1205077"/>
          </a:xfrm>
          <a:prstGeom prst="rect">
            <a:avLst/>
          </a:prstGeom>
          <a:noFill/>
        </p:spPr>
        <p:txBody>
          <a:bodyPr wrap="square" rtlCol="0">
            <a:prstTxWarp prst="textPlain">
              <a:avLst/>
            </a:prstTxWarp>
            <a:spAutoFit/>
            <a:scene3d>
              <a:camera prst="perspectiveFront"/>
              <a:lightRig rig="threePt" dir="t"/>
            </a:scene3d>
            <a:sp3d extrusionH="57150">
              <a:bevelT w="38100" h="38100" prst="convex"/>
            </a:sp3d>
          </a:bodyPr>
          <a:lstStyle/>
          <a:p>
            <a:pPr algn="ctr"/>
            <a:r>
              <a:rPr lang="bn-IN" sz="4400" dirty="0" smtClean="0">
                <a:solidFill>
                  <a:srgbClr val="00206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কবিতার মূলভাব</a:t>
            </a:r>
            <a:endParaRPr lang="en-US" sz="4400" dirty="0">
              <a:solidFill>
                <a:srgbClr val="00206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5" name="Round Diagonal Corner Rectangle 4"/>
          <p:cNvSpPr/>
          <p:nvPr/>
        </p:nvSpPr>
        <p:spPr>
          <a:xfrm>
            <a:off x="2487517" y="2393991"/>
            <a:ext cx="8018584" cy="3707841"/>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8000"/>
                </a:solidFill>
                <a:latin typeface="NikoshBAN" panose="02000000000000000000" pitchFamily="2" charset="0"/>
                <a:cs typeface="NikoshBAN" panose="02000000000000000000" pitchFamily="2" charset="0"/>
              </a:rPr>
              <a:t>ঘাসফুল যে কী আনন্দে বেঁচে আছে , জীবনকে উপভোকরছে সে কথাই এখানে তারা নিজেরা বলছে। ফুল ছিড়ে, পায়ের নিচে পিষে মানুষ যেন তাদের কষ্ট না দেয় সেই মিনতি তারা করছে।দাছে ফুল ফুটলে তা দেখে আনন্দ পাওয়া চাই। ফুল ছেড়ার অর্থ ফুলকে মেরে ফেলা। গাছের যেমন প্রাণ আছে, ফুলেরও তেমনই প্রাণ আছে। </a:t>
            </a:r>
            <a:endParaRPr lang="en-US" sz="3200" dirty="0">
              <a:solidFill>
                <a:srgbClr val="008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38" y="560349"/>
            <a:ext cx="2238191" cy="1676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4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352" y="3941822"/>
            <a:ext cx="1857375" cy="2466975"/>
          </a:xfrm>
          <a:prstGeom prst="rect">
            <a:avLst/>
          </a:prstGeom>
        </p:spPr>
      </p:pic>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00211" y="482321"/>
            <a:ext cx="3888712" cy="1107996"/>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r>
              <a:rPr lang="bn-IN" sz="6600" dirty="0" smtClean="0">
                <a:solidFill>
                  <a:srgbClr val="00CC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মূল্যায়ন</a:t>
            </a:r>
            <a:endParaRPr lang="en-US" sz="6600" dirty="0">
              <a:solidFill>
                <a:srgbClr val="00CC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1196964" y="1399892"/>
            <a:ext cx="8661882" cy="3170099"/>
          </a:xfrm>
          <a:prstGeom prst="rect">
            <a:avLst/>
          </a:prstGeom>
          <a:noFill/>
        </p:spPr>
        <p:txBody>
          <a:bodyPr wrap="square" rtlCol="0">
            <a:spAutoFit/>
          </a:bodyPr>
          <a:lstStyle/>
          <a:p>
            <a:pPr marL="457200" indent="-457200">
              <a:buFont typeface="Wingdings" panose="05000000000000000000" pitchFamily="2" charset="2"/>
              <a:buChar char="v"/>
            </a:pPr>
            <a:r>
              <a:rPr lang="bn-IN" sz="4000" u="sng" dirty="0" smtClean="0">
                <a:solidFill>
                  <a:srgbClr val="43255F"/>
                </a:solidFill>
                <a:latin typeface="NikoshBAN" panose="02000000000000000000" pitchFamily="2" charset="0"/>
                <a:cs typeface="NikoshBAN" panose="02000000000000000000" pitchFamily="2" charset="0"/>
              </a:rPr>
              <a:t>সংক্ষিপ্ত</a:t>
            </a:r>
            <a:r>
              <a:rPr lang="bn-BD" sz="4000" u="sng" dirty="0" smtClean="0">
                <a:solidFill>
                  <a:srgbClr val="43255F"/>
                </a:solidFill>
                <a:latin typeface="NikoshBAN" panose="02000000000000000000" pitchFamily="2" charset="0"/>
                <a:cs typeface="NikoshBAN" panose="02000000000000000000" pitchFamily="2" charset="0"/>
              </a:rPr>
              <a:t> প্রশ্নঃ</a:t>
            </a:r>
          </a:p>
          <a:p>
            <a:r>
              <a:rPr lang="bn-BD" sz="3200" dirty="0" smtClean="0">
                <a:solidFill>
                  <a:srgbClr val="7030A0"/>
                </a:solidFill>
                <a:latin typeface="NikoshBAN" panose="02000000000000000000" pitchFamily="2" charset="0"/>
                <a:cs typeface="NikoshBAN" panose="02000000000000000000" pitchFamily="2" charset="0"/>
              </a:rPr>
              <a:t>      ১.</a:t>
            </a:r>
            <a:r>
              <a:rPr lang="bn-IN" sz="3200" dirty="0" smtClean="0">
                <a:solidFill>
                  <a:srgbClr val="7030A0"/>
                </a:solidFill>
                <a:latin typeface="NikoshBAN" panose="02000000000000000000" pitchFamily="2" charset="0"/>
                <a:cs typeface="NikoshBAN" panose="02000000000000000000" pitchFamily="2" charset="0"/>
              </a:rPr>
              <a:t>ঘাসফুল কীসে মাথা দোলাই ?</a:t>
            </a:r>
          </a:p>
          <a:p>
            <a:endParaRPr lang="en-US" sz="3200" dirty="0" smtClean="0">
              <a:latin typeface="NikoshBAN" panose="02000000000000000000" pitchFamily="2" charset="0"/>
              <a:cs typeface="NikoshBAN" panose="02000000000000000000" pitchFamily="2" charset="0"/>
            </a:endParaRPr>
          </a:p>
          <a:p>
            <a:r>
              <a:rPr lang="en-US" sz="3200" dirty="0">
                <a:solidFill>
                  <a:schemeClr val="accent5">
                    <a:lumMod val="75000"/>
                  </a:schemeClr>
                </a:solidFill>
                <a:latin typeface="NikoshBAN" panose="02000000000000000000" pitchFamily="2" charset="0"/>
                <a:cs typeface="NikoshBAN" panose="02000000000000000000" pitchFamily="2" charset="0"/>
              </a:rPr>
              <a:t> </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bn-IN" sz="3200" dirty="0" smtClean="0">
                <a:solidFill>
                  <a:schemeClr val="accent5">
                    <a:lumMod val="75000"/>
                  </a:schemeClr>
                </a:solidFill>
                <a:latin typeface="NikoshBAN" panose="02000000000000000000" pitchFamily="2" charset="0"/>
                <a:cs typeface="NikoshBAN" panose="02000000000000000000" pitchFamily="2" charset="0"/>
              </a:rPr>
              <a:t>২</a:t>
            </a:r>
            <a:r>
              <a:rPr lang="en-US" sz="3200" dirty="0" smtClean="0">
                <a:solidFill>
                  <a:schemeClr val="accent5">
                    <a:lumMod val="75000"/>
                  </a:schemeClr>
                </a:solidFill>
                <a:latin typeface="NikoshBAN" panose="02000000000000000000" pitchFamily="2" charset="0"/>
                <a:cs typeface="NikoshBAN" panose="02000000000000000000" pitchFamily="2" charset="0"/>
              </a:rPr>
              <a:t>.</a:t>
            </a:r>
            <a:r>
              <a:rPr lang="bn-IN" sz="3200" dirty="0" smtClean="0">
                <a:solidFill>
                  <a:schemeClr val="accent5">
                    <a:lumMod val="75000"/>
                  </a:schemeClr>
                </a:solidFill>
                <a:latin typeface="NikoshBAN" panose="02000000000000000000" pitchFamily="2" charset="0"/>
                <a:cs typeface="NikoshBAN" panose="02000000000000000000" pitchFamily="2" charset="0"/>
              </a:rPr>
              <a:t>কার মুখ দিয়ে কবিতাটি বলা হয়েছে ?</a:t>
            </a:r>
          </a:p>
          <a:p>
            <a:endParaRPr lang="bn-IN" sz="3200" dirty="0">
              <a:solidFill>
                <a:schemeClr val="accent5">
                  <a:lumMod val="75000"/>
                </a:schemeClr>
              </a:solidFill>
              <a:latin typeface="NikoshBAN" panose="02000000000000000000" pitchFamily="2" charset="0"/>
              <a:cs typeface="NikoshBAN" panose="02000000000000000000" pitchFamily="2" charset="0"/>
            </a:endParaRPr>
          </a:p>
          <a:p>
            <a:r>
              <a:rPr lang="bn-IN" sz="3200" dirty="0" smtClean="0">
                <a:solidFill>
                  <a:schemeClr val="accent5">
                    <a:lumMod val="75000"/>
                  </a:schemeClr>
                </a:solidFill>
                <a:latin typeface="NikoshBAN" panose="02000000000000000000" pitchFamily="2" charset="0"/>
                <a:cs typeface="NikoshBAN" panose="02000000000000000000" pitchFamily="2" charset="0"/>
              </a:rPr>
              <a:t>      ৩. ঘাসফুল কী মিনতি করছে? কেন মিনতি করছে ?</a:t>
            </a:r>
            <a:r>
              <a:rPr lang="en-US" sz="3200" dirty="0" smtClean="0">
                <a:solidFill>
                  <a:schemeClr val="accent5">
                    <a:lumMod val="75000"/>
                  </a:schemeClr>
                </a:solidFill>
                <a:latin typeface="NikoshBAN" panose="02000000000000000000" pitchFamily="2" charset="0"/>
                <a:cs typeface="NikoshBAN" panose="02000000000000000000" pitchFamily="2" charset="0"/>
              </a:rPr>
              <a:t> </a:t>
            </a:r>
            <a:endParaRPr lang="en-US" sz="3200" dirty="0">
              <a:solidFill>
                <a:schemeClr val="accent5">
                  <a:lumMod val="7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1728316" y="3428999"/>
            <a:ext cx="6762541" cy="646331"/>
          </a:xfrm>
          <a:prstGeom prst="rect">
            <a:avLst/>
          </a:prstGeom>
          <a:noFill/>
        </p:spPr>
        <p:txBody>
          <a:bodyPr wrap="square" rtlCol="0">
            <a:spAutoFit/>
          </a:bodyPr>
          <a:lstStyle/>
          <a:p>
            <a:r>
              <a:rPr lang="bn-IN" sz="3600" dirty="0" smtClean="0">
                <a:solidFill>
                  <a:srgbClr val="00B0F0"/>
                </a:solidFill>
                <a:latin typeface="NikoshBAN" panose="02000000000000000000" pitchFamily="2" charset="0"/>
                <a:cs typeface="NikoshBAN" panose="02000000000000000000" pitchFamily="2" charset="0"/>
              </a:rPr>
              <a:t>= ঘাসফুলের মুখ দিয়ে কবিতাটি বলা হয়েছে।</a:t>
            </a:r>
            <a:endParaRPr lang="en-US" sz="36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1728316" y="2461978"/>
            <a:ext cx="6762541" cy="646331"/>
          </a:xfrm>
          <a:prstGeom prst="rect">
            <a:avLst/>
          </a:prstGeom>
          <a:noFill/>
        </p:spPr>
        <p:txBody>
          <a:bodyPr wrap="square" rtlCol="0">
            <a:spAutoFit/>
          </a:bodyPr>
          <a:lstStyle/>
          <a:p>
            <a:r>
              <a:rPr lang="bn-IN" sz="3600" dirty="0" smtClean="0">
                <a:solidFill>
                  <a:srgbClr val="00B0F0"/>
                </a:solidFill>
                <a:latin typeface="NikoshBAN" panose="02000000000000000000" pitchFamily="2" charset="0"/>
                <a:cs typeface="NikoshBAN" panose="02000000000000000000" pitchFamily="2" charset="0"/>
              </a:rPr>
              <a:t>= ঘাসফুল হাওয়াতে মাথা দোলাই।</a:t>
            </a:r>
            <a:endParaRPr lang="en-US" sz="3600" dirty="0">
              <a:solidFill>
                <a:srgbClr val="00B0F0"/>
              </a:solidFill>
              <a:latin typeface="NikoshBAN" panose="02000000000000000000" pitchFamily="2" charset="0"/>
              <a:cs typeface="NikoshBAN" panose="02000000000000000000" pitchFamily="2" charset="0"/>
            </a:endParaRPr>
          </a:p>
        </p:txBody>
      </p:sp>
      <p:sp>
        <p:nvSpPr>
          <p:cNvPr id="9" name="TextBox 8"/>
          <p:cNvSpPr txBox="1"/>
          <p:nvPr/>
        </p:nvSpPr>
        <p:spPr>
          <a:xfrm>
            <a:off x="1728316" y="4473842"/>
            <a:ext cx="9927353" cy="1754326"/>
          </a:xfrm>
          <a:prstGeom prst="rect">
            <a:avLst/>
          </a:prstGeom>
          <a:noFill/>
        </p:spPr>
        <p:txBody>
          <a:bodyPr wrap="square" rtlCol="0">
            <a:spAutoFit/>
          </a:bodyPr>
          <a:lstStyle/>
          <a:p>
            <a:r>
              <a:rPr lang="bn-IN" sz="3600" dirty="0" smtClean="0">
                <a:solidFill>
                  <a:srgbClr val="00B0F0"/>
                </a:solidFill>
                <a:latin typeface="NikoshBAN" panose="02000000000000000000" pitchFamily="2" charset="0"/>
                <a:cs typeface="NikoshBAN" panose="02000000000000000000" pitchFamily="2" charset="0"/>
              </a:rPr>
              <a:t>= ফুল ছিড়ে, পায়ের নিচে পিষে মানুষ যেন তাদের কষ্ট না দেয় সেই মিনতি তারা করছে। কারণ গাছে ফুল ফুটলে তা দেখে সকলেই আনন্দ পায়।</a:t>
            </a:r>
            <a:endParaRPr lang="en-US" sz="3600" dirty="0">
              <a:solidFill>
                <a:srgbClr val="00B0F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rot="10800000">
            <a:off x="9858846" y="440289"/>
            <a:ext cx="1857375" cy="2466975"/>
          </a:xfrm>
          <a:prstGeom prst="rect">
            <a:avLst/>
          </a:prstGeom>
        </p:spPr>
      </p:pic>
    </p:spTree>
    <p:extLst>
      <p:ext uri="{BB962C8B-B14F-4D97-AF65-F5344CB8AC3E}">
        <p14:creationId xmlns:p14="http://schemas.microsoft.com/office/powerpoint/2010/main" val="1842452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ultidocument 3"/>
          <p:cNvSpPr/>
          <p:nvPr/>
        </p:nvSpPr>
        <p:spPr>
          <a:xfrm>
            <a:off x="3849649" y="512465"/>
            <a:ext cx="5475222" cy="1624935"/>
          </a:xfrm>
          <a:prstGeom prst="flowChartMultidocumen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h="25400" prst="softRound"/>
            </a:sp3d>
          </a:bodyPr>
          <a:lstStyle/>
          <a:p>
            <a:pPr algn="ctr"/>
            <a:r>
              <a:rPr lang="bn-BD" sz="5400" b="1" dirty="0" smtClean="0">
                <a:ln w="0">
                  <a:solidFill>
                    <a:srgbClr val="7030A0"/>
                  </a:solidFill>
                </a:ln>
                <a:solidFill>
                  <a:srgbClr val="00B0F0"/>
                </a:solidFill>
                <a:effectLst>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পাঠের সারসংক্ষেপ</a:t>
            </a:r>
            <a:endParaRPr lang="en-US" sz="5400" b="1" dirty="0">
              <a:ln w="0">
                <a:solidFill>
                  <a:srgbClr val="7030A0"/>
                </a:solidFill>
              </a:ln>
              <a:solidFill>
                <a:srgbClr val="00B0F0"/>
              </a:solidFill>
              <a:effectLst>
                <a:outerShdw blurRad="50800" dist="38100" dir="16200000" rotWithShape="0">
                  <a:prstClr val="black">
                    <a:alpha val="40000"/>
                  </a:prst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1399" y="3788229"/>
            <a:ext cx="2366447" cy="2496115"/>
          </a:xfrm>
          <a:prstGeom prst="rect">
            <a:avLst/>
          </a:prstGeom>
        </p:spPr>
      </p:pic>
      <p:sp>
        <p:nvSpPr>
          <p:cNvPr id="5" name="TextBox 4"/>
          <p:cNvSpPr txBox="1"/>
          <p:nvPr/>
        </p:nvSpPr>
        <p:spPr>
          <a:xfrm>
            <a:off x="2434727" y="2711055"/>
            <a:ext cx="8098972" cy="3170099"/>
          </a:xfrm>
          <a:prstGeom prst="rect">
            <a:avLst/>
          </a:prstGeom>
          <a:noFill/>
        </p:spPr>
        <p:txBody>
          <a:bodyPr wrap="square" rtlCol="0">
            <a:spAutoFit/>
          </a:bodyPr>
          <a:lstStyle/>
          <a:p>
            <a:pPr algn="ctr"/>
            <a:r>
              <a:rPr lang="bn-BD" sz="4000" dirty="0" smtClean="0">
                <a:solidFill>
                  <a:srgbClr val="002060"/>
                </a:solidFill>
                <a:latin typeface="NikoshBAN" panose="02000000000000000000" pitchFamily="2" charset="0"/>
                <a:cs typeface="NikoshBAN" panose="02000000000000000000" pitchFamily="2" charset="0"/>
              </a:rPr>
              <a:t>* আজ আমরা “</a:t>
            </a:r>
            <a:r>
              <a:rPr lang="en-US" sz="4000" dirty="0" err="1" smtClean="0">
                <a:solidFill>
                  <a:srgbClr val="002060"/>
                </a:solidFill>
                <a:latin typeface="NikoshBAN" panose="02000000000000000000" pitchFamily="2" charset="0"/>
                <a:cs typeface="NikoshBAN" panose="02000000000000000000" pitchFamily="2" charset="0"/>
              </a:rPr>
              <a:t>ঘাসফুল</a:t>
            </a:r>
            <a:r>
              <a:rPr lang="bn-BD" sz="4000" dirty="0" smtClean="0">
                <a:solidFill>
                  <a:srgbClr val="002060"/>
                </a:solidFill>
                <a:latin typeface="NikoshBAN" panose="02000000000000000000" pitchFamily="2" charset="0"/>
                <a:cs typeface="NikoshBAN" panose="02000000000000000000" pitchFamily="2" charset="0"/>
              </a:rPr>
              <a:t>” কবিতাটির নির্ধারিত অংশুটুকু পড়েছি এবং কবিতাটি থেকে নতুন শব্দের অর্থসহ বাক্য তৈরি শিখেছি।কবিতা থেকে প্রশ্ন এবং যুক্তবর্ণযুক্ত শব্দ সহ পাঠের বিষয়বস্তু সম্পর্কে জেনেছি।</a:t>
            </a:r>
            <a:endParaRPr lang="en-US" sz="4000" dirty="0">
              <a:solidFill>
                <a:srgbClr val="00206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399" y="471980"/>
            <a:ext cx="1651946" cy="1851775"/>
          </a:xfrm>
          <a:prstGeom prst="rect">
            <a:avLst/>
          </a:prstGeom>
        </p:spPr>
      </p:pic>
    </p:spTree>
    <p:extLst>
      <p:ext uri="{BB962C8B-B14F-4D97-AF65-F5344CB8AC3E}">
        <p14:creationId xmlns:p14="http://schemas.microsoft.com/office/powerpoint/2010/main" val="38085896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372475" y="492369"/>
            <a:ext cx="5546691" cy="1366576"/>
          </a:xfrm>
          <a:prstGeom prst="rect">
            <a:avLst/>
          </a:prstGeom>
          <a:noFill/>
        </p:spPr>
        <p:txBody>
          <a:bodyPr wrap="square" rtlCol="0">
            <a:prstTxWarp prst="textPlain">
              <a:avLst/>
            </a:prstTxWarp>
            <a:spAutoFit/>
            <a:scene3d>
              <a:camera prst="perspectiveFront"/>
              <a:lightRig rig="threePt" dir="t"/>
            </a:scene3d>
            <a:sp3d extrusionH="57150">
              <a:bevelT w="57150" h="38100" prst="artDeco"/>
            </a:sp3d>
          </a:bodyPr>
          <a:lstStyle/>
          <a:p>
            <a:pPr algn="ctr"/>
            <a:r>
              <a:rPr lang="en-US" sz="6000" dirty="0" err="1" smtClean="0">
                <a:solidFill>
                  <a:srgbClr val="008000"/>
                </a:solidFill>
                <a:effectLst>
                  <a:glow rad="1016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পরিকল্পিত</a:t>
            </a:r>
            <a:r>
              <a:rPr lang="en-US" sz="6000" dirty="0" smtClean="0">
                <a:solidFill>
                  <a:srgbClr val="008000"/>
                </a:solidFill>
                <a:effectLst>
                  <a:glow rad="1016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 </a:t>
            </a:r>
            <a:r>
              <a:rPr lang="en-US" sz="6000" dirty="0" err="1" smtClean="0">
                <a:solidFill>
                  <a:srgbClr val="008000"/>
                </a:solidFill>
                <a:effectLst>
                  <a:glow rad="1016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কাজ</a:t>
            </a:r>
            <a:endParaRPr lang="en-US" sz="6000" dirty="0">
              <a:solidFill>
                <a:srgbClr val="008000"/>
              </a:solidFill>
              <a:effectLst>
                <a:glow rad="1016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
        <p:nvSpPr>
          <p:cNvPr id="4" name="Rectangle 3"/>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25488" y="492369"/>
            <a:ext cx="2400452" cy="146705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a:ext>
            </a:extLst>
          </a:blip>
          <a:srcRect t="63293"/>
          <a:stretch/>
        </p:blipFill>
        <p:spPr>
          <a:xfrm>
            <a:off x="505206" y="4933741"/>
            <a:ext cx="11120734" cy="142618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143" y="492369"/>
            <a:ext cx="1361967" cy="1515428"/>
          </a:xfrm>
          <a:prstGeom prst="rect">
            <a:avLst/>
          </a:prstGeom>
        </p:spPr>
      </p:pic>
      <p:sp>
        <p:nvSpPr>
          <p:cNvPr id="8" name="Rectangle 7"/>
          <p:cNvSpPr/>
          <p:nvPr/>
        </p:nvSpPr>
        <p:spPr>
          <a:xfrm>
            <a:off x="2434727" y="2597986"/>
            <a:ext cx="7683955" cy="1446550"/>
          </a:xfrm>
          <a:prstGeom prst="rect">
            <a:avLst/>
          </a:prstGeom>
        </p:spPr>
        <p:txBody>
          <a:bodyPr wrap="square">
            <a:spAutoFit/>
          </a:bodyPr>
          <a:lstStyle/>
          <a:p>
            <a:pPr marL="342900" indent="-342900" algn="ctr">
              <a:buFont typeface="Arial" panose="020B0604020202020204" pitchFamily="34" charset="0"/>
              <a:buChar char="•"/>
            </a:pPr>
            <a:r>
              <a:rPr lang="bn-IN" sz="4400" dirty="0" smtClean="0">
                <a:solidFill>
                  <a:srgbClr val="00CC00"/>
                </a:solidFill>
                <a:latin typeface="NikoshBAN" panose="02000000000000000000" pitchFamily="2" charset="0"/>
                <a:cs typeface="NikoshBAN" panose="02000000000000000000" pitchFamily="2" charset="0"/>
              </a:rPr>
              <a:t>“ঘাসফুল” কবিতার প্রথম আট লাইন মুখস্ত করে খাতায় </a:t>
            </a:r>
            <a:r>
              <a:rPr lang="bn-BD" sz="4400" dirty="0" smtClean="0">
                <a:solidFill>
                  <a:srgbClr val="00CC00"/>
                </a:solidFill>
                <a:latin typeface="NikoshBAN" panose="02000000000000000000" pitchFamily="2" charset="0"/>
                <a:cs typeface="NikoshBAN" panose="02000000000000000000" pitchFamily="2" charset="0"/>
              </a:rPr>
              <a:t> লিখ</a:t>
            </a:r>
            <a:r>
              <a:rPr lang="bn-IN" sz="4400" dirty="0" smtClean="0">
                <a:solidFill>
                  <a:srgbClr val="00CC00"/>
                </a:solidFill>
                <a:latin typeface="NikoshBAN" panose="02000000000000000000" pitchFamily="2" charset="0"/>
                <a:cs typeface="NikoshBAN" panose="02000000000000000000" pitchFamily="2" charset="0"/>
              </a:rPr>
              <a:t>বে</a:t>
            </a:r>
            <a:r>
              <a:rPr lang="en-US" sz="4400" dirty="0" smtClean="0">
                <a:solidFill>
                  <a:srgbClr val="00CC00"/>
                </a:solidFill>
                <a:latin typeface="NikoshBAN" panose="02000000000000000000" pitchFamily="2" charset="0"/>
                <a:cs typeface="NikoshBAN" panose="02000000000000000000" pitchFamily="2" charset="0"/>
              </a:rPr>
              <a:t>।</a:t>
            </a:r>
            <a:endParaRPr lang="en-US" sz="4400" dirty="0">
              <a:solidFill>
                <a:srgbClr val="00CC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0406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807" y="900112"/>
            <a:ext cx="9734550" cy="5057775"/>
          </a:xfrm>
          <a:prstGeom prst="rect">
            <a:avLst/>
          </a:prstGeom>
        </p:spPr>
      </p:pic>
      <p:sp>
        <p:nvSpPr>
          <p:cNvPr id="4" name="TextBox 3"/>
          <p:cNvSpPr txBox="1"/>
          <p:nvPr/>
        </p:nvSpPr>
        <p:spPr>
          <a:xfrm>
            <a:off x="3275762" y="2954215"/>
            <a:ext cx="5526593" cy="1861725"/>
          </a:xfrm>
          <a:prstGeom prst="rect">
            <a:avLst/>
          </a:prstGeom>
          <a:noFill/>
        </p:spPr>
        <p:txBody>
          <a:bodyPr wrap="square" rtlCol="0">
            <a:prstTxWarp prst="textPlain">
              <a:avLst/>
            </a:prstTxWarp>
            <a:spAutoFit/>
          </a:bodyPr>
          <a:lstStyle/>
          <a:p>
            <a:pPr algn="ctr"/>
            <a:r>
              <a:rPr lang="en-US" sz="7200" dirty="0" err="1"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সবাইকে</a:t>
            </a:r>
            <a:r>
              <a:rPr lang="en-US" sz="7200" dirty="0"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 </a:t>
            </a:r>
            <a:r>
              <a:rPr lang="en-US" sz="7200" dirty="0" err="1"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ধন্যবাদ</a:t>
            </a:r>
            <a:endParaRPr lang="en-US" sz="7200" dirty="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514596" y="2138307"/>
            <a:ext cx="5104563" cy="707886"/>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r>
              <a:rPr lang="bn-IN" sz="4000" dirty="0" smtClean="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 ঘরে থাকি, সুস্থ থাকি*</a:t>
            </a:r>
            <a:endParaRPr lang="en-US" sz="4000" dirty="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1442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805" y="420640"/>
            <a:ext cx="11342387" cy="601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4240404" y="602900"/>
            <a:ext cx="3285811" cy="1015663"/>
          </a:xfrm>
          <a:prstGeom prst="rect">
            <a:avLst/>
          </a:prstGeom>
          <a:noFill/>
        </p:spPr>
        <p:txBody>
          <a:bodyPr wrap="square" rtlCol="0">
            <a:prstTxWarp prst="textPlain">
              <a:avLst/>
            </a:prstTxWarp>
            <a:spAutoFit/>
            <a:scene3d>
              <a:camera prst="perspectiveFront"/>
              <a:lightRig rig="threePt" dir="t"/>
            </a:scene3d>
          </a:bodyPr>
          <a:lstStyle/>
          <a:p>
            <a:pPr algn="ctr"/>
            <a:r>
              <a:rPr lang="bn-IN" sz="6000" dirty="0" smtClean="0">
                <a:solidFill>
                  <a:srgbClr val="FFFF00"/>
                </a:soli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পরিচিতি</a:t>
            </a:r>
            <a:endParaRPr lang="en-US" sz="6000" dirty="0">
              <a:solidFill>
                <a:srgbClr val="FFFF00"/>
              </a:soli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9887" y="874577"/>
            <a:ext cx="1823776" cy="243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1213461" y="3509387"/>
            <a:ext cx="4240404" cy="2554545"/>
          </a:xfrm>
          <a:prstGeom prst="rect">
            <a:avLst/>
          </a:prstGeom>
          <a:noFill/>
        </p:spPr>
        <p:txBody>
          <a:bodyPr wrap="square" rtlCol="0">
            <a:spAutoFit/>
          </a:bodyPr>
          <a:lstStyle/>
          <a:p>
            <a:pPr algn="ctr"/>
            <a:r>
              <a:rPr lang="bn-IN" sz="3200" dirty="0" smtClean="0">
                <a:solidFill>
                  <a:srgbClr val="FF0000"/>
                </a:solidFill>
                <a:latin typeface="NikoshBAN" panose="02000000000000000000" pitchFamily="2" charset="0"/>
                <a:cs typeface="NikoshBAN" panose="02000000000000000000" pitchFamily="2" charset="0"/>
              </a:rPr>
              <a:t>শিল্পী সাহা</a:t>
            </a:r>
          </a:p>
          <a:p>
            <a:pPr algn="ctr"/>
            <a:r>
              <a:rPr lang="bn-IN" sz="3200" dirty="0" smtClean="0">
                <a:solidFill>
                  <a:srgbClr val="FF0000"/>
                </a:solidFill>
                <a:latin typeface="NikoshBAN" panose="02000000000000000000" pitchFamily="2" charset="0"/>
                <a:cs typeface="NikoshBAN" panose="02000000000000000000" pitchFamily="2" charset="0"/>
              </a:rPr>
              <a:t>সহকারী শিক্ষক</a:t>
            </a:r>
          </a:p>
          <a:p>
            <a:pPr algn="ctr"/>
            <a:r>
              <a:rPr lang="bn-IN" sz="3200" dirty="0" smtClean="0">
                <a:solidFill>
                  <a:srgbClr val="FF0000"/>
                </a:solidFill>
                <a:latin typeface="NikoshBAN" panose="02000000000000000000" pitchFamily="2" charset="0"/>
                <a:cs typeface="NikoshBAN" panose="02000000000000000000" pitchFamily="2" charset="0"/>
              </a:rPr>
              <a:t>৩০ নং ঘশিবাড়ীয়া গন্ধবাড়ীয়া সরকারি প্রাথমিক বিদ্যালয়।</a:t>
            </a:r>
          </a:p>
          <a:p>
            <a:pPr algn="ctr"/>
            <a:r>
              <a:rPr lang="bn-IN" sz="3200" dirty="0" smtClean="0">
                <a:solidFill>
                  <a:srgbClr val="FF0000"/>
                </a:solidFill>
                <a:latin typeface="NikoshBAN" panose="02000000000000000000" pitchFamily="2" charset="0"/>
                <a:cs typeface="NikoshBAN" panose="02000000000000000000" pitchFamily="2" charset="0"/>
              </a:rPr>
              <a:t>কালিয়া, নড়াইল।</a:t>
            </a:r>
            <a:endParaRPr lang="en-US" sz="3200" dirty="0">
              <a:solidFill>
                <a:srgbClr val="FF000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4573" y="366402"/>
            <a:ext cx="2922020" cy="1724025"/>
          </a:xfrm>
          <a:prstGeom prst="rect">
            <a:avLst/>
          </a:prstGeom>
        </p:spPr>
      </p:pic>
      <p:grpSp>
        <p:nvGrpSpPr>
          <p:cNvPr id="16" name="Group 15"/>
          <p:cNvGrpSpPr/>
          <p:nvPr/>
        </p:nvGrpSpPr>
        <p:grpSpPr>
          <a:xfrm>
            <a:off x="5954483" y="2485217"/>
            <a:ext cx="356718" cy="3418024"/>
            <a:chOff x="5954483" y="2485217"/>
            <a:chExt cx="356718" cy="3418024"/>
          </a:xfrm>
          <a:solidFill>
            <a:srgbClr val="FFFF00"/>
          </a:solidFill>
        </p:grpSpPr>
        <p:sp>
          <p:nvSpPr>
            <p:cNvPr id="13" name="Rectangle 12"/>
            <p:cNvSpPr/>
            <p:nvPr/>
          </p:nvSpPr>
          <p:spPr>
            <a:xfrm>
              <a:off x="6095999" y="2750689"/>
              <a:ext cx="73689" cy="2946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54484" y="2485217"/>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954483" y="5524514"/>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540966" y="2674580"/>
            <a:ext cx="343520" cy="2958977"/>
            <a:chOff x="5954483" y="2485217"/>
            <a:chExt cx="356718" cy="3418024"/>
          </a:xfrm>
          <a:solidFill>
            <a:srgbClr val="008000"/>
          </a:solidFill>
        </p:grpSpPr>
        <p:sp>
          <p:nvSpPr>
            <p:cNvPr id="18" name="Rectangle 17"/>
            <p:cNvSpPr/>
            <p:nvPr/>
          </p:nvSpPr>
          <p:spPr>
            <a:xfrm>
              <a:off x="6095999" y="2750689"/>
              <a:ext cx="73689" cy="2946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54484" y="2485217"/>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954483" y="5524514"/>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6409152" y="2612518"/>
            <a:ext cx="370684" cy="3021039"/>
            <a:chOff x="5954483" y="2485217"/>
            <a:chExt cx="356718" cy="3418024"/>
          </a:xfrm>
          <a:solidFill>
            <a:srgbClr val="008000"/>
          </a:solidFill>
        </p:grpSpPr>
        <p:sp>
          <p:nvSpPr>
            <p:cNvPr id="22" name="Rectangle 21"/>
            <p:cNvSpPr/>
            <p:nvPr/>
          </p:nvSpPr>
          <p:spPr>
            <a:xfrm>
              <a:off x="6095999" y="2750689"/>
              <a:ext cx="73689" cy="2946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54484" y="2485217"/>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954483" y="5524514"/>
              <a:ext cx="356717" cy="37872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559" y="1040601"/>
            <a:ext cx="1514271" cy="19937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0" name="TextBox 29"/>
          <p:cNvSpPr txBox="1"/>
          <p:nvPr/>
        </p:nvSpPr>
        <p:spPr>
          <a:xfrm>
            <a:off x="6766995" y="3108924"/>
            <a:ext cx="4535403" cy="3170099"/>
          </a:xfrm>
          <a:prstGeom prst="rect">
            <a:avLst/>
          </a:prstGeom>
          <a:noFill/>
        </p:spPr>
        <p:txBody>
          <a:bodyPr wrap="square" rtlCol="0">
            <a:spAutoFit/>
          </a:bodyPr>
          <a:lstStyle/>
          <a:p>
            <a:pPr algn="ctr"/>
            <a:r>
              <a:rPr lang="bn-IN" sz="2800" dirty="0" smtClean="0">
                <a:solidFill>
                  <a:srgbClr val="FFFF00"/>
                </a:solidFill>
                <a:latin typeface="NikoshBAN" panose="02000000000000000000" pitchFamily="2" charset="0"/>
                <a:cs typeface="NikoshBAN" panose="02000000000000000000" pitchFamily="2" charset="0"/>
              </a:rPr>
              <a:t>শ্রেণি: পঞ্চম</a:t>
            </a:r>
          </a:p>
          <a:p>
            <a:pPr algn="ctr"/>
            <a:r>
              <a:rPr lang="bn-IN" sz="2800" dirty="0" smtClean="0">
                <a:solidFill>
                  <a:srgbClr val="FFFF00"/>
                </a:solidFill>
                <a:latin typeface="NikoshBAN" panose="02000000000000000000" pitchFamily="2" charset="0"/>
                <a:cs typeface="NikoshBAN" panose="02000000000000000000" pitchFamily="2" charset="0"/>
              </a:rPr>
              <a:t>বিষয়: বাংলা</a:t>
            </a:r>
          </a:p>
          <a:p>
            <a:pPr algn="ctr"/>
            <a:r>
              <a:rPr lang="bn-IN" sz="2800" dirty="0" smtClean="0">
                <a:solidFill>
                  <a:srgbClr val="FFFF00"/>
                </a:solidFill>
                <a:latin typeface="NikoshBAN" panose="02000000000000000000" pitchFamily="2" charset="0"/>
                <a:cs typeface="NikoshBAN" panose="02000000000000000000" pitchFamily="2" charset="0"/>
              </a:rPr>
              <a:t>পাঠ: ঘাসফুল</a:t>
            </a:r>
          </a:p>
          <a:p>
            <a:pPr algn="ctr"/>
            <a:r>
              <a:rPr lang="bn-IN" sz="3200" dirty="0" smtClean="0">
                <a:solidFill>
                  <a:srgbClr val="FFFF00"/>
                </a:solidFill>
                <a:latin typeface="NikoshBAN" panose="02000000000000000000" pitchFamily="2" charset="0"/>
                <a:cs typeface="NikoshBAN" panose="02000000000000000000" pitchFamily="2" charset="0"/>
              </a:rPr>
              <a:t>পাঠ্যাংশ: আমরা ঘাসের .........তারারা ফোটে।</a:t>
            </a:r>
          </a:p>
          <a:p>
            <a:pPr algn="ctr"/>
            <a:r>
              <a:rPr lang="bn-IN" sz="2800" dirty="0" smtClean="0">
                <a:solidFill>
                  <a:srgbClr val="FFFF00"/>
                </a:solidFill>
                <a:latin typeface="NikoshBAN" panose="02000000000000000000" pitchFamily="2" charset="0"/>
                <a:cs typeface="NikoshBAN" panose="02000000000000000000" pitchFamily="2" charset="0"/>
              </a:rPr>
              <a:t>অধ্যায়: চতুর্দশ</a:t>
            </a:r>
          </a:p>
          <a:p>
            <a:pPr algn="ctr"/>
            <a:r>
              <a:rPr lang="bn-IN" sz="2400" dirty="0" smtClean="0">
                <a:solidFill>
                  <a:schemeClr val="bg1"/>
                </a:solidFill>
                <a:latin typeface="NikoshBAN" panose="02000000000000000000" pitchFamily="2" charset="0"/>
                <a:cs typeface="NikoshBAN" panose="02000000000000000000" pitchFamily="2" charset="0"/>
              </a:rPr>
              <a:t>পৃষ্ঠা: ৭৩</a:t>
            </a:r>
            <a:endParaRPr lang="en-US" sz="2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56839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0915" y="479919"/>
            <a:ext cx="11170167" cy="5898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Box 4"/>
          <p:cNvSpPr txBox="1"/>
          <p:nvPr/>
        </p:nvSpPr>
        <p:spPr>
          <a:xfrm>
            <a:off x="424805" y="480363"/>
            <a:ext cx="3727939" cy="1205803"/>
          </a:xfrm>
          <a:prstGeom prst="rect">
            <a:avLst/>
          </a:prstGeom>
          <a:noFill/>
        </p:spPr>
        <p:txBody>
          <a:bodyPr wrap="square" rtlCol="0">
            <a:prstTxWarp prst="textPlain">
              <a:avLst/>
            </a:prstTxWarp>
            <a:spAutoFit/>
            <a:scene3d>
              <a:camera prst="isometricOffAxis1Right"/>
              <a:lightRig rig="threePt" dir="t"/>
            </a:scene3d>
          </a:bodyPr>
          <a:lstStyle/>
          <a:p>
            <a:pPr algn="ctr"/>
            <a:r>
              <a:rPr lang="bn-IN" sz="6000" dirty="0" smtClean="0">
                <a:solidFill>
                  <a:srgbClr val="FFFF00"/>
                </a:soli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শিখনফল</a:t>
            </a:r>
            <a:endParaRPr lang="en-US" sz="6000" dirty="0">
              <a:solidFill>
                <a:srgbClr val="FFFF00"/>
              </a:soli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8572" y="480363"/>
            <a:ext cx="2562225" cy="178117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902051" y="1527243"/>
            <a:ext cx="8728746" cy="4708981"/>
          </a:xfrm>
          <a:prstGeom prst="rect">
            <a:avLst/>
          </a:prstGeom>
          <a:noFill/>
        </p:spPr>
        <p:txBody>
          <a:bodyPr wrap="square" rtlCol="0">
            <a:prstTxWarp prst="textPlain">
              <a:avLst/>
            </a:prstTxWarp>
            <a:spAutoFit/>
          </a:bodyPr>
          <a:lstStyle/>
          <a:p>
            <a:r>
              <a:rPr lang="bn-BD" sz="2000" b="1" dirty="0" smtClean="0">
                <a:solidFill>
                  <a:schemeClr val="bg1"/>
                </a:solidFill>
                <a:latin typeface="NikoshBAN" panose="02000000000000000000" pitchFamily="2" charset="0"/>
                <a:cs typeface="NikoshBAN" panose="02000000000000000000" pitchFamily="2" charset="0"/>
              </a:rPr>
              <a:t>শোনাঃ  ১.2.1   </a:t>
            </a:r>
            <a:r>
              <a:rPr lang="en-US" sz="2000" b="1" dirty="0" err="1" smtClean="0">
                <a:solidFill>
                  <a:schemeClr val="bg1"/>
                </a:solidFill>
                <a:latin typeface="NikoshBAN" panose="02000000000000000000" pitchFamily="2" charset="0"/>
                <a:cs typeface="NikoshBAN" panose="02000000000000000000" pitchFamily="2" charset="0"/>
              </a:rPr>
              <a:t>উচ্চারিত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পঠিত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বাক্য</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কথা</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মনোযোগ</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সহকারে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শুনবে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১.3.1  </a:t>
            </a:r>
            <a:r>
              <a:rPr lang="en-US" sz="2000" b="1" dirty="0" err="1" smtClean="0">
                <a:solidFill>
                  <a:schemeClr val="bg1"/>
                </a:solidFill>
                <a:latin typeface="NikoshBAN" panose="02000000000000000000" pitchFamily="2" charset="0"/>
                <a:cs typeface="NikoshBAN" panose="02000000000000000000" pitchFamily="2" charset="0"/>
              </a:rPr>
              <a:t>নির্দেশনা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পালন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১.3.3  </a:t>
            </a:r>
            <a:r>
              <a:rPr lang="en-US" sz="2000" b="1" dirty="0" err="1" smtClean="0">
                <a:solidFill>
                  <a:schemeClr val="bg1"/>
                </a:solidFill>
                <a:latin typeface="NikoshBAN" panose="02000000000000000000" pitchFamily="2" charset="0"/>
                <a:cs typeface="NikoshBAN" panose="02000000000000000000" pitchFamily="2" charset="0"/>
              </a:rPr>
              <a:t>উপদেশ</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পালন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১.3.6  </a:t>
            </a:r>
            <a:r>
              <a:rPr lang="en-US" sz="2000" b="1" dirty="0" err="1" smtClean="0">
                <a:solidFill>
                  <a:schemeClr val="bg1"/>
                </a:solidFill>
                <a:latin typeface="NikoshBAN" panose="02000000000000000000" pitchFamily="2" charset="0"/>
                <a:cs typeface="NikoshBAN" panose="02000000000000000000" pitchFamily="2" charset="0"/>
              </a:rPr>
              <a:t>শুদ্ধ</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উচ্চারণে</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প্রশ্ন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করতে</a:t>
            </a:r>
            <a:r>
              <a:rPr lang="en-US" sz="2000" b="1" dirty="0" smtClean="0">
                <a:solidFill>
                  <a:schemeClr val="bg1"/>
                </a:solidFill>
                <a:latin typeface="NikoshBAN" panose="02000000000000000000" pitchFamily="2" charset="0"/>
                <a:cs typeface="NikoshBAN" panose="02000000000000000000" pitchFamily="2" charset="0"/>
              </a:rPr>
              <a:t> ও </a:t>
            </a:r>
            <a:r>
              <a:rPr lang="en-US" sz="2000" b="1" dirty="0" err="1" smtClean="0">
                <a:solidFill>
                  <a:schemeClr val="bg1"/>
                </a:solidFill>
                <a:latin typeface="NikoshBAN" panose="02000000000000000000" pitchFamily="2" charset="0"/>
                <a:cs typeface="NikoshBAN" panose="02000000000000000000" pitchFamily="2" charset="0"/>
              </a:rPr>
              <a:t>উত্তর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দিতে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err="1" smtClean="0">
                <a:solidFill>
                  <a:schemeClr val="bg1"/>
                </a:solidFill>
                <a:latin typeface="NikoshBAN" panose="02000000000000000000" pitchFamily="2" charset="0"/>
                <a:cs typeface="NikoshBAN" panose="02000000000000000000" pitchFamily="2" charset="0"/>
              </a:rPr>
              <a:t>বলাঃ</a:t>
            </a:r>
            <a:r>
              <a:rPr lang="en-US" sz="2000" b="1" dirty="0" smtClean="0">
                <a:solidFill>
                  <a:schemeClr val="bg1"/>
                </a:solidFill>
                <a:latin typeface="NikoshBAN" panose="02000000000000000000" pitchFamily="2" charset="0"/>
                <a:cs typeface="NikoshBAN" panose="02000000000000000000" pitchFamily="2" charset="0"/>
              </a:rPr>
              <a:t>    1.1.2  </a:t>
            </a:r>
            <a:r>
              <a:rPr lang="en-US" sz="2000" b="1" dirty="0" err="1" smtClean="0">
                <a:solidFill>
                  <a:schemeClr val="bg1"/>
                </a:solidFill>
                <a:latin typeface="NikoshBAN" panose="02000000000000000000" pitchFamily="2" charset="0"/>
                <a:cs typeface="NikoshBAN" panose="02000000000000000000" pitchFamily="2" charset="0"/>
              </a:rPr>
              <a:t>যুক্তবর্ণ</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সহযোগে</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তৈরি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শব্দযুক্ত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বাক্য</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স্পষ্ট</a:t>
            </a:r>
            <a:r>
              <a:rPr lang="en-US" sz="2000" b="1" dirty="0" smtClean="0">
                <a:solidFill>
                  <a:schemeClr val="bg1"/>
                </a:solidFill>
                <a:latin typeface="NikoshBAN" panose="02000000000000000000" pitchFamily="2" charset="0"/>
                <a:cs typeface="NikoshBAN" panose="02000000000000000000" pitchFamily="2" charset="0"/>
              </a:rPr>
              <a:t> ও </a:t>
            </a:r>
            <a:r>
              <a:rPr lang="en-US" sz="2000" b="1" dirty="0" err="1" smtClean="0">
                <a:solidFill>
                  <a:schemeClr val="bg1"/>
                </a:solidFill>
                <a:latin typeface="NikoshBAN" panose="02000000000000000000" pitchFamily="2" charset="0"/>
                <a:cs typeface="NikoshBAN" panose="02000000000000000000" pitchFamily="2" charset="0"/>
              </a:rPr>
              <a:t>শুদ্ধভাবে</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বলতে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1.3.3  </a:t>
            </a:r>
            <a:r>
              <a:rPr lang="en-US" sz="2000" b="1" dirty="0" err="1" smtClean="0">
                <a:solidFill>
                  <a:schemeClr val="bg1"/>
                </a:solidFill>
                <a:latin typeface="NikoshBAN" panose="02000000000000000000" pitchFamily="2" charset="0"/>
                <a:cs typeface="NikoshBAN" panose="02000000000000000000" pitchFamily="2" charset="0"/>
              </a:rPr>
              <a:t>শুদ্ধ</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উচ্চারণে</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প্রশ্ন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করতে</a:t>
            </a:r>
            <a:r>
              <a:rPr lang="en-US" sz="2000" b="1" dirty="0" smtClean="0">
                <a:solidFill>
                  <a:schemeClr val="bg1"/>
                </a:solidFill>
                <a:latin typeface="NikoshBAN" panose="02000000000000000000" pitchFamily="2" charset="0"/>
                <a:cs typeface="NikoshBAN" panose="02000000000000000000" pitchFamily="2" charset="0"/>
              </a:rPr>
              <a:t> ও </a:t>
            </a:r>
            <a:r>
              <a:rPr lang="en-US" sz="2000" b="1" dirty="0" err="1" smtClean="0">
                <a:solidFill>
                  <a:schemeClr val="bg1"/>
                </a:solidFill>
                <a:latin typeface="NikoshBAN" panose="02000000000000000000" pitchFamily="2" charset="0"/>
                <a:cs typeface="NikoshBAN" panose="02000000000000000000" pitchFamily="2" charset="0"/>
              </a:rPr>
              <a:t>উত্তর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দিতে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2.1.1    </a:t>
            </a:r>
            <a:r>
              <a:rPr lang="en-US" sz="2000" b="1" dirty="0" err="1" smtClean="0">
                <a:solidFill>
                  <a:schemeClr val="bg1"/>
                </a:solidFill>
                <a:latin typeface="NikoshBAN" panose="02000000000000000000" pitchFamily="2" charset="0"/>
                <a:cs typeface="NikoshBAN" panose="02000000000000000000" pitchFamily="2" charset="0"/>
              </a:rPr>
              <a:t>প্রমিত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উচ্চারণে</a:t>
            </a:r>
            <a:r>
              <a:rPr lang="en-US" sz="2000" b="1" dirty="0" smtClean="0">
                <a:solidFill>
                  <a:schemeClr val="bg1"/>
                </a:solidFill>
                <a:latin typeface="NikoshBAN" panose="02000000000000000000" pitchFamily="2" charset="0"/>
                <a:cs typeface="NikoshBAN" panose="02000000000000000000" pitchFamily="2" charset="0"/>
              </a:rPr>
              <a:t> ও </a:t>
            </a:r>
            <a:r>
              <a:rPr lang="en-US" sz="2000" b="1" dirty="0" err="1" smtClean="0">
                <a:solidFill>
                  <a:schemeClr val="bg1"/>
                </a:solidFill>
                <a:latin typeface="NikoshBAN" panose="02000000000000000000" pitchFamily="2" charset="0"/>
                <a:cs typeface="NikoshBAN" panose="02000000000000000000" pitchFamily="2" charset="0"/>
              </a:rPr>
              <a:t>ছন্দ</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বজায়</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রেখে</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কবিতা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আবৃত্তি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পড়াঃ</a:t>
            </a:r>
            <a:r>
              <a:rPr lang="en-US" sz="2000" b="1" dirty="0" smtClean="0">
                <a:solidFill>
                  <a:schemeClr val="bg1"/>
                </a:solidFill>
                <a:latin typeface="NikoshBAN" panose="02000000000000000000" pitchFamily="2" charset="0"/>
                <a:cs typeface="NikoshBAN" panose="02000000000000000000" pitchFamily="2" charset="0"/>
              </a:rPr>
              <a:t>   ১.3.2   </a:t>
            </a:r>
            <a:r>
              <a:rPr lang="en-US" sz="2000" b="1" dirty="0" err="1" smtClean="0">
                <a:solidFill>
                  <a:schemeClr val="bg1"/>
                </a:solidFill>
                <a:latin typeface="NikoshBAN" panose="02000000000000000000" pitchFamily="2" charset="0"/>
                <a:cs typeface="NikoshBAN" panose="02000000000000000000" pitchFamily="2" charset="0"/>
              </a:rPr>
              <a:t>পাঠে</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ব্যবহৃত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যুক্তব্যঞ্জন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সংবলিত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শব্দযোগে</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গঠিত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বাক্য</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সাবলীলভাবে</a:t>
            </a:r>
            <a:r>
              <a:rPr lang="en-US" sz="2000" b="1" dirty="0" smtClean="0">
                <a:solidFill>
                  <a:schemeClr val="bg1"/>
                </a:solidFill>
                <a:latin typeface="NikoshBAN" panose="02000000000000000000" pitchFamily="2" charset="0"/>
                <a:cs typeface="NikoshBAN" panose="02000000000000000000" pitchFamily="2" charset="0"/>
              </a:rPr>
              <a:t>      </a:t>
            </a:r>
          </a:p>
          <a:p>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পড়তে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1.5.1   </a:t>
            </a:r>
            <a:r>
              <a:rPr lang="en-US" sz="2000" b="1" dirty="0" err="1" smtClean="0">
                <a:solidFill>
                  <a:schemeClr val="bg1"/>
                </a:solidFill>
                <a:latin typeface="NikoshBAN" panose="02000000000000000000" pitchFamily="2" charset="0"/>
                <a:cs typeface="NikoshBAN" panose="02000000000000000000" pitchFamily="2" charset="0"/>
              </a:rPr>
              <a:t>বিরামচিহ্ন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দেখে</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অর্থযতি</a:t>
            </a:r>
            <a:r>
              <a:rPr lang="en-US" sz="2000" b="1" dirty="0" smtClean="0">
                <a:solidFill>
                  <a:schemeClr val="bg1"/>
                </a:solidFill>
                <a:latin typeface="NikoshBAN" panose="02000000000000000000" pitchFamily="2" charset="0"/>
                <a:cs typeface="NikoshBAN" panose="02000000000000000000" pitchFamily="2" charset="0"/>
              </a:rPr>
              <a:t> ও </a:t>
            </a:r>
            <a:r>
              <a:rPr lang="en-US" sz="2000" b="1" dirty="0" err="1" smtClean="0">
                <a:solidFill>
                  <a:schemeClr val="bg1"/>
                </a:solidFill>
                <a:latin typeface="NikoshBAN" panose="02000000000000000000" pitchFamily="2" charset="0"/>
                <a:cs typeface="NikoshBAN" panose="02000000000000000000" pitchFamily="2" charset="0"/>
              </a:rPr>
              <a:t>শ্বাসযতি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বজায়</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রেখে</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স্তবক</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সাবলীলভাবে</a:t>
            </a:r>
            <a:r>
              <a:rPr lang="en-US" sz="2000" b="1" dirty="0" smtClean="0">
                <a:solidFill>
                  <a:schemeClr val="bg1"/>
                </a:solidFill>
                <a:latin typeface="NikoshBAN" panose="02000000000000000000" pitchFamily="2" charset="0"/>
                <a:cs typeface="NikoshBAN" panose="02000000000000000000" pitchFamily="2" charset="0"/>
              </a:rPr>
              <a:t>      </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পড়তে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err="1" smtClean="0">
                <a:solidFill>
                  <a:schemeClr val="bg1"/>
                </a:solidFill>
                <a:latin typeface="NikoshBAN" panose="02000000000000000000" pitchFamily="2" charset="0"/>
                <a:cs typeface="NikoshBAN" panose="02000000000000000000" pitchFamily="2" charset="0"/>
              </a:rPr>
              <a:t>লেখাঃ</a:t>
            </a:r>
            <a:r>
              <a:rPr lang="en-US" sz="2000" b="1" dirty="0" smtClean="0">
                <a:solidFill>
                  <a:schemeClr val="bg1"/>
                </a:solidFill>
                <a:latin typeface="NikoshBAN" panose="02000000000000000000" pitchFamily="2" charset="0"/>
                <a:cs typeface="NikoshBAN" panose="02000000000000000000" pitchFamily="2" charset="0"/>
              </a:rPr>
              <a:t>   1.4.3  </a:t>
            </a:r>
            <a:r>
              <a:rPr lang="en-US" sz="2000" b="1" dirty="0" err="1" smtClean="0">
                <a:solidFill>
                  <a:schemeClr val="bg1"/>
                </a:solidFill>
                <a:latin typeface="NikoshBAN" panose="02000000000000000000" pitchFamily="2" charset="0"/>
                <a:cs typeface="NikoshBAN" panose="02000000000000000000" pitchFamily="2" charset="0"/>
              </a:rPr>
              <a:t>যুক্তব্যঞ্জন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সহযোগে</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গঠিত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নতুন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নতুন</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শব্দ</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ব্যবহার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বাক্য</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লিখতে</a:t>
            </a:r>
            <a:r>
              <a:rPr lang="en-US" sz="2000" b="1" dirty="0" smtClean="0">
                <a:solidFill>
                  <a:schemeClr val="bg1"/>
                </a:solidFill>
                <a:latin typeface="NikoshBAN" panose="02000000000000000000" pitchFamily="2" charset="0"/>
                <a:cs typeface="NikoshBAN" panose="02000000000000000000" pitchFamily="2" charset="0"/>
              </a:rPr>
              <a:t>           </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২.1.4   </a:t>
            </a:r>
            <a:r>
              <a:rPr lang="en-US" sz="2000" b="1" dirty="0" err="1" smtClean="0">
                <a:solidFill>
                  <a:schemeClr val="bg1"/>
                </a:solidFill>
                <a:latin typeface="NikoshBAN" panose="02000000000000000000" pitchFamily="2" charset="0"/>
                <a:cs typeface="NikoshBAN" panose="02000000000000000000" pitchFamily="2" charset="0"/>
              </a:rPr>
              <a:t>পাঠয়বইয়ের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কবিতা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লিখতে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p>
          <a:p>
            <a:r>
              <a:rPr lang="en-US" sz="2000" b="1" dirty="0">
                <a:solidFill>
                  <a:schemeClr val="bg1"/>
                </a:solidFill>
                <a:latin typeface="NikoshBAN" panose="02000000000000000000" pitchFamily="2" charset="0"/>
                <a:cs typeface="NikoshBAN" panose="02000000000000000000" pitchFamily="2" charset="0"/>
              </a:rPr>
              <a:t> </a:t>
            </a:r>
            <a:r>
              <a:rPr lang="en-US" sz="2000" b="1" dirty="0" smtClean="0">
                <a:solidFill>
                  <a:schemeClr val="bg1"/>
                </a:solidFill>
                <a:latin typeface="NikoshBAN" panose="02000000000000000000" pitchFamily="2" charset="0"/>
                <a:cs typeface="NikoshBAN" panose="02000000000000000000" pitchFamily="2" charset="0"/>
              </a:rPr>
              <a:t>          2.3.12 </a:t>
            </a:r>
            <a:r>
              <a:rPr lang="en-US" sz="2000" b="1" dirty="0" err="1" smtClean="0">
                <a:solidFill>
                  <a:schemeClr val="bg1"/>
                </a:solidFill>
                <a:latin typeface="NikoshBAN" panose="02000000000000000000" pitchFamily="2" charset="0"/>
                <a:cs typeface="NikoshBAN" panose="02000000000000000000" pitchFamily="2" charset="0"/>
              </a:rPr>
              <a:t>পাঠ</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সংশ্লিষ্ট</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প্রশ্নের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উত্তর</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দিতে</a:t>
            </a:r>
            <a:r>
              <a:rPr lang="en-US" sz="2000" b="1" dirty="0" smtClean="0">
                <a:solidFill>
                  <a:schemeClr val="bg1"/>
                </a:solidFill>
                <a:latin typeface="NikoshBAN" panose="02000000000000000000" pitchFamily="2" charset="0"/>
                <a:cs typeface="NikoshBAN" panose="02000000000000000000" pitchFamily="2" charset="0"/>
              </a:rPr>
              <a:t> </a:t>
            </a:r>
            <a:r>
              <a:rPr lang="en-US" sz="2000" b="1" dirty="0" err="1" smtClean="0">
                <a:solidFill>
                  <a:schemeClr val="bg1"/>
                </a:solidFill>
                <a:latin typeface="NikoshBAN" panose="02000000000000000000" pitchFamily="2" charset="0"/>
                <a:cs typeface="NikoshBAN" panose="02000000000000000000" pitchFamily="2" charset="0"/>
              </a:rPr>
              <a:t>পারবে</a:t>
            </a:r>
            <a:r>
              <a:rPr lang="en-US" sz="2000" b="1" dirty="0" smtClean="0">
                <a:solidFill>
                  <a:schemeClr val="bg1"/>
                </a:solidFill>
                <a:latin typeface="NikoshBAN" panose="02000000000000000000" pitchFamily="2" charset="0"/>
                <a:cs typeface="NikoshBAN" panose="02000000000000000000" pitchFamily="2" charset="0"/>
              </a:rPr>
              <a:t>।</a:t>
            </a:r>
            <a:endParaRPr lang="en-US" sz="2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7601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83692" y="636745"/>
            <a:ext cx="7395587" cy="923330"/>
          </a:xfrm>
          <a:prstGeom prst="rect">
            <a:avLst/>
          </a:prstGeom>
          <a:noFill/>
        </p:spPr>
        <p:txBody>
          <a:bodyPr wrap="square" rtlCol="0">
            <a:prstTxWarp prst="textPlain">
              <a:avLst/>
            </a:prstTxWarp>
            <a:spAutoFit/>
          </a:bodyPr>
          <a:lstStyle/>
          <a:p>
            <a:pPr algn="ctr"/>
            <a:r>
              <a:rPr lang="en-US" sz="5400" dirty="0" err="1"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এসো</a:t>
            </a:r>
            <a:r>
              <a:rPr lang="en-US" sz="5400" dirty="0"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আমরা </a:t>
            </a:r>
            <a:r>
              <a:rPr lang="en-US" sz="5400" dirty="0" err="1"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একটি</a:t>
            </a:r>
            <a:r>
              <a:rPr lang="en-US" sz="5400" dirty="0"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5400" dirty="0" err="1"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ভিডিও</a:t>
            </a:r>
            <a:r>
              <a:rPr lang="en-US" sz="5400" dirty="0"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5400" dirty="0" err="1" smtClean="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দেখি</a:t>
            </a:r>
            <a:endParaRPr lang="en-US" sz="5400" dirty="0">
              <a:solidFill>
                <a:srgbClr val="00CC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4" name="Rectangle 3"/>
          <p:cNvSpPr/>
          <p:nvPr/>
        </p:nvSpPr>
        <p:spPr>
          <a:xfrm>
            <a:off x="2599859" y="2273997"/>
            <a:ext cx="6250455" cy="2585323"/>
          </a:xfrm>
          <a:prstGeom prst="rect">
            <a:avLst/>
          </a:prstGeom>
        </p:spPr>
        <p:txBody>
          <a:bodyPr wrap="square">
            <a:spAutoFit/>
          </a:bodyPr>
          <a:lstStyle/>
          <a:p>
            <a:pPr algn="ctr"/>
            <a:r>
              <a:rPr lang="en-US" sz="5400" dirty="0"/>
              <a:t>https://www.youtube.com/watch?v=DiPB9fYb_5k</a:t>
            </a:r>
          </a:p>
        </p:txBody>
      </p:sp>
    </p:spTree>
    <p:extLst>
      <p:ext uri="{BB962C8B-B14F-4D97-AF65-F5344CB8AC3E}">
        <p14:creationId xmlns:p14="http://schemas.microsoft.com/office/powerpoint/2010/main" val="178616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0181" y="1645416"/>
            <a:ext cx="5091722" cy="3567166"/>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9168" y="1640391"/>
            <a:ext cx="4915371" cy="3567166"/>
          </a:xfrm>
          <a:prstGeom prst="rect">
            <a:avLst/>
          </a:prstGeom>
          <a:ln w="38100">
            <a:solidFill>
              <a:schemeClr val="tx1"/>
            </a:solidFill>
          </a:ln>
        </p:spPr>
      </p:pic>
      <p:sp>
        <p:nvSpPr>
          <p:cNvPr id="6" name="Oval 5"/>
          <p:cNvSpPr/>
          <p:nvPr/>
        </p:nvSpPr>
        <p:spPr>
          <a:xfrm>
            <a:off x="3022460" y="602272"/>
            <a:ext cx="5968721" cy="834013"/>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এসো আমরা ছবি দেখি</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599748" y="5411663"/>
            <a:ext cx="7638839" cy="769441"/>
          </a:xfrm>
          <a:prstGeom prst="rect">
            <a:avLst/>
          </a:prstGeom>
          <a:noFill/>
        </p:spPr>
        <p:txBody>
          <a:bodyPr wrap="square" rtlCol="0">
            <a:spAutoFit/>
          </a:bodyPr>
          <a:lstStyle/>
          <a:p>
            <a:pPr marL="342900" indent="-342900" algn="ctr">
              <a:buFont typeface="Wingdings" panose="05000000000000000000" pitchFamily="2" charset="2"/>
              <a:buChar char="v"/>
            </a:pPr>
            <a:r>
              <a:rPr lang="bn-BD" sz="4400" dirty="0" smtClean="0">
                <a:solidFill>
                  <a:srgbClr val="FF0000"/>
                </a:solidFill>
                <a:latin typeface="NikoshBAN" panose="02000000000000000000" pitchFamily="2" charset="0"/>
                <a:cs typeface="NikoshBAN" panose="02000000000000000000" pitchFamily="2" charset="0"/>
              </a:rPr>
              <a:t>ছবিতে তোমরা কি কি দেখতে পাচ্ছো?</a:t>
            </a:r>
            <a:endParaRPr lang="bn-BD" sz="2800" dirty="0" smtClean="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746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92985" y="261258"/>
            <a:ext cx="5536641" cy="1572118"/>
          </a:xfrm>
          <a:prstGeom prst="rect">
            <a:avLst/>
          </a:prstGeom>
          <a:noFill/>
          <a:ln w="19050">
            <a:noFill/>
          </a:ln>
        </p:spPr>
        <p:txBody>
          <a:bodyPr wrap="square" rtlCol="0">
            <a:prstTxWarp prst="textDeflate">
              <a:avLst/>
            </a:prstTxWarp>
            <a:spAutoFit/>
            <a:scene3d>
              <a:camera prst="perspectiveFront"/>
              <a:lightRig rig="threePt" dir="t"/>
            </a:scene3d>
          </a:bodyPr>
          <a:lstStyle/>
          <a:p>
            <a:pPr algn="ctr"/>
            <a:r>
              <a:rPr lang="bn-BD" sz="7200" dirty="0" smtClean="0">
                <a:ln w="9525">
                  <a:noFill/>
                </a:ln>
                <a:solidFill>
                  <a:srgbClr val="FF00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আজকের পাঠ</a:t>
            </a:r>
            <a:endParaRPr lang="en-US" sz="7200" dirty="0">
              <a:ln w="9525">
                <a:noFill/>
              </a:ln>
              <a:solidFill>
                <a:srgbClr val="FF00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5" name="Explosion 1 4"/>
          <p:cNvSpPr/>
          <p:nvPr/>
        </p:nvSpPr>
        <p:spPr>
          <a:xfrm>
            <a:off x="672675" y="1833376"/>
            <a:ext cx="6672669" cy="4083847"/>
          </a:xfrm>
          <a:prstGeom prst="irregularSeal1">
            <a:avLst/>
          </a:prstGeom>
          <a:solidFill>
            <a:srgbClr val="00CC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5400" dirty="0" smtClean="0">
                <a:solidFill>
                  <a:schemeClr val="bg1"/>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“ঘাসফুল”</a:t>
            </a:r>
          </a:p>
          <a:p>
            <a:pPr algn="ctr"/>
            <a:r>
              <a:rPr lang="bn-IN" sz="5400" dirty="0" smtClean="0">
                <a:solidFill>
                  <a:schemeClr val="bg1"/>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জ্যোতিরিন্দ্র মৈত্র</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5344" y="2275280"/>
            <a:ext cx="4227506" cy="3189544"/>
          </a:xfrm>
          <a:prstGeom prst="rect">
            <a:avLst/>
          </a:prstGeom>
          <a:ln w="38100">
            <a:solidFill>
              <a:schemeClr val="tx1"/>
            </a:solidFill>
          </a:ln>
        </p:spPr>
      </p:pic>
    </p:spTree>
    <p:extLst>
      <p:ext uri="{BB962C8B-B14F-4D97-AF65-F5344CB8AC3E}">
        <p14:creationId xmlns:p14="http://schemas.microsoft.com/office/powerpoint/2010/main" val="3726539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5370" y="575600"/>
            <a:ext cx="3386295" cy="1015663"/>
          </a:xfrm>
          <a:prstGeom prst="rect">
            <a:avLst/>
          </a:prstGeom>
          <a:solidFill>
            <a:srgbClr val="FFFF00"/>
          </a:solidFill>
        </p:spPr>
        <p:txBody>
          <a:bodyPr wrap="square" rtlCol="0">
            <a:prstTxWarp prst="textPlain">
              <a:avLst/>
            </a:prstTxWarp>
            <a:spAutoFit/>
            <a:scene3d>
              <a:camera prst="orthographicFront"/>
              <a:lightRig rig="threePt" dir="t"/>
            </a:scene3d>
            <a:sp3d extrusionH="57150">
              <a:bevelT w="38100" h="38100" prst="angle"/>
            </a:sp3d>
          </a:bodyPr>
          <a:lstStyle/>
          <a:p>
            <a:pPr algn="ctr"/>
            <a:r>
              <a:rPr lang="en-US" sz="6000" dirty="0" err="1" smtClean="0">
                <a:solidFill>
                  <a:srgbClr val="008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কবি</a:t>
            </a:r>
            <a:r>
              <a:rPr lang="en-US" sz="6000" dirty="0" smtClean="0">
                <a:solidFill>
                  <a:srgbClr val="008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 </a:t>
            </a:r>
            <a:r>
              <a:rPr lang="en-US" sz="6000" dirty="0" err="1" smtClean="0">
                <a:solidFill>
                  <a:srgbClr val="008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পরিচিতি</a:t>
            </a:r>
            <a:endParaRPr lang="en-US" sz="6000" dirty="0">
              <a:solidFill>
                <a:srgbClr val="008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9380" y="1763673"/>
            <a:ext cx="8430807" cy="4165623"/>
          </a:xfrm>
          <a:prstGeom prst="rect">
            <a:avLst/>
          </a:prstGeom>
          <a:ln w="38100">
            <a:solidFill>
              <a:schemeClr val="tx1"/>
            </a:solidFill>
          </a:ln>
        </p:spPr>
      </p:pic>
    </p:spTree>
    <p:extLst>
      <p:ext uri="{BB962C8B-B14F-4D97-AF65-F5344CB8AC3E}">
        <p14:creationId xmlns:p14="http://schemas.microsoft.com/office/powerpoint/2010/main" val="2395157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9260" y="530050"/>
            <a:ext cx="11113477" cy="579789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6843" y="3662116"/>
            <a:ext cx="3419712" cy="2561483"/>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8405" y="3697478"/>
            <a:ext cx="3389567" cy="2538903"/>
          </a:xfrm>
          <a:prstGeom prst="rect">
            <a:avLst/>
          </a:prstGeom>
          <a:ln w="285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00336" y="713369"/>
            <a:ext cx="3093938" cy="2580917"/>
          </a:xfrm>
          <a:prstGeom prst="rect">
            <a:avLst/>
          </a:prstGeom>
          <a:ln w="28575">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9814" y="3678208"/>
            <a:ext cx="3405376" cy="2550745"/>
          </a:xfrm>
          <a:prstGeom prst="rect">
            <a:avLst/>
          </a:prstGeom>
          <a:ln w="28575">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34392" y="713369"/>
            <a:ext cx="3549486" cy="2580917"/>
          </a:xfrm>
          <a:prstGeom prst="rect">
            <a:avLst/>
          </a:prstGeom>
          <a:ln w="28575">
            <a:solidFill>
              <a:schemeClr val="tx1"/>
            </a:solidFill>
          </a:ln>
        </p:spPr>
      </p:pic>
      <p:sp>
        <p:nvSpPr>
          <p:cNvPr id="10" name="Rectangle 9"/>
          <p:cNvSpPr/>
          <p:nvPr/>
        </p:nvSpPr>
        <p:spPr>
          <a:xfrm>
            <a:off x="612949" y="622998"/>
            <a:ext cx="3908809" cy="2671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4000" dirty="0" smtClean="0">
                <a:solidFill>
                  <a:srgbClr val="FF0000"/>
                </a:solidFill>
                <a:latin typeface="NikoshBAN" panose="02000000000000000000" pitchFamily="2" charset="0"/>
                <a:cs typeface="NikoshBAN" panose="02000000000000000000" pitchFamily="2" charset="0"/>
              </a:rPr>
              <a:t>আমরা ঘাসের ছোট ছোট ফুল</a:t>
            </a:r>
          </a:p>
          <a:p>
            <a:pPr algn="ctr"/>
            <a:r>
              <a:rPr lang="bn-IN" sz="4000" dirty="0" smtClean="0">
                <a:solidFill>
                  <a:srgbClr val="FF0000"/>
                </a:solidFill>
                <a:latin typeface="NikoshBAN" panose="02000000000000000000" pitchFamily="2" charset="0"/>
                <a:cs typeface="NikoshBAN" panose="02000000000000000000" pitchFamily="2" charset="0"/>
              </a:rPr>
              <a:t>হাওয়াতে দোলাই মাথা,</a:t>
            </a:r>
            <a:endParaRPr lang="en-US" sz="4000" dirty="0">
              <a:solidFill>
                <a:srgbClr val="FF0000"/>
              </a:solidFill>
              <a:latin typeface="NikoshBAN" panose="02000000000000000000" pitchFamily="2" charset="0"/>
              <a:cs typeface="NikoshBAN" panose="02000000000000000000" pitchFamily="2" charset="0"/>
            </a:endParaRPr>
          </a:p>
        </p:txBody>
      </p:sp>
      <p:sp>
        <p:nvSpPr>
          <p:cNvPr id="11" name="Rectangle 10"/>
          <p:cNvSpPr/>
          <p:nvPr/>
        </p:nvSpPr>
        <p:spPr>
          <a:xfrm>
            <a:off x="612949" y="3410914"/>
            <a:ext cx="11039788" cy="45719"/>
          </a:xfrm>
          <a:prstGeom prst="rect">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6226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881"/>
            </a:avLst>
          </a:prstGeom>
          <a:solidFill>
            <a:srgbClr val="99FF33"/>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2916" y="403190"/>
            <a:ext cx="11326167" cy="6051619"/>
          </a:xfrm>
          <a:prstGeom prst="rect">
            <a:avLst/>
          </a:prstGeom>
          <a:noFill/>
          <a:ln w="571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2112" y="3363411"/>
            <a:ext cx="3596742" cy="2666109"/>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4550" y="743579"/>
            <a:ext cx="3626897" cy="2510876"/>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6817" y="743579"/>
            <a:ext cx="3626896" cy="2503925"/>
          </a:xfrm>
          <a:prstGeom prst="rect">
            <a:avLst/>
          </a:prstGeom>
          <a:ln w="38100">
            <a:solidFill>
              <a:schemeClr val="tx1"/>
            </a:solidFill>
          </a:ln>
        </p:spPr>
      </p:pic>
      <p:sp>
        <p:nvSpPr>
          <p:cNvPr id="7" name="Rounded Rectangle 6"/>
          <p:cNvSpPr/>
          <p:nvPr/>
        </p:nvSpPr>
        <p:spPr>
          <a:xfrm>
            <a:off x="637808" y="1018888"/>
            <a:ext cx="3326004" cy="1919235"/>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তুলো না মোদের দলো না পায়ে </a:t>
            </a:r>
          </a:p>
          <a:p>
            <a:pPr algn="ctr"/>
            <a:r>
              <a:rPr lang="bn-IN" sz="3600" dirty="0" smtClean="0">
                <a:latin typeface="NikoshBAN" panose="02000000000000000000" pitchFamily="2" charset="0"/>
                <a:cs typeface="NikoshBAN" panose="02000000000000000000" pitchFamily="2" charset="0"/>
              </a:rPr>
              <a:t>ছিঁড় না নরম পাতা </a:t>
            </a:r>
            <a:endParaRPr lang="en-US" sz="3600" dirty="0">
              <a:latin typeface="NikoshBAN" panose="02000000000000000000" pitchFamily="2" charset="0"/>
              <a:cs typeface="NikoshBAN" panose="02000000000000000000" pitchFamily="2" charset="0"/>
            </a:endParaRPr>
          </a:p>
        </p:txBody>
      </p:sp>
      <p:sp>
        <p:nvSpPr>
          <p:cNvPr id="8" name="Rounded Rectangle 7"/>
          <p:cNvSpPr/>
          <p:nvPr/>
        </p:nvSpPr>
        <p:spPr>
          <a:xfrm>
            <a:off x="4365312" y="3657645"/>
            <a:ext cx="3461374" cy="2341894"/>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শুধু দেখ আর খুশি হও মনে</a:t>
            </a:r>
          </a:p>
          <a:p>
            <a:pPr algn="ctr"/>
            <a:r>
              <a:rPr lang="bn-IN" sz="3600" dirty="0" smtClean="0">
                <a:latin typeface="NikoshBAN" panose="02000000000000000000" pitchFamily="2" charset="0"/>
                <a:cs typeface="NikoshBAN" panose="02000000000000000000" pitchFamily="2" charset="0"/>
              </a:rPr>
              <a:t>সূর্যের সাথে হাসির কিরণে </a:t>
            </a:r>
            <a:endParaRPr lang="en-US" sz="3600" dirty="0">
              <a:latin typeface="NikoshBAN" panose="02000000000000000000" pitchFamily="2" charset="0"/>
              <a:cs typeface="NikoshBAN" panose="02000000000000000000" pitchFamily="2" charset="0"/>
            </a:endParaRPr>
          </a:p>
        </p:txBody>
      </p:sp>
      <p:sp>
        <p:nvSpPr>
          <p:cNvPr id="9" name="Rounded Rectangle 8"/>
          <p:cNvSpPr/>
          <p:nvPr/>
        </p:nvSpPr>
        <p:spPr>
          <a:xfrm>
            <a:off x="7996817" y="3680209"/>
            <a:ext cx="3461374" cy="2341894"/>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কেমনে আমরা হেসে উঠি আর</a:t>
            </a:r>
          </a:p>
          <a:p>
            <a:pPr algn="ctr"/>
            <a:r>
              <a:rPr lang="bn-IN" sz="3600" dirty="0" smtClean="0">
                <a:latin typeface="NikoshBAN" panose="02000000000000000000" pitchFamily="2" charset="0"/>
                <a:cs typeface="NikoshBAN" panose="02000000000000000000" pitchFamily="2" charset="0"/>
              </a:rPr>
              <a:t>দুলে দুলে নাড়ি মাথা।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19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54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626</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 com</cp:lastModifiedBy>
  <cp:revision>45</cp:revision>
  <dcterms:created xsi:type="dcterms:W3CDTF">2020-09-26T16:51:51Z</dcterms:created>
  <dcterms:modified xsi:type="dcterms:W3CDTF">2020-09-27T19:59:01Z</dcterms:modified>
</cp:coreProperties>
</file>