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14"/>
  </p:notesMasterIdLst>
  <p:sldIdLst>
    <p:sldId id="269" r:id="rId2"/>
    <p:sldId id="257" r:id="rId3"/>
    <p:sldId id="259" r:id="rId4"/>
    <p:sldId id="262" r:id="rId5"/>
    <p:sldId id="261" r:id="rId6"/>
    <p:sldId id="258" r:id="rId7"/>
    <p:sldId id="268" r:id="rId8"/>
    <p:sldId id="263" r:id="rId9"/>
    <p:sldId id="264" r:id="rId10"/>
    <p:sldId id="266" r:id="rId11"/>
    <p:sldId id="271" r:id="rId12"/>
    <p:sldId id="27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D4E39C-4E53-4AB9-A3D3-3F98F191B623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4A30FB-F96F-4F4E-871E-990130546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610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5F98EBE-8463-4A91-A5E5-A6C663EA9B20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C03B4-3556-437D-A420-EB8B45D6FEF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930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98EBE-8463-4A91-A5E5-A6C663EA9B20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C03B4-3556-437D-A420-EB8B45D6FE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032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98EBE-8463-4A91-A5E5-A6C663EA9B20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C03B4-3556-437D-A420-EB8B45D6FEF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2808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98EBE-8463-4A91-A5E5-A6C663EA9B20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C03B4-3556-437D-A420-EB8B45D6FE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437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98EBE-8463-4A91-A5E5-A6C663EA9B20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C03B4-3556-437D-A420-EB8B45D6FEF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9978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98EBE-8463-4A91-A5E5-A6C663EA9B20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C03B4-3556-437D-A420-EB8B45D6FE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545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98EBE-8463-4A91-A5E5-A6C663EA9B20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C03B4-3556-437D-A420-EB8B45D6FE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236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98EBE-8463-4A91-A5E5-A6C663EA9B20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C03B4-3556-437D-A420-EB8B45D6FE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880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98EBE-8463-4A91-A5E5-A6C663EA9B20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C03B4-3556-437D-A420-EB8B45D6FE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710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98EBE-8463-4A91-A5E5-A6C663EA9B20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C03B4-3556-437D-A420-EB8B45D6FE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226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98EBE-8463-4A91-A5E5-A6C663EA9B20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C03B4-3556-437D-A420-EB8B45D6FEF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4211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5F98EBE-8463-4A91-A5E5-A6C663EA9B20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57C03B4-3556-437D-A420-EB8B45D6FEF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5780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bn.wikipedia.org/wiki/%E0%A6%AA%E0%A6%B0%E0%A6%AE%E0%A6%BE%E0%A6%A3%E0%A7%81" TargetMode="External"/><Relationship Id="rId2" Type="http://schemas.openxmlformats.org/officeDocument/2006/relationships/hyperlink" Target="https://bn.wikipedia.org/wiki/%E0%A6%87%E0%A6%82%E0%A6%B0%E0%A7%87%E0%A6%9C%E0%A6%BF_%E0%A6%AD%E0%A6%BE%E0%A6%B7%E0%A6%B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bn.wikipedia.org/wiki/%E0%A6%A4%E0%A6%A1%E0%A6%BC%E0%A6%BF%E0%A7%8E" TargetMode="External"/><Relationship Id="rId5" Type="http://schemas.openxmlformats.org/officeDocument/2006/relationships/hyperlink" Target="https://bn.wikipedia.org/wiki/%E0%A6%86%E0%A6%A7%E0%A6%BE%E0%A6%A8" TargetMode="External"/><Relationship Id="rId4" Type="http://schemas.openxmlformats.org/officeDocument/2006/relationships/hyperlink" Target="https://bn.wikipedia.org/wiki/%E0%A6%85%E0%A6%A3%E0%A7%81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9499075">
            <a:off x="1308962" y="2103600"/>
            <a:ext cx="2344087" cy="2862322"/>
          </a:xfrm>
          <a:prstGeom prst="rect">
            <a:avLst/>
          </a:prstGeom>
          <a:ln w="76200"/>
        </p:spPr>
        <p:style>
          <a:lnRef idx="1">
            <a:schemeClr val="accent4"/>
          </a:lnRef>
          <a:fillRef idx="1001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solidFill>
                  <a:srgbClr val="00B050"/>
                </a:solidFill>
              </a:rPr>
              <a:t>সব্বাইকে</a:t>
            </a:r>
            <a:r>
              <a:rPr lang="bn-IN" sz="3600" dirty="0"/>
              <a:t> </a:t>
            </a:r>
          </a:p>
          <a:p>
            <a:pPr algn="ctr"/>
            <a:r>
              <a:rPr lang="bn-IN" sz="3600" dirty="0">
                <a:solidFill>
                  <a:srgbClr val="FF0000"/>
                </a:solidFill>
              </a:rPr>
              <a:t>এক </a:t>
            </a:r>
            <a:r>
              <a:rPr lang="bn-IN" sz="3600" dirty="0"/>
              <a:t> </a:t>
            </a:r>
          </a:p>
          <a:p>
            <a:pPr algn="ctr"/>
            <a:r>
              <a:rPr lang="bn-IN" sz="3600" dirty="0">
                <a:solidFill>
                  <a:srgbClr val="002060"/>
                </a:solidFill>
              </a:rPr>
              <a:t>গুচ্ছ </a:t>
            </a:r>
            <a:endParaRPr lang="bn-IN" sz="3600" dirty="0"/>
          </a:p>
          <a:p>
            <a:pPr algn="ctr"/>
            <a:r>
              <a:rPr lang="bn-IN" sz="3600" dirty="0">
                <a:solidFill>
                  <a:srgbClr val="C00000"/>
                </a:solidFill>
              </a:rPr>
              <a:t>ফুলের</a:t>
            </a:r>
          </a:p>
          <a:p>
            <a:pPr algn="ctr"/>
            <a:r>
              <a:rPr lang="bn-IN" sz="3600" dirty="0"/>
              <a:t> </a:t>
            </a:r>
            <a:r>
              <a:rPr lang="bn-IN" sz="3600" dirty="0">
                <a:solidFill>
                  <a:srgbClr val="00B050"/>
                </a:solidFill>
              </a:rPr>
              <a:t>শুভেচ্ছা </a:t>
            </a:r>
            <a:endParaRPr lang="en-US" sz="3600" dirty="0">
              <a:solidFill>
                <a:srgbClr val="00B050"/>
              </a:solidFill>
            </a:endParaRPr>
          </a:p>
        </p:txBody>
      </p:sp>
      <p:pic>
        <p:nvPicPr>
          <p:cNvPr id="7" name="Picture 6" descr="Color Flow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42113" y="2240411"/>
            <a:ext cx="6400799" cy="328885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99987" y="1151108"/>
            <a:ext cx="5592026" cy="843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Subtitle 4"/>
          <p:cNvSpPr txBox="1">
            <a:spLocks/>
          </p:cNvSpPr>
          <p:nvPr/>
        </p:nvSpPr>
        <p:spPr>
          <a:xfrm>
            <a:off x="-957262" y="-533400"/>
            <a:ext cx="14173200" cy="1963334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1500" dirty="0">
                <a:solidFill>
                  <a:srgbClr val="FF0000"/>
                </a:solidFill>
              </a:rPr>
              <a:t> </a:t>
            </a:r>
            <a:r>
              <a:rPr lang="bn-IN" sz="2400" dirty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>
          <a:xfrm>
            <a:off x="-957261" y="5415750"/>
            <a:ext cx="14173200" cy="1972329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1500" dirty="0">
                <a:solidFill>
                  <a:srgbClr val="FF0000"/>
                </a:solidFill>
              </a:rPr>
              <a:t> </a:t>
            </a:r>
            <a:r>
              <a:rPr lang="bn-IN" sz="2400" dirty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11" name="Can 10"/>
          <p:cNvSpPr/>
          <p:nvPr/>
        </p:nvSpPr>
        <p:spPr>
          <a:xfrm>
            <a:off x="-246584" y="209549"/>
            <a:ext cx="766482" cy="6426587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000" dirty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বাদ 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12" name="Can 11"/>
          <p:cNvSpPr/>
          <p:nvPr/>
        </p:nvSpPr>
        <p:spPr>
          <a:xfrm>
            <a:off x="11566500" y="-88514"/>
            <a:ext cx="766482" cy="724655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000" dirty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বাদ </a:t>
            </a:r>
            <a:endParaRPr lang="en-US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6381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850326" y="2286000"/>
                <a:ext cx="8491347" cy="2085975"/>
              </a:xfrm>
              <a:ln w="38100">
                <a:solidFill>
                  <a:schemeClr val="tx1"/>
                </a:solidFill>
              </a:ln>
            </p:spPr>
            <p:txBody>
              <a:bodyPr>
                <a:normAutofit/>
              </a:bodyPr>
              <a:lstStyle/>
              <a:p>
                <a:r>
                  <a:rPr lang="bn-IN" sz="4400" dirty="0" smtClean="0">
                    <a:solidFill>
                      <a:schemeClr val="tx1"/>
                    </a:solidFill>
                  </a:rPr>
                  <a:t>               বাড়ির কাজ</a:t>
                </a:r>
              </a:p>
              <a:p>
                <a:r>
                  <a:rPr lang="bn-IN" sz="4400" dirty="0" smtClean="0">
                    <a:solidFill>
                      <a:schemeClr val="tx1"/>
                    </a:solidFill>
                  </a:rPr>
                  <a:t>কি </a:t>
                </a:r>
                <a:r>
                  <a:rPr lang="bn-IN" sz="4400" dirty="0" smtClean="0">
                    <a:solidFill>
                      <a:schemeClr val="tx1"/>
                    </a:solidFill>
                  </a:rPr>
                  <a:t>ভাবে দুটি হাইড্রজেন পরমানু মিলে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bn-IN" sz="4400" dirty="0" smtClean="0">
                    <a:solidFill>
                      <a:schemeClr val="tx1"/>
                    </a:solidFill>
                  </a:rPr>
                  <a:t>অনুর বন্ধন গঠন হয়।</a:t>
                </a:r>
                <a:endParaRPr lang="en-US" sz="4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50326" y="2286000"/>
                <a:ext cx="8491347" cy="2085975"/>
              </a:xfrm>
              <a:blipFill rotWithShape="0">
                <a:blip r:embed="rId2"/>
                <a:stretch>
                  <a:fillRect l="-3219" t="-7184" r="-286" b="-13793"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ubtitle 4"/>
          <p:cNvSpPr txBox="1">
            <a:spLocks/>
          </p:cNvSpPr>
          <p:nvPr/>
        </p:nvSpPr>
        <p:spPr>
          <a:xfrm>
            <a:off x="-957262" y="-533400"/>
            <a:ext cx="14173200" cy="1963334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1500" dirty="0">
                <a:solidFill>
                  <a:srgbClr val="FF0000"/>
                </a:solidFill>
              </a:rPr>
              <a:t> </a:t>
            </a:r>
            <a:r>
              <a:rPr lang="bn-IN" sz="2400" dirty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-957261" y="5415750"/>
            <a:ext cx="14173200" cy="1972329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1500" dirty="0">
                <a:solidFill>
                  <a:srgbClr val="FF0000"/>
                </a:solidFill>
              </a:rPr>
              <a:t> </a:t>
            </a:r>
            <a:r>
              <a:rPr lang="bn-IN" sz="2400" dirty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7" name="Can 6"/>
          <p:cNvSpPr/>
          <p:nvPr/>
        </p:nvSpPr>
        <p:spPr>
          <a:xfrm>
            <a:off x="-246584" y="209549"/>
            <a:ext cx="766482" cy="6426587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000" dirty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বাদ 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8" name="Can 7"/>
          <p:cNvSpPr/>
          <p:nvPr/>
        </p:nvSpPr>
        <p:spPr>
          <a:xfrm>
            <a:off x="11566500" y="-88514"/>
            <a:ext cx="766482" cy="724655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000" dirty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বাদ </a:t>
            </a:r>
            <a:endParaRPr lang="en-US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906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18"/>
          <p:cNvSpPr/>
          <p:nvPr/>
        </p:nvSpPr>
        <p:spPr>
          <a:xfrm>
            <a:off x="1476672" y="1234111"/>
            <a:ext cx="6124278" cy="4409452"/>
          </a:xfrm>
          <a:custGeom>
            <a:avLst/>
            <a:gdLst>
              <a:gd name="connsiteX0" fmla="*/ 15766 w 3578773"/>
              <a:gd name="connsiteY0" fmla="*/ 378372 h 5092262"/>
              <a:gd name="connsiteX1" fmla="*/ 1418897 w 3578773"/>
              <a:gd name="connsiteY1" fmla="*/ 0 h 5092262"/>
              <a:gd name="connsiteX2" fmla="*/ 3578773 w 3578773"/>
              <a:gd name="connsiteY2" fmla="*/ 567559 h 5092262"/>
              <a:gd name="connsiteX3" fmla="*/ 3578773 w 3578773"/>
              <a:gd name="connsiteY3" fmla="*/ 4114800 h 5092262"/>
              <a:gd name="connsiteX4" fmla="*/ 0 w 3578773"/>
              <a:gd name="connsiteY4" fmla="*/ 5092262 h 5092262"/>
              <a:gd name="connsiteX5" fmla="*/ 15766 w 3578773"/>
              <a:gd name="connsiteY5" fmla="*/ 378372 h 5092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78773" h="5092262">
                <a:moveTo>
                  <a:pt x="15766" y="378372"/>
                </a:moveTo>
                <a:lnTo>
                  <a:pt x="1418897" y="0"/>
                </a:lnTo>
                <a:lnTo>
                  <a:pt x="3578773" y="567559"/>
                </a:lnTo>
                <a:lnTo>
                  <a:pt x="3578773" y="4114800"/>
                </a:lnTo>
                <a:lnTo>
                  <a:pt x="0" y="5092262"/>
                </a:lnTo>
                <a:cubicBezTo>
                  <a:pt x="5255" y="3515710"/>
                  <a:pt x="10511" y="1939159"/>
                  <a:pt x="15766" y="378372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800" dirty="0">
                <a:solidFill>
                  <a:schemeClr val="tx1"/>
                </a:solidFill>
              </a:rPr>
              <a:t>মোঃ নাজমুল হক (শামীম)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</a:p>
          <a:p>
            <a:r>
              <a:rPr lang="en-US" sz="2800" dirty="0">
                <a:solidFill>
                  <a:schemeClr val="tx1"/>
                </a:solidFill>
              </a:rPr>
              <a:t>                              </a:t>
            </a:r>
            <a:r>
              <a:rPr lang="bn-IN" sz="2400" dirty="0">
                <a:solidFill>
                  <a:schemeClr val="tx1"/>
                </a:solidFill>
              </a:rPr>
              <a:t>বিএসসি,বিএড,এমএ,এমএড</a:t>
            </a:r>
          </a:p>
          <a:p>
            <a:r>
              <a:rPr lang="bn-IN" sz="2800" dirty="0">
                <a:solidFill>
                  <a:schemeClr val="tx1"/>
                </a:solidFill>
              </a:rPr>
              <a:t>সহকারি শিক্ষক</a:t>
            </a:r>
          </a:p>
          <a:p>
            <a:r>
              <a:rPr lang="bn-IN" sz="2800" dirty="0">
                <a:solidFill>
                  <a:schemeClr val="tx1"/>
                </a:solidFill>
              </a:rPr>
              <a:t>থুপসারা সেলিমীয়া দাখিল মাদরাসা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bn-IN" sz="2800" dirty="0">
                <a:solidFill>
                  <a:schemeClr val="tx1"/>
                </a:solidFill>
              </a:rPr>
              <a:t>কালাই, জয়পুরহাট।</a:t>
            </a:r>
          </a:p>
          <a:p>
            <a:r>
              <a:rPr lang="bn-IN" sz="2800" dirty="0">
                <a:solidFill>
                  <a:schemeClr val="tx1"/>
                </a:solidFill>
              </a:rPr>
              <a:t>মোবাইল নং ০১৭২১৭০৭৪৫৫, ০১৮৭১৭২১০৮৫ </a:t>
            </a:r>
          </a:p>
          <a:p>
            <a:r>
              <a:rPr lang="bn-IN" sz="2800" dirty="0">
                <a:solidFill>
                  <a:schemeClr val="tx1"/>
                </a:solidFill>
              </a:rPr>
              <a:t>ইমেইল- </a:t>
            </a:r>
            <a:r>
              <a:rPr lang="en-US" sz="2800" dirty="0">
                <a:solidFill>
                  <a:schemeClr val="tx1"/>
                </a:solidFill>
              </a:rPr>
              <a:t>atnazmul81@gmail.com</a:t>
            </a:r>
            <a:endParaRPr lang="en-US" sz="2800" u="sng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Facebook- </a:t>
            </a:r>
            <a:r>
              <a:rPr lang="en-US" sz="2800" dirty="0" err="1">
                <a:solidFill>
                  <a:schemeClr val="tx1"/>
                </a:solidFill>
              </a:rPr>
              <a:t>Nazmul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Haque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Shamim</a:t>
            </a:r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Youtube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channel: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Nazmul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Haque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3875" y="1353722"/>
            <a:ext cx="3157537" cy="3604041"/>
          </a:xfrm>
          <a:prstGeom prst="rect">
            <a:avLst/>
          </a:prstGeom>
        </p:spPr>
      </p:pic>
      <p:sp>
        <p:nvSpPr>
          <p:cNvPr id="8" name="Subtitle 4"/>
          <p:cNvSpPr txBox="1">
            <a:spLocks/>
          </p:cNvSpPr>
          <p:nvPr/>
        </p:nvSpPr>
        <p:spPr>
          <a:xfrm>
            <a:off x="-957262" y="-533400"/>
            <a:ext cx="14173200" cy="1963334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1500" dirty="0">
                <a:solidFill>
                  <a:srgbClr val="FF0000"/>
                </a:solidFill>
              </a:rPr>
              <a:t> </a:t>
            </a:r>
            <a:r>
              <a:rPr lang="bn-IN" sz="2400" dirty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>
          <a:xfrm>
            <a:off x="-957261" y="5415750"/>
            <a:ext cx="14173200" cy="1972329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1500" dirty="0">
                <a:solidFill>
                  <a:srgbClr val="FF0000"/>
                </a:solidFill>
              </a:rPr>
              <a:t> </a:t>
            </a:r>
            <a:r>
              <a:rPr lang="bn-IN" sz="2400" dirty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10" name="Can 9"/>
          <p:cNvSpPr/>
          <p:nvPr/>
        </p:nvSpPr>
        <p:spPr>
          <a:xfrm>
            <a:off x="-246584" y="209549"/>
            <a:ext cx="766482" cy="6426587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000" dirty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বাদ 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11" name="Can 10"/>
          <p:cNvSpPr/>
          <p:nvPr/>
        </p:nvSpPr>
        <p:spPr>
          <a:xfrm>
            <a:off x="11566500" y="-88514"/>
            <a:ext cx="766482" cy="724655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000" dirty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বাদ </a:t>
            </a:r>
            <a:endParaRPr lang="en-US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672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4401" y="1168431"/>
            <a:ext cx="2003686" cy="4247317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5400" dirty="0"/>
              <a:t>সব্বাইকে </a:t>
            </a:r>
          </a:p>
          <a:p>
            <a:r>
              <a:rPr lang="bn-IN" sz="5400" dirty="0">
                <a:solidFill>
                  <a:srgbClr val="00B0F0"/>
                </a:solidFill>
              </a:rPr>
              <a:t>অনেক </a:t>
            </a:r>
          </a:p>
          <a:p>
            <a:r>
              <a:rPr lang="bn-IN" sz="5400" dirty="0">
                <a:solidFill>
                  <a:srgbClr val="FF0000"/>
                </a:solidFill>
              </a:rPr>
              <a:t>অনেক </a:t>
            </a:r>
          </a:p>
          <a:p>
            <a:r>
              <a:rPr lang="bn-IN" sz="5400" dirty="0">
                <a:solidFill>
                  <a:srgbClr val="0070C0"/>
                </a:solidFill>
              </a:rPr>
              <a:t>ধন্যবাদ</a:t>
            </a:r>
            <a:r>
              <a:rPr lang="en-US" sz="100" dirty="0">
                <a:solidFill>
                  <a:srgbClr val="0070C0"/>
                </a:solidFill>
              </a:rPr>
              <a:t>[</a:t>
            </a:r>
            <a:r>
              <a:rPr lang="bn-IN" sz="5400" dirty="0">
                <a:solidFill>
                  <a:srgbClr val="0070C0"/>
                </a:solidFill>
              </a:rPr>
              <a:t> </a:t>
            </a:r>
            <a:r>
              <a:rPr lang="en-US" sz="300" dirty="0">
                <a:solidFill>
                  <a:srgbClr val="0070C0"/>
                </a:solidFill>
              </a:rPr>
              <a:t>[</a:t>
            </a:r>
            <a:r>
              <a:rPr lang="en-US" sz="100" dirty="0">
                <a:solidFill>
                  <a:srgbClr val="0070C0"/>
                </a:solidFill>
              </a:rPr>
              <a:t>]</a:t>
            </a:r>
            <a:endParaRPr lang="en-US" sz="5400" dirty="0">
              <a:solidFill>
                <a:srgbClr val="0070C0"/>
              </a:solidFill>
            </a:endParaRPr>
          </a:p>
        </p:txBody>
      </p:sp>
      <p:pic>
        <p:nvPicPr>
          <p:cNvPr id="10" name="Picture 2" descr="F:\download net\Download picture\Annimation\agnature6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3086" y="1168431"/>
            <a:ext cx="4505939" cy="4247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ubtitle 4"/>
          <p:cNvSpPr txBox="1">
            <a:spLocks/>
          </p:cNvSpPr>
          <p:nvPr/>
        </p:nvSpPr>
        <p:spPr>
          <a:xfrm>
            <a:off x="-957262" y="-533400"/>
            <a:ext cx="14173200" cy="1963334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1500" dirty="0">
                <a:solidFill>
                  <a:srgbClr val="FF0000"/>
                </a:solidFill>
              </a:rPr>
              <a:t> </a:t>
            </a:r>
            <a:r>
              <a:rPr lang="bn-IN" sz="2400" dirty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>
          <a:xfrm>
            <a:off x="-957261" y="5415750"/>
            <a:ext cx="14173200" cy="1972329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1500" dirty="0">
                <a:solidFill>
                  <a:srgbClr val="FF0000"/>
                </a:solidFill>
              </a:rPr>
              <a:t> </a:t>
            </a:r>
            <a:r>
              <a:rPr lang="bn-IN" sz="2400" dirty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12" name="Can 11"/>
          <p:cNvSpPr/>
          <p:nvPr/>
        </p:nvSpPr>
        <p:spPr>
          <a:xfrm>
            <a:off x="-246584" y="209549"/>
            <a:ext cx="766482" cy="6426587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000" dirty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বাদ 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13" name="Can 12"/>
          <p:cNvSpPr/>
          <p:nvPr/>
        </p:nvSpPr>
        <p:spPr>
          <a:xfrm>
            <a:off x="11566500" y="-88514"/>
            <a:ext cx="766482" cy="724655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000" dirty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বাদ </a:t>
            </a:r>
            <a:endParaRPr lang="en-US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10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3236865" y="1770441"/>
            <a:ext cx="4885898" cy="3002508"/>
          </a:xfrm>
          <a:prstGeom prst="round2Diag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</a:rPr>
              <a:t>বিষয়ঃ রসায়ন বিজ্ঞান</a:t>
            </a:r>
          </a:p>
          <a:p>
            <a:pPr algn="ctr"/>
            <a:r>
              <a:rPr lang="bn-IN" sz="3600" dirty="0" smtClean="0">
                <a:solidFill>
                  <a:schemeClr val="tx1"/>
                </a:solidFill>
              </a:rPr>
              <a:t>শ্রেনিঃনবম</a:t>
            </a:r>
          </a:p>
          <a:p>
            <a:pPr algn="ctr"/>
            <a:r>
              <a:rPr lang="bn-IN" sz="3600" dirty="0" smtClean="0">
                <a:solidFill>
                  <a:schemeClr val="tx1"/>
                </a:solidFill>
              </a:rPr>
              <a:t>অধ্যায়ঃ ৫ম</a:t>
            </a:r>
          </a:p>
          <a:p>
            <a:pPr algn="ctr"/>
            <a:r>
              <a:rPr lang="bn-IN" sz="3600" dirty="0" smtClean="0">
                <a:solidFill>
                  <a:schemeClr val="tx1"/>
                </a:solidFill>
              </a:rPr>
              <a:t>সময়ঃ ৪০ মিনিট</a:t>
            </a:r>
            <a:endParaRPr lang="bn-IN" sz="3600" dirty="0" smtClean="0">
              <a:solidFill>
                <a:schemeClr val="tx1"/>
              </a:solidFill>
            </a:endParaRPr>
          </a:p>
        </p:txBody>
      </p:sp>
      <p:sp>
        <p:nvSpPr>
          <p:cNvPr id="8" name="Subtitle 4"/>
          <p:cNvSpPr txBox="1">
            <a:spLocks/>
          </p:cNvSpPr>
          <p:nvPr/>
        </p:nvSpPr>
        <p:spPr>
          <a:xfrm>
            <a:off x="-957262" y="-533400"/>
            <a:ext cx="14173200" cy="1963334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1500" dirty="0">
                <a:solidFill>
                  <a:srgbClr val="FF0000"/>
                </a:solidFill>
              </a:rPr>
              <a:t> </a:t>
            </a:r>
            <a:r>
              <a:rPr lang="bn-IN" sz="2400" dirty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>
          <a:xfrm>
            <a:off x="-957261" y="5415750"/>
            <a:ext cx="14173200" cy="1972329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1500" dirty="0">
                <a:solidFill>
                  <a:srgbClr val="FF0000"/>
                </a:solidFill>
              </a:rPr>
              <a:t> </a:t>
            </a:r>
            <a:r>
              <a:rPr lang="bn-IN" sz="2400" dirty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10" name="Can 9"/>
          <p:cNvSpPr/>
          <p:nvPr/>
        </p:nvSpPr>
        <p:spPr>
          <a:xfrm>
            <a:off x="-246584" y="209549"/>
            <a:ext cx="766482" cy="6426587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000" dirty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বাদ 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11" name="Can 10"/>
          <p:cNvSpPr/>
          <p:nvPr/>
        </p:nvSpPr>
        <p:spPr>
          <a:xfrm>
            <a:off x="11566500" y="-88514"/>
            <a:ext cx="766482" cy="724655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000" dirty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বাদ </a:t>
            </a:r>
            <a:endParaRPr lang="en-US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626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5113" y="2263377"/>
            <a:ext cx="4481726" cy="268860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9833" y="2656461"/>
            <a:ext cx="3330052" cy="2295525"/>
          </a:xfrm>
          <a:prstGeom prst="rect">
            <a:avLst/>
          </a:prstGeom>
        </p:spPr>
      </p:pic>
      <p:sp>
        <p:nvSpPr>
          <p:cNvPr id="9" name="Flowchart: Process 8"/>
          <p:cNvSpPr/>
          <p:nvPr/>
        </p:nvSpPr>
        <p:spPr>
          <a:xfrm>
            <a:off x="3017718" y="1280739"/>
            <a:ext cx="4682888" cy="982638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</a:rPr>
              <a:t>আমরা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কি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দেখতে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bn-IN" sz="4400" dirty="0" smtClean="0">
                <a:solidFill>
                  <a:schemeClr val="tx1"/>
                </a:solidFill>
                <a:latin typeface="NikoshBAN"/>
              </a:rPr>
              <a:t>পা</a:t>
            </a:r>
            <a:r>
              <a:rPr lang="en-US" sz="4400" dirty="0" err="1" smtClean="0">
                <a:solidFill>
                  <a:schemeClr val="tx1"/>
                </a:solidFill>
                <a:latin typeface="NikoshBAN"/>
              </a:rPr>
              <a:t>রছি</a:t>
            </a:r>
            <a:endParaRPr lang="en-US" sz="4400" dirty="0">
              <a:solidFill>
                <a:schemeClr val="tx1"/>
              </a:solidFill>
              <a:latin typeface="NikoshBAN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5359162" y="4358308"/>
            <a:ext cx="1692323" cy="593678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বন্ধন চিত্র</a:t>
            </a:r>
            <a:endParaRPr lang="en-US" sz="3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>
          <a:xfrm>
            <a:off x="-957262" y="-533400"/>
            <a:ext cx="14173200" cy="1963334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1500" dirty="0">
                <a:solidFill>
                  <a:srgbClr val="FF0000"/>
                </a:solidFill>
              </a:rPr>
              <a:t> </a:t>
            </a:r>
            <a:r>
              <a:rPr lang="bn-IN" sz="2400" dirty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12" name="Subtitle 4"/>
          <p:cNvSpPr txBox="1">
            <a:spLocks/>
          </p:cNvSpPr>
          <p:nvPr/>
        </p:nvSpPr>
        <p:spPr>
          <a:xfrm>
            <a:off x="-957261" y="5415750"/>
            <a:ext cx="14173200" cy="1972329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1500" dirty="0">
                <a:solidFill>
                  <a:srgbClr val="FF0000"/>
                </a:solidFill>
              </a:rPr>
              <a:t> </a:t>
            </a:r>
            <a:r>
              <a:rPr lang="bn-IN" sz="2400" dirty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13" name="Can 12"/>
          <p:cNvSpPr/>
          <p:nvPr/>
        </p:nvSpPr>
        <p:spPr>
          <a:xfrm>
            <a:off x="-246584" y="209549"/>
            <a:ext cx="766482" cy="6426587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000" dirty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বাদ 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14" name="Can 13"/>
          <p:cNvSpPr/>
          <p:nvPr/>
        </p:nvSpPr>
        <p:spPr>
          <a:xfrm>
            <a:off x="11566500" y="-88514"/>
            <a:ext cx="766482" cy="724655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000" dirty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বাদ </a:t>
            </a:r>
            <a:endParaRPr lang="en-US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226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DOEL\Desktop\tumblr_n7p83aITQN1rhb9f5o2_r1_1280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9364" y="1656179"/>
            <a:ext cx="7560543" cy="3477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lowchart: Process 4"/>
          <p:cNvSpPr/>
          <p:nvPr/>
        </p:nvSpPr>
        <p:spPr>
          <a:xfrm>
            <a:off x="1551869" y="1025875"/>
            <a:ext cx="2965437" cy="518615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</a:rPr>
              <a:t>পর্যবেক্ষন </a:t>
            </a:r>
            <a:r>
              <a:rPr lang="bn-IN" sz="3200" dirty="0" smtClean="0">
                <a:solidFill>
                  <a:schemeClr val="tx1"/>
                </a:solidFill>
                <a:latin typeface="NikoshBAN"/>
              </a:rPr>
              <a:t>করে</a:t>
            </a:r>
            <a:r>
              <a:rPr lang="bn-IN" sz="3200" dirty="0" smtClean="0">
                <a:solidFill>
                  <a:schemeClr val="tx1"/>
                </a:solidFill>
              </a:rPr>
              <a:t> বলো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929635" y="952065"/>
            <a:ext cx="2256978" cy="648269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</a:rPr>
              <a:t>আয়নিক বন্ধন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51869" y="5245359"/>
            <a:ext cx="74580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/>
              <a:t>সোডিয়াম ও ফ্লোরিনের মাঝে কি ধরনের বন্ধন সৃষ্টি হয়েছে</a:t>
            </a:r>
            <a:endParaRPr lang="en-US" sz="3200" dirty="0"/>
          </a:p>
        </p:txBody>
      </p:sp>
      <p:sp>
        <p:nvSpPr>
          <p:cNvPr id="8" name="Subtitle 4"/>
          <p:cNvSpPr txBox="1">
            <a:spLocks/>
          </p:cNvSpPr>
          <p:nvPr/>
        </p:nvSpPr>
        <p:spPr>
          <a:xfrm>
            <a:off x="-957262" y="-533400"/>
            <a:ext cx="14173200" cy="1963334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1500" dirty="0">
                <a:solidFill>
                  <a:srgbClr val="FF0000"/>
                </a:solidFill>
              </a:rPr>
              <a:t> </a:t>
            </a:r>
            <a:r>
              <a:rPr lang="bn-IN" sz="2400" dirty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>
          <a:xfrm>
            <a:off x="-957261" y="5415750"/>
            <a:ext cx="14173200" cy="1972329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1500" dirty="0">
                <a:solidFill>
                  <a:srgbClr val="FF0000"/>
                </a:solidFill>
              </a:rPr>
              <a:t> </a:t>
            </a:r>
            <a:r>
              <a:rPr lang="bn-IN" sz="2400" dirty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10" name="Can 9"/>
          <p:cNvSpPr/>
          <p:nvPr/>
        </p:nvSpPr>
        <p:spPr>
          <a:xfrm>
            <a:off x="-246584" y="209549"/>
            <a:ext cx="766482" cy="6426587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000" dirty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বাদ 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11" name="Can 10"/>
          <p:cNvSpPr/>
          <p:nvPr/>
        </p:nvSpPr>
        <p:spPr>
          <a:xfrm>
            <a:off x="11566500" y="-88514"/>
            <a:ext cx="766482" cy="724655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000" dirty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বাদ </a:t>
            </a:r>
            <a:endParaRPr lang="en-US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5547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74460" y="1569492"/>
            <a:ext cx="4285397" cy="7694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endParaRPr lang="en-US" sz="4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2986728" y="1738171"/>
            <a:ext cx="6114196" cy="293426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>
                <a:solidFill>
                  <a:schemeClr val="tx1"/>
                </a:solidFill>
                <a:latin typeface="NikoshBAN"/>
              </a:rPr>
              <a:t>আজকের</a:t>
            </a:r>
            <a:r>
              <a:rPr lang="bn-IN" sz="5400" dirty="0">
                <a:solidFill>
                  <a:schemeClr val="tx1"/>
                </a:solidFill>
              </a:rPr>
              <a:t> </a:t>
            </a:r>
            <a:r>
              <a:rPr lang="bn-IN" sz="5400" dirty="0" smtClean="0">
                <a:solidFill>
                  <a:schemeClr val="tx1"/>
                </a:solidFill>
              </a:rPr>
              <a:t>পাঠ</a:t>
            </a:r>
            <a:endParaRPr lang="en-US" sz="5400" dirty="0">
              <a:solidFill>
                <a:schemeClr val="tx1"/>
              </a:solidFill>
            </a:endParaRPr>
          </a:p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/>
              </a:rPr>
              <a:t>আয়নিক</a:t>
            </a:r>
            <a:r>
              <a:rPr lang="bn-IN" sz="5400" dirty="0" smtClean="0">
                <a:solidFill>
                  <a:schemeClr val="tx1"/>
                </a:solidFill>
              </a:rPr>
              <a:t> বন্ধন</a:t>
            </a:r>
          </a:p>
          <a:p>
            <a:pPr algn="ctr"/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5" name="Subtitle 4"/>
          <p:cNvSpPr txBox="1">
            <a:spLocks/>
          </p:cNvSpPr>
          <p:nvPr/>
        </p:nvSpPr>
        <p:spPr>
          <a:xfrm>
            <a:off x="-957262" y="-533400"/>
            <a:ext cx="14173200" cy="1963334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1500" dirty="0">
                <a:solidFill>
                  <a:srgbClr val="FF0000"/>
                </a:solidFill>
              </a:rPr>
              <a:t> </a:t>
            </a:r>
            <a:r>
              <a:rPr lang="bn-IN" sz="2400" dirty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-957261" y="5415750"/>
            <a:ext cx="14173200" cy="1972329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1500" dirty="0">
                <a:solidFill>
                  <a:srgbClr val="FF0000"/>
                </a:solidFill>
              </a:rPr>
              <a:t> </a:t>
            </a:r>
            <a:r>
              <a:rPr lang="bn-IN" sz="2400" dirty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7" name="Can 6"/>
          <p:cNvSpPr/>
          <p:nvPr/>
        </p:nvSpPr>
        <p:spPr>
          <a:xfrm>
            <a:off x="-246584" y="209549"/>
            <a:ext cx="766482" cy="6426587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000" dirty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বাদ 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8" name="Can 7"/>
          <p:cNvSpPr/>
          <p:nvPr/>
        </p:nvSpPr>
        <p:spPr>
          <a:xfrm>
            <a:off x="11566500" y="-88514"/>
            <a:ext cx="766482" cy="724655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000" dirty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বাদ </a:t>
            </a:r>
            <a:endParaRPr lang="en-US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4458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754456" y="1571626"/>
            <a:ext cx="7506268" cy="212911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/>
              </a:rPr>
              <a:t>তোমরা যা শিখবে-</a:t>
            </a:r>
          </a:p>
          <a:p>
            <a:pPr algn="ctr"/>
            <a:r>
              <a:rPr lang="bn-IN" sz="3600" dirty="0" smtClean="0">
                <a:latin typeface="NikoshBAN"/>
              </a:rPr>
              <a:t>* বন্ধন কী তা বলতে পারবে।</a:t>
            </a:r>
          </a:p>
          <a:p>
            <a:pPr algn="ctr"/>
            <a:r>
              <a:rPr lang="bn-IN" sz="3600" dirty="0" smtClean="0">
                <a:latin typeface="NikoshBAN"/>
              </a:rPr>
              <a:t>* রাসায়নিক</a:t>
            </a:r>
            <a:r>
              <a:rPr lang="bn-IN" sz="3600" dirty="0" smtClean="0"/>
              <a:t> </a:t>
            </a:r>
            <a:r>
              <a:rPr lang="bn-IN" sz="3600" dirty="0"/>
              <a:t>বন্ধন কি তা বলতে পারবে </a:t>
            </a:r>
            <a:endParaRPr lang="bn-IN" sz="3600" dirty="0" smtClean="0"/>
          </a:p>
          <a:p>
            <a:pPr algn="ctr"/>
            <a:r>
              <a:rPr lang="bn-IN" sz="3600" dirty="0" smtClean="0">
                <a:latin typeface="NikoshBAN"/>
              </a:rPr>
              <a:t>* আয়নিক</a:t>
            </a:r>
            <a:r>
              <a:rPr lang="bn-IN" sz="3600" dirty="0" smtClean="0"/>
              <a:t> </a:t>
            </a:r>
            <a:r>
              <a:rPr lang="bn-IN" sz="3600" dirty="0" smtClean="0"/>
              <a:t>বন্ধন ব্যাখ্যা করতে পারবে</a:t>
            </a:r>
            <a:r>
              <a:rPr lang="bn-IN" sz="3600" dirty="0" smtClean="0"/>
              <a:t>।</a:t>
            </a:r>
            <a:endParaRPr lang="en-US" sz="3600" dirty="0"/>
          </a:p>
        </p:txBody>
      </p:sp>
      <p:sp>
        <p:nvSpPr>
          <p:cNvPr id="14" name="Subtitle 4"/>
          <p:cNvSpPr txBox="1">
            <a:spLocks/>
          </p:cNvSpPr>
          <p:nvPr/>
        </p:nvSpPr>
        <p:spPr>
          <a:xfrm>
            <a:off x="-957262" y="-533400"/>
            <a:ext cx="14173200" cy="1963334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1500" dirty="0">
                <a:solidFill>
                  <a:srgbClr val="FF0000"/>
                </a:solidFill>
              </a:rPr>
              <a:t> </a:t>
            </a:r>
            <a:r>
              <a:rPr lang="bn-IN" sz="2400" dirty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15" name="Subtitle 4"/>
          <p:cNvSpPr txBox="1">
            <a:spLocks/>
          </p:cNvSpPr>
          <p:nvPr/>
        </p:nvSpPr>
        <p:spPr>
          <a:xfrm>
            <a:off x="-957261" y="5415750"/>
            <a:ext cx="14173200" cy="1972329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1500" dirty="0">
                <a:solidFill>
                  <a:srgbClr val="FF0000"/>
                </a:solidFill>
              </a:rPr>
              <a:t> </a:t>
            </a:r>
            <a:r>
              <a:rPr lang="bn-IN" sz="2400" dirty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16" name="Can 15"/>
          <p:cNvSpPr/>
          <p:nvPr/>
        </p:nvSpPr>
        <p:spPr>
          <a:xfrm>
            <a:off x="-246584" y="209549"/>
            <a:ext cx="766482" cy="6426587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000" dirty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বাদ 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17" name="Can 16"/>
          <p:cNvSpPr/>
          <p:nvPr/>
        </p:nvSpPr>
        <p:spPr>
          <a:xfrm>
            <a:off x="11566500" y="-88514"/>
            <a:ext cx="766482" cy="724655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000" dirty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বাদ </a:t>
            </a:r>
            <a:endParaRPr lang="en-US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448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rocess 2"/>
          <p:cNvSpPr/>
          <p:nvPr/>
        </p:nvSpPr>
        <p:spPr>
          <a:xfrm>
            <a:off x="1100138" y="1871661"/>
            <a:ext cx="9958387" cy="3071813"/>
          </a:xfrm>
          <a:prstGeom prst="flowChartProcess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b="1" dirty="0">
                <a:solidFill>
                  <a:schemeClr val="tx1"/>
                </a:solidFill>
                <a:latin typeface="NikoshBAN"/>
              </a:rPr>
              <a:t>রাসায়নিক</a:t>
            </a:r>
            <a:r>
              <a:rPr lang="bn-IN" sz="3600" b="1" dirty="0">
                <a:solidFill>
                  <a:schemeClr val="tx1"/>
                </a:solidFill>
              </a:rPr>
              <a:t> বন্ধন</a:t>
            </a:r>
            <a:r>
              <a:rPr lang="bn-IN" sz="3600" dirty="0">
                <a:solidFill>
                  <a:schemeClr val="tx1"/>
                </a:solidFill>
              </a:rPr>
              <a:t> (</a:t>
            </a:r>
            <a:r>
              <a:rPr lang="bn-IN" sz="3600" dirty="0">
                <a:solidFill>
                  <a:schemeClr val="tx1"/>
                </a:solidFill>
                <a:hlinkClick r:id="rId2" tooltip="ইংরেজি ভাষা"/>
              </a:rPr>
              <a:t>ইংরেজি ভাষায়</a:t>
            </a:r>
            <a:r>
              <a:rPr lang="bn-IN" sz="3600" dirty="0">
                <a:solidFill>
                  <a:schemeClr val="tx1"/>
                </a:solidFill>
              </a:rPr>
              <a:t>: </a:t>
            </a:r>
            <a:r>
              <a:rPr lang="en-US" sz="3600" dirty="0">
                <a:solidFill>
                  <a:schemeClr val="tx1"/>
                </a:solidFill>
              </a:rPr>
              <a:t>Chemical bond) </a:t>
            </a:r>
            <a:r>
              <a:rPr lang="bn-IN" sz="3600" dirty="0">
                <a:solidFill>
                  <a:schemeClr val="tx1"/>
                </a:solidFill>
              </a:rPr>
              <a:t>হল </a:t>
            </a:r>
            <a:r>
              <a:rPr lang="bn-IN" sz="3600" dirty="0">
                <a:solidFill>
                  <a:schemeClr val="tx1"/>
                </a:solidFill>
                <a:hlinkClick r:id="rId3" tooltip="পরমাণু"/>
              </a:rPr>
              <a:t>পরমাণুসমূহ</a:t>
            </a:r>
            <a:r>
              <a:rPr lang="bn-IN" sz="3600" dirty="0">
                <a:solidFill>
                  <a:schemeClr val="tx1"/>
                </a:solidFill>
              </a:rPr>
              <a:t> বা </a:t>
            </a:r>
            <a:r>
              <a:rPr lang="bn-IN" sz="3600" dirty="0">
                <a:solidFill>
                  <a:schemeClr val="tx1"/>
                </a:solidFill>
                <a:hlinkClick r:id="rId4" tooltip="অণু"/>
              </a:rPr>
              <a:t>অণুসমূহের</a:t>
            </a:r>
            <a:r>
              <a:rPr lang="bn-IN" sz="3600" dirty="0">
                <a:solidFill>
                  <a:schemeClr val="tx1"/>
                </a:solidFill>
              </a:rPr>
              <a:t> মধ্যে পারস্পরিক আকর্ষণ। যার ফলে দুই বা ততোধিক পরমাণুর সমন্বয়ে বিভিন্ন </a:t>
            </a:r>
            <a:r>
              <a:rPr lang="bn-IN" sz="3600" dirty="0" smtClean="0">
                <a:solidFill>
                  <a:schemeClr val="tx1"/>
                </a:solidFill>
              </a:rPr>
              <a:t>রাসায়নিক পদার্থ </a:t>
            </a:r>
            <a:r>
              <a:rPr lang="bn-IN" sz="3600" dirty="0">
                <a:solidFill>
                  <a:schemeClr val="tx1"/>
                </a:solidFill>
              </a:rPr>
              <a:t>তৈরি হয়। </a:t>
            </a:r>
            <a:r>
              <a:rPr lang="bn-IN" sz="3600" dirty="0" smtClean="0">
                <a:solidFill>
                  <a:schemeClr val="tx1"/>
                </a:solidFill>
              </a:rPr>
              <a:t>এই আকর্ষণবিপরীত</a:t>
            </a:r>
            <a:r>
              <a:rPr lang="bn-IN" sz="3600" dirty="0">
                <a:solidFill>
                  <a:schemeClr val="tx1"/>
                </a:solidFill>
              </a:rPr>
              <a:t> </a:t>
            </a:r>
            <a:r>
              <a:rPr lang="bn-IN" sz="3600" dirty="0">
                <a:solidFill>
                  <a:schemeClr val="tx1"/>
                </a:solidFill>
                <a:hlinkClick r:id="rId5" tooltip="আধান"/>
              </a:rPr>
              <a:t>আধানের</a:t>
            </a:r>
            <a:r>
              <a:rPr lang="bn-IN" sz="3600" dirty="0">
                <a:solidFill>
                  <a:schemeClr val="tx1"/>
                </a:solidFill>
              </a:rPr>
              <a:t> মধ্যে</a:t>
            </a:r>
            <a:r>
              <a:rPr lang="bn-IN" sz="3600" dirty="0">
                <a:solidFill>
                  <a:srgbClr val="FF0000"/>
                </a:solidFill>
              </a:rPr>
              <a:t> </a:t>
            </a:r>
            <a:r>
              <a:rPr lang="bn-IN" sz="3600" dirty="0">
                <a:solidFill>
                  <a:srgbClr val="FF0000"/>
                </a:solidFill>
                <a:hlinkClick r:id="rId6" tooltip="তড়িৎ"/>
              </a:rPr>
              <a:t>তড়িৎ</a:t>
            </a:r>
            <a:r>
              <a:rPr lang="bn-IN" sz="3600" dirty="0">
                <a:solidFill>
                  <a:schemeClr val="tx1"/>
                </a:solidFill>
              </a:rPr>
              <a:t> চুম্বকীয় বলের ফলে তৈরি হয়। রাসায়নিক বন্ধনের প্রকার: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" name="Subtitle 4"/>
          <p:cNvSpPr txBox="1">
            <a:spLocks/>
          </p:cNvSpPr>
          <p:nvPr/>
        </p:nvSpPr>
        <p:spPr>
          <a:xfrm>
            <a:off x="-957262" y="-533400"/>
            <a:ext cx="14173200" cy="1963334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1500" dirty="0">
                <a:solidFill>
                  <a:srgbClr val="FF0000"/>
                </a:solidFill>
              </a:rPr>
              <a:t> </a:t>
            </a:r>
            <a:r>
              <a:rPr lang="bn-IN" sz="2400" dirty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5" name="Subtitle 4"/>
          <p:cNvSpPr txBox="1">
            <a:spLocks/>
          </p:cNvSpPr>
          <p:nvPr/>
        </p:nvSpPr>
        <p:spPr>
          <a:xfrm>
            <a:off x="-957261" y="5415750"/>
            <a:ext cx="14173200" cy="1972329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1500" dirty="0">
                <a:solidFill>
                  <a:srgbClr val="FF0000"/>
                </a:solidFill>
              </a:rPr>
              <a:t> </a:t>
            </a:r>
            <a:r>
              <a:rPr lang="bn-IN" sz="2400" dirty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6" name="Can 5"/>
          <p:cNvSpPr/>
          <p:nvPr/>
        </p:nvSpPr>
        <p:spPr>
          <a:xfrm>
            <a:off x="-246584" y="209549"/>
            <a:ext cx="766482" cy="6426587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000" dirty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বাদ 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7" name="Can 6"/>
          <p:cNvSpPr/>
          <p:nvPr/>
        </p:nvSpPr>
        <p:spPr>
          <a:xfrm>
            <a:off x="11566500" y="-88514"/>
            <a:ext cx="766482" cy="724655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000" dirty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বাদ </a:t>
            </a:r>
            <a:endParaRPr lang="en-US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259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2070650" y="2511139"/>
                <a:ext cx="2429199" cy="1680717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b="1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5400" b="1">
                              <a:latin typeface="Cambria Math"/>
                              <a:cs typeface="Times New Roman" pitchFamily="18" charset="0"/>
                            </a:rPr>
                            <m:t>𝐍𝐚</m:t>
                          </m:r>
                        </m:e>
                        <m:sup>
                          <m:r>
                            <a:rPr lang="en-US" sz="5400" b="1" i="0" smtClean="0">
                              <a:latin typeface="Cambria Math"/>
                              <a:cs typeface="Times New Roman" pitchFamily="18" charset="0"/>
                            </a:rPr>
                            <m:t>𝟏𝟏</m:t>
                          </m:r>
                        </m:sup>
                      </m:sSup>
                    </m:oMath>
                  </m:oMathPara>
                </a14:m>
                <a:endParaRPr lang="en-US" sz="54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sz="4400" dirty="0" smtClean="0">
                    <a:latin typeface="Times New Roman" pitchFamily="18" charset="0"/>
                    <a:cs typeface="Times New Roman" pitchFamily="18" charset="0"/>
                  </a:rPr>
                  <a:t>22.99</a:t>
                </a: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0650" y="2511139"/>
                <a:ext cx="2429199" cy="1680717"/>
              </a:xfrm>
              <a:prstGeom prst="rect">
                <a:avLst/>
              </a:prstGeom>
              <a:blipFill rotWithShape="0">
                <a:blip r:embed="rId2"/>
                <a:stretch>
                  <a:fillRect b="-11702"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Flowchart: Process 8"/>
          <p:cNvSpPr/>
          <p:nvPr/>
        </p:nvSpPr>
        <p:spPr>
          <a:xfrm>
            <a:off x="1277544" y="4244524"/>
            <a:ext cx="4493980" cy="887105"/>
          </a:xfrm>
          <a:prstGeom prst="flowChart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/>
              </a:rPr>
              <a:t>সোডিয়ামের</a:t>
            </a:r>
            <a:r>
              <a:rPr lang="bn-IN" sz="2800" dirty="0" smtClean="0">
                <a:solidFill>
                  <a:schemeClr val="tx1"/>
                </a:solidFill>
              </a:rPr>
              <a:t> ইলেক্ট্রন বিন্যাস=২, ৮,১</a:t>
            </a:r>
            <a:endParaRPr lang="en-US" sz="28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7116597" y="2511139"/>
                <a:ext cx="2318982" cy="1680717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b="1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5400" b="1" i="0" smtClean="0">
                              <a:latin typeface="Cambria Math"/>
                              <a:cs typeface="Times New Roman" pitchFamily="18" charset="0"/>
                            </a:rPr>
                            <m:t>𝐂𝐥</m:t>
                          </m:r>
                        </m:e>
                        <m:sup>
                          <m:r>
                            <a:rPr lang="en-US" sz="5400" b="1" i="0" smtClean="0">
                              <a:latin typeface="Cambria Math"/>
                              <a:cs typeface="Times New Roman" pitchFamily="18" charset="0"/>
                            </a:rPr>
                            <m:t>𝟏𝟕</m:t>
                          </m:r>
                        </m:sup>
                      </m:sSup>
                    </m:oMath>
                  </m:oMathPara>
                </a14:m>
                <a:endParaRPr lang="en-US" sz="54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sz="4400" dirty="0" smtClean="0">
                    <a:latin typeface="Times New Roman" pitchFamily="18" charset="0"/>
                    <a:cs typeface="Times New Roman" pitchFamily="18" charset="0"/>
                  </a:rPr>
                  <a:t>35.45</a:t>
                </a: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6597" y="2511139"/>
                <a:ext cx="2318982" cy="1680717"/>
              </a:xfrm>
              <a:prstGeom prst="rect">
                <a:avLst/>
              </a:prstGeom>
              <a:blipFill rotWithShape="0">
                <a:blip r:embed="rId3"/>
                <a:stretch>
                  <a:fillRect b="-11702"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Flowchart: Process 10"/>
          <p:cNvSpPr/>
          <p:nvPr/>
        </p:nvSpPr>
        <p:spPr>
          <a:xfrm>
            <a:off x="6157058" y="4244524"/>
            <a:ext cx="3944203" cy="723332"/>
          </a:xfrm>
          <a:prstGeom prst="flowChart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/>
              </a:rPr>
              <a:t>ক্লোরিনের ইলেক্ট্রন বিন্যাস=২,৮,৭</a:t>
            </a:r>
            <a:endParaRPr lang="en-US" sz="2800" dirty="0">
              <a:solidFill>
                <a:schemeClr val="tx1"/>
              </a:solidFill>
              <a:latin typeface="NikoshBAN"/>
            </a:endParaRPr>
          </a:p>
        </p:txBody>
      </p:sp>
      <p:sp>
        <p:nvSpPr>
          <p:cNvPr id="15" name="Flowchart: Process 14"/>
          <p:cNvSpPr/>
          <p:nvPr/>
        </p:nvSpPr>
        <p:spPr>
          <a:xfrm>
            <a:off x="1277544" y="1069075"/>
            <a:ext cx="8823717" cy="1307509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"/>
              </a:rPr>
              <a:t>একক কাজ</a:t>
            </a:r>
          </a:p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"/>
              </a:rPr>
              <a:t>সোডিয়াম 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"/>
              </a:rPr>
              <a:t>ও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"/>
              </a:rPr>
              <a:t> ক্লোরিন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"/>
              </a:rPr>
              <a:t> পরমাণু সংযোগে সোডিয়াম 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"/>
              </a:rPr>
              <a:t>ক্লোরাইড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"/>
              </a:rPr>
              <a:t> যৌগটির গঠন প্রক্রিয়া খাতায় এঁকে দেখাও।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7" name="Subtitle 4"/>
          <p:cNvSpPr txBox="1">
            <a:spLocks/>
          </p:cNvSpPr>
          <p:nvPr/>
        </p:nvSpPr>
        <p:spPr>
          <a:xfrm>
            <a:off x="-957262" y="-533400"/>
            <a:ext cx="14173200" cy="1963334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1500" dirty="0">
                <a:solidFill>
                  <a:srgbClr val="FF0000"/>
                </a:solidFill>
              </a:rPr>
              <a:t> </a:t>
            </a:r>
            <a:r>
              <a:rPr lang="bn-IN" sz="2400" dirty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18" name="Subtitle 4"/>
          <p:cNvSpPr txBox="1">
            <a:spLocks/>
          </p:cNvSpPr>
          <p:nvPr/>
        </p:nvSpPr>
        <p:spPr>
          <a:xfrm>
            <a:off x="-957261" y="5415750"/>
            <a:ext cx="14173200" cy="1972329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1500" dirty="0">
                <a:solidFill>
                  <a:srgbClr val="FF0000"/>
                </a:solidFill>
              </a:rPr>
              <a:t> </a:t>
            </a:r>
            <a:r>
              <a:rPr lang="bn-IN" sz="2400" dirty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19" name="Can 18"/>
          <p:cNvSpPr/>
          <p:nvPr/>
        </p:nvSpPr>
        <p:spPr>
          <a:xfrm>
            <a:off x="-246584" y="209549"/>
            <a:ext cx="766482" cy="6426587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000" dirty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বাদ 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20" name="Can 19"/>
          <p:cNvSpPr/>
          <p:nvPr/>
        </p:nvSpPr>
        <p:spPr>
          <a:xfrm>
            <a:off x="11566500" y="-88514"/>
            <a:ext cx="766482" cy="724655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000" dirty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বাদ </a:t>
            </a:r>
            <a:endParaRPr lang="en-US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930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0" grpId="0" animBg="1"/>
      <p:bldP spid="11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1492938" y="1419081"/>
                <a:ext cx="9079813" cy="4154984"/>
              </a:xfrm>
              <a:prstGeom prst="rect">
                <a:avLst/>
              </a:prstGeom>
              <a:ln w="38100"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txBody>
              <a:bodyPr wrap="square">
                <a:spAutoFit/>
              </a:bodyPr>
              <a:lstStyle/>
              <a:p>
                <a:r>
                  <a:rPr lang="bn-IN" sz="4000" dirty="0" smtClean="0">
                    <a:latin typeface="NikoshBAN" pitchFamily="2" charset="0"/>
                    <a:cs typeface="NikoshBAN" pitchFamily="2" charset="0"/>
                    <a:sym typeface="Wingdings"/>
                  </a:rPr>
                  <a:t>                              দলীয় কাজ</a:t>
                </a:r>
              </a:p>
              <a:p>
                <a:r>
                  <a:rPr lang="bn-IN" sz="3200" dirty="0" smtClean="0">
                    <a:latin typeface="NikoshBAN" pitchFamily="2" charset="0"/>
                    <a:cs typeface="NikoshBAN" pitchFamily="2" charset="0"/>
                    <a:sym typeface="Wingdings"/>
                  </a:rPr>
                  <a:t>** </a:t>
                </a:r>
                <a:r>
                  <a:rPr lang="bn-BD" sz="3200" dirty="0" smtClean="0">
                    <a:solidFill>
                      <a:schemeClr val="tx1"/>
                    </a:solidFill>
                    <a:latin typeface="NikoshBAN"/>
                    <a:cs typeface="NikoshBAN" pitchFamily="2" charset="0"/>
                    <a:sym typeface="Wingdings"/>
                  </a:rPr>
                  <a:t>ম্যাগনেসিয়াম </a:t>
                </a:r>
                <a:r>
                  <a:rPr lang="bn-BD" sz="3200" dirty="0" smtClean="0">
                    <a:solidFill>
                      <a:schemeClr val="tx1"/>
                    </a:solidFill>
                    <a:latin typeface="NikoshBAN"/>
                    <a:cs typeface="NikoshBAN" pitchFamily="2" charset="0"/>
                    <a:sym typeface="Wingdings"/>
                  </a:rPr>
                  <a:t>অক্সাইড, ক্যালসিয়াম ক্লোরাইড এবং পটাসিয়াম </a:t>
                </a:r>
              </a:p>
              <a:p>
                <a:r>
                  <a:rPr lang="bn-BD" sz="3200" dirty="0" smtClean="0">
                    <a:solidFill>
                      <a:schemeClr val="tx1"/>
                    </a:solidFill>
                    <a:latin typeface="NikoshBAN"/>
                    <a:cs typeface="NikoshBAN" pitchFamily="2" charset="0"/>
                    <a:sym typeface="Wingdings"/>
                  </a:rPr>
                  <a:t>   ক্লোরাইড যৌগসমূহের গঠন প্রক্রিয়া এঁকে দেখাও </a:t>
                </a:r>
                <a:r>
                  <a:rPr lang="bn-BD" sz="3200" dirty="0" smtClean="0">
                    <a:solidFill>
                      <a:schemeClr val="tx1"/>
                    </a:solidFill>
                    <a:latin typeface="NikoshBAN"/>
                    <a:cs typeface="NikoshBAN" pitchFamily="2" charset="0"/>
                    <a:sym typeface="Wingdings"/>
                  </a:rPr>
                  <a:t>এবং নিচের প্রশ্নগুলোর উত্তর দাও:</a:t>
                </a:r>
              </a:p>
              <a:p>
                <a:r>
                  <a:rPr lang="bn-IN" sz="3200" dirty="0" smtClean="0">
                    <a:solidFill>
                      <a:schemeClr val="tx1"/>
                    </a:solidFill>
                    <a:latin typeface="NikoshBAN"/>
                    <a:cs typeface="NikoshBAN" pitchFamily="2" charset="0"/>
                    <a:sym typeface="Wingdings"/>
                  </a:rPr>
                  <a:t>* </a:t>
                </a:r>
                <a:r>
                  <a:rPr lang="bn-BD" sz="3200" dirty="0" smtClean="0">
                    <a:solidFill>
                      <a:schemeClr val="tx1"/>
                    </a:solidFill>
                    <a:latin typeface="NikoshBAN"/>
                    <a:cs typeface="NikoshBAN" pitchFamily="2" charset="0"/>
                    <a:sym typeface="Wingdings"/>
                  </a:rPr>
                  <a:t>ম্যাগনেসিয়াম </a:t>
                </a:r>
                <a:r>
                  <a:rPr lang="bn-BD" sz="3200" dirty="0" smtClean="0">
                    <a:solidFill>
                      <a:schemeClr val="tx1"/>
                    </a:solidFill>
                    <a:latin typeface="NikoshBAN"/>
                    <a:cs typeface="NikoshBAN" pitchFamily="2" charset="0"/>
                    <a:sym typeface="Wingdings"/>
                  </a:rPr>
                  <a:t>অক্সাইড বন্ধন গঠনের সময় ম্যাগনেসিয়াম ও অক্সিজেন কতটি করে ইলেকট্রন দান ও গ্রহণ করে?</a:t>
                </a:r>
              </a:p>
              <a:p>
                <a:r>
                  <a:rPr lang="bn-IN" sz="3200" dirty="0" smtClean="0">
                    <a:latin typeface="NikoshBAN"/>
                    <a:cs typeface="NikoshBAN" pitchFamily="2" charset="0"/>
                    <a:sym typeface="Wingdings"/>
                  </a:rPr>
                  <a:t>*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BD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itchFamily="2" charset="0"/>
                            <a:sym typeface="Wingdings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  <a:sym typeface="Wingdings"/>
                          </a:rPr>
                          <m:t>𝑀𝑔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  <a:sym typeface="Wingdings"/>
                          </a:rPr>
                          <m:t>, 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  <a:sym typeface="Wingdings"/>
                          </a:rPr>
                          <m:t>𝑀𝑔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  <a:sym typeface="Wingdings"/>
                          </a:rPr>
                          <m:t>2</m:t>
                        </m:r>
                        <m:r>
                          <a:rPr lang="bn-IN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itchFamily="2" charset="0"/>
                            <a:sym typeface="Wingdings"/>
                          </a:rPr>
                          <m:t>+</m:t>
                        </m:r>
                      </m:sup>
                    </m:sSup>
                  </m:oMath>
                </a14:m>
                <a:r>
                  <a:rPr lang="bn-BD" sz="3200" dirty="0" smtClean="0">
                    <a:solidFill>
                      <a:schemeClr val="tx1"/>
                    </a:solidFill>
                    <a:latin typeface="NikoshBAN"/>
                    <a:cs typeface="NikoshBAN" pitchFamily="2" charset="0"/>
                    <a:sym typeface="Wingdings"/>
                  </a:rPr>
                  <a:t> আয়নে এবং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BD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itchFamily="2" charset="0"/>
                            <a:sym typeface="Wingdings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  <a:sym typeface="Wingdings"/>
                          </a:rPr>
                          <m:t>𝑂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  <a:sym typeface="Wingdings"/>
                          </a:rPr>
                          <m:t>, 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  <a:sym typeface="Wingdings"/>
                          </a:rPr>
                          <m:t>𝑂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  <a:sym typeface="Wingdings"/>
                          </a:rPr>
                          <m:t>2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  <a:sym typeface="Wingdings"/>
                          </a:rPr>
                          <m:t>−</m:t>
                        </m:r>
                      </m:sup>
                    </m:sSup>
                  </m:oMath>
                </a14:m>
                <a:r>
                  <a:rPr lang="bn-BD" sz="3200" dirty="0" smtClean="0">
                    <a:solidFill>
                      <a:schemeClr val="tx1"/>
                    </a:solidFill>
                    <a:latin typeface="NikoshBAN"/>
                    <a:cs typeface="NikoshBAN" pitchFamily="2" charset="0"/>
                    <a:sym typeface="Wingdings"/>
                  </a:rPr>
                  <a:t>আয়নে পরিণত হলকেন?</a:t>
                </a:r>
              </a:p>
              <a:p>
                <a:r>
                  <a:rPr lang="bn-IN" sz="3200" dirty="0" smtClean="0">
                    <a:latin typeface="NikoshBAN"/>
                    <a:cs typeface="NikoshBAN" pitchFamily="2" charset="0"/>
                    <a:sym typeface="Wingdings"/>
                  </a:rPr>
                  <a:t>* </a:t>
                </a:r>
                <a:r>
                  <a:rPr lang="bn-BD" sz="3200" dirty="0" smtClean="0">
                    <a:solidFill>
                      <a:schemeClr val="tx1"/>
                    </a:solidFill>
                    <a:latin typeface="NikoshBAN"/>
                    <a:cs typeface="NikoshBAN" pitchFamily="2" charset="0"/>
                    <a:sym typeface="Wingdings"/>
                  </a:rPr>
                  <a:t>ক্যালসিয়াম </a:t>
                </a:r>
                <a:r>
                  <a:rPr lang="bn-BD" sz="3200" dirty="0" smtClean="0">
                    <a:solidFill>
                      <a:schemeClr val="tx1"/>
                    </a:solidFill>
                    <a:latin typeface="NikoshBAN"/>
                    <a:cs typeface="NikoshBAN" pitchFamily="2" charset="0"/>
                    <a:sym typeface="Wingdings"/>
                  </a:rPr>
                  <a:t>ক্লোরাইডের সংকেত কী?</a:t>
                </a:r>
                <a:endParaRPr lang="en-US" sz="3200" dirty="0">
                  <a:solidFill>
                    <a:schemeClr val="tx1"/>
                  </a:solidFill>
                  <a:latin typeface="NikoshBAN"/>
                </a:endParaRP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2938" y="1419081"/>
                <a:ext cx="9079813" cy="4154984"/>
              </a:xfrm>
              <a:prstGeom prst="rect">
                <a:avLst/>
              </a:prstGeom>
              <a:blipFill rotWithShape="0">
                <a:blip r:embed="rId2"/>
                <a:stretch>
                  <a:fillRect l="-1999" t="-1587" b="-3030"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Subtitle 4"/>
          <p:cNvSpPr txBox="1">
            <a:spLocks/>
          </p:cNvSpPr>
          <p:nvPr/>
        </p:nvSpPr>
        <p:spPr>
          <a:xfrm>
            <a:off x="-957262" y="-533400"/>
            <a:ext cx="14173200" cy="1963334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1500" dirty="0">
                <a:solidFill>
                  <a:srgbClr val="FF0000"/>
                </a:solidFill>
              </a:rPr>
              <a:t> </a:t>
            </a:r>
            <a:r>
              <a:rPr lang="bn-IN" sz="2400" dirty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>
          <a:xfrm>
            <a:off x="-957261" y="5415750"/>
            <a:ext cx="14173200" cy="1972329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1500" dirty="0">
                <a:solidFill>
                  <a:srgbClr val="FF0000"/>
                </a:solidFill>
              </a:rPr>
              <a:t> </a:t>
            </a:r>
            <a:r>
              <a:rPr lang="bn-IN" sz="2400" dirty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10" name="Can 9"/>
          <p:cNvSpPr/>
          <p:nvPr/>
        </p:nvSpPr>
        <p:spPr>
          <a:xfrm>
            <a:off x="-246584" y="209549"/>
            <a:ext cx="766482" cy="6426587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000" dirty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বাদ 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11" name="Can 10"/>
          <p:cNvSpPr/>
          <p:nvPr/>
        </p:nvSpPr>
        <p:spPr>
          <a:xfrm>
            <a:off x="11566500" y="-88514"/>
            <a:ext cx="766482" cy="724655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000" dirty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3000" dirty="0">
              <a:solidFill>
                <a:schemeClr val="tx1"/>
              </a:solidFill>
            </a:endParaRP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3000" dirty="0">
                <a:solidFill>
                  <a:schemeClr val="tx1"/>
                </a:solidFill>
              </a:rPr>
              <a:t>বাদ </a:t>
            </a:r>
            <a:endParaRPr lang="en-US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0250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281</TotalTime>
  <Words>542</Words>
  <Application>Microsoft Office PowerPoint</Application>
  <PresentationFormat>Widescreen</PresentationFormat>
  <Paragraphs>313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Arial</vt:lpstr>
      <vt:lpstr>Calibri</vt:lpstr>
      <vt:lpstr>Cambria Math</vt:lpstr>
      <vt:lpstr>NikoshBAN</vt:lpstr>
      <vt:lpstr>Times New Roman</vt:lpstr>
      <vt:lpstr>Tw Cen MT</vt:lpstr>
      <vt:lpstr>Tw Cen MT Condensed</vt:lpstr>
      <vt:lpstr>Vrinda</vt:lpstr>
      <vt:lpstr>Wingdings</vt:lpstr>
      <vt:lpstr>Wingdings 3</vt:lpstr>
      <vt:lpstr>Integral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User</cp:lastModifiedBy>
  <cp:revision>77</cp:revision>
  <dcterms:created xsi:type="dcterms:W3CDTF">2017-06-04T04:12:42Z</dcterms:created>
  <dcterms:modified xsi:type="dcterms:W3CDTF">2020-09-26T13:11:35Z</dcterms:modified>
</cp:coreProperties>
</file>