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5353"/>
            <a:ext cx="7162800" cy="3276600"/>
          </a:xfrm>
          <a:prstGeom prst="ellipse">
            <a:avLst/>
          </a:prstGeom>
          <a:noFill/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  <a:softEdge rad="63500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6083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2"/>
          </a:xfrm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খ)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বিচ্ছিন্ন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দৃষ্টিতে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8382000" cy="5181600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খ)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বিচ্ছিন্ন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হওয়ার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দৃষ্টিতে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যমীর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২প্রকার,যথাঃ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১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ar-SA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متَّصل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যমীর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সর্বদা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শব্দের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থাকবে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কখনও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বাক্যের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হবে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كتبتُ الرسالةَ – المؤمنون صَلُّوا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C0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২)</a:t>
            </a:r>
            <a:r>
              <a:rPr lang="ar-SA" sz="40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منفصل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এটা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এমন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বিচ্ছিন্ন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40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ضمير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বাক্যের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প্রথমে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ব্যবহৃত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হতে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পারে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কথা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শুরু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40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اِيَّاكَ نَعْبُدُ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-  </a:t>
            </a:r>
            <a:r>
              <a:rPr lang="ar-SA" sz="40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اَنَا نَصِيرُ الْمَسَاكِيْنَ نَحْنُ اَنْصَرُهُم</a:t>
            </a:r>
            <a:r>
              <a:rPr lang="en-US" sz="40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3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4774511"/>
              </p:ext>
            </p:extLst>
          </p:nvPr>
        </p:nvGraphicFramePr>
        <p:xfrm>
          <a:off x="419100" y="3200400"/>
          <a:ext cx="8610600" cy="2514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  <a:gridCol w="1076325"/>
              </a:tblGrid>
              <a:tr h="35798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شخص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جنس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واحد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تثنية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جمع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986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ضمير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ضمير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ضمير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5798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غائب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ضَرَبَ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هو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ضَرَبَا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ضَرَبُوا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وا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57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ضَرَبَتْ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تْ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ضَرَبَا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ضَرَبْنَ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نَ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5798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حاضر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ضَرَبْتَ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تَ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ضَرَبْتُمَا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تُمَا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ضَرَبْتُمْ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تُمْ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57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ضَرَبْتِ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تِ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ضَرَبْتُمَا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تُمَا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ضَرَبْتُنَّ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تُنَّ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6668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متكلم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ضَرَبْتُ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تُ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>
                          <a:effectLst/>
                          <a:latin typeface="NikoshBAN" pitchFamily="2" charset="0"/>
                        </a:rPr>
                        <a:t>ضَرَبْنَا</a:t>
                      </a:r>
                      <a:endParaRPr lang="en-US" sz="36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latin typeface="NikoshBAN" pitchFamily="2" charset="0"/>
                        </a:rPr>
                        <a:t>نَا</a:t>
                      </a:r>
                      <a:endParaRPr lang="en-US" sz="36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368624"/>
            <a:ext cx="7200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Arial" pitchFamily="34" charset="0"/>
              </a:rPr>
              <a:t>ضمير متصل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৩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প্রকার,যথাঃ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bn-BD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।)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مرفوع متصل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hi-IN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63976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১) </a:t>
            </a:r>
            <a:r>
              <a:rPr lang="ar-SA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</a:t>
            </a:r>
            <a:r>
              <a:rPr lang="ar-SA" dirty="0" smtClean="0">
                <a:latin typeface="NikoshBAN" pitchFamily="2" charset="0"/>
                <a:ea typeface="Times New Roman" pitchFamily="18" charset="0"/>
                <a:cs typeface="Arial" pitchFamily="34" charset="0"/>
              </a:rPr>
              <a:t>متَّصل</a:t>
            </a:r>
            <a:r>
              <a:rPr lang="bn-BD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এর 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3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7196638"/>
              </p:ext>
            </p:extLst>
          </p:nvPr>
        </p:nvGraphicFramePr>
        <p:xfrm>
          <a:off x="457200" y="3048000"/>
          <a:ext cx="8153400" cy="3053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175"/>
                <a:gridCol w="1019175"/>
                <a:gridCol w="1019175"/>
                <a:gridCol w="1019175"/>
                <a:gridCol w="1019175"/>
                <a:gridCol w="1019175"/>
                <a:gridCol w="1019175"/>
                <a:gridCol w="1019175"/>
              </a:tblGrid>
              <a:tr h="43526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شخص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جنس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واحد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تثنية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جمع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263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ضمير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ضمير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فعل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ضمير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</a:tr>
              <a:tr h="4352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غائب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ضَرَبَهُ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هُ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ضَرَبَهُمَا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هُمَا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ضَرَبَهمْ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هُمْ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</a:tr>
              <a:tr h="435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ضَرَبَهَا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هَا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ضَرَبَهُما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هُمَا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ضَرَبَهُنَّ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هُنَّ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</a:tr>
              <a:tr h="4352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حاضر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ضَرَبَكَ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كَ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ضَرَبَكُمَا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كُمَا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ضَرَبَكُمْ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تُمْ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</a:tr>
              <a:tr h="435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ضَرَبَكِ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كِ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ضَرَبَكُمَا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كُمَا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ضَرَبَكُنَّ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كُنَّ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</a:tr>
              <a:tr h="441869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متكلم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ضَرَبَنِى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نِىْ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ضَرَبَنَا</a:t>
                      </a:r>
                      <a:endParaRPr lang="en-US" sz="32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نَا</a:t>
                      </a:r>
                      <a:endParaRPr lang="en-US" sz="32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41779" marR="41779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2400" y="756795"/>
            <a:ext cx="74430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।।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kumimoji="0" lang="ar-S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منصوب متصل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যমীর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মোট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kumimoji="0" lang="bn-BD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170147"/>
              </p:ext>
            </p:extLst>
          </p:nvPr>
        </p:nvGraphicFramePr>
        <p:xfrm>
          <a:off x="838200" y="2209800"/>
          <a:ext cx="7048500" cy="345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</a:tblGrid>
              <a:tr h="47424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NikoshBAN" pitchFamily="2" charset="0"/>
                        </a:rPr>
                        <a:t>شخص </a:t>
                      </a:r>
                      <a:r>
                        <a:rPr lang="bn-BD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(পুরুষ)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جنس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واحد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تثنية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جمع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4742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غائب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لَهُ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لَهُمَا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لَهُمْ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474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لَهَا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لَهُمَا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لَهُنَّ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47424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حاضر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لَكَ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NikoshBAN" pitchFamily="2" charset="0"/>
                        </a:rPr>
                        <a:t>لَكُمَا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لَكُمْ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474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لَكِ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لَكُمَا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لَكُنَّ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47424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متكلم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>
                          <a:effectLst/>
                          <a:latin typeface="NikoshBAN" pitchFamily="2" charset="0"/>
                        </a:rPr>
                        <a:t>لِىْ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48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/>
                          <a:latin typeface="NikoshBAN" pitchFamily="2" charset="0"/>
                        </a:rPr>
                        <a:t>لَنَا</a:t>
                      </a:r>
                      <a:endParaRPr lang="en-US" sz="48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322752"/>
            <a:ext cx="91514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।।।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مجرور متصل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এ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যমীর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kumimoji="0" lang="bn-BD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যথাঃ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676400"/>
            <a:ext cx="7200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3600" algn="l"/>
              </a:tabLst>
            </a:pPr>
            <a:r>
              <a:rPr lang="ar-SA" sz="28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ضمير منفصل</a:t>
            </a:r>
            <a:r>
              <a:rPr lang="en-US" sz="2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</a:t>
            </a:r>
            <a:r>
              <a:rPr lang="en-US" sz="2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যথাঃ</a:t>
            </a:r>
            <a:r>
              <a:rPr lang="en-US" sz="28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36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।) </a:t>
            </a:r>
            <a:r>
              <a:rPr kumimoji="0" lang="ar-SA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مرفوع منفصل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এ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যমীর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মোট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১২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hi-IN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63976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২)</a:t>
            </a:r>
            <a:r>
              <a:rPr lang="ar-SA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منفصل</a:t>
            </a:r>
            <a:r>
              <a:rPr lang="en-US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 প্রকারভেদ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05198"/>
              </p:ext>
            </p:extLst>
          </p:nvPr>
        </p:nvGraphicFramePr>
        <p:xfrm>
          <a:off x="1257300" y="3479133"/>
          <a:ext cx="6896100" cy="2304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220"/>
                <a:gridCol w="1379220"/>
                <a:gridCol w="1379220"/>
                <a:gridCol w="1379220"/>
                <a:gridCol w="1379220"/>
              </a:tblGrid>
              <a:tr h="33854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شخص </a:t>
                      </a:r>
                      <a:r>
                        <a:rPr lang="bn-BD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(পুরুষ)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جنس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واحد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تثنية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جمع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337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غائب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هو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هما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هم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33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هى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هما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هنَّ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337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حاضر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انتَ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انتما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انتم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33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انتِ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انتما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انتنَّ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333744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متكلم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NikoshBAN" pitchFamily="2" charset="0"/>
                        </a:rPr>
                        <a:t>انا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40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NikoshBAN" pitchFamily="2" charset="0"/>
                        </a:rPr>
                        <a:t>نحن</a:t>
                      </a:r>
                      <a:endParaRPr lang="en-US" sz="40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59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45720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)</a:t>
            </a:r>
            <a:r>
              <a:rPr lang="ar-SA" dirty="0">
                <a:latin typeface="NikoshBAN" pitchFamily="2" charset="0"/>
              </a:rPr>
              <a:t>: ضمير منصوب منفصل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এ প্রকার </a:t>
            </a:r>
            <a:r>
              <a:rPr lang="ar-SA" dirty="0">
                <a:latin typeface="NikoshBAN" pitchFamily="2" charset="0"/>
              </a:rPr>
              <a:t>ضمير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মোট ১২ টি। এদের প্রতিটি </a:t>
            </a:r>
            <a:r>
              <a:rPr lang="ar-SA" dirty="0">
                <a:latin typeface="NikoshBAN" pitchFamily="2" charset="0"/>
              </a:rPr>
              <a:t>ضمير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এর পূর্বে </a:t>
            </a:r>
            <a:r>
              <a:rPr lang="ar-SA" dirty="0">
                <a:latin typeface="NikoshBAN" pitchFamily="2" charset="0"/>
              </a:rPr>
              <a:t>اَيَّا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হবে ।যথাঃ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02590"/>
              </p:ext>
            </p:extLst>
          </p:nvPr>
        </p:nvGraphicFramePr>
        <p:xfrm>
          <a:off x="1181100" y="2590800"/>
          <a:ext cx="6743700" cy="300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8740"/>
                <a:gridCol w="1348740"/>
                <a:gridCol w="1348740"/>
                <a:gridCol w="1348740"/>
                <a:gridCol w="1348740"/>
              </a:tblGrid>
              <a:tr h="287140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شخص </a:t>
                      </a:r>
                      <a:r>
                        <a:rPr lang="bn-BD" sz="20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(পুরুষ)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جنس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واحد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تثنية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جمع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28306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غائب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اَيَّاهُ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اِيَّاهُمَا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اِيَّاهُمْ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283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اِيَّاهَا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اِيَّاهُمَا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اِيَّاهُنَّ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28306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حاضر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مذكر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اِيَّاكَ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اِيَّاكُمَا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اِيَّاكُمْ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283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مؤنث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اِيَّاكِ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اِيَّاكُمَا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اِيَّاكُنَّ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  <a:tr h="283065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متكلم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 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>
                          <a:effectLst/>
                          <a:latin typeface="NikoshBAN" pitchFamily="2" charset="0"/>
                        </a:rPr>
                        <a:t>اِيَّاىْ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NikoshBAN" pitchFamily="2" charset="0"/>
                          <a:cs typeface="NikoshBAN" pitchFamily="2" charset="0"/>
                        </a:rPr>
                        <a:t> </a:t>
                      </a:r>
                      <a:endParaRPr lang="en-US" sz="440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/>
                          <a:latin typeface="NikoshBAN" pitchFamily="2" charset="0"/>
                        </a:rPr>
                        <a:t>اِيَّانَا</a:t>
                      </a:r>
                      <a:endParaRPr lang="en-US" sz="4400" dirty="0">
                        <a:effectLst/>
                        <a:latin typeface="NikoshBAN" pitchFamily="2" charset="0"/>
                        <a:ea typeface="Times New Roman"/>
                        <a:cs typeface="NikoshBAN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>
                <a:latin typeface="NikoshBAN" pitchFamily="2" charset="0"/>
                <a:cs typeface="SutonnyMJ" pitchFamily="2" charset="0"/>
              </a:rPr>
              <a:t> </a:t>
            </a:r>
            <a:r>
              <a:rPr lang="ar-SA" sz="32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ضمير منفصل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ضمير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بارز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প্রকার কি কি?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ضمير </a:t>
            </a:r>
            <a:r>
              <a:rPr lang="ar-SA" sz="3200" dirty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متَّصل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কত প্রকার কি কি?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990601"/>
            <a:ext cx="8124217" cy="5376152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82866"/>
            <a:ext cx="16764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8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84" y="1600200"/>
            <a:ext cx="6785631" cy="45259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1752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3951051"/>
            <a:ext cx="8305800" cy="2667000"/>
          </a:xfrm>
          <a:blipFill>
            <a:blip r:embed="rId2"/>
            <a:tile tx="0" ty="0" sx="100000" sy="100000" flip="none" algn="tl"/>
          </a:blipFill>
          <a:ln w="3810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		বামুজা, কাহালু, বগুড়া।</a:t>
            </a:r>
          </a:p>
          <a:p>
            <a:pPr marL="285750" indent="-285750"/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6366753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87" y="1204106"/>
            <a:ext cx="6934200" cy="2777344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47800"/>
            <a:ext cx="2209800" cy="228995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6540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ও ২য় বর্ষ,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সময়</a:t>
            </a:r>
            <a:r>
              <a:rPr lang="en-AU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3030379"/>
            <a:ext cx="6446196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3749070"/>
            <a:ext cx="4315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atin typeface="NikoshBAN" pitchFamily="2" charset="0"/>
                <a:ea typeface="Times New Roman" pitchFamily="18" charset="0"/>
                <a:cs typeface="Times New Roman" pitchFamily="18" charset="0"/>
              </a:rPr>
              <a:t>مُضْمَرَات</a:t>
            </a:r>
            <a:r>
              <a:rPr lang="en-US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পরিচয় এবং উহার প্রকারভেদ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8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84238"/>
          </a:xfrm>
        </p:spPr>
        <p:txBody>
          <a:bodyPr/>
          <a:lstStyle/>
          <a:p>
            <a:r>
              <a:rPr lang="ar-SA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Times New Roman" pitchFamily="18" charset="0"/>
              </a:rPr>
              <a:t>اَلْمُضْمَرَات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সর্বনাম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সমূহ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720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আভিধানিক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অর্থঃ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শব্দটির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উহ্য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গোপনীয়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আবৃত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ইত্যাদি</a:t>
            </a:r>
            <a:r>
              <a:rPr lang="hi-IN" sz="4800" dirty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পারিভাষিক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অর্থঃ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এমন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اسم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দ্বারা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অনুপস্থিত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ব্যক্তি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غائب , حاضر , متكلم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কে</a:t>
            </a:r>
            <a:r>
              <a:rPr lang="en-US" sz="48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বুঝায়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1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err="1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প্রকারভেদঃ</a:t>
            </a:r>
            <a:r>
              <a:rPr lang="en-US" dirty="0">
                <a:solidFill>
                  <a:srgbClr val="92D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lvl="0"/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দুই ভাবে প্রকারিত হয়।যথাঃ</a:t>
            </a:r>
          </a:p>
          <a:p>
            <a:pPr marL="0" lvl="0" indent="0">
              <a:buNone/>
            </a:pPr>
            <a:r>
              <a:rPr lang="bn-BD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প্রকাশ্য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অপ্রকাশ্য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থাকার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খ)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যুক্ত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বিচ্ছিন্ন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হওয়ার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দৃষ্টিতে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4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</a:br>
            <a:r>
              <a:rPr lang="en-US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প্রকাশ্য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অপ্রকাশ্য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থাকার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ভিত্তিতে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ক)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অপ্রকাশ্য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ভিত্তিতে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যমীর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২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যথাঃ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hi-IN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lang="ar-SA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: ضمير بارز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সর্বনাম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)ঃ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এমন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সর্বনাম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লেখার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প্রকাশ্য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থাকবে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هو قتله فى السوق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hi-IN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।।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r>
              <a:rPr lang="ar-SA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 : ضمير مستتر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(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অপ্রকাশ্য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সর্বনাম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)ঃ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এমন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সর্বনাম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লেখার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উহ্য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ساعدٌ غيركَ يُساعدُ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1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382000" cy="57150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ar-SA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ضمير بارز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৩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endParaRPr lang="en-US" sz="3600" dirty="0">
              <a:solidFill>
                <a:srgbClr val="FF0000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36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যথাঃ</a:t>
            </a:r>
            <a:r>
              <a:rPr lang="en-US" sz="36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+) </a:t>
            </a:r>
            <a:r>
              <a:rPr lang="ar-SA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: مرفوع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ضمير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فاعل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ضمير مرفوع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ar-SA" sz="3600" dirty="0">
                <a:solidFill>
                  <a:srgbClr val="00B05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 نصرتُ, نصرتُم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++)</a:t>
            </a:r>
            <a:r>
              <a:rPr lang="ar-SA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: منصوب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ضمير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مفعول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হিসেবে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তাকে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Arial" pitchFamily="34" charset="0"/>
              </a:rPr>
              <a:t>ضمير منصوب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ar-SA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Times New Roman" pitchFamily="18" charset="0"/>
              </a:rPr>
              <a:t>ربِّى اَغِثْنِى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5943600" algn="l"/>
              </a:tabLst>
            </a:pP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+++)</a:t>
            </a:r>
            <a:r>
              <a:rPr lang="ar-SA" sz="36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: مجرور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ضمير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حرف جار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মিলিয়ে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আগে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مضاف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মিলিয়ে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ar-SA" sz="36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ضمير مجرور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যেমনঃ</a:t>
            </a:r>
            <a:r>
              <a:rPr lang="ar-SA" sz="36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 ربِّى اغِثْنِى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– </a:t>
            </a:r>
            <a:r>
              <a:rPr lang="ar-SA" sz="3600" dirty="0">
                <a:latin typeface="NikoshBAN" pitchFamily="2" charset="0"/>
                <a:ea typeface="Times New Roman" pitchFamily="18" charset="0"/>
                <a:cs typeface="Arial" pitchFamily="34" charset="0"/>
              </a:rPr>
              <a:t>لي - لنا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বামুজা, 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70567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83</TotalTime>
  <Words>888</Words>
  <Application>Microsoft Office PowerPoint</Application>
  <PresentationFormat>On-screen Show (4:3)</PresentationFormat>
  <Paragraphs>288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Thatch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اَلْمُضْمَرَات(সর্বনাম সমূহ)</vt:lpstr>
      <vt:lpstr>প্রকারভেদঃ  </vt:lpstr>
      <vt:lpstr> ক) প্রকাশ্য, অপ্রকাশ্য থাকার ভিত্তিতে  </vt:lpstr>
      <vt:lpstr>PowerPoint Presentation</vt:lpstr>
      <vt:lpstr> খ) যুক্ত বা বিচ্ছিন্ন হওয়ার দৃষ্টিতে</vt:lpstr>
      <vt:lpstr>  </vt:lpstr>
      <vt:lpstr>PowerPoint Presentation</vt:lpstr>
      <vt:lpstr>PowerPoint Presentation</vt:lpstr>
      <vt:lpstr>  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</dc:title>
  <dc:creator>HASAN</dc:creator>
  <cp:lastModifiedBy>HASAN</cp:lastModifiedBy>
  <cp:revision>13</cp:revision>
  <dcterms:created xsi:type="dcterms:W3CDTF">2006-08-16T00:00:00Z</dcterms:created>
  <dcterms:modified xsi:type="dcterms:W3CDTF">2020-09-28T16:22:47Z</dcterms:modified>
</cp:coreProperties>
</file>