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ers11.jpg"/>
          <p:cNvPicPr>
            <a:picLocks noChangeAspect="1"/>
          </p:cNvPicPr>
          <p:nvPr/>
        </p:nvPicPr>
        <p:blipFill>
          <a:blip r:embed="rId2"/>
          <a:stretch>
            <a:fillRect/>
          </a:stretch>
        </p:blipFill>
        <p:spPr>
          <a:xfrm>
            <a:off x="91032" y="0"/>
            <a:ext cx="8961935"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057400" y="381000"/>
            <a:ext cx="4267200" cy="1569660"/>
          </a:xfrm>
          <a:prstGeom prst="rect">
            <a:avLst/>
          </a:prstGeom>
          <a:noFill/>
        </p:spPr>
        <p:txBody>
          <a:bodyPr wrap="square" rtlCol="0">
            <a:spAutoFit/>
          </a:bodyPr>
          <a:lstStyle/>
          <a:p>
            <a:r>
              <a:rPr lang="en-US" dirty="0" smtClean="0"/>
              <a:t>  </a:t>
            </a:r>
            <a:r>
              <a:rPr lang="en-US" sz="9600" dirty="0" err="1" smtClean="0">
                <a:solidFill>
                  <a:srgbClr val="C00000"/>
                </a:solidFill>
              </a:rPr>
              <a:t>স্বাগতম</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w13.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304800" y="152400"/>
            <a:ext cx="32004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000" dirty="0" err="1" smtClean="0"/>
              <a:t>জোড়ায়</a:t>
            </a:r>
            <a:r>
              <a:rPr lang="en-US" sz="4000" dirty="0" smtClean="0"/>
              <a:t> </a:t>
            </a:r>
            <a:r>
              <a:rPr lang="en-US" sz="4000" dirty="0" err="1" smtClean="0"/>
              <a:t>কাজ</a:t>
            </a:r>
            <a:r>
              <a:rPr lang="en-US" sz="4000" dirty="0" smtClean="0"/>
              <a:t> </a:t>
            </a:r>
            <a:endParaRPr lang="en-US" sz="4000" dirty="0"/>
          </a:p>
        </p:txBody>
      </p:sp>
      <p:sp>
        <p:nvSpPr>
          <p:cNvPr id="4" name="TextBox 3"/>
          <p:cNvSpPr txBox="1"/>
          <p:nvPr/>
        </p:nvSpPr>
        <p:spPr>
          <a:xfrm>
            <a:off x="609600" y="5562600"/>
            <a:ext cx="7848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t>একটি আয়তাকার ঘনবস্তুর দৈর্ঘ্য 7.5 সেমি. , প্রস্থ 6 সেমি. ও উচ্চতা 4 সেমি.। ঘনবস্তুর সমগ্র পৃষ্ঠের ক্ষেত্রফল নির্ণয় কর। </a:t>
            </a:r>
            <a:endParaRPr lang="en-US"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1371600" cy="461665"/>
          </a:xfrm>
          <a:prstGeom prst="rect">
            <a:avLst/>
          </a:prstGeom>
          <a:scene3d>
            <a:camera prst="orthographicFront"/>
            <a:lightRig rig="threePt" dir="t"/>
          </a:scene3d>
          <a:sp3d>
            <a:bevelT w="101600" prst="riblet"/>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 </a:t>
            </a:r>
            <a:r>
              <a:rPr lang="en-US" sz="2400" dirty="0" err="1" smtClean="0"/>
              <a:t>সমাধানঃ</a:t>
            </a:r>
            <a:r>
              <a:rPr lang="en-US" dirty="0" smtClean="0"/>
              <a:t> </a:t>
            </a:r>
            <a:endParaRPr lang="en-US" dirty="0"/>
          </a:p>
        </p:txBody>
      </p:sp>
      <p:sp>
        <p:nvSpPr>
          <p:cNvPr id="3" name="TextBox 2"/>
          <p:cNvSpPr txBox="1"/>
          <p:nvPr/>
        </p:nvSpPr>
        <p:spPr>
          <a:xfrm>
            <a:off x="533400" y="2438400"/>
            <a:ext cx="784860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err="1" smtClean="0"/>
              <a:t>আমরা</a:t>
            </a:r>
            <a:r>
              <a:rPr lang="en-US" dirty="0" smtClean="0"/>
              <a:t> </a:t>
            </a:r>
            <a:r>
              <a:rPr lang="en-US" dirty="0" err="1" smtClean="0"/>
              <a:t>জানি</a:t>
            </a:r>
            <a:r>
              <a:rPr lang="en-US" dirty="0" smtClean="0"/>
              <a:t>, </a:t>
            </a:r>
            <a:r>
              <a:rPr lang="en-US" dirty="0" err="1" smtClean="0"/>
              <a:t>কোন</a:t>
            </a:r>
            <a:r>
              <a:rPr lang="en-US" dirty="0" smtClean="0"/>
              <a:t> </a:t>
            </a:r>
            <a:r>
              <a:rPr lang="en-US" dirty="0" err="1" smtClean="0"/>
              <a:t>আয়তাকার</a:t>
            </a:r>
            <a:r>
              <a:rPr lang="en-US" dirty="0" smtClean="0"/>
              <a:t> </a:t>
            </a:r>
            <a:r>
              <a:rPr lang="en-US" dirty="0" err="1" smtClean="0"/>
              <a:t>ঘনবস্তুর</a:t>
            </a:r>
            <a:r>
              <a:rPr lang="en-US" dirty="0" smtClean="0"/>
              <a:t> </a:t>
            </a:r>
            <a:r>
              <a:rPr lang="en-US" dirty="0" err="1" smtClean="0"/>
              <a:t>দৈর্ঘ্য</a:t>
            </a:r>
            <a:r>
              <a:rPr lang="en-US" dirty="0" smtClean="0"/>
              <a:t> a </a:t>
            </a:r>
            <a:r>
              <a:rPr lang="en-US" dirty="0" err="1" smtClean="0"/>
              <a:t>একক</a:t>
            </a:r>
            <a:r>
              <a:rPr lang="en-US" dirty="0" smtClean="0"/>
              <a:t>, </a:t>
            </a:r>
            <a:r>
              <a:rPr lang="en-US" dirty="0" err="1" smtClean="0"/>
              <a:t>প্রস্থ</a:t>
            </a:r>
            <a:r>
              <a:rPr lang="en-US" dirty="0" smtClean="0"/>
              <a:t> b </a:t>
            </a:r>
            <a:r>
              <a:rPr lang="en-US" dirty="0" err="1" smtClean="0"/>
              <a:t>একক</a:t>
            </a:r>
            <a:r>
              <a:rPr lang="en-US" dirty="0" smtClean="0"/>
              <a:t> ও </a:t>
            </a:r>
            <a:r>
              <a:rPr lang="en-US" dirty="0" err="1" smtClean="0"/>
              <a:t>উচ্চতা</a:t>
            </a:r>
            <a:r>
              <a:rPr lang="en-US" dirty="0" smtClean="0"/>
              <a:t> c </a:t>
            </a:r>
            <a:r>
              <a:rPr lang="en-US" dirty="0" err="1" smtClean="0"/>
              <a:t>একক</a:t>
            </a:r>
            <a:r>
              <a:rPr lang="en-US" dirty="0" smtClean="0"/>
              <a:t> </a:t>
            </a:r>
            <a:r>
              <a:rPr lang="en-US" dirty="0" err="1" smtClean="0"/>
              <a:t>হলে</a:t>
            </a:r>
            <a:r>
              <a:rPr lang="en-US" dirty="0" smtClean="0"/>
              <a:t>, </a:t>
            </a:r>
            <a:r>
              <a:rPr lang="en-US" dirty="0" err="1" smtClean="0"/>
              <a:t>বস্তুটির</a:t>
            </a:r>
            <a:r>
              <a:rPr lang="en-US" dirty="0" smtClean="0"/>
              <a:t> </a:t>
            </a:r>
            <a:r>
              <a:rPr lang="en-US" dirty="0" err="1" smtClean="0"/>
              <a:t>সমগ্র</a:t>
            </a:r>
            <a:r>
              <a:rPr lang="en-US" dirty="0" smtClean="0"/>
              <a:t> </a:t>
            </a:r>
            <a:r>
              <a:rPr lang="en-US" dirty="0" err="1" smtClean="0"/>
              <a:t>পৃষ্ঠের</a:t>
            </a:r>
            <a:r>
              <a:rPr lang="en-US" dirty="0" smtClean="0"/>
              <a:t> </a:t>
            </a:r>
            <a:r>
              <a:rPr lang="en-US" dirty="0" err="1" smtClean="0"/>
              <a:t>ক্ষেত্রফল</a:t>
            </a:r>
            <a:r>
              <a:rPr lang="en-US" dirty="0" smtClean="0"/>
              <a:t> = 2 ( </a:t>
            </a:r>
            <a:r>
              <a:rPr lang="en-US" dirty="0" err="1" smtClean="0"/>
              <a:t>ab</a:t>
            </a:r>
            <a:r>
              <a:rPr lang="en-US" dirty="0" smtClean="0"/>
              <a:t> + </a:t>
            </a:r>
            <a:r>
              <a:rPr lang="en-US" dirty="0" err="1" smtClean="0"/>
              <a:t>bc</a:t>
            </a:r>
            <a:r>
              <a:rPr lang="en-US" dirty="0" smtClean="0"/>
              <a:t> + ca )    </a:t>
            </a:r>
            <a:r>
              <a:rPr lang="en-US" dirty="0" err="1" smtClean="0"/>
              <a:t>বর্গএকক</a:t>
            </a:r>
            <a:r>
              <a:rPr lang="en-US" dirty="0" smtClean="0"/>
              <a:t> ।</a:t>
            </a:r>
          </a:p>
          <a:p>
            <a:r>
              <a:rPr lang="en-US" dirty="0" smtClean="0"/>
              <a:t> </a:t>
            </a:r>
          </a:p>
          <a:p>
            <a:r>
              <a:rPr lang="en-US" dirty="0" err="1" smtClean="0"/>
              <a:t>এখানে</a:t>
            </a:r>
            <a:r>
              <a:rPr lang="en-US" dirty="0" smtClean="0"/>
              <a:t>, a = 7.5 </a:t>
            </a:r>
            <a:r>
              <a:rPr lang="en-US" dirty="0" err="1" smtClean="0"/>
              <a:t>সেমি</a:t>
            </a:r>
            <a:r>
              <a:rPr lang="en-US" dirty="0" smtClean="0"/>
              <a:t>. , b = 6 </a:t>
            </a:r>
            <a:r>
              <a:rPr lang="en-US" dirty="0" err="1" smtClean="0"/>
              <a:t>সেমি</a:t>
            </a:r>
            <a:r>
              <a:rPr lang="en-US" dirty="0" smtClean="0"/>
              <a:t>. ও  c = 4 </a:t>
            </a:r>
            <a:r>
              <a:rPr lang="en-US" dirty="0" err="1" smtClean="0"/>
              <a:t>সেমি</a:t>
            </a:r>
            <a:r>
              <a:rPr lang="en-US" dirty="0" smtClean="0"/>
              <a:t>  । </a:t>
            </a:r>
          </a:p>
          <a:p>
            <a:endParaRPr lang="en-US" dirty="0" smtClean="0"/>
          </a:p>
          <a:p>
            <a:r>
              <a:rPr lang="en-US" dirty="0" smtClean="0"/>
              <a:t> </a:t>
            </a:r>
            <a:r>
              <a:rPr lang="en-US" dirty="0" err="1" smtClean="0"/>
              <a:t>প্রদত্ত</a:t>
            </a:r>
            <a:r>
              <a:rPr lang="en-US" dirty="0" smtClean="0"/>
              <a:t> </a:t>
            </a:r>
            <a:r>
              <a:rPr lang="en-US" dirty="0" err="1" smtClean="0"/>
              <a:t>আয়তাকার</a:t>
            </a:r>
            <a:r>
              <a:rPr lang="en-US" dirty="0" smtClean="0"/>
              <a:t> </a:t>
            </a:r>
            <a:r>
              <a:rPr lang="en-US" dirty="0" err="1" smtClean="0"/>
              <a:t>ঘনবস্তুটির</a:t>
            </a:r>
            <a:r>
              <a:rPr lang="en-US" dirty="0" smtClean="0"/>
              <a:t> </a:t>
            </a:r>
            <a:r>
              <a:rPr lang="en-US" dirty="0" err="1" smtClean="0"/>
              <a:t>সমগ্র</a:t>
            </a:r>
            <a:r>
              <a:rPr lang="en-US" dirty="0" smtClean="0"/>
              <a:t> </a:t>
            </a:r>
            <a:r>
              <a:rPr lang="en-US" dirty="0" err="1" smtClean="0"/>
              <a:t>পৃষ্ঠের</a:t>
            </a:r>
            <a:r>
              <a:rPr lang="en-US" dirty="0" smtClean="0"/>
              <a:t> </a:t>
            </a:r>
            <a:r>
              <a:rPr lang="en-US" dirty="0" err="1" smtClean="0"/>
              <a:t>ক্ষেত্রফল</a:t>
            </a:r>
            <a:endParaRPr lang="en-US" dirty="0" smtClean="0"/>
          </a:p>
          <a:p>
            <a:r>
              <a:rPr lang="en-US" dirty="0" smtClean="0"/>
              <a:t>                                                = 2( 7.5</a:t>
            </a:r>
            <a:r>
              <a:rPr lang="en-US" dirty="0" smtClean="0">
                <a:sym typeface="Symbol"/>
              </a:rPr>
              <a:t></a:t>
            </a:r>
            <a:r>
              <a:rPr lang="en-US" dirty="0" smtClean="0"/>
              <a:t> 6 + 6</a:t>
            </a:r>
            <a:r>
              <a:rPr lang="en-US" dirty="0" smtClean="0">
                <a:sym typeface="Symbol"/>
              </a:rPr>
              <a:t></a:t>
            </a:r>
            <a:r>
              <a:rPr lang="en-US" dirty="0" smtClean="0"/>
              <a:t>4 + 4</a:t>
            </a:r>
            <a:r>
              <a:rPr lang="en-US" dirty="0" smtClean="0">
                <a:sym typeface="Symbol"/>
              </a:rPr>
              <a:t></a:t>
            </a:r>
            <a:r>
              <a:rPr lang="en-US" dirty="0" smtClean="0"/>
              <a:t>7.5 ) </a:t>
            </a:r>
            <a:r>
              <a:rPr lang="en-US" dirty="0" err="1" smtClean="0"/>
              <a:t>বর্গসেমি</a:t>
            </a:r>
            <a:r>
              <a:rPr lang="en-US" dirty="0" smtClean="0"/>
              <a:t>  ,</a:t>
            </a:r>
          </a:p>
          <a:p>
            <a:r>
              <a:rPr lang="en-US" dirty="0" smtClean="0"/>
              <a:t>                                                 = 2( 45 + 24 + 30 )  </a:t>
            </a:r>
            <a:r>
              <a:rPr lang="en-US" dirty="0" err="1" smtClean="0"/>
              <a:t>বর্গসেমি</a:t>
            </a:r>
            <a:r>
              <a:rPr lang="en-US" dirty="0" smtClean="0"/>
              <a:t>  ,</a:t>
            </a:r>
          </a:p>
          <a:p>
            <a:r>
              <a:rPr lang="en-US" dirty="0" smtClean="0"/>
              <a:t>                                                 = 2</a:t>
            </a:r>
            <a:r>
              <a:rPr lang="en-US" dirty="0" smtClean="0">
                <a:sym typeface="Symbol"/>
              </a:rPr>
              <a:t></a:t>
            </a:r>
            <a:r>
              <a:rPr lang="en-US" dirty="0" smtClean="0"/>
              <a:t>99  </a:t>
            </a:r>
            <a:r>
              <a:rPr lang="en-US" dirty="0" err="1" smtClean="0"/>
              <a:t>বর্গসেমি</a:t>
            </a:r>
            <a:r>
              <a:rPr lang="en-US" dirty="0" smtClean="0"/>
              <a:t>   ,</a:t>
            </a:r>
          </a:p>
          <a:p>
            <a:r>
              <a:rPr lang="en-US" dirty="0" smtClean="0"/>
              <a:t>                                                 = 198    </a:t>
            </a:r>
            <a:r>
              <a:rPr lang="en-US" dirty="0" err="1" smtClean="0"/>
              <a:t>বর্গসেমি</a:t>
            </a:r>
            <a:r>
              <a:rPr lang="en-US" dirty="0" smtClean="0"/>
              <a:t>  ।  </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ceived_1497502067087652.jpe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304800" y="304800"/>
            <a:ext cx="2667000" cy="707886"/>
          </a:xfrm>
          <a:prstGeom prst="rect">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 </a:t>
            </a:r>
            <a:r>
              <a:rPr lang="en-US" sz="4000" dirty="0" err="1" smtClean="0"/>
              <a:t>দলীয়</a:t>
            </a:r>
            <a:r>
              <a:rPr lang="en-US" sz="4000" dirty="0" smtClean="0"/>
              <a:t> </a:t>
            </a:r>
            <a:r>
              <a:rPr lang="en-US" sz="4000" dirty="0" err="1" smtClean="0"/>
              <a:t>কাজ</a:t>
            </a:r>
            <a:r>
              <a:rPr lang="en-US" sz="4000" dirty="0" smtClean="0"/>
              <a:t> </a:t>
            </a:r>
            <a:endParaRPr lang="en-US" sz="4000" dirty="0"/>
          </a:p>
        </p:txBody>
      </p:sp>
      <p:sp>
        <p:nvSpPr>
          <p:cNvPr id="4" name="TextBox 3"/>
          <p:cNvSpPr txBox="1"/>
          <p:nvPr/>
        </p:nvSpPr>
        <p:spPr>
          <a:xfrm>
            <a:off x="381000" y="5105400"/>
            <a:ext cx="80772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400" dirty="0" smtClean="0"/>
              <a:t>একটি ঘনকাকৃতি বাক্সের ধার 6.5 সেমি.  হলে, বাক্সটি সমগ্র পৃষ্ঠের ক্ষেত্রফল নির্ণয় কর। </a:t>
            </a:r>
            <a:endParaRPr lang="en-US"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2133600" cy="707886"/>
          </a:xfrm>
          <a:prstGeom prst="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dirty="0" smtClean="0"/>
              <a:t> </a:t>
            </a:r>
            <a:r>
              <a:rPr lang="en-US" sz="4000" dirty="0" err="1" smtClean="0"/>
              <a:t>সমাধানঃ</a:t>
            </a:r>
            <a:r>
              <a:rPr lang="en-US" dirty="0" smtClean="0"/>
              <a:t> </a:t>
            </a:r>
            <a:endParaRPr lang="en-US" dirty="0"/>
          </a:p>
        </p:txBody>
      </p:sp>
      <p:sp>
        <p:nvSpPr>
          <p:cNvPr id="3" name="TextBox 2"/>
          <p:cNvSpPr txBox="1"/>
          <p:nvPr/>
        </p:nvSpPr>
        <p:spPr>
          <a:xfrm>
            <a:off x="533400" y="2743200"/>
            <a:ext cx="7467600"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bn-BD" dirty="0" smtClean="0"/>
              <a:t>একটি ঘনকের ধার a একক হলে, এর সমগ্র পৃষ্ঠের ক্ষেত্রফল = 6a</a:t>
            </a:r>
            <a:r>
              <a:rPr lang="en-US" baseline="30000" dirty="0" smtClean="0"/>
              <a:t>2</a:t>
            </a:r>
            <a:r>
              <a:rPr lang="bn-BD" dirty="0" smtClean="0"/>
              <a:t>  বর্গ একক</a:t>
            </a:r>
          </a:p>
          <a:p>
            <a:r>
              <a:rPr lang="bn-BD" dirty="0" smtClean="0"/>
              <a:t> এখানে, a = 6.5 সেমি. </a:t>
            </a:r>
          </a:p>
          <a:p>
            <a:endParaRPr lang="bn-BD" dirty="0" smtClean="0"/>
          </a:p>
          <a:p>
            <a:r>
              <a:rPr lang="bn-BD" dirty="0" smtClean="0"/>
              <a:t>প্রদত্ত ঘনক বস্তুটির সমগ্র পৃষ্ঠের ক্ষেত্রফল = 6</a:t>
            </a:r>
            <a:r>
              <a:rPr lang="bn-BD" dirty="0" smtClean="0">
                <a:sym typeface="Symbol"/>
              </a:rPr>
              <a:t></a:t>
            </a:r>
            <a:r>
              <a:rPr lang="en-US" dirty="0" smtClean="0">
                <a:sym typeface="Symbol"/>
              </a:rPr>
              <a:t>(</a:t>
            </a:r>
            <a:r>
              <a:rPr lang="bn-BD" dirty="0" smtClean="0"/>
              <a:t> 6.5</a:t>
            </a:r>
            <a:r>
              <a:rPr lang="en-US" dirty="0" smtClean="0"/>
              <a:t>)</a:t>
            </a:r>
            <a:r>
              <a:rPr lang="en-US" baseline="30000" dirty="0" smtClean="0"/>
              <a:t>2</a:t>
            </a:r>
            <a:r>
              <a:rPr lang="bn-BD" dirty="0" smtClean="0"/>
              <a:t>  বর্গ সেমি</a:t>
            </a:r>
            <a:r>
              <a:rPr lang="en-US" dirty="0" smtClean="0"/>
              <a:t>.</a:t>
            </a:r>
            <a:r>
              <a:rPr lang="bn-BD" dirty="0" smtClean="0"/>
              <a:t> </a:t>
            </a:r>
          </a:p>
          <a:p>
            <a:r>
              <a:rPr lang="bn-BD" dirty="0" smtClean="0"/>
              <a:t>                                                                = </a:t>
            </a:r>
            <a:r>
              <a:rPr lang="en-US" dirty="0" smtClean="0"/>
              <a:t>6 </a:t>
            </a:r>
            <a:r>
              <a:rPr lang="en-US" dirty="0" smtClean="0">
                <a:sym typeface="Symbol"/>
              </a:rPr>
              <a:t></a:t>
            </a:r>
            <a:r>
              <a:rPr lang="en-US" dirty="0" smtClean="0"/>
              <a:t> 43.56</a:t>
            </a:r>
            <a:r>
              <a:rPr lang="bn-BD" dirty="0" smtClean="0"/>
              <a:t>  বর্গ সেমি</a:t>
            </a:r>
            <a:r>
              <a:rPr lang="en-US" dirty="0" smtClean="0"/>
              <a:t>.</a:t>
            </a:r>
          </a:p>
          <a:p>
            <a:r>
              <a:rPr lang="en-US" dirty="0" smtClean="0"/>
              <a:t>                                                                              = 261.36   </a:t>
            </a:r>
            <a:r>
              <a:rPr lang="en-US" dirty="0" err="1" smtClean="0"/>
              <a:t>বর্গ</a:t>
            </a:r>
            <a:r>
              <a:rPr lang="en-US" dirty="0" smtClean="0"/>
              <a:t> </a:t>
            </a:r>
            <a:r>
              <a:rPr lang="en-US" dirty="0" err="1" smtClean="0"/>
              <a:t>সেমি</a:t>
            </a:r>
            <a:r>
              <a:rPr lang="en-US" dirty="0" smtClean="0"/>
              <a:t> .</a:t>
            </a:r>
            <a:r>
              <a:rPr lang="bn-BD" dirty="0" smtClean="0"/>
              <a:t>    </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1981200" cy="707886"/>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 </a:t>
            </a:r>
            <a:r>
              <a:rPr lang="en-US" sz="4000" dirty="0" err="1" smtClean="0"/>
              <a:t>মূল্যায়ন</a:t>
            </a:r>
            <a:r>
              <a:rPr lang="en-US" dirty="0" smtClean="0"/>
              <a:t> </a:t>
            </a:r>
            <a:endParaRPr lang="en-US" dirty="0"/>
          </a:p>
        </p:txBody>
      </p:sp>
      <p:sp>
        <p:nvSpPr>
          <p:cNvPr id="3" name="TextBox 2"/>
          <p:cNvSpPr txBox="1"/>
          <p:nvPr/>
        </p:nvSpPr>
        <p:spPr>
          <a:xfrm>
            <a:off x="381000" y="1752600"/>
            <a:ext cx="83058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dirty="0" smtClean="0"/>
              <a:t>১।  সামান্তরিকের জন্য নিচের কোনটি সঠিক ?</a:t>
            </a:r>
          </a:p>
          <a:p>
            <a:r>
              <a:rPr lang="bn-BD" dirty="0" smtClean="0"/>
              <a:t> (ক) বিপরীত বাহুগুলো অসমান্তরাল         (খ)  একটি কোণ সমকোণ হলে, তা আয়ত </a:t>
            </a:r>
          </a:p>
          <a:p>
            <a:r>
              <a:rPr lang="bn-BD" dirty="0" smtClean="0"/>
              <a:t> (গ)  বিপরীত বাহুদ্বয় অসমান                   (ঘ) কর্ণদ্বয় পরস্পর সমান  </a:t>
            </a:r>
            <a:endParaRPr lang="en-US" dirty="0"/>
          </a:p>
        </p:txBody>
      </p:sp>
      <p:sp>
        <p:nvSpPr>
          <p:cNvPr id="4" name="TextBox 3"/>
          <p:cNvSpPr txBox="1"/>
          <p:nvPr/>
        </p:nvSpPr>
        <p:spPr>
          <a:xfrm>
            <a:off x="1066800" y="3124200"/>
            <a:ext cx="49530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bn-BD" dirty="0" smtClean="0"/>
              <a:t> উত্তরঃ  (খ) একটি কোণ সমকোণ হলে, তা আয়ত </a:t>
            </a:r>
            <a:endParaRPr lang="en-US" dirty="0"/>
          </a:p>
        </p:txBody>
      </p:sp>
      <p:sp>
        <p:nvSpPr>
          <p:cNvPr id="5" name="TextBox 4"/>
          <p:cNvSpPr txBox="1"/>
          <p:nvPr/>
        </p:nvSpPr>
        <p:spPr>
          <a:xfrm>
            <a:off x="228600" y="3810000"/>
            <a:ext cx="83058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dirty="0" smtClean="0"/>
              <a:t>২। নিচের কোনটি রম্বসের বৈশিষ্ঠ্য ? </a:t>
            </a:r>
          </a:p>
          <a:p>
            <a:r>
              <a:rPr lang="bn-BD" dirty="0" smtClean="0"/>
              <a:t> (ক) কর্ণদ্বয় পরস্পর সমান ।                    (খ) প্রত্যেক কোণই সমকোণ </a:t>
            </a:r>
          </a:p>
          <a:p>
            <a:r>
              <a:rPr lang="bn-BD" dirty="0" smtClean="0"/>
              <a:t> (গ) বিপরীত কোণদ্বয় অসমান।                (ঘ) প্রত্যেকটি বাহুই সমান  </a:t>
            </a:r>
            <a:endParaRPr lang="en-US" dirty="0"/>
          </a:p>
        </p:txBody>
      </p:sp>
      <p:sp>
        <p:nvSpPr>
          <p:cNvPr id="6" name="TextBox 5"/>
          <p:cNvSpPr txBox="1"/>
          <p:nvPr/>
        </p:nvSpPr>
        <p:spPr>
          <a:xfrm>
            <a:off x="1143000" y="5105400"/>
            <a:ext cx="3581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dirty="0" smtClean="0"/>
              <a:t> উত্তরঃ (ঘ) প্রত্যেকটি  বাহুই সমান </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B_IMG_15921250969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895600" y="381000"/>
            <a:ext cx="2819400" cy="707886"/>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dirty="0" err="1" smtClean="0"/>
              <a:t>বাড়ির</a:t>
            </a:r>
            <a:r>
              <a:rPr lang="en-US" sz="4000" dirty="0" smtClean="0"/>
              <a:t> </a:t>
            </a:r>
            <a:r>
              <a:rPr lang="en-US" sz="4000" dirty="0" err="1" smtClean="0"/>
              <a:t>কাজ</a:t>
            </a:r>
            <a:r>
              <a:rPr lang="en-US" sz="4000" dirty="0" smtClean="0"/>
              <a:t> </a:t>
            </a:r>
            <a:endParaRPr lang="en-US" sz="4000" dirty="0"/>
          </a:p>
        </p:txBody>
      </p:sp>
      <p:sp>
        <p:nvSpPr>
          <p:cNvPr id="4" name="TextBox 3"/>
          <p:cNvSpPr txBox="1"/>
          <p:nvPr/>
        </p:nvSpPr>
        <p:spPr>
          <a:xfrm>
            <a:off x="838200" y="1752600"/>
            <a:ext cx="76200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400" dirty="0" smtClean="0"/>
              <a:t>বিকল্প পদ্ধতিতে ট্রাপিজিয়ামক্ষেত্রের ক্ষেত্রফল নির্ণয় কর। </a:t>
            </a:r>
            <a:endParaRPr lang="en-US"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00609_185059.jpg"/>
          <p:cNvPicPr>
            <a:picLocks noChangeAspect="1"/>
          </p:cNvPicPr>
          <p:nvPr/>
        </p:nvPicPr>
        <p:blipFill>
          <a:blip r:embed="rId2" cstate="print"/>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667000" y="4953000"/>
            <a:ext cx="3124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7200" dirty="0" smtClean="0"/>
              <a:t>ধন্যবাদ</a:t>
            </a:r>
            <a:r>
              <a:rPr lang="bn-BD" dirty="0" smtClean="0"/>
              <a:t> </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00526_010307.jpg"/>
          <p:cNvPicPr>
            <a:picLocks noChangeAspect="1"/>
          </p:cNvPicPr>
          <p:nvPr/>
        </p:nvPicPr>
        <p:blipFill>
          <a:blip r:embed="rId2" cstate="print"/>
          <a:srcRect l="7692" r="7692" b="7500"/>
          <a:stretch>
            <a:fillRect/>
          </a:stretch>
        </p:blipFill>
        <p:spPr>
          <a:xfrm>
            <a:off x="228600" y="228600"/>
            <a:ext cx="2514600" cy="2819400"/>
          </a:xfrm>
          <a:prstGeom prst="rect">
            <a:avLst/>
          </a:prstGeom>
        </p:spPr>
      </p:pic>
      <p:pic>
        <p:nvPicPr>
          <p:cNvPr id="3" name="Picture 2" descr="8 Math..jpg"/>
          <p:cNvPicPr>
            <a:picLocks noChangeAspect="1"/>
          </p:cNvPicPr>
          <p:nvPr/>
        </p:nvPicPr>
        <p:blipFill>
          <a:blip r:embed="rId3"/>
          <a:srcRect b="22201"/>
          <a:stretch>
            <a:fillRect/>
          </a:stretch>
        </p:blipFill>
        <p:spPr>
          <a:xfrm>
            <a:off x="6400800" y="228600"/>
            <a:ext cx="2438400" cy="2819400"/>
          </a:xfrm>
          <a:prstGeom prst="rect">
            <a:avLst/>
          </a:prstGeom>
        </p:spPr>
      </p:pic>
      <p:sp>
        <p:nvSpPr>
          <p:cNvPr id="4" name="TextBox 3"/>
          <p:cNvSpPr txBox="1"/>
          <p:nvPr/>
        </p:nvSpPr>
        <p:spPr>
          <a:xfrm>
            <a:off x="3429000" y="609600"/>
            <a:ext cx="2057400" cy="707886"/>
          </a:xfrm>
          <a:prstGeom prst="rect">
            <a:avLst/>
          </a:prstGeom>
          <a:scene3d>
            <a:camera prst="orthographicFront"/>
            <a:lightRig rig="threePt" dir="t"/>
          </a:scene3d>
          <a:sp3d>
            <a:bevelT prst="convex"/>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dirty="0" smtClean="0"/>
              <a:t> </a:t>
            </a:r>
            <a:r>
              <a:rPr lang="bn-BD" sz="4000" dirty="0" smtClean="0"/>
              <a:t>পরচিতি</a:t>
            </a:r>
            <a:r>
              <a:rPr lang="bn-BD" dirty="0" smtClean="0"/>
              <a:t> </a:t>
            </a:r>
            <a:endParaRPr lang="en-US" dirty="0"/>
          </a:p>
        </p:txBody>
      </p:sp>
      <p:sp>
        <p:nvSpPr>
          <p:cNvPr id="5" name="TextBox 4"/>
          <p:cNvSpPr txBox="1"/>
          <p:nvPr/>
        </p:nvSpPr>
        <p:spPr>
          <a:xfrm>
            <a:off x="304800" y="3429000"/>
            <a:ext cx="44196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dirty="0" smtClean="0"/>
              <a:t>             </a:t>
            </a:r>
            <a:r>
              <a:rPr lang="bn-BD" sz="2000" dirty="0" smtClean="0"/>
              <a:t>মোঃ বাবুল আকতার </a:t>
            </a:r>
          </a:p>
          <a:p>
            <a:r>
              <a:rPr lang="bn-BD" sz="2000" dirty="0" smtClean="0"/>
              <a:t>                      অধ্যক্ষ </a:t>
            </a:r>
          </a:p>
          <a:p>
            <a:r>
              <a:rPr lang="bn-BD" sz="2000" dirty="0" smtClean="0"/>
              <a:t> পুলিশ লাইনস স্কুল এন্ড কলেজ, পাবনা </a:t>
            </a:r>
            <a:endParaRPr lang="en-US" sz="2000" dirty="0"/>
          </a:p>
        </p:txBody>
      </p:sp>
      <p:sp>
        <p:nvSpPr>
          <p:cNvPr id="6" name="TextBox 5"/>
          <p:cNvSpPr txBox="1"/>
          <p:nvPr/>
        </p:nvSpPr>
        <p:spPr>
          <a:xfrm>
            <a:off x="5562600" y="3505200"/>
            <a:ext cx="32766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dirty="0" smtClean="0"/>
              <a:t> </a:t>
            </a:r>
            <a:r>
              <a:rPr lang="bn-BD" sz="2000" dirty="0" smtClean="0"/>
              <a:t>শ্রেণিঃ        অষ্টম </a:t>
            </a:r>
          </a:p>
          <a:p>
            <a:r>
              <a:rPr lang="bn-BD" sz="2000" dirty="0" smtClean="0"/>
              <a:t> বিষয়ঃ         গণিত </a:t>
            </a:r>
          </a:p>
          <a:p>
            <a:r>
              <a:rPr lang="bn-BD" sz="2000" dirty="0" smtClean="0"/>
              <a:t>  পাঠঃ          জ্যামিতি </a:t>
            </a:r>
            <a:endParaRPr lang="en-US"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png"/>
          <p:cNvPicPr>
            <a:picLocks noChangeAspect="1"/>
          </p:cNvPicPr>
          <p:nvPr/>
        </p:nvPicPr>
        <p:blipFill>
          <a:blip r:embed="rId2"/>
          <a:srcRect b="22892"/>
          <a:stretch>
            <a:fillRect/>
          </a:stretch>
        </p:blipFill>
        <p:spPr>
          <a:xfrm>
            <a:off x="228600" y="457200"/>
            <a:ext cx="2895600" cy="1219200"/>
          </a:xfrm>
          <a:prstGeom prst="rect">
            <a:avLst/>
          </a:prstGeom>
        </p:spPr>
      </p:pic>
      <p:pic>
        <p:nvPicPr>
          <p:cNvPr id="3" name="Picture 2" descr="32.png"/>
          <p:cNvPicPr>
            <a:picLocks noChangeAspect="1"/>
          </p:cNvPicPr>
          <p:nvPr/>
        </p:nvPicPr>
        <p:blipFill>
          <a:blip r:embed="rId3"/>
          <a:stretch>
            <a:fillRect/>
          </a:stretch>
        </p:blipFill>
        <p:spPr>
          <a:xfrm>
            <a:off x="3276600" y="304800"/>
            <a:ext cx="2762250" cy="1657350"/>
          </a:xfrm>
          <a:prstGeom prst="rect">
            <a:avLst/>
          </a:prstGeom>
        </p:spPr>
      </p:pic>
      <p:pic>
        <p:nvPicPr>
          <p:cNvPr id="4" name="Picture 3" descr="26.png"/>
          <p:cNvPicPr>
            <a:picLocks noChangeAspect="1"/>
          </p:cNvPicPr>
          <p:nvPr/>
        </p:nvPicPr>
        <p:blipFill>
          <a:blip r:embed="rId4"/>
          <a:stretch>
            <a:fillRect/>
          </a:stretch>
        </p:blipFill>
        <p:spPr>
          <a:xfrm>
            <a:off x="228600" y="2819400"/>
            <a:ext cx="3495675" cy="1304925"/>
          </a:xfrm>
          <a:prstGeom prst="rect">
            <a:avLst/>
          </a:prstGeom>
        </p:spPr>
      </p:pic>
      <p:pic>
        <p:nvPicPr>
          <p:cNvPr id="5" name="Picture 4" descr="29.png"/>
          <p:cNvPicPr>
            <a:picLocks noChangeAspect="1"/>
          </p:cNvPicPr>
          <p:nvPr/>
        </p:nvPicPr>
        <p:blipFill>
          <a:blip r:embed="rId5"/>
          <a:srcRect l="2721" r="4762" b="2326"/>
          <a:stretch>
            <a:fillRect/>
          </a:stretch>
        </p:blipFill>
        <p:spPr>
          <a:xfrm>
            <a:off x="6400800" y="2438400"/>
            <a:ext cx="2590800" cy="1600200"/>
          </a:xfrm>
          <a:prstGeom prst="rect">
            <a:avLst/>
          </a:prstGeom>
        </p:spPr>
      </p:pic>
      <p:pic>
        <p:nvPicPr>
          <p:cNvPr id="6" name="Picture 5" descr="home24.jpg"/>
          <p:cNvPicPr>
            <a:picLocks noChangeAspect="1"/>
          </p:cNvPicPr>
          <p:nvPr/>
        </p:nvPicPr>
        <p:blipFill>
          <a:blip r:embed="rId6"/>
          <a:srcRect l="8727" t="21858" r="6909" b="16940"/>
          <a:stretch>
            <a:fillRect/>
          </a:stretch>
        </p:blipFill>
        <p:spPr>
          <a:xfrm>
            <a:off x="3962400" y="2743200"/>
            <a:ext cx="2209800" cy="1066800"/>
          </a:xfrm>
          <a:prstGeom prst="rect">
            <a:avLst/>
          </a:prstGeom>
        </p:spPr>
      </p:pic>
      <p:pic>
        <p:nvPicPr>
          <p:cNvPr id="7" name="Picture 6" descr="25.png"/>
          <p:cNvPicPr>
            <a:picLocks noChangeAspect="1"/>
          </p:cNvPicPr>
          <p:nvPr/>
        </p:nvPicPr>
        <p:blipFill>
          <a:blip r:embed="rId7"/>
          <a:stretch>
            <a:fillRect/>
          </a:stretch>
        </p:blipFill>
        <p:spPr>
          <a:xfrm>
            <a:off x="6172200" y="228600"/>
            <a:ext cx="2781300" cy="1647825"/>
          </a:xfrm>
          <a:prstGeom prst="rect">
            <a:avLst/>
          </a:prstGeom>
        </p:spPr>
      </p:pic>
      <p:sp>
        <p:nvSpPr>
          <p:cNvPr id="8" name="TextBox 7"/>
          <p:cNvSpPr txBox="1"/>
          <p:nvPr/>
        </p:nvSpPr>
        <p:spPr>
          <a:xfrm>
            <a:off x="533400" y="5029200"/>
            <a:ext cx="73152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BD" dirty="0" smtClean="0"/>
              <a:t> </a:t>
            </a:r>
            <a:r>
              <a:rPr lang="bn-BD" sz="2000" dirty="0" smtClean="0"/>
              <a:t>উপরের চিত্রগুলো লক্ষ্য কর । চিত্রগুলোর আকার দেখতে কেমন ?  </a:t>
            </a:r>
            <a:endParaRPr lang="en-US"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81000"/>
            <a:ext cx="3352800" cy="707886"/>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dirty="0" smtClean="0"/>
              <a:t> </a:t>
            </a:r>
            <a:r>
              <a:rPr lang="bn-BD" sz="4000" dirty="0" smtClean="0"/>
              <a:t>পাঠ শিরোনাম </a:t>
            </a:r>
            <a:endParaRPr lang="en-US" sz="4000" dirty="0"/>
          </a:p>
        </p:txBody>
      </p:sp>
      <p:sp>
        <p:nvSpPr>
          <p:cNvPr id="3" name="TextBox 2"/>
          <p:cNvSpPr txBox="1"/>
          <p:nvPr/>
        </p:nvSpPr>
        <p:spPr>
          <a:xfrm>
            <a:off x="3429000" y="2667000"/>
            <a:ext cx="1600200" cy="584775"/>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dirty="0" smtClean="0"/>
              <a:t> </a:t>
            </a:r>
            <a:r>
              <a:rPr lang="bn-BD" sz="3200" dirty="0" smtClean="0"/>
              <a:t>চতুর্ভুজ</a:t>
            </a:r>
            <a:r>
              <a:rPr lang="bn-BD" dirty="0" smtClean="0"/>
              <a:t> </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57200"/>
            <a:ext cx="2362200" cy="707886"/>
          </a:xfrm>
          <a:prstGeom prst="rect">
            <a:avLst/>
          </a:prstGeom>
          <a:effectLst>
            <a:glow rad="228600">
              <a:schemeClr val="accent2">
                <a:satMod val="175000"/>
                <a:alpha val="40000"/>
              </a:schemeClr>
            </a:glow>
          </a:effectLst>
        </p:spPr>
        <p:style>
          <a:lnRef idx="0">
            <a:scrgbClr r="0" g="0" b="0"/>
          </a:lnRef>
          <a:fillRef idx="1002">
            <a:schemeClr val="lt2"/>
          </a:fillRef>
          <a:effectRef idx="0">
            <a:scrgbClr r="0" g="0" b="0"/>
          </a:effectRef>
          <a:fontRef idx="major"/>
        </p:style>
        <p:txBody>
          <a:bodyPr wrap="square" rtlCol="0">
            <a:spAutoFit/>
          </a:bodyPr>
          <a:lstStyle/>
          <a:p>
            <a:r>
              <a:rPr lang="bn-BD" dirty="0" smtClean="0"/>
              <a:t> </a:t>
            </a:r>
            <a:r>
              <a:rPr lang="bn-BD" sz="4000" dirty="0" smtClean="0"/>
              <a:t>শিখনফল</a:t>
            </a:r>
            <a:r>
              <a:rPr lang="bn-BD" dirty="0" smtClean="0"/>
              <a:t> </a:t>
            </a:r>
            <a:endParaRPr lang="en-US" dirty="0"/>
          </a:p>
        </p:txBody>
      </p:sp>
      <p:sp>
        <p:nvSpPr>
          <p:cNvPr id="3" name="TextBox 2"/>
          <p:cNvSpPr txBox="1"/>
          <p:nvPr/>
        </p:nvSpPr>
        <p:spPr>
          <a:xfrm>
            <a:off x="762000" y="2209800"/>
            <a:ext cx="72390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t> ১। ত্রিভুজ সূত্রের সাহায্যে চতুর্ভুজ ক্ষেত্রের ক্ষেত্রফল</a:t>
            </a:r>
          </a:p>
          <a:p>
            <a:r>
              <a:rPr lang="bn-BD" sz="2400" dirty="0" smtClean="0"/>
              <a:t>     পরিমাপ করতে পারবে । </a:t>
            </a:r>
            <a:endParaRPr lang="en-US" sz="2400" dirty="0"/>
          </a:p>
        </p:txBody>
      </p:sp>
      <p:sp>
        <p:nvSpPr>
          <p:cNvPr id="4" name="TextBox 3"/>
          <p:cNvSpPr txBox="1"/>
          <p:nvPr/>
        </p:nvSpPr>
        <p:spPr>
          <a:xfrm>
            <a:off x="762000" y="3429000"/>
            <a:ext cx="58674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t>২। আয়তাকার ঘনবস্তুর ব্যাখ্যা দিতে পারবে</a:t>
            </a:r>
            <a:r>
              <a:rPr lang="bn-BD" dirty="0" smtClean="0"/>
              <a:t>। </a:t>
            </a:r>
            <a:endParaRPr lang="en-US" dirty="0"/>
          </a:p>
        </p:txBody>
      </p:sp>
      <p:sp>
        <p:nvSpPr>
          <p:cNvPr id="5" name="TextBox 4"/>
          <p:cNvSpPr txBox="1"/>
          <p:nvPr/>
        </p:nvSpPr>
        <p:spPr>
          <a:xfrm>
            <a:off x="762000" y="4419600"/>
            <a:ext cx="7162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t> ৩। আয়তাকার ঘনবস্তু ও ঘনকের পৃষ্ঠতলের ক্ষেত্রফল</a:t>
            </a:r>
          </a:p>
          <a:p>
            <a:r>
              <a:rPr lang="bn-BD" sz="2400" dirty="0" smtClean="0"/>
              <a:t>      পরিমাপ করতে পারবে। </a:t>
            </a:r>
            <a:endParaRPr lang="en-US"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4572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dirty="0" smtClean="0"/>
              <a:t> </a:t>
            </a:r>
            <a:r>
              <a:rPr lang="bn-BD" sz="2400" dirty="0" smtClean="0"/>
              <a:t>চতুর্ভুজক্ষেত্রের ক্ষেত্রফল নির্ণয় ।  </a:t>
            </a:r>
            <a:endParaRPr lang="en-US" sz="2400" dirty="0"/>
          </a:p>
        </p:txBody>
      </p:sp>
      <p:sp>
        <p:nvSpPr>
          <p:cNvPr id="3" name="Right Triangle 2"/>
          <p:cNvSpPr/>
          <p:nvPr/>
        </p:nvSpPr>
        <p:spPr>
          <a:xfrm>
            <a:off x="6858000" y="1371600"/>
            <a:ext cx="1524000" cy="9906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39000" y="2362200"/>
            <a:ext cx="838200" cy="369332"/>
          </a:xfrm>
          <a:prstGeom prst="rect">
            <a:avLst/>
          </a:prstGeom>
          <a:noFill/>
        </p:spPr>
        <p:txBody>
          <a:bodyPr wrap="square" rtlCol="0">
            <a:spAutoFit/>
          </a:bodyPr>
          <a:lstStyle/>
          <a:p>
            <a:r>
              <a:rPr lang="bn-BD" dirty="0" smtClean="0"/>
              <a:t> ভূমি </a:t>
            </a:r>
            <a:endParaRPr lang="en-US" dirty="0"/>
          </a:p>
        </p:txBody>
      </p:sp>
      <p:sp>
        <p:nvSpPr>
          <p:cNvPr id="5" name="TextBox 4"/>
          <p:cNvSpPr txBox="1"/>
          <p:nvPr/>
        </p:nvSpPr>
        <p:spPr>
          <a:xfrm>
            <a:off x="5791200" y="1676400"/>
            <a:ext cx="990600" cy="369332"/>
          </a:xfrm>
          <a:prstGeom prst="rect">
            <a:avLst/>
          </a:prstGeom>
          <a:noFill/>
        </p:spPr>
        <p:txBody>
          <a:bodyPr wrap="square" rtlCol="0">
            <a:spAutoFit/>
          </a:bodyPr>
          <a:lstStyle/>
          <a:p>
            <a:r>
              <a:rPr lang="bn-BD" dirty="0" smtClean="0"/>
              <a:t>উচ্চতা</a:t>
            </a:r>
            <a:endParaRPr lang="en-US" dirty="0"/>
          </a:p>
        </p:txBody>
      </p:sp>
      <p:sp>
        <p:nvSpPr>
          <p:cNvPr id="6" name="TextBox 5"/>
          <p:cNvSpPr txBox="1"/>
          <p:nvPr/>
        </p:nvSpPr>
        <p:spPr>
          <a:xfrm>
            <a:off x="7620000" y="1447800"/>
            <a:ext cx="1066800" cy="369332"/>
          </a:xfrm>
          <a:prstGeom prst="rect">
            <a:avLst/>
          </a:prstGeom>
          <a:noFill/>
        </p:spPr>
        <p:txBody>
          <a:bodyPr wrap="square" rtlCol="0">
            <a:spAutoFit/>
          </a:bodyPr>
          <a:lstStyle/>
          <a:p>
            <a:r>
              <a:rPr lang="bn-BD" dirty="0" smtClean="0"/>
              <a:t>অতিভূজ </a:t>
            </a:r>
            <a:endParaRPr lang="en-US" dirty="0"/>
          </a:p>
        </p:txBody>
      </p:sp>
      <p:sp>
        <p:nvSpPr>
          <p:cNvPr id="7" name="TextBox 6"/>
          <p:cNvSpPr txBox="1"/>
          <p:nvPr/>
        </p:nvSpPr>
        <p:spPr>
          <a:xfrm>
            <a:off x="457200" y="1828800"/>
            <a:ext cx="5105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dirty="0" smtClean="0"/>
              <a:t>১। ত্রিভুজ ক্ষেত্রের ক্ষেত্রফল = </a:t>
            </a:r>
            <a:r>
              <a:rPr lang="en-US" dirty="0" smtClean="0"/>
              <a:t>½</a:t>
            </a:r>
            <a:r>
              <a:rPr lang="bn-BD" dirty="0" smtClean="0">
                <a:latin typeface="Colonna MT"/>
              </a:rPr>
              <a:t> </a:t>
            </a:r>
            <a:r>
              <a:rPr lang="bn-BD" dirty="0" smtClean="0">
                <a:latin typeface="Colonna MT"/>
                <a:sym typeface="Symbol"/>
              </a:rPr>
              <a:t></a:t>
            </a:r>
            <a:r>
              <a:rPr lang="bn-BD" dirty="0" smtClean="0"/>
              <a:t> ভূমি </a:t>
            </a:r>
            <a:r>
              <a:rPr lang="bn-BD" dirty="0" smtClean="0">
                <a:sym typeface="Symbol"/>
              </a:rPr>
              <a:t></a:t>
            </a:r>
            <a:r>
              <a:rPr lang="bn-BD" dirty="0" smtClean="0"/>
              <a:t> উচ্চতা </a:t>
            </a:r>
            <a:endParaRPr lang="en-US" dirty="0"/>
          </a:p>
        </p:txBody>
      </p:sp>
      <p:cxnSp>
        <p:nvCxnSpPr>
          <p:cNvPr id="9" name="Straight Connector 8"/>
          <p:cNvCxnSpPr/>
          <p:nvPr/>
        </p:nvCxnSpPr>
        <p:spPr>
          <a:xfrm>
            <a:off x="6781800" y="30480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248400" y="3352800"/>
            <a:ext cx="838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53200" y="38862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696200" y="3352800"/>
            <a:ext cx="838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24600" y="2743200"/>
            <a:ext cx="457200" cy="369332"/>
          </a:xfrm>
          <a:prstGeom prst="rect">
            <a:avLst/>
          </a:prstGeom>
          <a:noFill/>
        </p:spPr>
        <p:txBody>
          <a:bodyPr wrap="square" rtlCol="0">
            <a:spAutoFit/>
          </a:bodyPr>
          <a:lstStyle/>
          <a:p>
            <a:r>
              <a:rPr lang="bn-BD" dirty="0" smtClean="0"/>
              <a:t> A</a:t>
            </a:r>
            <a:endParaRPr lang="en-US" dirty="0"/>
          </a:p>
        </p:txBody>
      </p:sp>
      <p:sp>
        <p:nvSpPr>
          <p:cNvPr id="20" name="TextBox 19"/>
          <p:cNvSpPr txBox="1"/>
          <p:nvPr/>
        </p:nvSpPr>
        <p:spPr>
          <a:xfrm>
            <a:off x="6248400" y="3810000"/>
            <a:ext cx="381000" cy="369332"/>
          </a:xfrm>
          <a:prstGeom prst="rect">
            <a:avLst/>
          </a:prstGeom>
          <a:noFill/>
        </p:spPr>
        <p:txBody>
          <a:bodyPr wrap="square" rtlCol="0">
            <a:spAutoFit/>
          </a:bodyPr>
          <a:lstStyle/>
          <a:p>
            <a:r>
              <a:rPr lang="bn-BD" dirty="0" smtClean="0"/>
              <a:t>B</a:t>
            </a:r>
            <a:endParaRPr lang="en-US" dirty="0"/>
          </a:p>
        </p:txBody>
      </p:sp>
      <p:sp>
        <p:nvSpPr>
          <p:cNvPr id="21" name="TextBox 20"/>
          <p:cNvSpPr txBox="1"/>
          <p:nvPr/>
        </p:nvSpPr>
        <p:spPr>
          <a:xfrm>
            <a:off x="8001000" y="3733800"/>
            <a:ext cx="381000" cy="369332"/>
          </a:xfrm>
          <a:prstGeom prst="rect">
            <a:avLst/>
          </a:prstGeom>
          <a:noFill/>
        </p:spPr>
        <p:txBody>
          <a:bodyPr wrap="square" rtlCol="0">
            <a:spAutoFit/>
          </a:bodyPr>
          <a:lstStyle/>
          <a:p>
            <a:r>
              <a:rPr lang="bn-BD" dirty="0" smtClean="0"/>
              <a:t>C</a:t>
            </a:r>
            <a:endParaRPr lang="en-US" dirty="0"/>
          </a:p>
        </p:txBody>
      </p:sp>
      <p:sp>
        <p:nvSpPr>
          <p:cNvPr id="22" name="TextBox 21"/>
          <p:cNvSpPr txBox="1"/>
          <p:nvPr/>
        </p:nvSpPr>
        <p:spPr>
          <a:xfrm>
            <a:off x="8305800" y="2819400"/>
            <a:ext cx="228600" cy="381000"/>
          </a:xfrm>
          <a:prstGeom prst="rect">
            <a:avLst/>
          </a:prstGeom>
          <a:noFill/>
        </p:spPr>
        <p:txBody>
          <a:bodyPr wrap="square" rtlCol="0">
            <a:spAutoFit/>
          </a:bodyPr>
          <a:lstStyle/>
          <a:p>
            <a:r>
              <a:rPr lang="bn-BD" dirty="0" smtClean="0"/>
              <a:t>D</a:t>
            </a:r>
            <a:endParaRPr lang="en-US" dirty="0"/>
          </a:p>
        </p:txBody>
      </p:sp>
      <p:cxnSp>
        <p:nvCxnSpPr>
          <p:cNvPr id="24" name="Straight Connector 23"/>
          <p:cNvCxnSpPr/>
          <p:nvPr/>
        </p:nvCxnSpPr>
        <p:spPr>
          <a:xfrm>
            <a:off x="6781800" y="3048000"/>
            <a:ext cx="1219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362700" y="3467100"/>
            <a:ext cx="838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29400" y="3886200"/>
            <a:ext cx="304800" cy="381000"/>
          </a:xfrm>
          <a:prstGeom prst="rect">
            <a:avLst/>
          </a:prstGeom>
          <a:noFill/>
        </p:spPr>
        <p:txBody>
          <a:bodyPr wrap="square" rtlCol="0">
            <a:spAutoFit/>
          </a:bodyPr>
          <a:lstStyle/>
          <a:p>
            <a:r>
              <a:rPr lang="bn-BD" dirty="0" smtClean="0"/>
              <a:t>E</a:t>
            </a:r>
            <a:endParaRPr lang="en-US" dirty="0"/>
          </a:p>
        </p:txBody>
      </p:sp>
      <p:sp>
        <p:nvSpPr>
          <p:cNvPr id="30" name="TextBox 29"/>
          <p:cNvSpPr txBox="1"/>
          <p:nvPr/>
        </p:nvSpPr>
        <p:spPr>
          <a:xfrm>
            <a:off x="609600" y="2590800"/>
            <a:ext cx="533400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7030A0"/>
                </a:solidFill>
              </a:rPr>
              <a:t>২। </a:t>
            </a:r>
            <a:r>
              <a:rPr lang="en-US" dirty="0" err="1" smtClean="0">
                <a:solidFill>
                  <a:srgbClr val="7030A0"/>
                </a:solidFill>
              </a:rPr>
              <a:t>সামান্তরিক</a:t>
            </a:r>
            <a:r>
              <a:rPr lang="en-US" dirty="0" smtClean="0">
                <a:solidFill>
                  <a:srgbClr val="7030A0"/>
                </a:solidFill>
              </a:rPr>
              <a:t> </a:t>
            </a:r>
            <a:r>
              <a:rPr lang="en-US" dirty="0" err="1" smtClean="0">
                <a:solidFill>
                  <a:srgbClr val="7030A0"/>
                </a:solidFill>
              </a:rPr>
              <a:t>ক্ষেত্রের</a:t>
            </a:r>
            <a:r>
              <a:rPr lang="en-US" dirty="0" smtClean="0">
                <a:solidFill>
                  <a:srgbClr val="7030A0"/>
                </a:solidFill>
              </a:rPr>
              <a:t> </a:t>
            </a:r>
            <a:r>
              <a:rPr lang="en-US" dirty="0" err="1" smtClean="0">
                <a:solidFill>
                  <a:srgbClr val="7030A0"/>
                </a:solidFill>
              </a:rPr>
              <a:t>ক্ষেত্রফল</a:t>
            </a:r>
            <a:r>
              <a:rPr lang="en-US" dirty="0" smtClean="0">
                <a:solidFill>
                  <a:srgbClr val="7030A0"/>
                </a:solidFill>
              </a:rPr>
              <a:t> </a:t>
            </a:r>
            <a:r>
              <a:rPr lang="en-US" dirty="0" err="1" smtClean="0">
                <a:solidFill>
                  <a:srgbClr val="7030A0"/>
                </a:solidFill>
              </a:rPr>
              <a:t>নির্ণয়ঃ</a:t>
            </a:r>
            <a:r>
              <a:rPr lang="en-US" dirty="0" smtClean="0">
                <a:solidFill>
                  <a:srgbClr val="7030A0"/>
                </a:solidFill>
              </a:rPr>
              <a:t> </a:t>
            </a:r>
          </a:p>
          <a:p>
            <a:r>
              <a:rPr lang="en-US" dirty="0" smtClean="0"/>
              <a:t> </a:t>
            </a:r>
            <a:r>
              <a:rPr lang="en-US" dirty="0" err="1" smtClean="0"/>
              <a:t>মনে</a:t>
            </a:r>
            <a:r>
              <a:rPr lang="en-US" dirty="0" smtClean="0"/>
              <a:t> </a:t>
            </a:r>
            <a:r>
              <a:rPr lang="en-US" dirty="0" err="1" smtClean="0"/>
              <a:t>করি</a:t>
            </a:r>
            <a:r>
              <a:rPr lang="en-US" dirty="0" smtClean="0"/>
              <a:t>, </a:t>
            </a:r>
            <a:r>
              <a:rPr lang="bn-BD" dirty="0" smtClean="0"/>
              <a:t>ABCD</a:t>
            </a:r>
            <a:r>
              <a:rPr lang="en-US" dirty="0" smtClean="0"/>
              <a:t>  </a:t>
            </a:r>
            <a:r>
              <a:rPr lang="en-US" dirty="0" err="1" smtClean="0"/>
              <a:t>একটি</a:t>
            </a:r>
            <a:r>
              <a:rPr lang="en-US" dirty="0" smtClean="0"/>
              <a:t> </a:t>
            </a:r>
            <a:r>
              <a:rPr lang="en-US" dirty="0" err="1" smtClean="0"/>
              <a:t>সামান্তরিক</a:t>
            </a:r>
            <a:r>
              <a:rPr lang="en-US" dirty="0" smtClean="0"/>
              <a:t>। </a:t>
            </a:r>
            <a:r>
              <a:rPr lang="bn-BD" dirty="0" smtClean="0"/>
              <a:t>AC</a:t>
            </a:r>
            <a:r>
              <a:rPr lang="en-US" dirty="0" smtClean="0"/>
              <a:t>  </a:t>
            </a:r>
            <a:r>
              <a:rPr lang="en-US" dirty="0" err="1" smtClean="0"/>
              <a:t>তার</a:t>
            </a:r>
            <a:r>
              <a:rPr lang="en-US" dirty="0" smtClean="0"/>
              <a:t> </a:t>
            </a:r>
            <a:r>
              <a:rPr lang="en-US" dirty="0" err="1" smtClean="0"/>
              <a:t>একটি</a:t>
            </a:r>
            <a:r>
              <a:rPr lang="en-US" dirty="0" smtClean="0"/>
              <a:t> </a:t>
            </a:r>
            <a:r>
              <a:rPr lang="en-US" dirty="0" err="1" smtClean="0"/>
              <a:t>কর্ণ</a:t>
            </a:r>
            <a:r>
              <a:rPr lang="en-US" dirty="0" smtClean="0"/>
              <a:t> । </a:t>
            </a:r>
            <a:r>
              <a:rPr lang="bn-BD" dirty="0" smtClean="0"/>
              <a:t>AC</a:t>
            </a:r>
            <a:r>
              <a:rPr lang="en-US" dirty="0" smtClean="0"/>
              <a:t> </a:t>
            </a:r>
            <a:r>
              <a:rPr lang="en-US" dirty="0" err="1" smtClean="0"/>
              <a:t>কর্ণ</a:t>
            </a:r>
            <a:r>
              <a:rPr lang="en-US" dirty="0" smtClean="0"/>
              <a:t> </a:t>
            </a:r>
            <a:r>
              <a:rPr lang="en-US" dirty="0" err="1" smtClean="0"/>
              <a:t>সামান্তরিকটিকে</a:t>
            </a:r>
            <a:r>
              <a:rPr lang="en-US" dirty="0" smtClean="0"/>
              <a:t> </a:t>
            </a:r>
            <a:r>
              <a:rPr lang="en-US" dirty="0" err="1" smtClean="0"/>
              <a:t>সমদ্বিখণ্ডিত</a:t>
            </a:r>
            <a:r>
              <a:rPr lang="en-US" dirty="0" smtClean="0"/>
              <a:t> </a:t>
            </a:r>
            <a:r>
              <a:rPr lang="en-US" dirty="0" err="1" smtClean="0"/>
              <a:t>করে</a:t>
            </a:r>
            <a:r>
              <a:rPr lang="en-US" dirty="0" smtClean="0"/>
              <a:t> । </a:t>
            </a:r>
            <a:r>
              <a:rPr lang="en-US" dirty="0" err="1" smtClean="0"/>
              <a:t>অর্থা</a:t>
            </a:r>
            <a:r>
              <a:rPr lang="en-US" dirty="0" smtClean="0"/>
              <a:t>ৎ </a:t>
            </a:r>
            <a:r>
              <a:rPr lang="en-US" dirty="0" smtClean="0">
                <a:latin typeface="Algerian"/>
              </a:rPr>
              <a:t>∆</a:t>
            </a:r>
            <a:r>
              <a:rPr lang="bn-BD" dirty="0" smtClean="0"/>
              <a:t> ABC</a:t>
            </a:r>
            <a:r>
              <a:rPr lang="en-US" dirty="0" smtClean="0"/>
              <a:t> ও </a:t>
            </a:r>
            <a:r>
              <a:rPr lang="en-US" dirty="0" smtClean="0">
                <a:latin typeface="Algerian"/>
              </a:rPr>
              <a:t>∆</a:t>
            </a:r>
            <a:r>
              <a:rPr lang="en-US" dirty="0" smtClean="0"/>
              <a:t> </a:t>
            </a:r>
            <a:r>
              <a:rPr lang="bn-BD" dirty="0" smtClean="0"/>
              <a:t>ADC</a:t>
            </a:r>
            <a:r>
              <a:rPr lang="en-US" dirty="0" smtClean="0"/>
              <a:t> </a:t>
            </a:r>
            <a:r>
              <a:rPr lang="en-US" dirty="0" err="1" smtClean="0"/>
              <a:t>দুইটি</a:t>
            </a:r>
            <a:r>
              <a:rPr lang="en-US" dirty="0" smtClean="0"/>
              <a:t> </a:t>
            </a:r>
            <a:r>
              <a:rPr lang="en-US" dirty="0" err="1" smtClean="0"/>
              <a:t>সমান</a:t>
            </a:r>
            <a:r>
              <a:rPr lang="en-US" dirty="0" smtClean="0"/>
              <a:t> </a:t>
            </a:r>
            <a:r>
              <a:rPr lang="en-US" dirty="0" err="1" smtClean="0"/>
              <a:t>ত্রিভুজ</a:t>
            </a:r>
            <a:r>
              <a:rPr lang="en-US" dirty="0" smtClean="0"/>
              <a:t> </a:t>
            </a:r>
            <a:r>
              <a:rPr lang="en-US" dirty="0" err="1" smtClean="0"/>
              <a:t>তৈরি</a:t>
            </a:r>
            <a:r>
              <a:rPr lang="en-US" dirty="0" smtClean="0"/>
              <a:t> </a:t>
            </a:r>
            <a:r>
              <a:rPr lang="en-US" dirty="0" err="1" smtClean="0"/>
              <a:t>হয়</a:t>
            </a:r>
            <a:r>
              <a:rPr lang="en-US" dirty="0" smtClean="0"/>
              <a:t>।</a:t>
            </a:r>
            <a:r>
              <a:rPr lang="bn-BD" dirty="0" smtClean="0"/>
              <a:t> </a:t>
            </a:r>
          </a:p>
          <a:p>
            <a:r>
              <a:rPr lang="bn-BD" dirty="0" smtClean="0"/>
              <a:t> </a:t>
            </a:r>
            <a:r>
              <a:rPr lang="en-US" dirty="0" err="1" smtClean="0"/>
              <a:t>সামান্তরিক</a:t>
            </a:r>
            <a:r>
              <a:rPr lang="en-US" dirty="0" smtClean="0"/>
              <a:t> </a:t>
            </a:r>
            <a:r>
              <a:rPr lang="en-US" dirty="0" err="1" smtClean="0"/>
              <a:t>এর</a:t>
            </a:r>
            <a:r>
              <a:rPr lang="en-US" dirty="0" smtClean="0"/>
              <a:t> </a:t>
            </a:r>
            <a:r>
              <a:rPr lang="en-US" dirty="0" err="1" smtClean="0"/>
              <a:t>ক্ষেত্রফল</a:t>
            </a:r>
            <a:r>
              <a:rPr lang="en-US" dirty="0" smtClean="0"/>
              <a:t> = </a:t>
            </a:r>
            <a:r>
              <a:rPr lang="en-US" dirty="0" err="1" smtClean="0"/>
              <a:t>ত্রিভুজ</a:t>
            </a:r>
            <a:r>
              <a:rPr lang="en-US" dirty="0" smtClean="0"/>
              <a:t> </a:t>
            </a:r>
            <a:r>
              <a:rPr lang="en-US" dirty="0" smtClean="0">
                <a:latin typeface="Algerian"/>
              </a:rPr>
              <a:t>∆</a:t>
            </a:r>
            <a:r>
              <a:rPr lang="en-US" dirty="0" smtClean="0"/>
              <a:t>ABC </a:t>
            </a:r>
            <a:r>
              <a:rPr lang="en-US" dirty="0" err="1" smtClean="0"/>
              <a:t>এর</a:t>
            </a:r>
            <a:r>
              <a:rPr lang="en-US" dirty="0" smtClean="0"/>
              <a:t> </a:t>
            </a:r>
            <a:r>
              <a:rPr lang="en-US" dirty="0" err="1" smtClean="0"/>
              <a:t>ক্ষেত্রফল</a:t>
            </a:r>
            <a:r>
              <a:rPr lang="en-US" dirty="0" smtClean="0"/>
              <a:t> +</a:t>
            </a:r>
            <a:r>
              <a:rPr lang="en-US" dirty="0" smtClean="0">
                <a:latin typeface="Algerian"/>
              </a:rPr>
              <a:t>∆</a:t>
            </a:r>
            <a:r>
              <a:rPr lang="en-US" dirty="0" smtClean="0"/>
              <a:t> ADC </a:t>
            </a:r>
            <a:r>
              <a:rPr lang="en-US" dirty="0" err="1" smtClean="0"/>
              <a:t>এর</a:t>
            </a:r>
            <a:r>
              <a:rPr lang="en-US" dirty="0" smtClean="0"/>
              <a:t> </a:t>
            </a:r>
            <a:r>
              <a:rPr lang="en-US" dirty="0" err="1" smtClean="0"/>
              <a:t>ক্ষেত্রফল</a:t>
            </a:r>
            <a:r>
              <a:rPr lang="en-US" dirty="0" smtClean="0"/>
              <a:t> = 2 </a:t>
            </a:r>
            <a:r>
              <a:rPr lang="en-US" dirty="0" smtClean="0">
                <a:latin typeface="Algerian"/>
              </a:rPr>
              <a:t>∆</a:t>
            </a:r>
            <a:r>
              <a:rPr lang="en-US" dirty="0" smtClean="0"/>
              <a:t> ABC </a:t>
            </a:r>
            <a:r>
              <a:rPr lang="en-US" dirty="0" err="1" smtClean="0"/>
              <a:t>ত্রিভুজ</a:t>
            </a:r>
            <a:r>
              <a:rPr lang="en-US" dirty="0" smtClean="0"/>
              <a:t> </a:t>
            </a:r>
            <a:r>
              <a:rPr lang="en-US" dirty="0" err="1" smtClean="0"/>
              <a:t>এর</a:t>
            </a:r>
            <a:r>
              <a:rPr lang="en-US" dirty="0" smtClean="0"/>
              <a:t> </a:t>
            </a:r>
            <a:r>
              <a:rPr lang="en-US" dirty="0" err="1" smtClean="0"/>
              <a:t>ক্ষেত্রফল</a:t>
            </a:r>
            <a:r>
              <a:rPr lang="en-US" dirty="0" smtClean="0"/>
              <a:t> </a:t>
            </a:r>
          </a:p>
          <a:p>
            <a:r>
              <a:rPr lang="en-US" dirty="0" smtClean="0"/>
              <a:t>                                        = 2 </a:t>
            </a:r>
            <a:r>
              <a:rPr lang="en-US" dirty="0" smtClean="0">
                <a:sym typeface="Symbol"/>
              </a:rPr>
              <a:t></a:t>
            </a:r>
            <a:r>
              <a:rPr lang="en-US" dirty="0" smtClean="0"/>
              <a:t> ½ </a:t>
            </a:r>
            <a:r>
              <a:rPr lang="en-US" dirty="0" smtClean="0">
                <a:sym typeface="Symbol"/>
              </a:rPr>
              <a:t></a:t>
            </a:r>
            <a:r>
              <a:rPr lang="en-US" dirty="0" err="1" smtClean="0"/>
              <a:t>ভূমি</a:t>
            </a:r>
            <a:r>
              <a:rPr lang="en-US" dirty="0" smtClean="0"/>
              <a:t> </a:t>
            </a:r>
            <a:r>
              <a:rPr lang="en-US" dirty="0" smtClean="0">
                <a:sym typeface="Symbol"/>
              </a:rPr>
              <a:t></a:t>
            </a:r>
            <a:r>
              <a:rPr lang="en-US" dirty="0" smtClean="0"/>
              <a:t> </a:t>
            </a:r>
            <a:r>
              <a:rPr lang="en-US" dirty="0" err="1" smtClean="0"/>
              <a:t>উচ্চতা</a:t>
            </a:r>
            <a:r>
              <a:rPr lang="en-US" dirty="0" smtClean="0"/>
              <a:t> </a:t>
            </a:r>
          </a:p>
          <a:p>
            <a:r>
              <a:rPr lang="en-US" dirty="0" smtClean="0"/>
              <a:t>                                        =   </a:t>
            </a:r>
            <a:r>
              <a:rPr lang="en-US" dirty="0" err="1" smtClean="0"/>
              <a:t>ভূমি</a:t>
            </a:r>
            <a:r>
              <a:rPr lang="en-US" dirty="0" smtClean="0"/>
              <a:t> </a:t>
            </a:r>
            <a:r>
              <a:rPr lang="en-US" dirty="0" smtClean="0">
                <a:sym typeface="Symbol"/>
              </a:rPr>
              <a:t></a:t>
            </a:r>
            <a:r>
              <a:rPr lang="en-US" dirty="0" err="1" smtClean="0"/>
              <a:t>উচ্চতা</a:t>
            </a:r>
            <a:r>
              <a:rPr lang="en-US" dirty="0" smtClean="0"/>
              <a:t>   </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096000" y="3352800"/>
            <a:ext cx="2667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5753100" y="2628900"/>
            <a:ext cx="1066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77000" y="2286000"/>
            <a:ext cx="1905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8039100" y="2628900"/>
            <a:ext cx="1066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7848600" y="28194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696200" y="2667000"/>
            <a:ext cx="1066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943600" y="28194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943600" y="35052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8572500" y="35433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0" y="3657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772400" y="3657600"/>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72200" y="1981200"/>
            <a:ext cx="533400" cy="369332"/>
          </a:xfrm>
          <a:prstGeom prst="rect">
            <a:avLst/>
          </a:prstGeom>
          <a:noFill/>
        </p:spPr>
        <p:txBody>
          <a:bodyPr wrap="square" rtlCol="0">
            <a:spAutoFit/>
          </a:bodyPr>
          <a:lstStyle/>
          <a:p>
            <a:r>
              <a:rPr lang="en-US" dirty="0" smtClean="0"/>
              <a:t> D</a:t>
            </a:r>
            <a:endParaRPr lang="en-US" dirty="0"/>
          </a:p>
        </p:txBody>
      </p:sp>
      <p:sp>
        <p:nvSpPr>
          <p:cNvPr id="26" name="TextBox 25"/>
          <p:cNvSpPr txBox="1"/>
          <p:nvPr/>
        </p:nvSpPr>
        <p:spPr>
          <a:xfrm>
            <a:off x="5638800" y="3352800"/>
            <a:ext cx="304800" cy="369332"/>
          </a:xfrm>
          <a:prstGeom prst="rect">
            <a:avLst/>
          </a:prstGeom>
          <a:noFill/>
        </p:spPr>
        <p:txBody>
          <a:bodyPr wrap="square" rtlCol="0">
            <a:spAutoFit/>
          </a:bodyPr>
          <a:lstStyle/>
          <a:p>
            <a:r>
              <a:rPr lang="en-US" dirty="0" smtClean="0"/>
              <a:t>A</a:t>
            </a:r>
            <a:endParaRPr lang="en-US" dirty="0"/>
          </a:p>
        </p:txBody>
      </p:sp>
      <p:sp>
        <p:nvSpPr>
          <p:cNvPr id="27" name="TextBox 26"/>
          <p:cNvSpPr txBox="1"/>
          <p:nvPr/>
        </p:nvSpPr>
        <p:spPr>
          <a:xfrm>
            <a:off x="8229600" y="1981200"/>
            <a:ext cx="304800" cy="369332"/>
          </a:xfrm>
          <a:prstGeom prst="rect">
            <a:avLst/>
          </a:prstGeom>
          <a:noFill/>
        </p:spPr>
        <p:txBody>
          <a:bodyPr wrap="square" rtlCol="0">
            <a:spAutoFit/>
          </a:bodyPr>
          <a:lstStyle/>
          <a:p>
            <a:r>
              <a:rPr lang="en-US" dirty="0" smtClean="0"/>
              <a:t>C</a:t>
            </a:r>
            <a:endParaRPr lang="en-US" dirty="0"/>
          </a:p>
        </p:txBody>
      </p:sp>
      <p:sp>
        <p:nvSpPr>
          <p:cNvPr id="28" name="TextBox 27"/>
          <p:cNvSpPr txBox="1"/>
          <p:nvPr/>
        </p:nvSpPr>
        <p:spPr>
          <a:xfrm>
            <a:off x="8839200" y="3200400"/>
            <a:ext cx="152400" cy="369332"/>
          </a:xfrm>
          <a:prstGeom prst="rect">
            <a:avLst/>
          </a:prstGeom>
          <a:noFill/>
        </p:spPr>
        <p:txBody>
          <a:bodyPr wrap="square" rtlCol="0">
            <a:spAutoFit/>
          </a:bodyPr>
          <a:lstStyle/>
          <a:p>
            <a:r>
              <a:rPr lang="en-US" dirty="0" smtClean="0"/>
              <a:t>B</a:t>
            </a:r>
            <a:endParaRPr lang="en-US" dirty="0"/>
          </a:p>
        </p:txBody>
      </p:sp>
      <p:sp>
        <p:nvSpPr>
          <p:cNvPr id="29" name="TextBox 28"/>
          <p:cNvSpPr txBox="1"/>
          <p:nvPr/>
        </p:nvSpPr>
        <p:spPr>
          <a:xfrm>
            <a:off x="8001000" y="3352800"/>
            <a:ext cx="76200" cy="369332"/>
          </a:xfrm>
          <a:prstGeom prst="rect">
            <a:avLst/>
          </a:prstGeom>
          <a:noFill/>
        </p:spPr>
        <p:txBody>
          <a:bodyPr wrap="square" rtlCol="0">
            <a:spAutoFit/>
          </a:bodyPr>
          <a:lstStyle/>
          <a:p>
            <a:r>
              <a:rPr lang="en-US" dirty="0" smtClean="0"/>
              <a:t>E</a:t>
            </a:r>
            <a:endParaRPr lang="en-US" dirty="0"/>
          </a:p>
        </p:txBody>
      </p:sp>
      <p:sp>
        <p:nvSpPr>
          <p:cNvPr id="30" name="TextBox 29"/>
          <p:cNvSpPr txBox="1"/>
          <p:nvPr/>
        </p:nvSpPr>
        <p:spPr>
          <a:xfrm>
            <a:off x="6553200" y="2819400"/>
            <a:ext cx="152400" cy="369332"/>
          </a:xfrm>
          <a:prstGeom prst="rect">
            <a:avLst/>
          </a:prstGeom>
          <a:noFill/>
        </p:spPr>
        <p:txBody>
          <a:bodyPr wrap="square" rtlCol="0">
            <a:spAutoFit/>
          </a:bodyPr>
          <a:lstStyle/>
          <a:p>
            <a:r>
              <a:rPr lang="en-US" dirty="0" smtClean="0"/>
              <a:t>h</a:t>
            </a:r>
            <a:endParaRPr lang="en-US" dirty="0"/>
          </a:p>
        </p:txBody>
      </p:sp>
      <p:sp>
        <p:nvSpPr>
          <p:cNvPr id="31" name="TextBox 30"/>
          <p:cNvSpPr txBox="1"/>
          <p:nvPr/>
        </p:nvSpPr>
        <p:spPr>
          <a:xfrm>
            <a:off x="8458200" y="2971800"/>
            <a:ext cx="76200" cy="369332"/>
          </a:xfrm>
          <a:prstGeom prst="rect">
            <a:avLst/>
          </a:prstGeom>
          <a:noFill/>
        </p:spPr>
        <p:txBody>
          <a:bodyPr wrap="square" rtlCol="0">
            <a:spAutoFit/>
          </a:bodyPr>
          <a:lstStyle/>
          <a:p>
            <a:r>
              <a:rPr lang="en-US" dirty="0" smtClean="0"/>
              <a:t>h</a:t>
            </a:r>
            <a:endParaRPr lang="en-US" dirty="0"/>
          </a:p>
        </p:txBody>
      </p:sp>
      <p:sp>
        <p:nvSpPr>
          <p:cNvPr id="32" name="TextBox 31"/>
          <p:cNvSpPr txBox="1"/>
          <p:nvPr/>
        </p:nvSpPr>
        <p:spPr>
          <a:xfrm>
            <a:off x="7543800" y="3429000"/>
            <a:ext cx="76200" cy="369332"/>
          </a:xfrm>
          <a:prstGeom prst="rect">
            <a:avLst/>
          </a:prstGeom>
          <a:noFill/>
        </p:spPr>
        <p:txBody>
          <a:bodyPr wrap="square" rtlCol="0">
            <a:spAutoFit/>
          </a:bodyPr>
          <a:lstStyle/>
          <a:p>
            <a:r>
              <a:rPr lang="en-US" dirty="0" smtClean="0"/>
              <a:t>a</a:t>
            </a:r>
            <a:endParaRPr lang="en-US" dirty="0"/>
          </a:p>
        </p:txBody>
      </p:sp>
      <p:sp>
        <p:nvSpPr>
          <p:cNvPr id="34" name="TextBox 33"/>
          <p:cNvSpPr txBox="1"/>
          <p:nvPr/>
        </p:nvSpPr>
        <p:spPr>
          <a:xfrm>
            <a:off x="304800" y="304800"/>
            <a:ext cx="4800600"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 </a:t>
            </a:r>
            <a:r>
              <a:rPr lang="en-US" dirty="0" err="1" smtClean="0">
                <a:solidFill>
                  <a:srgbClr val="0070C0"/>
                </a:solidFill>
              </a:rPr>
              <a:t>ট্রাপিজিয়ামক্ষেত্রের</a:t>
            </a:r>
            <a:r>
              <a:rPr lang="en-US" dirty="0" smtClean="0">
                <a:solidFill>
                  <a:srgbClr val="0070C0"/>
                </a:solidFill>
              </a:rPr>
              <a:t> </a:t>
            </a:r>
            <a:r>
              <a:rPr lang="en-US" dirty="0" err="1" smtClean="0">
                <a:solidFill>
                  <a:srgbClr val="0070C0"/>
                </a:solidFill>
              </a:rPr>
              <a:t>ক্ষেত্রফলঃ</a:t>
            </a:r>
            <a:r>
              <a:rPr lang="en-US" dirty="0" smtClean="0">
                <a:solidFill>
                  <a:srgbClr val="0070C0"/>
                </a:solidFill>
              </a:rPr>
              <a:t> </a:t>
            </a:r>
          </a:p>
          <a:p>
            <a:r>
              <a:rPr lang="en-US" dirty="0" smtClean="0"/>
              <a:t>ABCD </a:t>
            </a:r>
            <a:r>
              <a:rPr lang="en-US" dirty="0" err="1" smtClean="0"/>
              <a:t>একটি</a:t>
            </a:r>
            <a:r>
              <a:rPr lang="en-US" dirty="0" smtClean="0"/>
              <a:t> </a:t>
            </a:r>
            <a:r>
              <a:rPr lang="en-US" dirty="0" err="1" smtClean="0"/>
              <a:t>ট্রাপিজিয়া</a:t>
            </a:r>
            <a:r>
              <a:rPr lang="en-US" dirty="0" smtClean="0"/>
              <a:t>, </a:t>
            </a:r>
            <a:r>
              <a:rPr lang="en-US" dirty="0" err="1" smtClean="0"/>
              <a:t>যখানে</a:t>
            </a:r>
            <a:r>
              <a:rPr lang="en-US" dirty="0" smtClean="0"/>
              <a:t> AB </a:t>
            </a:r>
            <a:r>
              <a:rPr lang="en-US" dirty="0" smtClean="0">
                <a:latin typeface="Cambria Math"/>
                <a:ea typeface="Cambria Math"/>
              </a:rPr>
              <a:t>∥ CD, AB= a, CD= b</a:t>
            </a:r>
            <a:r>
              <a:rPr lang="en-US" dirty="0" smtClean="0"/>
              <a:t>  </a:t>
            </a:r>
            <a:r>
              <a:rPr lang="en-US" dirty="0" err="1" smtClean="0"/>
              <a:t>এবং</a:t>
            </a:r>
            <a:r>
              <a:rPr lang="en-US" dirty="0" smtClean="0"/>
              <a:t> AB ও CD </a:t>
            </a:r>
            <a:r>
              <a:rPr lang="en-US" dirty="0" err="1" smtClean="0"/>
              <a:t>এর</a:t>
            </a:r>
            <a:r>
              <a:rPr lang="en-US" dirty="0" smtClean="0"/>
              <a:t> </a:t>
            </a:r>
            <a:r>
              <a:rPr lang="en-US" dirty="0" err="1" smtClean="0"/>
              <a:t>লম্ব</a:t>
            </a:r>
            <a:r>
              <a:rPr lang="en-US" dirty="0" smtClean="0"/>
              <a:t> </a:t>
            </a:r>
            <a:r>
              <a:rPr lang="en-US" dirty="0" err="1" smtClean="0"/>
              <a:t>দূরত্ব</a:t>
            </a:r>
            <a:r>
              <a:rPr lang="en-US" dirty="0" smtClean="0"/>
              <a:t>= h </a:t>
            </a:r>
          </a:p>
          <a:p>
            <a:r>
              <a:rPr lang="en-US" dirty="0" smtClean="0"/>
              <a:t> C  </a:t>
            </a:r>
            <a:r>
              <a:rPr lang="en-US" dirty="0" err="1" smtClean="0"/>
              <a:t>বিন্দু</a:t>
            </a:r>
            <a:r>
              <a:rPr lang="en-US" dirty="0" smtClean="0"/>
              <a:t>  </a:t>
            </a:r>
            <a:r>
              <a:rPr lang="en-US" dirty="0" err="1" smtClean="0"/>
              <a:t>দিয়ে</a:t>
            </a:r>
            <a:r>
              <a:rPr lang="en-US" dirty="0" smtClean="0"/>
              <a:t> DA </a:t>
            </a:r>
            <a:r>
              <a:rPr lang="en-US" dirty="0" smtClean="0">
                <a:latin typeface="Cambria Math"/>
                <a:ea typeface="Cambria Math"/>
              </a:rPr>
              <a:t>∥</a:t>
            </a:r>
            <a:r>
              <a:rPr lang="en-US" dirty="0" smtClean="0"/>
              <a:t> CE  </a:t>
            </a:r>
            <a:r>
              <a:rPr lang="en-US" dirty="0" err="1" smtClean="0"/>
              <a:t>আঁকি</a:t>
            </a:r>
            <a:r>
              <a:rPr lang="en-US" dirty="0" smtClean="0"/>
              <a:t>। </a:t>
            </a:r>
          </a:p>
          <a:p>
            <a:r>
              <a:rPr lang="en-US" dirty="0" smtClean="0"/>
              <a:t> AECD  </a:t>
            </a:r>
            <a:r>
              <a:rPr lang="en-US" dirty="0" err="1" smtClean="0"/>
              <a:t>একটি</a:t>
            </a:r>
            <a:r>
              <a:rPr lang="en-US" dirty="0" smtClean="0"/>
              <a:t> </a:t>
            </a:r>
            <a:r>
              <a:rPr lang="en-US" dirty="0" err="1" smtClean="0"/>
              <a:t>সামান্তরিক</a:t>
            </a:r>
            <a:r>
              <a:rPr lang="en-US" dirty="0" smtClean="0"/>
              <a:t>। </a:t>
            </a:r>
            <a:r>
              <a:rPr lang="en-US" dirty="0" err="1" smtClean="0"/>
              <a:t>চিত্র</a:t>
            </a:r>
            <a:r>
              <a:rPr lang="en-US" dirty="0" smtClean="0"/>
              <a:t> </a:t>
            </a:r>
            <a:r>
              <a:rPr lang="en-US" dirty="0" err="1" smtClean="0"/>
              <a:t>থেকে</a:t>
            </a:r>
            <a:r>
              <a:rPr lang="en-US" dirty="0" smtClean="0"/>
              <a:t> </a:t>
            </a:r>
          </a:p>
          <a:p>
            <a:endParaRPr lang="en-US" dirty="0" smtClean="0"/>
          </a:p>
          <a:p>
            <a:r>
              <a:rPr lang="en-US" dirty="0" smtClean="0"/>
              <a:t> ABCD  </a:t>
            </a:r>
            <a:r>
              <a:rPr lang="en-US" dirty="0" err="1" smtClean="0"/>
              <a:t>ট্রাপিজিয়ামক্ষেত্রের</a:t>
            </a:r>
            <a:r>
              <a:rPr lang="en-US" dirty="0" smtClean="0"/>
              <a:t> </a:t>
            </a:r>
            <a:r>
              <a:rPr lang="en-US" dirty="0" err="1" smtClean="0"/>
              <a:t>ক্ষেত্রফল</a:t>
            </a:r>
            <a:r>
              <a:rPr lang="en-US" dirty="0" smtClean="0"/>
              <a:t> = AECD </a:t>
            </a:r>
            <a:r>
              <a:rPr lang="en-US" dirty="0" err="1" smtClean="0"/>
              <a:t>সামান্তরিকক্ষেত্রের</a:t>
            </a:r>
            <a:r>
              <a:rPr lang="en-US" dirty="0" smtClean="0"/>
              <a:t>  </a:t>
            </a:r>
            <a:r>
              <a:rPr lang="en-US" dirty="0" err="1" smtClean="0"/>
              <a:t>ক্ষেত্রফল</a:t>
            </a:r>
            <a:r>
              <a:rPr lang="en-US" dirty="0" smtClean="0"/>
              <a:t> + CEB  </a:t>
            </a:r>
            <a:r>
              <a:rPr lang="en-US" dirty="0" err="1" smtClean="0"/>
              <a:t>ত্রিভুজক্ষেত্রের</a:t>
            </a:r>
            <a:r>
              <a:rPr lang="en-US" dirty="0" smtClean="0"/>
              <a:t> </a:t>
            </a:r>
            <a:r>
              <a:rPr lang="en-US" dirty="0" err="1" smtClean="0"/>
              <a:t>ক্ষেত্রফল</a:t>
            </a:r>
            <a:r>
              <a:rPr lang="en-US" dirty="0" smtClean="0"/>
              <a:t> = b </a:t>
            </a:r>
            <a:r>
              <a:rPr lang="en-US" dirty="0" smtClean="0">
                <a:sym typeface="Symbol"/>
              </a:rPr>
              <a:t></a:t>
            </a:r>
            <a:r>
              <a:rPr lang="en-US" dirty="0" smtClean="0"/>
              <a:t> h + ½ ( a- b ) </a:t>
            </a:r>
            <a:r>
              <a:rPr lang="en-US" dirty="0" smtClean="0">
                <a:sym typeface="Symbol"/>
              </a:rPr>
              <a:t></a:t>
            </a:r>
            <a:r>
              <a:rPr lang="en-US" dirty="0" smtClean="0"/>
              <a:t> h </a:t>
            </a:r>
          </a:p>
          <a:p>
            <a:r>
              <a:rPr lang="en-US" dirty="0" smtClean="0"/>
              <a:t>                                             = ½ ( a+ b) </a:t>
            </a:r>
            <a:r>
              <a:rPr lang="en-US" dirty="0" smtClean="0">
                <a:sym typeface="Symbol"/>
              </a:rPr>
              <a:t></a:t>
            </a:r>
            <a:r>
              <a:rPr lang="en-US" dirty="0" smtClean="0"/>
              <a:t> h</a:t>
            </a:r>
          </a:p>
          <a:p>
            <a:r>
              <a:rPr lang="en-US" dirty="0" smtClean="0"/>
              <a:t> </a:t>
            </a:r>
            <a:r>
              <a:rPr lang="en-US" dirty="0" err="1" smtClean="0"/>
              <a:t>ট্রাপিজিয়াম</a:t>
            </a:r>
            <a:r>
              <a:rPr lang="en-US" dirty="0" smtClean="0"/>
              <a:t> </a:t>
            </a:r>
            <a:r>
              <a:rPr lang="en-US" dirty="0" err="1" smtClean="0"/>
              <a:t>ক্ষেত্রের</a:t>
            </a:r>
            <a:r>
              <a:rPr lang="en-US" dirty="0" smtClean="0"/>
              <a:t> </a:t>
            </a:r>
            <a:r>
              <a:rPr lang="en-US" dirty="0" err="1" smtClean="0"/>
              <a:t>ক্ষেত্রফল</a:t>
            </a:r>
            <a:r>
              <a:rPr lang="en-US" dirty="0" smtClean="0"/>
              <a:t> = </a:t>
            </a:r>
            <a:r>
              <a:rPr lang="en-US" dirty="0" err="1" smtClean="0"/>
              <a:t>সমান্তরাল</a:t>
            </a:r>
            <a:r>
              <a:rPr lang="en-US" dirty="0" smtClean="0"/>
              <a:t> </a:t>
            </a:r>
            <a:r>
              <a:rPr lang="en-US" dirty="0" err="1" smtClean="0"/>
              <a:t>বাহুদ্বয়ের</a:t>
            </a:r>
            <a:r>
              <a:rPr lang="en-US" dirty="0" smtClean="0"/>
              <a:t> </a:t>
            </a:r>
            <a:r>
              <a:rPr lang="en-US" dirty="0" err="1" smtClean="0"/>
              <a:t>সমষ্টির</a:t>
            </a:r>
            <a:r>
              <a:rPr lang="en-US" dirty="0" smtClean="0"/>
              <a:t>  </a:t>
            </a:r>
            <a:r>
              <a:rPr lang="en-US" dirty="0" err="1" smtClean="0"/>
              <a:t>গড়</a:t>
            </a:r>
            <a:r>
              <a:rPr lang="en-US" dirty="0" smtClean="0"/>
              <a:t>  </a:t>
            </a:r>
            <a:r>
              <a:rPr lang="en-US" dirty="0" smtClean="0">
                <a:sym typeface="Symbol"/>
              </a:rPr>
              <a:t></a:t>
            </a:r>
            <a:r>
              <a:rPr lang="en-US" dirty="0" smtClean="0"/>
              <a:t>  </a:t>
            </a:r>
            <a:r>
              <a:rPr lang="en-US" dirty="0" err="1" smtClean="0"/>
              <a:t>উচ্চতা</a:t>
            </a:r>
            <a:r>
              <a:rPr lang="en-US" dirty="0" smtClean="0"/>
              <a:t>  </a:t>
            </a:r>
            <a:endParaRPr lang="en-US" dirty="0"/>
          </a:p>
        </p:txBody>
      </p:sp>
      <p:cxnSp>
        <p:nvCxnSpPr>
          <p:cNvPr id="33" name="Straight Connector 32"/>
          <p:cNvCxnSpPr/>
          <p:nvPr/>
        </p:nvCxnSpPr>
        <p:spPr>
          <a:xfrm>
            <a:off x="6096000" y="62484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5486400" y="5334000"/>
            <a:ext cx="1524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00800" y="47244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7315200" y="5334000"/>
            <a:ext cx="15240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791200" y="4648200"/>
            <a:ext cx="381000" cy="369332"/>
          </a:xfrm>
          <a:prstGeom prst="rect">
            <a:avLst/>
          </a:prstGeom>
          <a:noFill/>
        </p:spPr>
        <p:txBody>
          <a:bodyPr wrap="square" rtlCol="0">
            <a:spAutoFit/>
          </a:bodyPr>
          <a:lstStyle/>
          <a:p>
            <a:r>
              <a:rPr lang="bn-BD" dirty="0" smtClean="0"/>
              <a:t> A</a:t>
            </a:r>
            <a:endParaRPr lang="en-US" dirty="0"/>
          </a:p>
        </p:txBody>
      </p:sp>
      <p:sp>
        <p:nvSpPr>
          <p:cNvPr id="48" name="TextBox 47"/>
          <p:cNvSpPr txBox="1"/>
          <p:nvPr/>
        </p:nvSpPr>
        <p:spPr>
          <a:xfrm>
            <a:off x="5715000" y="6172200"/>
            <a:ext cx="304800" cy="369332"/>
          </a:xfrm>
          <a:prstGeom prst="rect">
            <a:avLst/>
          </a:prstGeom>
          <a:noFill/>
        </p:spPr>
        <p:txBody>
          <a:bodyPr wrap="square" rtlCol="0">
            <a:spAutoFit/>
          </a:bodyPr>
          <a:lstStyle/>
          <a:p>
            <a:r>
              <a:rPr lang="bn-BD" dirty="0" smtClean="0"/>
              <a:t>B</a:t>
            </a:r>
            <a:endParaRPr lang="en-US" dirty="0"/>
          </a:p>
        </p:txBody>
      </p:sp>
      <p:sp>
        <p:nvSpPr>
          <p:cNvPr id="49" name="TextBox 48"/>
          <p:cNvSpPr txBox="1"/>
          <p:nvPr/>
        </p:nvSpPr>
        <p:spPr>
          <a:xfrm>
            <a:off x="8001000" y="6096000"/>
            <a:ext cx="381000" cy="381000"/>
          </a:xfrm>
          <a:prstGeom prst="rect">
            <a:avLst/>
          </a:prstGeom>
          <a:noFill/>
        </p:spPr>
        <p:txBody>
          <a:bodyPr wrap="square" rtlCol="0">
            <a:spAutoFit/>
          </a:bodyPr>
          <a:lstStyle/>
          <a:p>
            <a:r>
              <a:rPr lang="bn-BD" dirty="0" smtClean="0"/>
              <a:t>C</a:t>
            </a:r>
            <a:endParaRPr lang="en-US" dirty="0"/>
          </a:p>
        </p:txBody>
      </p:sp>
      <p:sp>
        <p:nvSpPr>
          <p:cNvPr id="50" name="TextBox 49"/>
          <p:cNvSpPr txBox="1"/>
          <p:nvPr/>
        </p:nvSpPr>
        <p:spPr>
          <a:xfrm>
            <a:off x="8305800" y="4495800"/>
            <a:ext cx="304800" cy="381000"/>
          </a:xfrm>
          <a:prstGeom prst="rect">
            <a:avLst/>
          </a:prstGeom>
          <a:noFill/>
        </p:spPr>
        <p:txBody>
          <a:bodyPr wrap="square" rtlCol="0">
            <a:spAutoFit/>
          </a:bodyPr>
          <a:lstStyle/>
          <a:p>
            <a:r>
              <a:rPr lang="bn-BD" dirty="0" smtClean="0"/>
              <a:t>D</a:t>
            </a:r>
            <a:endParaRPr lang="en-US" dirty="0"/>
          </a:p>
        </p:txBody>
      </p:sp>
      <p:cxnSp>
        <p:nvCxnSpPr>
          <p:cNvPr id="52" name="Straight Connector 51"/>
          <p:cNvCxnSpPr/>
          <p:nvPr/>
        </p:nvCxnSpPr>
        <p:spPr>
          <a:xfrm rot="16200000" flipH="1">
            <a:off x="6400800" y="4724400"/>
            <a:ext cx="15240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096000" y="4724400"/>
            <a:ext cx="213360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010400" y="5105400"/>
            <a:ext cx="304800" cy="369332"/>
          </a:xfrm>
          <a:prstGeom prst="rect">
            <a:avLst/>
          </a:prstGeom>
          <a:noFill/>
        </p:spPr>
        <p:txBody>
          <a:bodyPr wrap="square" rtlCol="0">
            <a:spAutoFit/>
          </a:bodyPr>
          <a:lstStyle/>
          <a:p>
            <a:r>
              <a:rPr lang="bn-BD" dirty="0" smtClean="0"/>
              <a:t>O</a:t>
            </a:r>
            <a:endParaRPr lang="en-US" dirty="0"/>
          </a:p>
        </p:txBody>
      </p:sp>
      <p:sp>
        <p:nvSpPr>
          <p:cNvPr id="56" name="TextBox 55"/>
          <p:cNvSpPr txBox="1"/>
          <p:nvPr/>
        </p:nvSpPr>
        <p:spPr>
          <a:xfrm>
            <a:off x="228600" y="3962400"/>
            <a:ext cx="5257800" cy="25853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 </a:t>
            </a:r>
            <a:r>
              <a:rPr lang="en-US" dirty="0" err="1" smtClean="0">
                <a:solidFill>
                  <a:srgbClr val="C00000"/>
                </a:solidFill>
              </a:rPr>
              <a:t>রম্বসক্ষেত্রের</a:t>
            </a:r>
            <a:r>
              <a:rPr lang="en-US" dirty="0" smtClean="0">
                <a:solidFill>
                  <a:srgbClr val="C00000"/>
                </a:solidFill>
              </a:rPr>
              <a:t> </a:t>
            </a:r>
            <a:r>
              <a:rPr lang="en-US" dirty="0" err="1" smtClean="0">
                <a:solidFill>
                  <a:srgbClr val="C00000"/>
                </a:solidFill>
              </a:rPr>
              <a:t>ক্ষেত্রফলঃ</a:t>
            </a:r>
            <a:r>
              <a:rPr lang="en-US" dirty="0" smtClean="0">
                <a:solidFill>
                  <a:srgbClr val="C00000"/>
                </a:solidFill>
              </a:rPr>
              <a:t> </a:t>
            </a:r>
          </a:p>
          <a:p>
            <a:r>
              <a:rPr lang="en-US" dirty="0" err="1" smtClean="0"/>
              <a:t>মনে</a:t>
            </a:r>
            <a:r>
              <a:rPr lang="en-US" dirty="0" smtClean="0"/>
              <a:t> </a:t>
            </a:r>
            <a:r>
              <a:rPr lang="en-US" dirty="0" err="1" smtClean="0"/>
              <a:t>করি</a:t>
            </a:r>
            <a:r>
              <a:rPr lang="en-US" dirty="0" smtClean="0"/>
              <a:t>, ABCD </a:t>
            </a:r>
            <a:r>
              <a:rPr lang="en-US" dirty="0" err="1" smtClean="0"/>
              <a:t>রম্বসের</a:t>
            </a:r>
            <a:r>
              <a:rPr lang="en-US" dirty="0" smtClean="0"/>
              <a:t> AC ও BD </a:t>
            </a:r>
            <a:r>
              <a:rPr lang="en-US" dirty="0" err="1" smtClean="0"/>
              <a:t>কর্ণদ্বয়</a:t>
            </a:r>
            <a:r>
              <a:rPr lang="en-US" dirty="0" smtClean="0"/>
              <a:t> </a:t>
            </a:r>
            <a:r>
              <a:rPr lang="en-US" dirty="0" err="1" smtClean="0"/>
              <a:t>পরস্পরকে</a:t>
            </a:r>
            <a:r>
              <a:rPr lang="en-US" dirty="0" smtClean="0"/>
              <a:t> O </a:t>
            </a:r>
            <a:r>
              <a:rPr lang="en-US" dirty="0" err="1" smtClean="0"/>
              <a:t>বিন্দুতে</a:t>
            </a:r>
            <a:r>
              <a:rPr lang="en-US" dirty="0" smtClean="0"/>
              <a:t> </a:t>
            </a:r>
            <a:r>
              <a:rPr lang="en-US" dirty="0" err="1" smtClean="0"/>
              <a:t>ছেদ</a:t>
            </a:r>
            <a:r>
              <a:rPr lang="en-US" dirty="0" smtClean="0"/>
              <a:t> </a:t>
            </a:r>
            <a:r>
              <a:rPr lang="en-US" dirty="0" err="1" smtClean="0"/>
              <a:t>করে</a:t>
            </a:r>
            <a:r>
              <a:rPr lang="en-US" dirty="0" smtClean="0"/>
              <a:t>। </a:t>
            </a:r>
            <a:r>
              <a:rPr lang="en-US" dirty="0" err="1" smtClean="0"/>
              <a:t>কর্ণদ্বয়ের</a:t>
            </a:r>
            <a:r>
              <a:rPr lang="en-US" dirty="0" smtClean="0"/>
              <a:t> </a:t>
            </a:r>
            <a:r>
              <a:rPr lang="en-US" dirty="0" err="1" smtClean="0"/>
              <a:t>দৈর্ঘ্যকে</a:t>
            </a:r>
            <a:r>
              <a:rPr lang="en-US" dirty="0" smtClean="0"/>
              <a:t> </a:t>
            </a:r>
            <a:r>
              <a:rPr lang="en-US" dirty="0" err="1" smtClean="0"/>
              <a:t>যথাক্রমে</a:t>
            </a:r>
            <a:r>
              <a:rPr lang="en-US" dirty="0" smtClean="0"/>
              <a:t> a ও b </a:t>
            </a:r>
            <a:r>
              <a:rPr lang="en-US" dirty="0" err="1" smtClean="0"/>
              <a:t>দ্বারা</a:t>
            </a:r>
            <a:r>
              <a:rPr lang="en-US" dirty="0" smtClean="0"/>
              <a:t> </a:t>
            </a:r>
            <a:r>
              <a:rPr lang="en-US" dirty="0" err="1" smtClean="0"/>
              <a:t>নির্দেশ</a:t>
            </a:r>
            <a:r>
              <a:rPr lang="en-US" dirty="0" smtClean="0"/>
              <a:t> </a:t>
            </a:r>
            <a:r>
              <a:rPr lang="en-US" dirty="0" err="1" smtClean="0"/>
              <a:t>করি</a:t>
            </a:r>
            <a:r>
              <a:rPr lang="en-US" dirty="0" smtClean="0"/>
              <a:t>। </a:t>
            </a:r>
          </a:p>
          <a:p>
            <a:r>
              <a:rPr lang="en-US" dirty="0" err="1" smtClean="0"/>
              <a:t>রম্বসক্ষেত্রের</a:t>
            </a:r>
            <a:r>
              <a:rPr lang="en-US" dirty="0" smtClean="0"/>
              <a:t> </a:t>
            </a:r>
            <a:r>
              <a:rPr lang="en-US" dirty="0" err="1" smtClean="0"/>
              <a:t>ক্ষেত্রফল</a:t>
            </a:r>
            <a:r>
              <a:rPr lang="en-US" dirty="0" smtClean="0"/>
              <a:t> = DAC </a:t>
            </a:r>
            <a:r>
              <a:rPr lang="en-US" dirty="0" err="1" smtClean="0"/>
              <a:t>ত্রিভুজক্ষেত্রের</a:t>
            </a:r>
            <a:r>
              <a:rPr lang="en-US" dirty="0" smtClean="0"/>
              <a:t> </a:t>
            </a:r>
            <a:r>
              <a:rPr lang="en-US" dirty="0" err="1" smtClean="0"/>
              <a:t>ক্ষেত্রফল</a:t>
            </a:r>
            <a:r>
              <a:rPr lang="en-US" dirty="0" smtClean="0"/>
              <a:t> + BAC </a:t>
            </a:r>
            <a:r>
              <a:rPr lang="en-US" dirty="0" err="1" smtClean="0"/>
              <a:t>ত্রিভুজক্ষেত্রের</a:t>
            </a:r>
            <a:r>
              <a:rPr lang="en-US" dirty="0" smtClean="0"/>
              <a:t> </a:t>
            </a:r>
            <a:r>
              <a:rPr lang="en-US" dirty="0" err="1" smtClean="0"/>
              <a:t>ক্ষেত্রফল</a:t>
            </a:r>
            <a:r>
              <a:rPr lang="en-US" dirty="0" smtClean="0"/>
              <a:t> </a:t>
            </a:r>
          </a:p>
          <a:p>
            <a:r>
              <a:rPr lang="en-US" dirty="0" smtClean="0"/>
              <a:t>                                           =½ </a:t>
            </a:r>
            <a:r>
              <a:rPr lang="en-US" dirty="0" smtClean="0">
                <a:sym typeface="Symbol"/>
              </a:rPr>
              <a:t></a:t>
            </a:r>
            <a:r>
              <a:rPr lang="en-US" dirty="0" smtClean="0"/>
              <a:t> a</a:t>
            </a:r>
            <a:r>
              <a:rPr lang="en-US" dirty="0" smtClean="0">
                <a:sym typeface="Symbol"/>
              </a:rPr>
              <a:t></a:t>
            </a:r>
            <a:r>
              <a:rPr lang="en-US" dirty="0" smtClean="0"/>
              <a:t> ½ b +½ a</a:t>
            </a:r>
            <a:r>
              <a:rPr lang="en-US" dirty="0" smtClean="0">
                <a:sym typeface="Symbol"/>
              </a:rPr>
              <a:t></a:t>
            </a:r>
            <a:r>
              <a:rPr lang="en-US" dirty="0" smtClean="0"/>
              <a:t>½ b</a:t>
            </a:r>
          </a:p>
          <a:p>
            <a:r>
              <a:rPr lang="en-US" dirty="0" smtClean="0"/>
              <a:t>                                           = ½ </a:t>
            </a:r>
            <a:r>
              <a:rPr lang="en-US" dirty="0" err="1" smtClean="0"/>
              <a:t>a</a:t>
            </a:r>
            <a:r>
              <a:rPr lang="en-US" dirty="0" err="1" smtClean="0">
                <a:sym typeface="Symbol"/>
              </a:rPr>
              <a:t></a:t>
            </a:r>
            <a:r>
              <a:rPr lang="en-US" dirty="0" err="1" smtClean="0"/>
              <a:t>b</a:t>
            </a:r>
            <a:r>
              <a:rPr lang="en-US" dirty="0" smtClean="0"/>
              <a:t> </a:t>
            </a:r>
          </a:p>
          <a:p>
            <a:r>
              <a:rPr lang="en-US" dirty="0" smtClean="0"/>
              <a:t> </a:t>
            </a:r>
            <a:r>
              <a:rPr lang="en-US" dirty="0" err="1" smtClean="0"/>
              <a:t>রম্বসক্ষেত্রের</a:t>
            </a:r>
            <a:r>
              <a:rPr lang="en-US" dirty="0" smtClean="0"/>
              <a:t> </a:t>
            </a:r>
            <a:r>
              <a:rPr lang="en-US" dirty="0" err="1" smtClean="0"/>
              <a:t>ক্ষেত্রফল</a:t>
            </a:r>
            <a:r>
              <a:rPr lang="en-US" dirty="0" smtClean="0"/>
              <a:t>=</a:t>
            </a:r>
            <a:r>
              <a:rPr lang="en-US" dirty="0" err="1" smtClean="0"/>
              <a:t>কর্ণদ্বয়ের</a:t>
            </a:r>
            <a:r>
              <a:rPr lang="en-US" dirty="0" smtClean="0"/>
              <a:t> </a:t>
            </a:r>
            <a:r>
              <a:rPr lang="en-US" dirty="0" err="1" smtClean="0"/>
              <a:t>গুণফলের</a:t>
            </a:r>
            <a:r>
              <a:rPr lang="en-US" dirty="0" smtClean="0"/>
              <a:t> </a:t>
            </a:r>
            <a:r>
              <a:rPr lang="en-US" dirty="0" err="1" smtClean="0"/>
              <a:t>অর্ধেক</a:t>
            </a:r>
            <a:r>
              <a:rPr lang="en-US" dirty="0" smtClean="0"/>
              <a:t>  </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8.png"/>
          <p:cNvPicPr>
            <a:picLocks noChangeAspect="1"/>
          </p:cNvPicPr>
          <p:nvPr/>
        </p:nvPicPr>
        <p:blipFill>
          <a:blip r:embed="rId2"/>
          <a:stretch>
            <a:fillRect/>
          </a:stretch>
        </p:blipFill>
        <p:spPr>
          <a:xfrm>
            <a:off x="6096000" y="1752600"/>
            <a:ext cx="2714625" cy="1685925"/>
          </a:xfrm>
          <a:prstGeom prst="rect">
            <a:avLst/>
          </a:prstGeom>
        </p:spPr>
      </p:pic>
      <p:pic>
        <p:nvPicPr>
          <p:cNvPr id="4" name="Picture 3" descr="41.png"/>
          <p:cNvPicPr>
            <a:picLocks noChangeAspect="1"/>
          </p:cNvPicPr>
          <p:nvPr/>
        </p:nvPicPr>
        <p:blipFill>
          <a:blip r:embed="rId3"/>
          <a:stretch>
            <a:fillRect/>
          </a:stretch>
        </p:blipFill>
        <p:spPr>
          <a:xfrm>
            <a:off x="6324600" y="3962400"/>
            <a:ext cx="2257425" cy="2028825"/>
          </a:xfrm>
          <a:prstGeom prst="rect">
            <a:avLst/>
          </a:prstGeom>
        </p:spPr>
      </p:pic>
      <p:sp>
        <p:nvSpPr>
          <p:cNvPr id="5" name="TextBox 4"/>
          <p:cNvSpPr txBox="1"/>
          <p:nvPr/>
        </p:nvSpPr>
        <p:spPr>
          <a:xfrm>
            <a:off x="6477000" y="3505200"/>
            <a:ext cx="990600" cy="369332"/>
          </a:xfrm>
          <a:prstGeom prst="rect">
            <a:avLst/>
          </a:prstGeom>
          <a:noFill/>
        </p:spPr>
        <p:txBody>
          <a:bodyPr wrap="square" rtlCol="0">
            <a:spAutoFit/>
          </a:bodyPr>
          <a:lstStyle/>
          <a:p>
            <a:r>
              <a:rPr lang="bn-BD" dirty="0" smtClean="0"/>
              <a:t> চিত্র-১ </a:t>
            </a:r>
            <a:endParaRPr lang="en-US" dirty="0"/>
          </a:p>
        </p:txBody>
      </p:sp>
      <p:sp>
        <p:nvSpPr>
          <p:cNvPr id="6" name="TextBox 5"/>
          <p:cNvSpPr txBox="1"/>
          <p:nvPr/>
        </p:nvSpPr>
        <p:spPr>
          <a:xfrm>
            <a:off x="6781800" y="6019800"/>
            <a:ext cx="1143000" cy="369332"/>
          </a:xfrm>
          <a:prstGeom prst="rect">
            <a:avLst/>
          </a:prstGeom>
          <a:noFill/>
        </p:spPr>
        <p:txBody>
          <a:bodyPr wrap="square" rtlCol="0">
            <a:spAutoFit/>
          </a:bodyPr>
          <a:lstStyle/>
          <a:p>
            <a:r>
              <a:rPr lang="bn-BD" dirty="0" smtClean="0"/>
              <a:t> চিত্র-২ </a:t>
            </a:r>
            <a:endParaRPr lang="en-US" dirty="0"/>
          </a:p>
        </p:txBody>
      </p:sp>
      <p:sp>
        <p:nvSpPr>
          <p:cNvPr id="7" name="TextBox 6"/>
          <p:cNvSpPr txBox="1"/>
          <p:nvPr/>
        </p:nvSpPr>
        <p:spPr>
          <a:xfrm>
            <a:off x="533400" y="1905000"/>
            <a:ext cx="51054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dirty="0" smtClean="0"/>
              <a:t>চিত্র-১  এর বস্তুটি আয়তাকার ঘনবস্তু । এর মোট ছয়টি আয়তাকার পৃষ্ঠ বা তল আছে, যাদের প্রত্যেকটি একটি আয়তক্ষেত্র। পরস্পর বিপরীত পাসের পৃষ্ঠদ্বয় সমান ও সমান্তরাল।</a:t>
            </a:r>
            <a:r>
              <a:rPr lang="en-US" dirty="0" smtClean="0"/>
              <a:t> </a:t>
            </a:r>
            <a:r>
              <a:rPr lang="en-US" dirty="0" err="1" smtClean="0"/>
              <a:t>কাজেই</a:t>
            </a:r>
            <a:r>
              <a:rPr lang="en-US" dirty="0" smtClean="0"/>
              <a:t> </a:t>
            </a:r>
            <a:r>
              <a:rPr lang="en-US" dirty="0" err="1" smtClean="0"/>
              <a:t>পরস্পর</a:t>
            </a:r>
            <a:r>
              <a:rPr lang="en-US" dirty="0" smtClean="0"/>
              <a:t> </a:t>
            </a:r>
            <a:r>
              <a:rPr lang="en-US" dirty="0" err="1" smtClean="0"/>
              <a:t>বিপরীত</a:t>
            </a:r>
            <a:r>
              <a:rPr lang="en-US" dirty="0" smtClean="0"/>
              <a:t> </a:t>
            </a:r>
            <a:r>
              <a:rPr lang="en-US" dirty="0" err="1" smtClean="0"/>
              <a:t>পাসের</a:t>
            </a:r>
            <a:r>
              <a:rPr lang="en-US" dirty="0" smtClean="0"/>
              <a:t> </a:t>
            </a:r>
            <a:r>
              <a:rPr lang="en-US" dirty="0" err="1" smtClean="0"/>
              <a:t>দুইটি</a:t>
            </a:r>
            <a:r>
              <a:rPr lang="en-US" dirty="0" smtClean="0"/>
              <a:t> </a:t>
            </a:r>
            <a:r>
              <a:rPr lang="en-US" dirty="0" err="1" smtClean="0"/>
              <a:t>পৃষ্ঠের</a:t>
            </a:r>
            <a:r>
              <a:rPr lang="en-US" dirty="0" smtClean="0"/>
              <a:t>  </a:t>
            </a:r>
            <a:r>
              <a:rPr lang="en-US" dirty="0" err="1" smtClean="0"/>
              <a:t>ক্ষেত্রফল</a:t>
            </a:r>
            <a:r>
              <a:rPr lang="en-US" dirty="0" smtClean="0"/>
              <a:t> </a:t>
            </a:r>
            <a:r>
              <a:rPr lang="en-US" dirty="0" err="1" smtClean="0"/>
              <a:t>সমান</a:t>
            </a:r>
            <a:r>
              <a:rPr lang="en-US" dirty="0" smtClean="0"/>
              <a:t>। </a:t>
            </a:r>
            <a:r>
              <a:rPr lang="bn-BD" dirty="0" smtClean="0"/>
              <a:t> </a:t>
            </a:r>
          </a:p>
        </p:txBody>
      </p:sp>
      <p:sp>
        <p:nvSpPr>
          <p:cNvPr id="8" name="TextBox 7"/>
          <p:cNvSpPr txBox="1"/>
          <p:nvPr/>
        </p:nvSpPr>
        <p:spPr>
          <a:xfrm>
            <a:off x="457200" y="3962400"/>
            <a:ext cx="525780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bn-BD" dirty="0" smtClean="0"/>
              <a:t>চিত্র-২  এর বস্তুটি বর্গাকার ঘনবস্তু। এর মোট ছয়টি পরস্পর সমান বর্গাকার পৃষ্ঠ বা তল আছে, যাদের প্রত্যেকটি একটি বর্গক্ষেত্র। আবার পরস্পর বিপরীত পৃষ্ঠদ্বয় সমান্তরাল। বর্গাকার ঘনবস্তুকে ঘনক বলা হয়। পরস্পর দুইটি করে পৃষ্ঠের ছেদ-রেখাংশকে ঘনকের ধার বা বাহু বলা হয়। ঘনকের সকল ধার বা বাহু পরস্পর সমান। কাজেই ঘনকের সকল পৃষ্ঠের ক্ষেত্রফল পরস্পর সমান।   </a:t>
            </a:r>
            <a:endParaRPr lang="en-US" dirty="0"/>
          </a:p>
        </p:txBody>
      </p:sp>
      <p:sp>
        <p:nvSpPr>
          <p:cNvPr id="9" name="Rectangle 8"/>
          <p:cNvSpPr/>
          <p:nvPr/>
        </p:nvSpPr>
        <p:spPr>
          <a:xfrm>
            <a:off x="533400" y="457200"/>
            <a:ext cx="495300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bn-BD" dirty="0" smtClean="0"/>
              <a:t>ঘনবস্তুঃ  যার দৈর্ঘ্য, প্রস্থ ও উচ্চতা আছে তাকে ঘনবস্তু  বলা  হয়। যেমন- বই, বাক্স, ইট , ফুটবল ইত্যাদী।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33528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bn-BD" dirty="0" smtClean="0"/>
              <a:t> ঘনবস্তুর পৃষ্ঠের ক্ষেত্রফল নির্ণয়ঃ </a:t>
            </a:r>
            <a:endParaRPr lang="en-US" dirty="0"/>
          </a:p>
        </p:txBody>
      </p:sp>
      <p:sp>
        <p:nvSpPr>
          <p:cNvPr id="3" name="TextBox 2"/>
          <p:cNvSpPr txBox="1"/>
          <p:nvPr/>
        </p:nvSpPr>
        <p:spPr>
          <a:xfrm>
            <a:off x="228600" y="3352800"/>
            <a:ext cx="83820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dirty="0" smtClean="0"/>
              <a:t>আয়তাকার ঘনবস্তুঃ একটি আয়তাকার ঘনবস্তুর দৈর্ঘ্য </a:t>
            </a:r>
            <a:r>
              <a:rPr lang="en-US" dirty="0" smtClean="0"/>
              <a:t>a</a:t>
            </a:r>
            <a:r>
              <a:rPr lang="bn-BD" dirty="0" smtClean="0"/>
              <a:t> , প্রস্থ </a:t>
            </a:r>
            <a:r>
              <a:rPr lang="en-US" dirty="0" smtClean="0"/>
              <a:t>b</a:t>
            </a:r>
            <a:r>
              <a:rPr lang="bn-BD" dirty="0" smtClean="0"/>
              <a:t> ও</a:t>
            </a:r>
            <a:r>
              <a:rPr lang="en-US" dirty="0" smtClean="0"/>
              <a:t> </a:t>
            </a:r>
            <a:r>
              <a:rPr lang="bn-BD" dirty="0" smtClean="0"/>
              <a:t>উচ্চতা </a:t>
            </a:r>
            <a:r>
              <a:rPr lang="en-US" dirty="0" smtClean="0"/>
              <a:t>c</a:t>
            </a:r>
            <a:r>
              <a:rPr lang="bn-BD" dirty="0" smtClean="0"/>
              <a:t> একক হলে, চিত্রানুসারে, ঘনবস্তুটির সমগ্র পৃষ্ঠের ক্ষেত্রফল = {( ab + ab ) + ( bc + bc ) + ( ca + ca )} </a:t>
            </a:r>
            <a:endParaRPr lang="en-US" dirty="0" smtClean="0"/>
          </a:p>
          <a:p>
            <a:r>
              <a:rPr lang="en-US" dirty="0" smtClean="0"/>
              <a:t>                                                                                    = 2 ( </a:t>
            </a:r>
            <a:r>
              <a:rPr lang="en-US" dirty="0" err="1" smtClean="0"/>
              <a:t>ab</a:t>
            </a:r>
            <a:r>
              <a:rPr lang="en-US" dirty="0" smtClean="0"/>
              <a:t> + </a:t>
            </a:r>
            <a:r>
              <a:rPr lang="en-US" dirty="0" err="1" smtClean="0"/>
              <a:t>bc</a:t>
            </a:r>
            <a:r>
              <a:rPr lang="en-US" dirty="0" smtClean="0"/>
              <a:t> + ca )     </a:t>
            </a:r>
            <a:r>
              <a:rPr lang="en-US" dirty="0" err="1" smtClean="0"/>
              <a:t>বর্গএকক</a:t>
            </a:r>
            <a:r>
              <a:rPr lang="en-US" dirty="0" smtClean="0"/>
              <a:t> </a:t>
            </a:r>
            <a:endParaRPr lang="en-US" dirty="0"/>
          </a:p>
        </p:txBody>
      </p:sp>
      <p:sp>
        <p:nvSpPr>
          <p:cNvPr id="4" name="TextBox 3"/>
          <p:cNvSpPr txBox="1"/>
          <p:nvPr/>
        </p:nvSpPr>
        <p:spPr>
          <a:xfrm>
            <a:off x="304800" y="4724400"/>
            <a:ext cx="83820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smtClean="0"/>
              <a:t>ঘনকঃ</a:t>
            </a:r>
            <a:endParaRPr lang="en-US" dirty="0" smtClean="0"/>
          </a:p>
          <a:p>
            <a:r>
              <a:rPr lang="en-US" dirty="0" smtClean="0"/>
              <a:t> </a:t>
            </a:r>
            <a:r>
              <a:rPr lang="en-US" dirty="0" err="1" smtClean="0"/>
              <a:t>একটি</a:t>
            </a:r>
            <a:r>
              <a:rPr lang="en-US" dirty="0" smtClean="0"/>
              <a:t> </a:t>
            </a:r>
            <a:r>
              <a:rPr lang="en-US" dirty="0" err="1" smtClean="0"/>
              <a:t>ঘনকের</a:t>
            </a:r>
            <a:r>
              <a:rPr lang="en-US" dirty="0" smtClean="0"/>
              <a:t> </a:t>
            </a:r>
            <a:r>
              <a:rPr lang="en-US" dirty="0" err="1" smtClean="0"/>
              <a:t>ধার</a:t>
            </a:r>
            <a:r>
              <a:rPr lang="en-US" dirty="0" smtClean="0"/>
              <a:t> a </a:t>
            </a:r>
            <a:r>
              <a:rPr lang="en-US" dirty="0" err="1" smtClean="0"/>
              <a:t>একক</a:t>
            </a:r>
            <a:r>
              <a:rPr lang="en-US" dirty="0" smtClean="0"/>
              <a:t> </a:t>
            </a:r>
            <a:r>
              <a:rPr lang="en-US" dirty="0" err="1" smtClean="0"/>
              <a:t>হলে</a:t>
            </a:r>
            <a:r>
              <a:rPr lang="en-US" dirty="0" smtClean="0"/>
              <a:t>, </a:t>
            </a:r>
            <a:r>
              <a:rPr lang="en-US" dirty="0" err="1" smtClean="0"/>
              <a:t>এর</a:t>
            </a:r>
            <a:r>
              <a:rPr lang="en-US" dirty="0" smtClean="0"/>
              <a:t> </a:t>
            </a:r>
            <a:r>
              <a:rPr lang="en-US" dirty="0" err="1" smtClean="0"/>
              <a:t>ছয়টি</a:t>
            </a:r>
            <a:r>
              <a:rPr lang="en-US" dirty="0" smtClean="0"/>
              <a:t> </a:t>
            </a:r>
            <a:r>
              <a:rPr lang="en-US" dirty="0" err="1" smtClean="0"/>
              <a:t>পৃষ্ঠের</a:t>
            </a:r>
            <a:r>
              <a:rPr lang="en-US" dirty="0" smtClean="0"/>
              <a:t> </a:t>
            </a:r>
            <a:r>
              <a:rPr lang="en-US" dirty="0" err="1" smtClean="0"/>
              <a:t>প্রতিটির</a:t>
            </a:r>
            <a:r>
              <a:rPr lang="en-US" dirty="0" smtClean="0"/>
              <a:t> </a:t>
            </a:r>
            <a:r>
              <a:rPr lang="en-US" dirty="0" err="1" smtClean="0"/>
              <a:t>ক্ষেত্রফল</a:t>
            </a:r>
            <a:r>
              <a:rPr lang="en-US" dirty="0" smtClean="0"/>
              <a:t> =  </a:t>
            </a:r>
            <a:r>
              <a:rPr lang="en-US" dirty="0" err="1" smtClean="0"/>
              <a:t>a</a:t>
            </a:r>
            <a:r>
              <a:rPr lang="en-US" dirty="0" err="1" smtClean="0">
                <a:sym typeface="Symbol"/>
              </a:rPr>
              <a:t>a</a:t>
            </a:r>
            <a:r>
              <a:rPr lang="en-US" dirty="0" smtClean="0"/>
              <a:t> </a:t>
            </a:r>
            <a:r>
              <a:rPr lang="en-US" dirty="0" err="1" smtClean="0"/>
              <a:t>বর্গএকক</a:t>
            </a:r>
            <a:r>
              <a:rPr lang="en-US" dirty="0" smtClean="0"/>
              <a:t> </a:t>
            </a:r>
          </a:p>
          <a:p>
            <a:r>
              <a:rPr lang="en-US" dirty="0" smtClean="0"/>
              <a:t>                                                                                                                            = a</a:t>
            </a:r>
            <a:r>
              <a:rPr lang="en-US" baseline="30000" dirty="0" smtClean="0"/>
              <a:t>2</a:t>
            </a:r>
            <a:r>
              <a:rPr lang="en-US" dirty="0" smtClean="0"/>
              <a:t>  </a:t>
            </a:r>
            <a:r>
              <a:rPr lang="en-US" dirty="0" err="1" smtClean="0"/>
              <a:t>বর্গএকক</a:t>
            </a:r>
            <a:r>
              <a:rPr lang="en-US" dirty="0" smtClean="0"/>
              <a:t> </a:t>
            </a:r>
          </a:p>
          <a:p>
            <a:r>
              <a:rPr lang="en-US" dirty="0" err="1" smtClean="0"/>
              <a:t>অতএব</a:t>
            </a:r>
            <a:r>
              <a:rPr lang="en-US" dirty="0" smtClean="0"/>
              <a:t>, </a:t>
            </a:r>
            <a:r>
              <a:rPr lang="en-US" dirty="0" err="1" smtClean="0"/>
              <a:t>ঘনকটির</a:t>
            </a:r>
            <a:r>
              <a:rPr lang="en-US" dirty="0" smtClean="0"/>
              <a:t> </a:t>
            </a:r>
            <a:r>
              <a:rPr lang="en-US" dirty="0" err="1" smtClean="0"/>
              <a:t>সমগ্র</a:t>
            </a:r>
            <a:r>
              <a:rPr lang="en-US" dirty="0" smtClean="0"/>
              <a:t> </a:t>
            </a:r>
            <a:r>
              <a:rPr lang="en-US" dirty="0" err="1" smtClean="0"/>
              <a:t>পৃষ্ঠের</a:t>
            </a:r>
            <a:r>
              <a:rPr lang="en-US" dirty="0" smtClean="0"/>
              <a:t> </a:t>
            </a:r>
            <a:r>
              <a:rPr lang="en-US" dirty="0" err="1" smtClean="0"/>
              <a:t>ক্ষেত্রফল</a:t>
            </a:r>
            <a:r>
              <a:rPr lang="en-US" dirty="0" smtClean="0"/>
              <a:t> = 6a</a:t>
            </a:r>
            <a:r>
              <a:rPr lang="en-US" baseline="30000" dirty="0" smtClean="0"/>
              <a:t>2</a:t>
            </a:r>
            <a:r>
              <a:rPr lang="en-US" dirty="0" smtClean="0"/>
              <a:t>   </a:t>
            </a:r>
            <a:r>
              <a:rPr lang="en-US" dirty="0" err="1" smtClean="0"/>
              <a:t>বর্গএকক</a:t>
            </a:r>
            <a:r>
              <a:rPr lang="en-US" dirty="0" smtClean="0"/>
              <a:t>। </a:t>
            </a:r>
            <a:endParaRPr lang="en-US" dirty="0"/>
          </a:p>
        </p:txBody>
      </p:sp>
      <p:pic>
        <p:nvPicPr>
          <p:cNvPr id="5" name="Picture 4" descr="20200620_154605.jpg"/>
          <p:cNvPicPr>
            <a:picLocks noChangeAspect="1"/>
          </p:cNvPicPr>
          <p:nvPr/>
        </p:nvPicPr>
        <p:blipFill>
          <a:blip r:embed="rId2" cstate="print"/>
          <a:stretch>
            <a:fillRect/>
          </a:stretch>
        </p:blipFill>
        <p:spPr>
          <a:xfrm>
            <a:off x="990600" y="1371600"/>
            <a:ext cx="4038600" cy="158879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870</Words>
  <Application>Microsoft Office PowerPoint</Application>
  <PresentationFormat>On-screen Show (4:3)</PresentationFormat>
  <Paragraphs>104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Algerian</vt:lpstr>
      <vt:lpstr>Arial</vt:lpstr>
      <vt:lpstr>Calibri</vt:lpstr>
      <vt:lpstr>Cambria Math</vt:lpstr>
      <vt:lpstr>Colonna MT</vt:lpstr>
      <vt:lpstr>Symbol</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HP-NPC</dc:creator>
  <cp:lastModifiedBy>HP-NPC</cp:lastModifiedBy>
  <cp:revision>64</cp:revision>
  <dcterms:created xsi:type="dcterms:W3CDTF">2006-08-16T00:00:00Z</dcterms:created>
  <dcterms:modified xsi:type="dcterms:W3CDTF">2020-09-28T05:54:37Z</dcterms:modified>
</cp:coreProperties>
</file>