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5" r:id="rId7"/>
    <p:sldId id="263" r:id="rId8"/>
    <p:sldId id="264" r:id="rId9"/>
    <p:sldId id="271" r:id="rId10"/>
    <p:sldId id="272" r:id="rId11"/>
    <p:sldId id="274" r:id="rId12"/>
    <p:sldId id="275" r:id="rId13"/>
    <p:sldId id="273" r:id="rId14"/>
    <p:sldId id="276" r:id="rId15"/>
    <p:sldId id="260" r:id="rId16"/>
    <p:sldId id="266" r:id="rId17"/>
    <p:sldId id="267" r:id="rId18"/>
    <p:sldId id="268" r:id="rId19"/>
    <p:sldId id="26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5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580598-608C-4B56-9A85-C9F3F193B2A4}" type="datetimeFigureOut">
              <a:rPr lang="en-US" smtClean="0"/>
              <a:t>29-Sep-20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F6E0-D614-4BFD-BC10-92F7E200BA23}" type="slidenum">
              <a:rPr lang="en-US" smtClean="0"/>
              <a:t>‹#›</a:t>
            </a:fld>
            <a:endParaRPr lang="en-US"/>
          </a:p>
        </p:txBody>
      </p:sp>
    </p:spTree>
    <p:extLst>
      <p:ext uri="{BB962C8B-B14F-4D97-AF65-F5344CB8AC3E}">
        <p14:creationId xmlns:p14="http://schemas.microsoft.com/office/powerpoint/2010/main" val="409384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80598-608C-4B56-9A85-C9F3F193B2A4}" type="datetimeFigureOut">
              <a:rPr lang="en-US" smtClean="0"/>
              <a:t>29-Sep-20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F6E0-D614-4BFD-BC10-92F7E200BA23}" type="slidenum">
              <a:rPr lang="en-US" smtClean="0"/>
              <a:t>‹#›</a:t>
            </a:fld>
            <a:endParaRPr lang="en-US"/>
          </a:p>
        </p:txBody>
      </p:sp>
    </p:spTree>
    <p:extLst>
      <p:ext uri="{BB962C8B-B14F-4D97-AF65-F5344CB8AC3E}">
        <p14:creationId xmlns:p14="http://schemas.microsoft.com/office/powerpoint/2010/main" val="187944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80598-608C-4B56-9A85-C9F3F193B2A4}" type="datetimeFigureOut">
              <a:rPr lang="en-US" smtClean="0"/>
              <a:t>29-Sep-20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F6E0-D614-4BFD-BC10-92F7E200BA23}" type="slidenum">
              <a:rPr lang="en-US" smtClean="0"/>
              <a:t>‹#›</a:t>
            </a:fld>
            <a:endParaRPr lang="en-US"/>
          </a:p>
        </p:txBody>
      </p:sp>
    </p:spTree>
    <p:extLst>
      <p:ext uri="{BB962C8B-B14F-4D97-AF65-F5344CB8AC3E}">
        <p14:creationId xmlns:p14="http://schemas.microsoft.com/office/powerpoint/2010/main" val="14447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80598-608C-4B56-9A85-C9F3F193B2A4}" type="datetimeFigureOut">
              <a:rPr lang="en-US" smtClean="0"/>
              <a:t>29-Sep-20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F6E0-D614-4BFD-BC10-92F7E200BA23}" type="slidenum">
              <a:rPr lang="en-US" smtClean="0"/>
              <a:t>‹#›</a:t>
            </a:fld>
            <a:endParaRPr lang="en-US"/>
          </a:p>
        </p:txBody>
      </p:sp>
    </p:spTree>
    <p:extLst>
      <p:ext uri="{BB962C8B-B14F-4D97-AF65-F5344CB8AC3E}">
        <p14:creationId xmlns:p14="http://schemas.microsoft.com/office/powerpoint/2010/main" val="233134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80598-608C-4B56-9A85-C9F3F193B2A4}" type="datetimeFigureOut">
              <a:rPr lang="en-US" smtClean="0"/>
              <a:t>29-Sep-20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F6E0-D614-4BFD-BC10-92F7E200BA23}" type="slidenum">
              <a:rPr lang="en-US" smtClean="0"/>
              <a:t>‹#›</a:t>
            </a:fld>
            <a:endParaRPr lang="en-US"/>
          </a:p>
        </p:txBody>
      </p:sp>
    </p:spTree>
    <p:extLst>
      <p:ext uri="{BB962C8B-B14F-4D97-AF65-F5344CB8AC3E}">
        <p14:creationId xmlns:p14="http://schemas.microsoft.com/office/powerpoint/2010/main" val="289970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580598-608C-4B56-9A85-C9F3F193B2A4}" type="datetimeFigureOut">
              <a:rPr lang="en-US" smtClean="0"/>
              <a:t>29-Sep-20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1F6E0-D614-4BFD-BC10-92F7E200BA23}" type="slidenum">
              <a:rPr lang="en-US" smtClean="0"/>
              <a:t>‹#›</a:t>
            </a:fld>
            <a:endParaRPr lang="en-US"/>
          </a:p>
        </p:txBody>
      </p:sp>
    </p:spTree>
    <p:extLst>
      <p:ext uri="{BB962C8B-B14F-4D97-AF65-F5344CB8AC3E}">
        <p14:creationId xmlns:p14="http://schemas.microsoft.com/office/powerpoint/2010/main" val="107185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80598-608C-4B56-9A85-C9F3F193B2A4}" type="datetimeFigureOut">
              <a:rPr lang="en-US" smtClean="0"/>
              <a:t>29-Sep-20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C1F6E0-D614-4BFD-BC10-92F7E200BA23}" type="slidenum">
              <a:rPr lang="en-US" smtClean="0"/>
              <a:t>‹#›</a:t>
            </a:fld>
            <a:endParaRPr lang="en-US"/>
          </a:p>
        </p:txBody>
      </p:sp>
    </p:spTree>
    <p:extLst>
      <p:ext uri="{BB962C8B-B14F-4D97-AF65-F5344CB8AC3E}">
        <p14:creationId xmlns:p14="http://schemas.microsoft.com/office/powerpoint/2010/main" val="297579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80598-608C-4B56-9A85-C9F3F193B2A4}" type="datetimeFigureOut">
              <a:rPr lang="en-US" smtClean="0"/>
              <a:t>29-Sep-20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C1F6E0-D614-4BFD-BC10-92F7E200BA23}" type="slidenum">
              <a:rPr lang="en-US" smtClean="0"/>
              <a:t>‹#›</a:t>
            </a:fld>
            <a:endParaRPr lang="en-US"/>
          </a:p>
        </p:txBody>
      </p:sp>
    </p:spTree>
    <p:extLst>
      <p:ext uri="{BB962C8B-B14F-4D97-AF65-F5344CB8AC3E}">
        <p14:creationId xmlns:p14="http://schemas.microsoft.com/office/powerpoint/2010/main" val="294717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80598-608C-4B56-9A85-C9F3F193B2A4}" type="datetimeFigureOut">
              <a:rPr lang="en-US" smtClean="0"/>
              <a:t>29-Sep-20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C1F6E0-D614-4BFD-BC10-92F7E200BA23}" type="slidenum">
              <a:rPr lang="en-US" smtClean="0"/>
              <a:t>‹#›</a:t>
            </a:fld>
            <a:endParaRPr lang="en-US"/>
          </a:p>
        </p:txBody>
      </p:sp>
    </p:spTree>
    <p:extLst>
      <p:ext uri="{BB962C8B-B14F-4D97-AF65-F5344CB8AC3E}">
        <p14:creationId xmlns:p14="http://schemas.microsoft.com/office/powerpoint/2010/main" val="2702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80598-608C-4B56-9A85-C9F3F193B2A4}" type="datetimeFigureOut">
              <a:rPr lang="en-US" smtClean="0"/>
              <a:t>29-Sep-20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1F6E0-D614-4BFD-BC10-92F7E200BA23}" type="slidenum">
              <a:rPr lang="en-US" smtClean="0"/>
              <a:t>‹#›</a:t>
            </a:fld>
            <a:endParaRPr lang="en-US"/>
          </a:p>
        </p:txBody>
      </p:sp>
    </p:spTree>
    <p:extLst>
      <p:ext uri="{BB962C8B-B14F-4D97-AF65-F5344CB8AC3E}">
        <p14:creationId xmlns:p14="http://schemas.microsoft.com/office/powerpoint/2010/main" val="913682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80598-608C-4B56-9A85-C9F3F193B2A4}" type="datetimeFigureOut">
              <a:rPr lang="en-US" smtClean="0"/>
              <a:t>29-Sep-20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1F6E0-D614-4BFD-BC10-92F7E200BA23}" type="slidenum">
              <a:rPr lang="en-US" smtClean="0"/>
              <a:t>‹#›</a:t>
            </a:fld>
            <a:endParaRPr lang="en-US"/>
          </a:p>
        </p:txBody>
      </p:sp>
    </p:spTree>
    <p:extLst>
      <p:ext uri="{BB962C8B-B14F-4D97-AF65-F5344CB8AC3E}">
        <p14:creationId xmlns:p14="http://schemas.microsoft.com/office/powerpoint/2010/main" val="336613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80598-608C-4B56-9A85-C9F3F193B2A4}" type="datetimeFigureOut">
              <a:rPr lang="en-US" smtClean="0"/>
              <a:t>29-Sep-20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1F6E0-D614-4BFD-BC10-92F7E200BA23}" type="slidenum">
              <a:rPr lang="en-US" smtClean="0"/>
              <a:t>‹#›</a:t>
            </a:fld>
            <a:endParaRPr lang="en-US"/>
          </a:p>
        </p:txBody>
      </p:sp>
    </p:spTree>
    <p:extLst>
      <p:ext uri="{BB962C8B-B14F-4D97-AF65-F5344CB8AC3E}">
        <p14:creationId xmlns:p14="http://schemas.microsoft.com/office/powerpoint/2010/main" val="4207667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0.tmp"/><Relationship Id="rId3" Type="http://schemas.openxmlformats.org/officeDocument/2006/relationships/image" Target="../media/image25.tmp"/><Relationship Id="rId7" Type="http://schemas.openxmlformats.org/officeDocument/2006/relationships/image" Target="../media/image29.tmp"/><Relationship Id="rId2" Type="http://schemas.openxmlformats.org/officeDocument/2006/relationships/image" Target="../media/image24.tmp"/><Relationship Id="rId1" Type="http://schemas.openxmlformats.org/officeDocument/2006/relationships/slideLayout" Target="../slideLayouts/slideLayout7.xml"/><Relationship Id="rId6" Type="http://schemas.openxmlformats.org/officeDocument/2006/relationships/image" Target="../media/image28.tmp"/><Relationship Id="rId5" Type="http://schemas.openxmlformats.org/officeDocument/2006/relationships/image" Target="../media/image27.tmp"/><Relationship Id="rId10" Type="http://schemas.openxmlformats.org/officeDocument/2006/relationships/image" Target="../media/image32.tmp"/><Relationship Id="rId4" Type="http://schemas.openxmlformats.org/officeDocument/2006/relationships/image" Target="../media/image26.tmp"/><Relationship Id="rId9" Type="http://schemas.openxmlformats.org/officeDocument/2006/relationships/image" Target="../media/image31.tmp"/></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tmp"/></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14.xml.rels><?xml version="1.0" encoding="UTF-8" standalone="yes"?>
<Relationships xmlns="http://schemas.openxmlformats.org/package/2006/relationships"><Relationship Id="rId8" Type="http://schemas.openxmlformats.org/officeDocument/2006/relationships/image" Target="../media/image29.tmp"/><Relationship Id="rId3" Type="http://schemas.openxmlformats.org/officeDocument/2006/relationships/image" Target="../media/image24.tmp"/><Relationship Id="rId7" Type="http://schemas.openxmlformats.org/officeDocument/2006/relationships/image" Target="../media/image28.tmp"/><Relationship Id="rId2" Type="http://schemas.openxmlformats.org/officeDocument/2006/relationships/image" Target="../media/image32.tmp"/><Relationship Id="rId1" Type="http://schemas.openxmlformats.org/officeDocument/2006/relationships/slideLayout" Target="../slideLayouts/slideLayout7.xml"/><Relationship Id="rId6" Type="http://schemas.openxmlformats.org/officeDocument/2006/relationships/image" Target="../media/image27.tmp"/><Relationship Id="rId5" Type="http://schemas.openxmlformats.org/officeDocument/2006/relationships/image" Target="../media/image26.tmp"/><Relationship Id="rId10" Type="http://schemas.openxmlformats.org/officeDocument/2006/relationships/image" Target="../media/image31.tmp"/><Relationship Id="rId4" Type="http://schemas.openxmlformats.org/officeDocument/2006/relationships/image" Target="../media/image25.tmp"/><Relationship Id="rId9" Type="http://schemas.openxmlformats.org/officeDocument/2006/relationships/image" Target="../media/image30.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gif"/><Relationship Id="rId1" Type="http://schemas.openxmlformats.org/officeDocument/2006/relationships/slideLayout" Target="../slideLayouts/slideLayout7.xml"/><Relationship Id="rId5" Type="http://schemas.openxmlformats.org/officeDocument/2006/relationships/image" Target="../media/image41.tmp"/><Relationship Id="rId4" Type="http://schemas.openxmlformats.org/officeDocument/2006/relationships/image" Target="../media/image40.tmp"/></Relationships>
</file>

<file path=ppt/slides/_rels/slide1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33" y="422031"/>
            <a:ext cx="11354638" cy="600514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Oval 4"/>
          <p:cNvSpPr/>
          <p:nvPr/>
        </p:nvSpPr>
        <p:spPr>
          <a:xfrm>
            <a:off x="7094136" y="683289"/>
            <a:ext cx="4240405" cy="1868992"/>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perspectiveFront"/>
              <a:lightRig rig="threePt" dir="t"/>
            </a:scene3d>
            <a:sp3d extrusionH="57150">
              <a:bevelT w="38100" h="38100" prst="angle"/>
            </a:sp3d>
          </a:bodyPr>
          <a:lstStyle/>
          <a:p>
            <a:pPr algn="ctr"/>
            <a:r>
              <a:rPr lang="bn-IN" sz="4800" dirty="0" smtClean="0">
                <a:solidFill>
                  <a:srgbClr val="7030A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স্বাগতম</a:t>
            </a:r>
            <a:endParaRPr lang="en-US" sz="4800" dirty="0">
              <a:solidFill>
                <a:srgbClr val="7030A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62846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744" y="2111677"/>
            <a:ext cx="3391074" cy="2508379"/>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651" y="2086276"/>
            <a:ext cx="3880049" cy="2533780"/>
          </a:xfrm>
          <a:prstGeom prst="rect">
            <a:avLst/>
          </a:prstGeom>
        </p:spPr>
      </p:pic>
      <p:sp>
        <p:nvSpPr>
          <p:cNvPr id="7" name="Rounded Rectangle 6"/>
          <p:cNvSpPr/>
          <p:nvPr/>
        </p:nvSpPr>
        <p:spPr>
          <a:xfrm>
            <a:off x="952164" y="604546"/>
            <a:ext cx="10090974" cy="1274426"/>
          </a:xfrm>
          <a:prstGeom prst="roundRect">
            <a:avLst/>
          </a:prstGeom>
          <a:solidFill>
            <a:schemeClr val="accent1">
              <a:lumMod val="75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2400" dirty="0" smtClean="0">
                <a:latin typeface="NikoshBAN" panose="02000000000000000000" pitchFamily="2" charset="0"/>
                <a:cs typeface="NikoshBAN" panose="02000000000000000000" pitchFamily="2" charset="0"/>
              </a:rPr>
              <a:t>কৃষিকাজে আমরা বিভিন্ন প্রযুক্তি ব্যবহার করি। যেমন- কাস্তে, কোদাল, লাঙল, ট্রাক্টর ইত্যাদি। খাদ্য পাওয়ার জন্যে আমরা হাঁস-মুরগি, গরু-ছাগল পালন করি এবং মাছ চাষ করি। প্রযুক্তি ব্যবহার করে আমরা এসব আরও বাড়াতে পারি। </a:t>
            </a:r>
            <a:endParaRPr lang="en-US" sz="2400" dirty="0">
              <a:latin typeface="NikoshBAN" panose="02000000000000000000" pitchFamily="2" charset="0"/>
              <a:cs typeface="NikoshBAN" panose="02000000000000000000" pitchFamily="2" charset="0"/>
            </a:endParaRPr>
          </a:p>
        </p:txBody>
      </p:sp>
      <p:sp>
        <p:nvSpPr>
          <p:cNvPr id="8" name="Rounded Rectangle 7"/>
          <p:cNvSpPr/>
          <p:nvPr/>
        </p:nvSpPr>
        <p:spPr>
          <a:xfrm>
            <a:off x="1502121" y="4852762"/>
            <a:ext cx="9445450" cy="1335774"/>
          </a:xfrm>
          <a:prstGeom prst="roundRect">
            <a:avLst/>
          </a:prstGeom>
          <a:solidFill>
            <a:schemeClr val="accent1">
              <a:lumMod val="75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600" dirty="0" smtClean="0">
                <a:latin typeface="NikoshBAN" panose="02000000000000000000" pitchFamily="2" charset="0"/>
                <a:cs typeface="NikoshBAN" panose="02000000000000000000" pitchFamily="2" charset="0"/>
              </a:rPr>
              <a:t>এমনিভাবে প্রযুক্তি আমাদের জীবনের সঙ্গে ঘনিষ্ঠভাবে জড়িত। প্রযুক্তি আমাদের জীবনযাত্রাকে আরামদায়ক ও নিরাপদ করেছে।</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326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lowchart: Data 4"/>
          <p:cNvSpPr/>
          <p:nvPr/>
        </p:nvSpPr>
        <p:spPr>
          <a:xfrm>
            <a:off x="674699" y="527441"/>
            <a:ext cx="4129874" cy="727396"/>
          </a:xfrm>
          <a:prstGeom prst="flowChartInputOutput">
            <a:avLst/>
          </a:prstGeom>
          <a:solidFill>
            <a:srgbClr val="7030A0"/>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latin typeface="NikoshBAN" panose="02000000000000000000" pitchFamily="2" charset="0"/>
                <a:cs typeface="NikoshBAN" panose="02000000000000000000" pitchFamily="2" charset="0"/>
              </a:rPr>
              <a:t>যাতায়াত</a:t>
            </a:r>
            <a:endParaRPr lang="en-US" sz="5400" dirty="0">
              <a:latin typeface="NikoshBAN" panose="02000000000000000000" pitchFamily="2" charset="0"/>
              <a:cs typeface="NikoshBAN" panose="02000000000000000000" pitchFamily="2" charset="0"/>
            </a:endParaRPr>
          </a:p>
        </p:txBody>
      </p:sp>
      <p:sp>
        <p:nvSpPr>
          <p:cNvPr id="6" name="TextBox 5"/>
          <p:cNvSpPr txBox="1"/>
          <p:nvPr/>
        </p:nvSpPr>
        <p:spPr>
          <a:xfrm>
            <a:off x="575058" y="1353784"/>
            <a:ext cx="11041884" cy="954107"/>
          </a:xfrm>
          <a:prstGeom prst="rect">
            <a:avLst/>
          </a:prstGeom>
          <a:noFill/>
        </p:spPr>
        <p:txBody>
          <a:bodyPr wrap="square" rtlCol="0">
            <a:spAutoFit/>
          </a:bodyPr>
          <a:lstStyle/>
          <a:p>
            <a:r>
              <a:rPr lang="bn-IN" sz="2800" dirty="0" smtClean="0">
                <a:solidFill>
                  <a:srgbClr val="0070C0"/>
                </a:solidFill>
                <a:latin typeface="NikoshBAN" panose="02000000000000000000" pitchFamily="2" charset="0"/>
                <a:cs typeface="NikoshBAN" panose="02000000000000000000" pitchFamily="2" charset="0"/>
              </a:rPr>
              <a:t>এক জায়গা থেকে অন্য জায়গায় দ্রুত যেতে, মালামাল পরিবহন করতে মানুষ যাতায়াত প্রযুক্তি উদ্ভাবন করেছে। যাতায়াত প্রযুক্তিকে তিন ভাগে ভাগ করা যায়। যথা- স্থল্পপথ, জলপথ ও আকাশপথের প্রযুক্তি</a:t>
            </a:r>
            <a:r>
              <a:rPr lang="bn-IN"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979" y="4526792"/>
            <a:ext cx="1987652" cy="1365320"/>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921" y="4537904"/>
            <a:ext cx="1987652" cy="1358970"/>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062" y="4517266"/>
            <a:ext cx="1930499" cy="1384371"/>
          </a:xfrm>
          <a:prstGeom prst="rect">
            <a:avLst/>
          </a:prstGeom>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058" y="2269501"/>
            <a:ext cx="1955901" cy="1549480"/>
          </a:xfrm>
          <a:prstGeom prst="rect">
            <a:avLst/>
          </a:prstGeom>
        </p:spPr>
      </p:pic>
      <p:pic>
        <p:nvPicPr>
          <p:cNvPr id="11" name="Picture 10"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6780" y="2215948"/>
            <a:ext cx="1981302" cy="1587582"/>
          </a:xfrm>
          <a:prstGeom prst="rect">
            <a:avLst/>
          </a:prstGeom>
        </p:spPr>
      </p:pic>
      <p:pic>
        <p:nvPicPr>
          <p:cNvPr id="12" name="Picture 11"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8757" y="2237750"/>
            <a:ext cx="2070206" cy="1581231"/>
          </a:xfrm>
          <a:prstGeom prst="rect">
            <a:avLst/>
          </a:prstGeom>
        </p:spPr>
      </p:pic>
      <p:pic>
        <p:nvPicPr>
          <p:cNvPr id="13" name="Picture 12"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9717" y="2358450"/>
            <a:ext cx="2280876" cy="1655589"/>
          </a:xfrm>
          <a:prstGeom prst="rect">
            <a:avLst/>
          </a:prstGeom>
        </p:spPr>
      </p:pic>
      <p:pic>
        <p:nvPicPr>
          <p:cNvPr id="14" name="Picture 13"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74593" y="2488194"/>
            <a:ext cx="2051283" cy="1663674"/>
          </a:xfrm>
          <a:prstGeom prst="rect">
            <a:avLst/>
          </a:prstGeom>
        </p:spPr>
      </p:pic>
      <p:pic>
        <p:nvPicPr>
          <p:cNvPr id="15" name="Picture 14"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36569" y="4355683"/>
            <a:ext cx="2304424" cy="1810808"/>
          </a:xfrm>
          <a:prstGeom prst="rect">
            <a:avLst/>
          </a:prstGeom>
        </p:spPr>
      </p:pic>
      <p:sp>
        <p:nvSpPr>
          <p:cNvPr id="16" name="Rectangle 15"/>
          <p:cNvSpPr/>
          <p:nvPr/>
        </p:nvSpPr>
        <p:spPr>
          <a:xfrm>
            <a:off x="7045894" y="2269501"/>
            <a:ext cx="45719" cy="3987930"/>
          </a:xfrm>
          <a:prstGeom prst="rect">
            <a:avLst/>
          </a:prstGeom>
          <a:solidFill>
            <a:srgbClr val="7030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800" dirty="0">
              <a:latin typeface="NikoshBAN" panose="02000000000000000000" pitchFamily="2" charset="0"/>
              <a:cs typeface="NikoshBAN" panose="02000000000000000000" pitchFamily="2" charset="0"/>
            </a:endParaRPr>
          </a:p>
        </p:txBody>
      </p:sp>
      <p:sp>
        <p:nvSpPr>
          <p:cNvPr id="17" name="Rectangle 16"/>
          <p:cNvSpPr/>
          <p:nvPr/>
        </p:nvSpPr>
        <p:spPr>
          <a:xfrm>
            <a:off x="396616" y="4263466"/>
            <a:ext cx="6694997" cy="45719"/>
          </a:xfrm>
          <a:prstGeom prst="rect">
            <a:avLst/>
          </a:prstGeom>
          <a:solidFill>
            <a:srgbClr val="7030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800" dirty="0">
              <a:latin typeface="NikoshBAN" panose="02000000000000000000" pitchFamily="2" charset="0"/>
              <a:cs typeface="NikoshBAN" panose="02000000000000000000" pitchFamily="2" charset="0"/>
            </a:endParaRPr>
          </a:p>
        </p:txBody>
      </p:sp>
      <p:sp>
        <p:nvSpPr>
          <p:cNvPr id="18" name="TextBox 17"/>
          <p:cNvSpPr txBox="1"/>
          <p:nvPr/>
        </p:nvSpPr>
        <p:spPr>
          <a:xfrm>
            <a:off x="3271111" y="3794566"/>
            <a:ext cx="1049482" cy="523220"/>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স্থলপথ</a:t>
            </a:r>
            <a:endParaRPr lang="en-US" sz="2800" b="1" dirty="0">
              <a:latin typeface="NikoshBAN" panose="02000000000000000000" pitchFamily="2" charset="0"/>
              <a:cs typeface="NikoshBAN" panose="02000000000000000000" pitchFamily="2" charset="0"/>
            </a:endParaRPr>
          </a:p>
        </p:txBody>
      </p:sp>
      <p:sp>
        <p:nvSpPr>
          <p:cNvPr id="19" name="TextBox 18"/>
          <p:cNvSpPr txBox="1"/>
          <p:nvPr/>
        </p:nvSpPr>
        <p:spPr>
          <a:xfrm>
            <a:off x="3204540" y="5995821"/>
            <a:ext cx="1049482" cy="523220"/>
          </a:xfrm>
          <a:prstGeom prst="rect">
            <a:avLst/>
          </a:prstGeom>
          <a:noFill/>
        </p:spPr>
        <p:txBody>
          <a:bodyPr wrap="square" rtlCol="0">
            <a:spAutoFit/>
          </a:bodyPr>
          <a:lstStyle/>
          <a:p>
            <a:r>
              <a:rPr lang="bn-IN" sz="2800" b="1" dirty="0">
                <a:latin typeface="NikoshBAN" panose="02000000000000000000" pitchFamily="2" charset="0"/>
                <a:cs typeface="NikoshBAN" panose="02000000000000000000" pitchFamily="2" charset="0"/>
              </a:rPr>
              <a:t>জ</a:t>
            </a:r>
            <a:r>
              <a:rPr lang="bn-IN" sz="2800" b="1" dirty="0" smtClean="0">
                <a:latin typeface="NikoshBAN" panose="02000000000000000000" pitchFamily="2" charset="0"/>
                <a:cs typeface="NikoshBAN" panose="02000000000000000000" pitchFamily="2" charset="0"/>
              </a:rPr>
              <a:t>লপথ</a:t>
            </a:r>
            <a:endParaRPr lang="en-US" sz="2800" b="1" dirty="0">
              <a:latin typeface="NikoshBAN" panose="02000000000000000000" pitchFamily="2" charset="0"/>
              <a:cs typeface="NikoshBAN" panose="02000000000000000000" pitchFamily="2" charset="0"/>
            </a:endParaRPr>
          </a:p>
        </p:txBody>
      </p:sp>
      <p:sp>
        <p:nvSpPr>
          <p:cNvPr id="20" name="Oval 19"/>
          <p:cNvSpPr/>
          <p:nvPr/>
        </p:nvSpPr>
        <p:spPr>
          <a:xfrm>
            <a:off x="9767455" y="4537904"/>
            <a:ext cx="1756063" cy="1457917"/>
          </a:xfrm>
          <a:prstGeom prst="ellipse">
            <a:avLst/>
          </a:prstGeom>
          <a:solidFill>
            <a:srgbClr val="FFFF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600" dirty="0" smtClean="0">
                <a:solidFill>
                  <a:srgbClr val="FF0000"/>
                </a:solidFill>
                <a:latin typeface="NikoshBAN" panose="02000000000000000000" pitchFamily="2" charset="0"/>
                <a:cs typeface="NikoshBAN" panose="02000000000000000000" pitchFamily="2" charset="0"/>
              </a:rPr>
              <a:t>আকাশপথ</a:t>
            </a:r>
            <a:endParaRPr lang="en-US" sz="3600" dirty="0">
              <a:solidFill>
                <a:srgbClr val="FF0000"/>
              </a:solidFill>
              <a:latin typeface="NikoshBAN" panose="02000000000000000000" pitchFamily="2" charset="0"/>
              <a:cs typeface="NikoshBAN" panose="02000000000000000000" pitchFamily="2" charset="0"/>
            </a:endParaRPr>
          </a:p>
        </p:txBody>
      </p:sp>
      <p:sp>
        <p:nvSpPr>
          <p:cNvPr id="21" name="TextBox 20"/>
          <p:cNvSpPr txBox="1"/>
          <p:nvPr/>
        </p:nvSpPr>
        <p:spPr>
          <a:xfrm>
            <a:off x="5313728" y="429474"/>
            <a:ext cx="3255666" cy="646331"/>
          </a:xfrm>
          <a:prstGeom prst="rect">
            <a:avLst/>
          </a:prstGeom>
          <a:noFill/>
        </p:spPr>
        <p:txBody>
          <a:bodyPr wrap="square" rtlCol="0">
            <a:spAutoFit/>
          </a:bodyPr>
          <a:lstStyle/>
          <a:p>
            <a:r>
              <a:rPr lang="bn-IN" sz="3600" dirty="0" smtClean="0">
                <a:solidFill>
                  <a:srgbClr val="FF0000"/>
                </a:solidFill>
                <a:latin typeface="NikoshBAN" panose="02000000000000000000" pitchFamily="2" charset="0"/>
                <a:cs typeface="NikoshBAN" panose="02000000000000000000" pitchFamily="2" charset="0"/>
              </a:rPr>
              <a:t>প্রযুক্তির উন্নয়ন</a:t>
            </a:r>
            <a:endParaRPr lang="en-US" sz="3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10620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lowchart: Data 4"/>
          <p:cNvSpPr/>
          <p:nvPr/>
        </p:nvSpPr>
        <p:spPr>
          <a:xfrm>
            <a:off x="663190" y="568841"/>
            <a:ext cx="3034604" cy="864158"/>
          </a:xfrm>
          <a:prstGeom prst="flowChartInputOutput">
            <a:avLst/>
          </a:prstGeom>
          <a:solidFill>
            <a:srgbClr val="7030A0"/>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anose="02000000000000000000" pitchFamily="2" charset="0"/>
                <a:cs typeface="NikoshBAN" panose="02000000000000000000" pitchFamily="2" charset="0"/>
              </a:rPr>
              <a:t>শিক্ষা</a:t>
            </a:r>
            <a:endParaRPr lang="en-US" sz="6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258" y="3585045"/>
            <a:ext cx="3091382" cy="1969243"/>
          </a:xfrm>
          <a:prstGeom prst="rect">
            <a:avLst/>
          </a:prstGeom>
          <a:ln w="28575">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482" y="3585044"/>
            <a:ext cx="3065362" cy="1982937"/>
          </a:xfrm>
          <a:prstGeom prst="rect">
            <a:avLst/>
          </a:prstGeom>
          <a:ln w="28575">
            <a:solidFill>
              <a:schemeClr val="tx1"/>
            </a:solidFill>
          </a:ln>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91" y="3484561"/>
            <a:ext cx="3484594" cy="2494207"/>
          </a:xfrm>
          <a:prstGeom prst="rect">
            <a:avLst/>
          </a:prstGeom>
        </p:spPr>
      </p:pic>
      <p:sp>
        <p:nvSpPr>
          <p:cNvPr id="9" name="TextBox 8"/>
          <p:cNvSpPr txBox="1"/>
          <p:nvPr/>
        </p:nvSpPr>
        <p:spPr>
          <a:xfrm>
            <a:off x="5504126" y="5658158"/>
            <a:ext cx="2152718" cy="523220"/>
          </a:xfrm>
          <a:prstGeom prst="rect">
            <a:avLst/>
          </a:prstGeom>
          <a:noFill/>
        </p:spPr>
        <p:txBody>
          <a:bodyPr wrap="square" rtlCol="0">
            <a:spAutoFit/>
          </a:bodyPr>
          <a:lstStyle/>
          <a:p>
            <a:r>
              <a:rPr lang="bn-IN" sz="2800" dirty="0" smtClean="0">
                <a:solidFill>
                  <a:srgbClr val="FF0000"/>
                </a:solidFill>
                <a:latin typeface="NikoshBAN" panose="02000000000000000000" pitchFamily="2" charset="0"/>
                <a:cs typeface="NikoshBAN" panose="02000000000000000000" pitchFamily="2" charset="0"/>
              </a:rPr>
              <a:t>কম্পিউটার</a:t>
            </a:r>
            <a:endParaRPr lang="en-US" sz="2800" dirty="0">
              <a:solidFill>
                <a:srgbClr val="FF0000"/>
              </a:solidFill>
              <a:latin typeface="NikoshBAN" panose="02000000000000000000" pitchFamily="2" charset="0"/>
              <a:cs typeface="NikoshBAN" panose="02000000000000000000" pitchFamily="2" charset="0"/>
            </a:endParaRPr>
          </a:p>
        </p:txBody>
      </p:sp>
      <p:sp>
        <p:nvSpPr>
          <p:cNvPr id="10" name="TextBox 9"/>
          <p:cNvSpPr txBox="1"/>
          <p:nvPr/>
        </p:nvSpPr>
        <p:spPr>
          <a:xfrm>
            <a:off x="9023361" y="5646895"/>
            <a:ext cx="2000822" cy="523220"/>
          </a:xfrm>
          <a:prstGeom prst="rect">
            <a:avLst/>
          </a:prstGeom>
          <a:noFill/>
        </p:spPr>
        <p:txBody>
          <a:bodyPr wrap="square" rtlCol="0">
            <a:spAutoFit/>
          </a:bodyPr>
          <a:lstStyle/>
          <a:p>
            <a:r>
              <a:rPr lang="bn-IN" sz="2800" dirty="0" smtClean="0">
                <a:solidFill>
                  <a:srgbClr val="FF0000"/>
                </a:solidFill>
                <a:latin typeface="NikoshBAN" panose="02000000000000000000" pitchFamily="2" charset="0"/>
                <a:cs typeface="NikoshBAN" panose="02000000000000000000" pitchFamily="2" charset="0"/>
              </a:rPr>
              <a:t>মুদ্রণযন্ত্র</a:t>
            </a:r>
            <a:endParaRPr lang="en-US" sz="2800" dirty="0">
              <a:solidFill>
                <a:srgbClr val="FF0000"/>
              </a:solidFill>
              <a:latin typeface="NikoshBAN" panose="02000000000000000000" pitchFamily="2" charset="0"/>
              <a:cs typeface="NikoshBAN" panose="02000000000000000000" pitchFamily="2" charset="0"/>
            </a:endParaRPr>
          </a:p>
        </p:txBody>
      </p:sp>
      <p:sp>
        <p:nvSpPr>
          <p:cNvPr id="11" name="TextBox 10"/>
          <p:cNvSpPr txBox="1"/>
          <p:nvPr/>
        </p:nvSpPr>
        <p:spPr>
          <a:xfrm>
            <a:off x="663190" y="1598340"/>
            <a:ext cx="10751737" cy="1815882"/>
          </a:xfrm>
          <a:prstGeom prst="rect">
            <a:avLst/>
          </a:prstGeom>
          <a:noFill/>
        </p:spPr>
        <p:txBody>
          <a:bodyPr wrap="square" rtlCol="0">
            <a:spAutoFit/>
          </a:bodyPr>
          <a:lstStyle/>
          <a:p>
            <a:pPr algn="ctr"/>
            <a:r>
              <a:rPr lang="bn-IN" sz="2800" dirty="0" smtClean="0">
                <a:solidFill>
                  <a:srgbClr val="00B0F0"/>
                </a:solidFill>
                <a:latin typeface="NikoshBAN" panose="02000000000000000000" pitchFamily="2" charset="0"/>
                <a:cs typeface="NikoshBAN" panose="02000000000000000000" pitchFamily="2" charset="0"/>
              </a:rPr>
              <a:t>প্রাচীনকালে গুহার দেয়ালে আঁকা চিত্র শিক্ষায় ব্যবহৃত সবচেয়ে পুরনো প্রযুক্তি। এরপরে মানুষ কাগজ উদ্ভাবন করে। কাগজের ওপরে তথ্য ও জ্ঞানের বিষয় লিখে রাখতে শুরু করে। এরপ ছাপার জন্য মুদ্রণযন্তের উদ্ভাবন হয়। পড়াশোনার কাজে আমরা এখন কম্পিউটার ,প্রজেক্টর, ইন্টারনেট, ভিডিও ক্যামেরা ব্যবহার করি। এসবই শিক্ষা প্রযুক্তি ।</a:t>
            </a:r>
            <a:endParaRPr lang="en-US" sz="28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8326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lowchart: Data 4"/>
          <p:cNvSpPr/>
          <p:nvPr/>
        </p:nvSpPr>
        <p:spPr>
          <a:xfrm>
            <a:off x="663190" y="723481"/>
            <a:ext cx="3034604" cy="864158"/>
          </a:xfrm>
          <a:prstGeom prst="flowChartInputOutput">
            <a:avLst/>
          </a:prstGeom>
          <a:solidFill>
            <a:srgbClr val="7030A0"/>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anose="02000000000000000000" pitchFamily="2" charset="0"/>
                <a:cs typeface="NikoshBAN" panose="02000000000000000000" pitchFamily="2" charset="0"/>
              </a:rPr>
              <a:t>কৃষি</a:t>
            </a:r>
            <a:endParaRPr lang="en-US" sz="6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5502" r="45780"/>
          <a:stretch/>
        </p:blipFill>
        <p:spPr>
          <a:xfrm>
            <a:off x="956208" y="3735519"/>
            <a:ext cx="3044651" cy="1946282"/>
          </a:xfrm>
          <a:prstGeom prst="rect">
            <a:avLst/>
          </a:prstGeom>
          <a:ln w="28575">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679" y="3674360"/>
            <a:ext cx="3084843" cy="2028869"/>
          </a:xfrm>
          <a:prstGeom prst="rect">
            <a:avLst/>
          </a:prstGeom>
          <a:ln w="28575">
            <a:solidFill>
              <a:schemeClr val="tx1"/>
            </a:solidFill>
          </a:ln>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7478"/>
          <a:stretch/>
        </p:blipFill>
        <p:spPr>
          <a:xfrm>
            <a:off x="7971342" y="3674360"/>
            <a:ext cx="3014165" cy="2090028"/>
          </a:xfrm>
          <a:prstGeom prst="rect">
            <a:avLst/>
          </a:prstGeom>
          <a:ln w="28575">
            <a:solidFill>
              <a:schemeClr val="tx1"/>
            </a:solidFill>
          </a:ln>
        </p:spPr>
      </p:pic>
      <p:sp>
        <p:nvSpPr>
          <p:cNvPr id="9" name="TextBox 8"/>
          <p:cNvSpPr txBox="1"/>
          <p:nvPr/>
        </p:nvSpPr>
        <p:spPr>
          <a:xfrm>
            <a:off x="1493510" y="5703229"/>
            <a:ext cx="2180492" cy="461665"/>
          </a:xfrm>
          <a:prstGeom prst="rect">
            <a:avLst/>
          </a:prstGeom>
          <a:noFill/>
        </p:spPr>
        <p:txBody>
          <a:bodyPr wrap="square" rtlCol="0">
            <a:spAutoFit/>
          </a:bodyPr>
          <a:lstStyle/>
          <a:p>
            <a:r>
              <a:rPr lang="bn-IN" sz="2400" dirty="0" smtClean="0">
                <a:solidFill>
                  <a:srgbClr val="FF0000"/>
                </a:solidFill>
                <a:latin typeface="NikoshBAN" panose="02000000000000000000" pitchFamily="2" charset="0"/>
                <a:cs typeface="NikoshBAN" panose="02000000000000000000" pitchFamily="2" charset="0"/>
              </a:rPr>
              <a:t>পশু দিয়ে হালচাষ</a:t>
            </a:r>
            <a:endParaRPr lang="en-US" sz="2400" dirty="0">
              <a:solidFill>
                <a:srgbClr val="FF0000"/>
              </a:solidFill>
              <a:latin typeface="NikoshBAN" panose="02000000000000000000" pitchFamily="2" charset="0"/>
              <a:cs typeface="NikoshBAN" panose="02000000000000000000" pitchFamily="2" charset="0"/>
            </a:endParaRPr>
          </a:p>
        </p:txBody>
      </p:sp>
      <p:sp>
        <p:nvSpPr>
          <p:cNvPr id="10" name="TextBox 9"/>
          <p:cNvSpPr txBox="1"/>
          <p:nvPr/>
        </p:nvSpPr>
        <p:spPr>
          <a:xfrm>
            <a:off x="5005754" y="5764388"/>
            <a:ext cx="2180492" cy="461665"/>
          </a:xfrm>
          <a:prstGeom prst="rect">
            <a:avLst/>
          </a:prstGeom>
          <a:noFill/>
        </p:spPr>
        <p:txBody>
          <a:bodyPr wrap="square" rtlCol="0">
            <a:spAutoFit/>
          </a:bodyPr>
          <a:lstStyle/>
          <a:p>
            <a:pPr algn="ctr"/>
            <a:r>
              <a:rPr lang="bn-IN" sz="2400" dirty="0" smtClean="0">
                <a:solidFill>
                  <a:srgbClr val="FF0000"/>
                </a:solidFill>
                <a:latin typeface="NikoshBAN" panose="02000000000000000000" pitchFamily="2" charset="0"/>
                <a:cs typeface="NikoshBAN" panose="02000000000000000000" pitchFamily="2" charset="0"/>
              </a:rPr>
              <a:t>ট্রাক্টর</a:t>
            </a:r>
            <a:endParaRPr lang="en-US" sz="2400" dirty="0">
              <a:solidFill>
                <a:srgbClr val="FF0000"/>
              </a:solidFill>
              <a:latin typeface="NikoshBAN" panose="02000000000000000000" pitchFamily="2" charset="0"/>
              <a:cs typeface="NikoshBAN" panose="02000000000000000000" pitchFamily="2" charset="0"/>
            </a:endParaRPr>
          </a:p>
        </p:txBody>
      </p:sp>
      <p:sp>
        <p:nvSpPr>
          <p:cNvPr id="11" name="TextBox 10"/>
          <p:cNvSpPr txBox="1"/>
          <p:nvPr/>
        </p:nvSpPr>
        <p:spPr>
          <a:xfrm>
            <a:off x="9051051" y="5764388"/>
            <a:ext cx="2219848" cy="476738"/>
          </a:xfrm>
          <a:prstGeom prst="rect">
            <a:avLst/>
          </a:prstGeom>
          <a:noFill/>
        </p:spPr>
        <p:txBody>
          <a:bodyPr wrap="square" rtlCol="0">
            <a:spAutoFit/>
          </a:bodyPr>
          <a:lstStyle/>
          <a:p>
            <a:r>
              <a:rPr lang="bn-IN" sz="2400" dirty="0" smtClean="0">
                <a:solidFill>
                  <a:srgbClr val="FF0000"/>
                </a:solidFill>
                <a:latin typeface="NikoshBAN" panose="02000000000000000000" pitchFamily="2" charset="0"/>
                <a:cs typeface="NikoshBAN" panose="02000000000000000000" pitchFamily="2" charset="0"/>
              </a:rPr>
              <a:t>সেচপাম্প</a:t>
            </a:r>
            <a:endParaRPr lang="en-US" sz="2400" dirty="0">
              <a:solidFill>
                <a:srgbClr val="FF0000"/>
              </a:solidFill>
              <a:latin typeface="NikoshBAN" panose="02000000000000000000" pitchFamily="2" charset="0"/>
              <a:cs typeface="NikoshBAN" panose="02000000000000000000" pitchFamily="2" charset="0"/>
            </a:endParaRPr>
          </a:p>
        </p:txBody>
      </p:sp>
      <p:sp>
        <p:nvSpPr>
          <p:cNvPr id="12" name="TextBox 11"/>
          <p:cNvSpPr txBox="1"/>
          <p:nvPr/>
        </p:nvSpPr>
        <p:spPr>
          <a:xfrm>
            <a:off x="956208" y="1758462"/>
            <a:ext cx="10549155" cy="1815882"/>
          </a:xfrm>
          <a:prstGeom prst="rect">
            <a:avLst/>
          </a:prstGeom>
          <a:noFill/>
        </p:spPr>
        <p:txBody>
          <a:bodyPr wrap="square" rtlCol="0">
            <a:spAutoFit/>
          </a:bodyPr>
          <a:lstStyle/>
          <a:p>
            <a:pPr algn="ctr"/>
            <a:r>
              <a:rPr lang="bn-IN" sz="2800" dirty="0" smtClean="0">
                <a:solidFill>
                  <a:srgbClr val="0070C0"/>
                </a:solidFill>
                <a:latin typeface="NikoshBAN" panose="02000000000000000000" pitchFamily="2" charset="0"/>
                <a:cs typeface="NikoshBAN" panose="02000000000000000000" pitchFamily="2" charset="0"/>
              </a:rPr>
              <a:t>কৃষিতে প্রথম উন্নয়ন শুরু হয় অনেক বছর আগে। সে সময়ে শাবল, কোদাল, কাস্তে, লাঙল ইত্যাদি কৃষিযন্ত্র উদ্ভাবন করে। তখন জমি চাষাবাদের কাজে গরু ও ঘোড়া ব্যবহার হতো। আমরা এখন জমি চাষে ট্রাক্টর, সেচের জন্য সেচপাম্প ব্যবহার করি। আমরা হাঁস-মুরগি, গরু-ছাগল, ভেড়া ইত্যাদি পালন করি। মাছের চাষ করি। এগুলোতেও আমরা প্রযুক্তি ব্যবহার করি।</a:t>
            </a:r>
            <a:endParaRPr lang="en-US" sz="28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41114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588239" y="552028"/>
            <a:ext cx="2411604" cy="769441"/>
          </a:xfrm>
          <a:prstGeom prst="rect">
            <a:avLst/>
          </a:prstGeom>
          <a:solidFill>
            <a:srgbClr val="FFFF00"/>
          </a:solidFill>
        </p:spPr>
        <p:txBody>
          <a:bodyPr wrap="square" rtlCol="0">
            <a:spAutoFit/>
          </a:bodyPr>
          <a:lstStyle/>
          <a:p>
            <a:r>
              <a:rPr lang="bn-IN" sz="4400" dirty="0" smtClean="0">
                <a:solidFill>
                  <a:srgbClr val="7030A0"/>
                </a:solidFill>
                <a:latin typeface="NikoshBAN" panose="02000000000000000000" pitchFamily="2" charset="0"/>
                <a:cs typeface="NikoshBAN" panose="02000000000000000000" pitchFamily="2" charset="0"/>
              </a:rPr>
              <a:t>একক কাজঃ</a:t>
            </a:r>
            <a:endParaRPr lang="en-US" sz="4400" dirty="0">
              <a:solidFill>
                <a:srgbClr val="7030A0"/>
              </a:solidFill>
              <a:latin typeface="NikoshBAN" panose="02000000000000000000" pitchFamily="2" charset="0"/>
              <a:cs typeface="NikoshBAN" panose="02000000000000000000" pitchFamily="2" charset="0"/>
            </a:endParaRPr>
          </a:p>
        </p:txBody>
      </p:sp>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b="16649"/>
          <a:stretch/>
        </p:blipFill>
        <p:spPr>
          <a:xfrm>
            <a:off x="7131433" y="4753635"/>
            <a:ext cx="2155945" cy="1412077"/>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62" y="4819226"/>
            <a:ext cx="1987652" cy="1365320"/>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2135" y="4825576"/>
            <a:ext cx="1987652" cy="1358970"/>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9090" y="4816113"/>
            <a:ext cx="1930499" cy="1384371"/>
          </a:xfrm>
          <a:prstGeom prst="rect">
            <a:avLst/>
          </a:prstGeom>
        </p:spPr>
      </p:pic>
      <p:pic>
        <p:nvPicPr>
          <p:cNvPr id="10" name="Picture 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239" y="3207290"/>
            <a:ext cx="1955901" cy="1549480"/>
          </a:xfrm>
          <a:prstGeom prst="rect">
            <a:avLst/>
          </a:prstGeom>
        </p:spPr>
      </p:pic>
      <p:pic>
        <p:nvPicPr>
          <p:cNvPr id="11" name="Picture 10"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3212" y="3175539"/>
            <a:ext cx="1981302" cy="1587582"/>
          </a:xfrm>
          <a:prstGeom prst="rect">
            <a:avLst/>
          </a:prstGeom>
        </p:spPr>
      </p:pic>
      <p:pic>
        <p:nvPicPr>
          <p:cNvPr id="12" name="Picture 11"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5147" y="3175539"/>
            <a:ext cx="2070206" cy="1581231"/>
          </a:xfrm>
          <a:prstGeom prst="rect">
            <a:avLst/>
          </a:prstGeom>
        </p:spPr>
      </p:pic>
      <p:pic>
        <p:nvPicPr>
          <p:cNvPr id="13" name="Picture 12"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39162" y="3098046"/>
            <a:ext cx="2280876" cy="1655589"/>
          </a:xfrm>
          <a:prstGeom prst="rect">
            <a:avLst/>
          </a:prstGeom>
        </p:spPr>
      </p:pic>
      <p:pic>
        <p:nvPicPr>
          <p:cNvPr id="14" name="Picture 13"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38750" y="3925840"/>
            <a:ext cx="2283439" cy="1851962"/>
          </a:xfrm>
          <a:prstGeom prst="rect">
            <a:avLst/>
          </a:prstGeom>
        </p:spPr>
      </p:pic>
      <p:sp>
        <p:nvSpPr>
          <p:cNvPr id="15" name="TextBox 14"/>
          <p:cNvSpPr txBox="1"/>
          <p:nvPr/>
        </p:nvSpPr>
        <p:spPr>
          <a:xfrm>
            <a:off x="3188028" y="522806"/>
            <a:ext cx="8340132" cy="954107"/>
          </a:xfrm>
          <a:prstGeom prst="rect">
            <a:avLst/>
          </a:prstGeom>
          <a:noFill/>
        </p:spPr>
        <p:txBody>
          <a:bodyPr wrap="square" rtlCol="0">
            <a:spAutoFit/>
          </a:bodyPr>
          <a:lstStyle/>
          <a:p>
            <a:r>
              <a:rPr lang="bn-IN" sz="2800" dirty="0" smtClean="0">
                <a:solidFill>
                  <a:srgbClr val="00B0F0"/>
                </a:solidFill>
                <a:latin typeface="NikoshBAN" panose="02000000000000000000" pitchFamily="2" charset="0"/>
                <a:cs typeface="NikoshBAN" panose="02000000000000000000" pitchFamily="2" charset="0"/>
              </a:rPr>
              <a:t>শিক্ষার্থীরা নিচের ছবিগুলো দেখে যাতায়াত প্রযুক্তির যে তিনটি ভাগ রয়েছে তা শ্রেণিকরণ করবে। </a:t>
            </a:r>
            <a:endParaRPr lang="en-US" sz="2800" dirty="0">
              <a:solidFill>
                <a:srgbClr val="00B0F0"/>
              </a:solidFill>
              <a:latin typeface="NikoshBAN" panose="02000000000000000000" pitchFamily="2" charset="0"/>
              <a:cs typeface="NikoshBAN" panose="02000000000000000000" pitchFamily="2"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395938684"/>
              </p:ext>
            </p:extLst>
          </p:nvPr>
        </p:nvGraphicFramePr>
        <p:xfrm>
          <a:off x="1550831" y="1514315"/>
          <a:ext cx="8127999" cy="1569720"/>
        </p:xfrm>
        <a:graphic>
          <a:graphicData uri="http://schemas.openxmlformats.org/drawingml/2006/table">
            <a:tbl>
              <a:tblPr firstRow="1" bandRow="1">
                <a:tableStyleId>{5940675A-B579-460E-94D1-54222C63F5DA}</a:tableStyleId>
              </a:tblPr>
              <a:tblGrid>
                <a:gridCol w="2709333"/>
                <a:gridCol w="2709333"/>
                <a:gridCol w="2709333"/>
              </a:tblGrid>
              <a:tr h="370840">
                <a:tc>
                  <a:txBody>
                    <a:bodyPr/>
                    <a:lstStyle/>
                    <a:p>
                      <a:pPr algn="ctr"/>
                      <a:r>
                        <a:rPr lang="bn-IN" sz="2400" b="1" dirty="0" smtClean="0">
                          <a:latin typeface="NikoshBAN" panose="02000000000000000000" pitchFamily="2" charset="0"/>
                          <a:cs typeface="NikoshBAN" panose="02000000000000000000" pitchFamily="2" charset="0"/>
                        </a:rPr>
                        <a:t>স্থলপথ</a:t>
                      </a:r>
                      <a:endParaRPr lang="en-US" sz="2400" b="1"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IN" sz="2400" b="1" dirty="0" smtClean="0">
                          <a:latin typeface="NikoshBAN" panose="02000000000000000000" pitchFamily="2" charset="0"/>
                          <a:cs typeface="NikoshBAN" panose="02000000000000000000" pitchFamily="2" charset="0"/>
                        </a:rPr>
                        <a:t>জলপথ</a:t>
                      </a:r>
                      <a:endParaRPr lang="en-US" sz="2400" b="1"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IN" sz="2400" b="1" dirty="0" smtClean="0">
                          <a:latin typeface="NikoshBAN" panose="02000000000000000000" pitchFamily="2" charset="0"/>
                          <a:cs typeface="NikoshBAN" panose="02000000000000000000" pitchFamily="2" charset="0"/>
                        </a:rPr>
                        <a:t>আকাশপথ</a:t>
                      </a:r>
                      <a:endParaRPr lang="en-US" sz="2400" b="1"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8792696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lowchart: Terminator 3"/>
          <p:cNvSpPr/>
          <p:nvPr/>
        </p:nvSpPr>
        <p:spPr>
          <a:xfrm>
            <a:off x="2306096" y="562974"/>
            <a:ext cx="8983226" cy="592028"/>
          </a:xfrm>
          <a:prstGeom prst="flowChartTerminator">
            <a:avLst/>
          </a:prstGeom>
          <a:solidFill>
            <a:schemeClr val="accent1">
              <a:lumMod val="75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4000" dirty="0" smtClean="0">
                <a:latin typeface="NikoshBAN" panose="02000000000000000000" pitchFamily="2" charset="0"/>
                <a:cs typeface="NikoshBAN" panose="02000000000000000000" pitchFamily="2" charset="0"/>
              </a:rPr>
              <a:t>প্রশ্ন: প্রযুক্তি কীভাবে আমাদেরকে সহায়তা করে ?</a:t>
            </a:r>
            <a:endParaRPr lang="en-US" sz="4000" dirty="0">
              <a:latin typeface="NikoshBAN" panose="02000000000000000000" pitchFamily="2" charset="0"/>
              <a:cs typeface="NikoshBAN" panose="02000000000000000000"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39647093"/>
              </p:ext>
            </p:extLst>
          </p:nvPr>
        </p:nvGraphicFramePr>
        <p:xfrm>
          <a:off x="1818751" y="2970499"/>
          <a:ext cx="8100087" cy="2804160"/>
        </p:xfrm>
        <a:graphic>
          <a:graphicData uri="http://schemas.openxmlformats.org/drawingml/2006/table">
            <a:tbl>
              <a:tblPr firstRow="1" bandRow="1">
                <a:tableStyleId>{5C22544A-7EE6-4342-B048-85BDC9FD1C3A}</a:tableStyleId>
              </a:tblPr>
              <a:tblGrid>
                <a:gridCol w="2541292"/>
                <a:gridCol w="5558795"/>
              </a:tblGrid>
              <a:tr h="436064">
                <a:tc>
                  <a:txBody>
                    <a:bodyPr/>
                    <a:lstStyle/>
                    <a:p>
                      <a:pPr algn="ctr"/>
                      <a:r>
                        <a:rPr lang="bn-IN" sz="2800" dirty="0" smtClean="0">
                          <a:latin typeface="NikoshBAN" panose="02000000000000000000" pitchFamily="2" charset="0"/>
                          <a:cs typeface="NikoshBAN" panose="02000000000000000000" pitchFamily="2" charset="0"/>
                        </a:rPr>
                        <a:t>প্রযুক্তির নাম</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IN" sz="2400" dirty="0" smtClean="0">
                          <a:latin typeface="NikoshBAN" panose="02000000000000000000" pitchFamily="2" charset="0"/>
                          <a:cs typeface="NikoshBAN" panose="02000000000000000000" pitchFamily="2" charset="0"/>
                        </a:rPr>
                        <a:t>কী কাজে ব্যবহার করা হবে</a:t>
                      </a:r>
                      <a:endParaRPr lang="en-US" sz="24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064">
                <a:tc>
                  <a:txBody>
                    <a:bodyPr/>
                    <a:lstStyle/>
                    <a:p>
                      <a:pPr algn="ctr"/>
                      <a:r>
                        <a:rPr lang="bn-IN" sz="2400" dirty="0" smtClean="0">
                          <a:latin typeface="NikoshBAN" panose="02000000000000000000" pitchFamily="2" charset="0"/>
                          <a:cs typeface="NikoshBAN" panose="02000000000000000000" pitchFamily="2" charset="0"/>
                        </a:rPr>
                        <a:t>কলম</a:t>
                      </a:r>
                      <a:endParaRPr lang="en-US" sz="24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064">
                <a:tc>
                  <a:txBody>
                    <a:bodyPr/>
                    <a:lstStyle/>
                    <a:p>
                      <a:pPr algn="ctr"/>
                      <a:r>
                        <a:rPr lang="bn-IN" sz="2400" dirty="0" smtClean="0">
                          <a:latin typeface="NikoshBAN" panose="02000000000000000000" pitchFamily="2" charset="0"/>
                          <a:cs typeface="NikoshBAN" panose="02000000000000000000" pitchFamily="2" charset="0"/>
                        </a:rPr>
                        <a:t>বৈদ্যুতিক বাতি</a:t>
                      </a:r>
                      <a:endParaRPr lang="en-US" sz="24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064">
                <a:tc>
                  <a:txBody>
                    <a:bodyPr/>
                    <a:lstStyle/>
                    <a:p>
                      <a:pPr algn="ctr"/>
                      <a:r>
                        <a:rPr lang="bn-IN" sz="2400" dirty="0" smtClean="0">
                          <a:latin typeface="NikoshBAN" panose="02000000000000000000" pitchFamily="2" charset="0"/>
                          <a:cs typeface="NikoshBAN" panose="02000000000000000000" pitchFamily="2" charset="0"/>
                        </a:rPr>
                        <a:t>মোটর গাড়ি</a:t>
                      </a:r>
                      <a:endParaRPr lang="en-US" sz="24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064">
                <a:tc>
                  <a:txBody>
                    <a:bodyPr/>
                    <a:lstStyle/>
                    <a:p>
                      <a:pPr algn="ctr"/>
                      <a:r>
                        <a:rPr lang="bn-IN" sz="2400" dirty="0" smtClean="0">
                          <a:latin typeface="NikoshBAN" panose="02000000000000000000" pitchFamily="2" charset="0"/>
                          <a:cs typeface="NikoshBAN" panose="02000000000000000000" pitchFamily="2" charset="0"/>
                        </a:rPr>
                        <a:t>মোবাইল ফোন</a:t>
                      </a:r>
                      <a:endParaRPr lang="en-US" sz="24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064">
                <a:tc>
                  <a:txBody>
                    <a:bodyPr/>
                    <a:lstStyle/>
                    <a:p>
                      <a:pPr algn="ctr"/>
                      <a:r>
                        <a:rPr lang="bn-IN" sz="2400" dirty="0" smtClean="0">
                          <a:latin typeface="NikoshBAN" panose="02000000000000000000" pitchFamily="2" charset="0"/>
                          <a:cs typeface="NikoshBAN" panose="02000000000000000000" pitchFamily="2" charset="0"/>
                        </a:rPr>
                        <a:t>কম্পিউটার</a:t>
                      </a:r>
                      <a:endParaRPr lang="en-US" sz="24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Donut 5"/>
          <p:cNvSpPr/>
          <p:nvPr/>
        </p:nvSpPr>
        <p:spPr>
          <a:xfrm>
            <a:off x="1095270" y="1607736"/>
            <a:ext cx="552660" cy="542611"/>
          </a:xfrm>
          <a:prstGeom prst="donut">
            <a:avLst/>
          </a:prstGeom>
          <a:solidFill>
            <a:srgbClr val="00206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800" dirty="0">
              <a:solidFill>
                <a:schemeClr val="tx1"/>
              </a:solidFill>
              <a:latin typeface="NikoshBAN" panose="02000000000000000000" pitchFamily="2" charset="0"/>
              <a:cs typeface="NikoshBAN" panose="02000000000000000000" pitchFamily="2" charset="0"/>
            </a:endParaRPr>
          </a:p>
        </p:txBody>
      </p:sp>
      <p:sp>
        <p:nvSpPr>
          <p:cNvPr id="7" name="TextBox 6"/>
          <p:cNvSpPr txBox="1"/>
          <p:nvPr/>
        </p:nvSpPr>
        <p:spPr>
          <a:xfrm>
            <a:off x="1728316" y="1565572"/>
            <a:ext cx="1125416" cy="584775"/>
          </a:xfrm>
          <a:prstGeom prst="rect">
            <a:avLst/>
          </a:prstGeom>
          <a:noFill/>
        </p:spPr>
        <p:txBody>
          <a:bodyPr wrap="square" rtlCol="0">
            <a:spAutoFit/>
          </a:bodyPr>
          <a:lstStyle/>
          <a:p>
            <a:r>
              <a:rPr lang="bn-IN" sz="3200" dirty="0" smtClean="0">
                <a:solidFill>
                  <a:srgbClr val="002060"/>
                </a:solidFill>
                <a:latin typeface="NikoshBAN" panose="02000000000000000000" pitchFamily="2" charset="0"/>
                <a:cs typeface="NikoshBAN" panose="02000000000000000000" pitchFamily="2" charset="0"/>
              </a:rPr>
              <a:t>কাজ:</a:t>
            </a:r>
            <a:endParaRPr lang="en-US" sz="3200" dirty="0">
              <a:solidFill>
                <a:srgbClr val="002060"/>
              </a:solidFill>
              <a:latin typeface="NikoshBAN" panose="02000000000000000000" pitchFamily="2" charset="0"/>
              <a:cs typeface="NikoshBAN" panose="02000000000000000000" pitchFamily="2" charset="0"/>
            </a:endParaRPr>
          </a:p>
        </p:txBody>
      </p:sp>
      <p:sp>
        <p:nvSpPr>
          <p:cNvPr id="8" name="TextBox 7"/>
          <p:cNvSpPr txBox="1"/>
          <p:nvPr/>
        </p:nvSpPr>
        <p:spPr>
          <a:xfrm>
            <a:off x="3295860" y="1386598"/>
            <a:ext cx="4833257" cy="523220"/>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আমাদের জীবনে প্রযুক্তির ব্যবহার</a:t>
            </a:r>
            <a:endParaRPr lang="en-US" sz="2800" b="1" dirty="0">
              <a:latin typeface="NikoshBAN" panose="02000000000000000000" pitchFamily="2" charset="0"/>
              <a:cs typeface="NikoshBAN" panose="02000000000000000000" pitchFamily="2" charset="0"/>
            </a:endParaRPr>
          </a:p>
        </p:txBody>
      </p:sp>
      <p:sp>
        <p:nvSpPr>
          <p:cNvPr id="9" name="TextBox 8"/>
          <p:cNvSpPr txBox="1"/>
          <p:nvPr/>
        </p:nvSpPr>
        <p:spPr>
          <a:xfrm>
            <a:off x="1939332" y="2215240"/>
            <a:ext cx="7847763"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১।  নিচে দেখানো ছকের মতো একটি ছক খাতায় তৈরি কর।</a:t>
            </a:r>
            <a:endParaRPr lang="en-US" sz="3200" dirty="0">
              <a:latin typeface="NikoshBAN" panose="02000000000000000000" pitchFamily="2" charset="0"/>
              <a:cs typeface="NikoshBAN" panose="02000000000000000000" pitchFamily="2" charset="0"/>
            </a:endParaRPr>
          </a:p>
        </p:txBody>
      </p:sp>
      <p:sp>
        <p:nvSpPr>
          <p:cNvPr id="10" name="TextBox 9"/>
          <p:cNvSpPr txBox="1"/>
          <p:nvPr/>
        </p:nvSpPr>
        <p:spPr>
          <a:xfrm>
            <a:off x="6018962" y="3487337"/>
            <a:ext cx="3125037"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এর সাহায্যে আমরা লিখি</a:t>
            </a:r>
            <a:endParaRPr lang="en-US" sz="2400" dirty="0">
              <a:latin typeface="NikoshBAN" panose="02000000000000000000" pitchFamily="2" charset="0"/>
              <a:cs typeface="NikoshBAN" panose="02000000000000000000" pitchFamily="2" charset="0"/>
            </a:endParaRPr>
          </a:p>
        </p:txBody>
      </p:sp>
      <p:sp>
        <p:nvSpPr>
          <p:cNvPr id="11" name="TextBox 10"/>
          <p:cNvSpPr txBox="1"/>
          <p:nvPr/>
        </p:nvSpPr>
        <p:spPr>
          <a:xfrm>
            <a:off x="5646336" y="4377394"/>
            <a:ext cx="3125037" cy="461665"/>
          </a:xfrm>
          <a:prstGeom prst="rect">
            <a:avLst/>
          </a:prstGeom>
          <a:noFill/>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দ্রুত ভ্রমণ করতে</a:t>
            </a:r>
            <a:endParaRPr lang="en-US" sz="2400" dirty="0">
              <a:latin typeface="NikoshBAN" panose="02000000000000000000" pitchFamily="2" charset="0"/>
              <a:cs typeface="NikoshBAN" panose="02000000000000000000" pitchFamily="2" charset="0"/>
            </a:endParaRPr>
          </a:p>
        </p:txBody>
      </p:sp>
      <p:sp>
        <p:nvSpPr>
          <p:cNvPr id="12" name="TextBox 11"/>
          <p:cNvSpPr txBox="1"/>
          <p:nvPr/>
        </p:nvSpPr>
        <p:spPr>
          <a:xfrm>
            <a:off x="5712488" y="4803950"/>
            <a:ext cx="3125037" cy="461665"/>
          </a:xfrm>
          <a:prstGeom prst="rect">
            <a:avLst/>
          </a:prstGeom>
          <a:noFill/>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কারো সাথে কথা বলতে</a:t>
            </a:r>
            <a:endParaRPr lang="en-US" sz="2400" dirty="0">
              <a:latin typeface="NikoshBAN" panose="02000000000000000000" pitchFamily="2" charset="0"/>
              <a:cs typeface="NikoshBAN" panose="02000000000000000000" pitchFamily="2" charset="0"/>
            </a:endParaRPr>
          </a:p>
        </p:txBody>
      </p:sp>
      <p:sp>
        <p:nvSpPr>
          <p:cNvPr id="13" name="TextBox 12"/>
          <p:cNvSpPr txBox="1"/>
          <p:nvPr/>
        </p:nvSpPr>
        <p:spPr>
          <a:xfrm>
            <a:off x="4657410" y="5275822"/>
            <a:ext cx="5511522"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এর সাহায্যে আমরা বিভিন্ন তথ্য ইন্টারনেটে দেখা যায়</a:t>
            </a:r>
            <a:endParaRPr lang="en-US" sz="2400" dirty="0">
              <a:latin typeface="NikoshBAN" panose="02000000000000000000" pitchFamily="2" charset="0"/>
              <a:cs typeface="NikoshBAN" panose="02000000000000000000" pitchFamily="2" charset="0"/>
            </a:endParaRPr>
          </a:p>
        </p:txBody>
      </p:sp>
      <p:sp>
        <p:nvSpPr>
          <p:cNvPr id="14" name="TextBox 13"/>
          <p:cNvSpPr txBox="1"/>
          <p:nvPr/>
        </p:nvSpPr>
        <p:spPr>
          <a:xfrm>
            <a:off x="5694065" y="3940631"/>
            <a:ext cx="3125037"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কোনো কিছু আলোকিত করতে</a:t>
            </a:r>
            <a:endParaRPr lang="en-US" sz="2400" dirty="0">
              <a:latin typeface="NikoshBAN" panose="02000000000000000000" pitchFamily="2" charset="0"/>
              <a:cs typeface="NikoshBAN" panose="02000000000000000000" pitchFamily="2" charset="0"/>
            </a:endParaRPr>
          </a:p>
        </p:txBody>
      </p:sp>
      <p:sp>
        <p:nvSpPr>
          <p:cNvPr id="15" name="TextBox 14"/>
          <p:cNvSpPr txBox="1"/>
          <p:nvPr/>
        </p:nvSpPr>
        <p:spPr>
          <a:xfrm>
            <a:off x="597876" y="374526"/>
            <a:ext cx="1266092" cy="1200329"/>
          </a:xfrm>
          <a:prstGeom prst="rect">
            <a:avLst/>
          </a:prstGeom>
          <a:noFill/>
        </p:spPr>
        <p:txBody>
          <a:bodyPr wrap="square" rtlCol="0">
            <a:spAutoFit/>
          </a:bodyPr>
          <a:lstStyle/>
          <a:p>
            <a:r>
              <a:rPr lang="en-US" sz="3600" b="1" dirty="0" err="1" smtClean="0">
                <a:latin typeface="NikoshBAN" panose="02000000000000000000" pitchFamily="2" charset="0"/>
                <a:cs typeface="NikoshBAN" panose="02000000000000000000" pitchFamily="2" charset="0"/>
              </a:rPr>
              <a:t>দলীয়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কাজ</a:t>
            </a:r>
            <a:r>
              <a:rPr lang="en-US"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sp>
        <p:nvSpPr>
          <p:cNvPr id="16" name="TextBox 15"/>
          <p:cNvSpPr txBox="1"/>
          <p:nvPr/>
        </p:nvSpPr>
        <p:spPr>
          <a:xfrm>
            <a:off x="1602711" y="5858953"/>
            <a:ext cx="6109398" cy="523220"/>
          </a:xfrm>
          <a:prstGeom prst="rect">
            <a:avLst/>
          </a:prstGeom>
          <a:noFill/>
        </p:spPr>
        <p:txBody>
          <a:bodyPr wrap="square" rtlCol="0">
            <a:spAutoFit/>
          </a:bodyPr>
          <a:lstStyle/>
          <a:p>
            <a:pPr algn="ct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শিক্ষার্থীরা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দলে</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আলোচনা</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ছকটি</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পূরণ</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করবে</a:t>
            </a:r>
            <a:r>
              <a:rPr lang="en-US" sz="2800" b="1" dirty="0" smtClean="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914275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798924" y="450577"/>
            <a:ext cx="4594152" cy="1409396"/>
          </a:xfrm>
          <a:prstGeom prst="rect">
            <a:avLst/>
          </a:prstGeom>
          <a:noFill/>
        </p:spPr>
        <p:txBody>
          <a:bodyPr wrap="square" rtlCol="0">
            <a:prstTxWarp prst="textWave1">
              <a:avLst/>
            </a:prstTxWarp>
            <a:spAutoFit/>
            <a:scene3d>
              <a:camera prst="perspectiveFront"/>
              <a:lightRig rig="threePt" dir="t"/>
            </a:scene3d>
            <a:sp3d extrusionH="57150">
              <a:bevelT w="50800" h="38100" prst="riblet"/>
            </a:sp3d>
          </a:bodyPr>
          <a:lstStyle/>
          <a:p>
            <a:pPr algn="ctr"/>
            <a:r>
              <a:rPr lang="bn-BD" sz="4800" dirty="0" smtClean="0">
                <a:gradFill flip="none" rotWithShape="1">
                  <a:gsLst>
                    <a:gs pos="0">
                      <a:srgbClr val="7030A0">
                        <a:shade val="30000"/>
                        <a:satMod val="115000"/>
                      </a:srgbClr>
                    </a:gs>
                    <a:gs pos="50000">
                      <a:srgbClr val="7030A0">
                        <a:shade val="67500"/>
                        <a:satMod val="115000"/>
                      </a:srgbClr>
                    </a:gs>
                    <a:gs pos="100000">
                      <a:srgbClr val="FF00FF"/>
                    </a:gs>
                  </a:gsLst>
                  <a:lin ang="5400000" scaled="1"/>
                  <a:tileRect/>
                </a:gradFill>
                <a:effectLst>
                  <a:innerShdw blurRad="63500" dist="50800" dir="18900000">
                    <a:prstClr val="black">
                      <a:alpha val="50000"/>
                    </a:prstClr>
                  </a:innerShdw>
                </a:effectLst>
                <a:latin typeface="NikoshBAN" panose="02000000000000000000" pitchFamily="2" charset="0"/>
                <a:cs typeface="NikoshBAN" panose="02000000000000000000" pitchFamily="2" charset="0"/>
              </a:rPr>
              <a:t>*পাঠের সাথে সংযোগ*</a:t>
            </a:r>
            <a:endParaRPr lang="en-US" sz="4800" dirty="0">
              <a:gradFill flip="none" rotWithShape="1">
                <a:gsLst>
                  <a:gs pos="0">
                    <a:srgbClr val="7030A0">
                      <a:shade val="30000"/>
                      <a:satMod val="115000"/>
                    </a:srgbClr>
                  </a:gs>
                  <a:gs pos="50000">
                    <a:srgbClr val="7030A0">
                      <a:shade val="67500"/>
                      <a:satMod val="115000"/>
                    </a:srgbClr>
                  </a:gs>
                  <a:gs pos="100000">
                    <a:srgbClr val="FF00FF"/>
                  </a:gs>
                </a:gsLst>
                <a:lin ang="5400000" scaled="1"/>
                <a:tileRect/>
              </a:gradFill>
              <a:effectLst>
                <a:innerShdw blurRad="63500" dist="50800" dir="18900000">
                  <a:prstClr val="black">
                    <a:alpha val="50000"/>
                  </a:prstClr>
                </a:innerShdw>
              </a:effectLst>
              <a:latin typeface="NikoshBAN" panose="02000000000000000000" pitchFamily="2" charset="0"/>
              <a:cs typeface="NikoshBAN" panose="02000000000000000000" pitchFamily="2" charset="0"/>
            </a:endParaRPr>
          </a:p>
        </p:txBody>
      </p:sp>
      <p:grpSp>
        <p:nvGrpSpPr>
          <p:cNvPr id="5" name="Group 4"/>
          <p:cNvGrpSpPr/>
          <p:nvPr/>
        </p:nvGrpSpPr>
        <p:grpSpPr>
          <a:xfrm>
            <a:off x="539782" y="2600643"/>
            <a:ext cx="4009293" cy="3233343"/>
            <a:chOff x="982442" y="2924128"/>
            <a:chExt cx="3255666" cy="2797416"/>
          </a:xfrm>
        </p:grpSpPr>
        <p:sp>
          <p:nvSpPr>
            <p:cNvPr id="6" name="Flowchart: Delay 5"/>
            <p:cNvSpPr/>
            <p:nvPr/>
          </p:nvSpPr>
          <p:spPr>
            <a:xfrm>
              <a:off x="982442" y="2924128"/>
              <a:ext cx="3255666" cy="2612676"/>
            </a:xfrm>
            <a:prstGeom prst="flowChartDelay">
              <a:avLst/>
            </a:prstGeom>
            <a:solidFill>
              <a:srgbClr val="7030A0"/>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59588" y="2978846"/>
              <a:ext cx="2738400" cy="2742698"/>
            </a:xfrm>
            <a:prstGeom prst="rect">
              <a:avLst/>
            </a:prstGeom>
            <a:noFill/>
          </p:spPr>
          <p:txBody>
            <a:bodyPr wrap="square" rtlCol="0">
              <a:spAutoFit/>
            </a:bodyPr>
            <a:lstStyle/>
            <a:p>
              <a:pPr algn="ctr"/>
              <a:r>
                <a:rPr lang="bn-BD" sz="4000" dirty="0" smtClean="0">
                  <a:solidFill>
                    <a:srgbClr val="FFFF00"/>
                  </a:solidFill>
                  <a:latin typeface="NikoshBAN" panose="02000000000000000000" pitchFamily="2" charset="0"/>
                  <a:cs typeface="NikoshBAN" panose="02000000000000000000" pitchFamily="2" charset="0"/>
                </a:rPr>
                <a:t>শিক্ষার্থীদের আজকের পাঠ্যাংশটুকু ২ মিনিট নীরবে পড়তে দিব।</a:t>
              </a:r>
              <a:endParaRPr lang="en-US" sz="4000" dirty="0">
                <a:solidFill>
                  <a:srgbClr val="FFFF00"/>
                </a:solidFill>
                <a:latin typeface="NikoshBAN" panose="02000000000000000000" pitchFamily="2" charset="0"/>
                <a:cs typeface="NikoshBAN" panose="02000000000000000000" pitchFamily="2" charset="0"/>
              </a:endParaRPr>
            </a:p>
          </p:txBody>
        </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40" y="609131"/>
            <a:ext cx="3676650" cy="17240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524" y="574392"/>
            <a:ext cx="2222830" cy="15452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4444" y="2485679"/>
            <a:ext cx="2757165" cy="352651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3355" y="2226021"/>
            <a:ext cx="2783089" cy="3662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367483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901272" y="426098"/>
            <a:ext cx="4389455" cy="1195754"/>
          </a:xfrm>
          <a:prstGeom prst="rect">
            <a:avLst/>
          </a:prstGeom>
          <a:noFill/>
        </p:spPr>
        <p:txBody>
          <a:bodyPr wrap="square" rtlCol="0">
            <a:prstTxWarp prst="textCanUp">
              <a:avLst/>
            </a:prstTxWarp>
            <a:spAutoFit/>
            <a:scene3d>
              <a:camera prst="perspectiveFront"/>
              <a:lightRig rig="threePt" dir="t"/>
            </a:scene3d>
            <a:sp3d extrusionH="57150">
              <a:bevelT h="25400" prst="softRound"/>
            </a:sp3d>
          </a:bodyPr>
          <a:lstStyle/>
          <a:p>
            <a:pPr algn="ctr"/>
            <a:r>
              <a:rPr lang="bn-BD" sz="5400" dirty="0" smtClean="0">
                <a:solidFill>
                  <a:srgbClr val="7030A0"/>
                </a:solidFill>
                <a:effectLst>
                  <a:glow rad="63500">
                    <a:schemeClr val="accent5">
                      <a:satMod val="175000"/>
                      <a:alpha val="40000"/>
                    </a:schemeClr>
                  </a:glow>
                  <a:innerShdw blurRad="63500" dist="50800" dir="8100000">
                    <a:prstClr val="black">
                      <a:alpha val="50000"/>
                    </a:prstClr>
                  </a:innerShdw>
                </a:effectLst>
                <a:latin typeface="NikoshBAN" panose="02000000000000000000" pitchFamily="2" charset="0"/>
                <a:cs typeface="NikoshBAN" panose="02000000000000000000" pitchFamily="2" charset="0"/>
              </a:rPr>
              <a:t>মূল্যায়ন</a:t>
            </a:r>
            <a:endParaRPr lang="en-US" sz="5400" dirty="0">
              <a:solidFill>
                <a:srgbClr val="7030A0"/>
              </a:solidFill>
              <a:effectLst>
                <a:glow rad="63500">
                  <a:schemeClr val="accent5">
                    <a:satMod val="175000"/>
                    <a:alpha val="40000"/>
                  </a:schemeClr>
                </a:glow>
                <a:innerShdw blurRad="63500" dist="50800" dir="8100000">
                  <a:prstClr val="black">
                    <a:alpha val="50000"/>
                  </a:prstClr>
                </a:inn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776" y="784140"/>
            <a:ext cx="2340536" cy="1591909"/>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
        <p:nvSpPr>
          <p:cNvPr id="6" name="Flowchart: Data 5"/>
          <p:cNvSpPr/>
          <p:nvPr/>
        </p:nvSpPr>
        <p:spPr>
          <a:xfrm>
            <a:off x="544626" y="1591005"/>
            <a:ext cx="4350937" cy="592853"/>
          </a:xfrm>
          <a:prstGeom prst="flowChartInputOutp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সংক্ষিপ্ত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প্রশ্নঃ</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1617863" y="2226022"/>
            <a:ext cx="4632290" cy="523220"/>
          </a:xfrm>
          <a:prstGeom prst="rect">
            <a:avLst/>
          </a:prstGeom>
          <a:noFill/>
        </p:spPr>
        <p:txBody>
          <a:bodyPr wrap="square" rtlCol="0">
            <a:spAutoFit/>
          </a:bodyPr>
          <a:lstStyle/>
          <a:p>
            <a:r>
              <a:rPr lang="en-US" sz="2800" dirty="0" smtClean="0">
                <a:solidFill>
                  <a:srgbClr val="FF00FF"/>
                </a:solidFill>
                <a:latin typeface="NikoshBAN" panose="02000000000000000000" pitchFamily="2" charset="0"/>
                <a:cs typeface="NikoshBAN" panose="02000000000000000000" pitchFamily="2" charset="0"/>
              </a:rPr>
              <a:t>১) </a:t>
            </a:r>
            <a:r>
              <a:rPr lang="bn-IN" sz="2800" dirty="0" smtClean="0">
                <a:solidFill>
                  <a:srgbClr val="FF00FF"/>
                </a:solidFill>
                <a:latin typeface="NikoshBAN" panose="02000000000000000000" pitchFamily="2" charset="0"/>
                <a:cs typeface="NikoshBAN" panose="02000000000000000000" pitchFamily="2" charset="0"/>
              </a:rPr>
              <a:t>প্রযুক্তি কী?</a:t>
            </a:r>
            <a:endParaRPr lang="en-US" sz="2800" dirty="0">
              <a:solidFill>
                <a:srgbClr val="FF00FF"/>
              </a:solidFill>
              <a:latin typeface="NikoshBAN" panose="02000000000000000000" pitchFamily="2" charset="0"/>
              <a:cs typeface="NikoshBAN" panose="02000000000000000000" pitchFamily="2" charset="0"/>
            </a:endParaRPr>
          </a:p>
        </p:txBody>
      </p:sp>
      <p:sp>
        <p:nvSpPr>
          <p:cNvPr id="10" name="TextBox 9"/>
          <p:cNvSpPr txBox="1"/>
          <p:nvPr/>
        </p:nvSpPr>
        <p:spPr>
          <a:xfrm>
            <a:off x="1617863" y="2619142"/>
            <a:ext cx="9561006" cy="954107"/>
          </a:xfrm>
          <a:prstGeom prst="rect">
            <a:avLst/>
          </a:prstGeom>
          <a:noFill/>
        </p:spPr>
        <p:txBody>
          <a:bodyPr wrap="square" rtlCol="0">
            <a:spAutoFit/>
          </a:bodyPr>
          <a:lstStyle/>
          <a:p>
            <a:r>
              <a:rPr lang="bn-IN" sz="2800" dirty="0" smtClean="0">
                <a:solidFill>
                  <a:srgbClr val="0070C0"/>
                </a:solidFill>
                <a:latin typeface="NikoshBAN" panose="02000000000000000000" pitchFamily="2" charset="0"/>
                <a:cs typeface="NikoshBAN" panose="02000000000000000000" pitchFamily="2" charset="0"/>
              </a:rPr>
              <a:t>= একটি যন্ত্র, হাতিয়ার, কৌশল অথবা পদ্ধতি যা আমাদের কাজকে সহজতর, উন্নত ও দ্রুততর করে তোলে। ।</a:t>
            </a:r>
            <a:endParaRPr lang="en-US" sz="2800" dirty="0">
              <a:solidFill>
                <a:srgbClr val="0070C0"/>
              </a:solidFill>
              <a:latin typeface="NikoshBAN" panose="02000000000000000000" pitchFamily="2" charset="0"/>
              <a:cs typeface="NikoshBAN" panose="02000000000000000000" pitchFamily="2" charset="0"/>
            </a:endParaRPr>
          </a:p>
        </p:txBody>
      </p:sp>
      <p:sp>
        <p:nvSpPr>
          <p:cNvPr id="11" name="TextBox 10"/>
          <p:cNvSpPr txBox="1"/>
          <p:nvPr/>
        </p:nvSpPr>
        <p:spPr>
          <a:xfrm>
            <a:off x="1570016" y="3503450"/>
            <a:ext cx="7094136" cy="523220"/>
          </a:xfrm>
          <a:prstGeom prst="rect">
            <a:avLst/>
          </a:prstGeom>
          <a:noFill/>
        </p:spPr>
        <p:txBody>
          <a:bodyPr wrap="square" rtlCol="0">
            <a:spAutoFit/>
          </a:bodyPr>
          <a:lstStyle/>
          <a:p>
            <a:r>
              <a:rPr lang="bn-IN" sz="2800" dirty="0">
                <a:solidFill>
                  <a:srgbClr val="FF00FF"/>
                </a:solidFill>
                <a:latin typeface="NikoshBAN" panose="02000000000000000000" pitchFamily="2" charset="0"/>
                <a:cs typeface="NikoshBAN" panose="02000000000000000000" pitchFamily="2" charset="0"/>
              </a:rPr>
              <a:t>২</a:t>
            </a:r>
            <a:r>
              <a:rPr lang="en-US" sz="2800" dirty="0" smtClean="0">
                <a:solidFill>
                  <a:srgbClr val="FF00FF"/>
                </a:solidFill>
                <a:latin typeface="NikoshBAN" panose="02000000000000000000" pitchFamily="2" charset="0"/>
                <a:cs typeface="NikoshBAN" panose="02000000000000000000" pitchFamily="2" charset="0"/>
              </a:rPr>
              <a:t>) </a:t>
            </a:r>
            <a:r>
              <a:rPr lang="bn-IN" sz="2800" dirty="0" smtClean="0">
                <a:solidFill>
                  <a:srgbClr val="FF00FF"/>
                </a:solidFill>
                <a:latin typeface="NikoshBAN" panose="02000000000000000000" pitchFamily="2" charset="0"/>
                <a:cs typeface="NikoshBAN" panose="02000000000000000000" pitchFamily="2" charset="0"/>
              </a:rPr>
              <a:t>যোগাযোগ প্রযুক্তির মাধ্যম কয়টি ও কি কি ?</a:t>
            </a:r>
            <a:endParaRPr lang="en-US" sz="2800" dirty="0">
              <a:solidFill>
                <a:srgbClr val="FF00FF"/>
              </a:solidFill>
              <a:latin typeface="NikoshBAN" panose="02000000000000000000" pitchFamily="2" charset="0"/>
              <a:cs typeface="NikoshBAN" panose="02000000000000000000" pitchFamily="2" charset="0"/>
            </a:endParaRPr>
          </a:p>
        </p:txBody>
      </p:sp>
      <p:sp>
        <p:nvSpPr>
          <p:cNvPr id="12" name="TextBox 11"/>
          <p:cNvSpPr txBox="1"/>
          <p:nvPr/>
        </p:nvSpPr>
        <p:spPr>
          <a:xfrm>
            <a:off x="1732465" y="3958593"/>
            <a:ext cx="8346032" cy="523220"/>
          </a:xfrm>
          <a:prstGeom prst="rect">
            <a:avLst/>
          </a:prstGeom>
          <a:noFill/>
        </p:spPr>
        <p:txBody>
          <a:bodyPr wrap="square" rtlCol="0">
            <a:spAutoFit/>
          </a:bodyPr>
          <a:lstStyle/>
          <a:p>
            <a:r>
              <a:rPr lang="bn-IN" sz="2800" dirty="0" smtClean="0">
                <a:solidFill>
                  <a:srgbClr val="0070C0"/>
                </a:solidFill>
                <a:latin typeface="NikoshBAN" panose="02000000000000000000" pitchFamily="2" charset="0"/>
                <a:cs typeface="NikoshBAN" panose="02000000000000000000" pitchFamily="2" charset="0"/>
              </a:rPr>
              <a:t>=যোগাযোগ প্রযুক্তির তিনটি মাধ্যম। যথা: স্থলপথ, জলপথ ও আকাশপথ।</a:t>
            </a:r>
            <a:endParaRPr lang="en-US" sz="2800" dirty="0">
              <a:solidFill>
                <a:srgbClr val="0070C0"/>
              </a:solidFill>
              <a:latin typeface="NikoshBAN" panose="02000000000000000000" pitchFamily="2" charset="0"/>
              <a:cs typeface="NikoshBAN" panose="02000000000000000000" pitchFamily="2" charset="0"/>
            </a:endParaRPr>
          </a:p>
        </p:txBody>
      </p:sp>
      <p:sp>
        <p:nvSpPr>
          <p:cNvPr id="13" name="TextBox 12"/>
          <p:cNvSpPr txBox="1"/>
          <p:nvPr/>
        </p:nvSpPr>
        <p:spPr>
          <a:xfrm>
            <a:off x="1088933" y="4401886"/>
            <a:ext cx="10000736" cy="1754326"/>
          </a:xfrm>
          <a:prstGeom prst="rect">
            <a:avLst/>
          </a:prstGeom>
          <a:noFill/>
        </p:spPr>
        <p:txBody>
          <a:bodyPr wrap="square" rtlCol="0">
            <a:spAutoFit/>
          </a:bodyPr>
          <a:lstStyle/>
          <a:p>
            <a:pPr marL="571500" indent="-571500">
              <a:buFont typeface="Wingdings" panose="05000000000000000000" pitchFamily="2" charset="2"/>
              <a:buChar char="q"/>
            </a:pPr>
            <a:r>
              <a:rPr lang="en-US" sz="4000" dirty="0" err="1" smtClean="0">
                <a:solidFill>
                  <a:srgbClr val="002060"/>
                </a:solidFill>
                <a:latin typeface="NikoshBAN" panose="02000000000000000000" pitchFamily="2" charset="0"/>
                <a:cs typeface="NikoshBAN" panose="02000000000000000000" pitchFamily="2" charset="0"/>
              </a:rPr>
              <a:t>শূন্যস্থান</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পূরণঃ</a:t>
            </a:r>
            <a:endParaRPr lang="en-US" sz="4000" dirty="0" smtClean="0">
              <a:solidFill>
                <a:srgbClr val="002060"/>
              </a:solidFill>
              <a:latin typeface="NikoshBAN" panose="02000000000000000000" pitchFamily="2" charset="0"/>
              <a:cs typeface="NikoshBAN" panose="02000000000000000000" pitchFamily="2" charset="0"/>
            </a:endParaRPr>
          </a:p>
          <a:p>
            <a:r>
              <a:rPr lang="en-US" sz="4000" dirty="0">
                <a:solidFill>
                  <a:srgbClr val="CC0099"/>
                </a:solidFill>
                <a:latin typeface="NikoshBAN" panose="02000000000000000000" pitchFamily="2" charset="0"/>
                <a:cs typeface="NikoshBAN" panose="02000000000000000000" pitchFamily="2" charset="0"/>
              </a:rPr>
              <a:t> </a:t>
            </a:r>
            <a:r>
              <a:rPr lang="en-US" sz="4000" dirty="0" smtClean="0">
                <a:solidFill>
                  <a:srgbClr val="CC0099"/>
                </a:solidFill>
                <a:latin typeface="NikoshBAN" panose="02000000000000000000" pitchFamily="2" charset="0"/>
                <a:cs typeface="NikoshBAN" panose="02000000000000000000" pitchFamily="2" charset="0"/>
              </a:rPr>
              <a:t>    </a:t>
            </a:r>
            <a:r>
              <a:rPr lang="bn-IN" sz="2800" dirty="0" smtClean="0">
                <a:solidFill>
                  <a:srgbClr val="CC0099"/>
                </a:solidFill>
                <a:latin typeface="NikoshBAN" panose="02000000000000000000" pitchFamily="2" charset="0"/>
                <a:cs typeface="NikoshBAN" panose="02000000000000000000" pitchFamily="2" charset="0"/>
              </a:rPr>
              <a:t>১) </a:t>
            </a:r>
            <a:r>
              <a:rPr lang="bn-IN" sz="2800" dirty="0">
                <a:solidFill>
                  <a:srgbClr val="CC0099"/>
                </a:solidFill>
                <a:latin typeface="NikoshBAN" panose="02000000000000000000" pitchFamily="2" charset="0"/>
                <a:cs typeface="NikoshBAN" panose="02000000000000000000" pitchFamily="2" charset="0"/>
              </a:rPr>
              <a:t> </a:t>
            </a:r>
            <a:r>
              <a:rPr lang="bn-IN" sz="2800" dirty="0" smtClean="0">
                <a:solidFill>
                  <a:srgbClr val="CC0099"/>
                </a:solidFill>
                <a:latin typeface="NikoshBAN" panose="02000000000000000000" pitchFamily="2" charset="0"/>
                <a:cs typeface="NikoshBAN" panose="02000000000000000000" pitchFamily="2" charset="0"/>
              </a:rPr>
              <a:t>লাঙল একটি  প্রযুক্তি যা ..................... ব্যবহার করা হয় ।</a:t>
            </a:r>
          </a:p>
          <a:p>
            <a:r>
              <a:rPr lang="bn-IN" sz="2800" dirty="0">
                <a:solidFill>
                  <a:srgbClr val="CC0099"/>
                </a:solidFill>
                <a:latin typeface="NikoshBAN" panose="02000000000000000000" pitchFamily="2" charset="0"/>
                <a:cs typeface="NikoshBAN" panose="02000000000000000000" pitchFamily="2" charset="0"/>
              </a:rPr>
              <a:t> </a:t>
            </a:r>
            <a:r>
              <a:rPr lang="bn-IN" sz="2800" dirty="0" smtClean="0">
                <a:solidFill>
                  <a:srgbClr val="CC0099"/>
                </a:solidFill>
                <a:latin typeface="NikoshBAN" panose="02000000000000000000" pitchFamily="2" charset="0"/>
                <a:cs typeface="NikoshBAN" panose="02000000000000000000" pitchFamily="2" charset="0"/>
              </a:rPr>
              <a:t>      ২)  পাঠ্যপুস্তক একটি ............... প্রযুক্তি ।</a:t>
            </a:r>
            <a:endParaRPr lang="en-US" sz="2800" dirty="0" smtClean="0">
              <a:solidFill>
                <a:srgbClr val="CC0099"/>
              </a:solidFill>
              <a:latin typeface="NikoshBAN" panose="02000000000000000000" pitchFamily="2" charset="0"/>
              <a:cs typeface="NikoshBAN" panose="02000000000000000000" pitchFamily="2" charset="0"/>
            </a:endParaRPr>
          </a:p>
        </p:txBody>
      </p:sp>
      <p:sp>
        <p:nvSpPr>
          <p:cNvPr id="8" name="TextBox 7"/>
          <p:cNvSpPr txBox="1"/>
          <p:nvPr/>
        </p:nvSpPr>
        <p:spPr>
          <a:xfrm>
            <a:off x="4710244" y="5053941"/>
            <a:ext cx="1688122" cy="523220"/>
          </a:xfrm>
          <a:prstGeom prst="rect">
            <a:avLst/>
          </a:prstGeom>
          <a:noFill/>
        </p:spPr>
        <p:txBody>
          <a:bodyPr wrap="square" rtlCol="0">
            <a:spAutoFit/>
          </a:bodyPr>
          <a:lstStyle/>
          <a:p>
            <a:pPr algn="ctr"/>
            <a:r>
              <a:rPr lang="bn-IN" sz="2800" dirty="0" smtClean="0">
                <a:solidFill>
                  <a:srgbClr val="FF0000"/>
                </a:solidFill>
                <a:latin typeface="NikoshBAN" panose="02000000000000000000" pitchFamily="2" charset="0"/>
                <a:cs typeface="NikoshBAN" panose="02000000000000000000" pitchFamily="2" charset="0"/>
              </a:rPr>
              <a:t>কৃষিকাজে</a:t>
            </a:r>
            <a:endParaRPr lang="en-US" sz="2800" dirty="0">
              <a:solidFill>
                <a:srgbClr val="FF0000"/>
              </a:solidFill>
              <a:latin typeface="NikoshBAN" panose="02000000000000000000" pitchFamily="2" charset="0"/>
              <a:cs typeface="NikoshBAN" panose="02000000000000000000" pitchFamily="2" charset="0"/>
            </a:endParaRPr>
          </a:p>
        </p:txBody>
      </p:sp>
      <p:sp>
        <p:nvSpPr>
          <p:cNvPr id="9" name="TextBox 8"/>
          <p:cNvSpPr txBox="1"/>
          <p:nvPr/>
        </p:nvSpPr>
        <p:spPr>
          <a:xfrm>
            <a:off x="4256449" y="5582448"/>
            <a:ext cx="907590" cy="523220"/>
          </a:xfrm>
          <a:prstGeom prst="rect">
            <a:avLst/>
          </a:prstGeom>
          <a:noFill/>
        </p:spPr>
        <p:txBody>
          <a:bodyPr wrap="square" rtlCol="0">
            <a:spAutoFit/>
          </a:bodyPr>
          <a:lstStyle/>
          <a:p>
            <a:pPr algn="ctr"/>
            <a:r>
              <a:rPr lang="bn-IN" sz="2800" dirty="0" smtClean="0">
                <a:solidFill>
                  <a:srgbClr val="FF0000"/>
                </a:solidFill>
                <a:latin typeface="NikoshBAN" panose="02000000000000000000" pitchFamily="2" charset="0"/>
                <a:cs typeface="NikoshBAN" panose="02000000000000000000" pitchFamily="2" charset="0"/>
              </a:rPr>
              <a:t>শক্তি</a:t>
            </a:r>
            <a:endParaRPr lang="en-US" sz="2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46699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Scale>
                                      <p:cBhvr>
                                        <p:cTn id="5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3"/>
                                        </p:tgtEl>
                                        <p:attrNameLst>
                                          <p:attrName>ppt_x</p:attrName>
                                          <p:attrName>ppt_y</p:attrName>
                                        </p:attrNameLst>
                                      </p:cBhvr>
                                    </p:animMotion>
                                    <p:animEffect transition="in" filter="fade">
                                      <p:cBhvr>
                                        <p:cTn id="5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10" grpId="0"/>
      <p:bldP spid="11" grpId="0"/>
      <p:bldP spid="12" grpId="0"/>
      <p:bldP spid="13"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lowchart: Stored Data 3"/>
          <p:cNvSpPr/>
          <p:nvPr/>
        </p:nvSpPr>
        <p:spPr>
          <a:xfrm flipH="1">
            <a:off x="-4461470" y="442127"/>
            <a:ext cx="4320791" cy="1356528"/>
          </a:xfrm>
          <a:prstGeom prst="flowChartOnlineStorage">
            <a:avLst/>
          </a:prstGeom>
          <a:solidFill>
            <a:srgbClr val="7030A0"/>
          </a:solid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bg1"/>
                </a:solidFill>
                <a:latin typeface="NikoshBAN" panose="02000000000000000000" pitchFamily="2" charset="0"/>
                <a:cs typeface="NikoshBAN" panose="02000000000000000000" pitchFamily="2" charset="0"/>
              </a:rPr>
              <a:t>পাঠের সারসংক্ষেপ</a:t>
            </a:r>
            <a:endParaRPr lang="en-US" sz="4000" dirty="0">
              <a:solidFill>
                <a:schemeClr val="bg1"/>
              </a:solidFill>
              <a:latin typeface="NikoshBAN" panose="02000000000000000000" pitchFamily="2" charset="0"/>
              <a:cs typeface="NikoshBAN" panose="02000000000000000000" pitchFamily="2" charset="0"/>
            </a:endParaRPr>
          </a:p>
        </p:txBody>
      </p:sp>
      <p:sp>
        <p:nvSpPr>
          <p:cNvPr id="5" name="Round Diagonal Corner Rectangle 4"/>
          <p:cNvSpPr/>
          <p:nvPr/>
        </p:nvSpPr>
        <p:spPr>
          <a:xfrm>
            <a:off x="1117308" y="2187254"/>
            <a:ext cx="6561574" cy="3547067"/>
          </a:xfrm>
          <a:prstGeom prst="round2DiagRect">
            <a:avLst/>
          </a:prstGeom>
          <a:solidFill>
            <a:schemeClr val="accent1">
              <a:lumMod val="60000"/>
              <a:lumOff val="4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anose="02000000000000000000" pitchFamily="2" charset="0"/>
                <a:cs typeface="NikoshBAN" panose="02000000000000000000" pitchFamily="2" charset="0"/>
              </a:rPr>
              <a:t>*</a:t>
            </a:r>
            <a:r>
              <a:rPr lang="bn-IN" sz="3200" dirty="0" smtClean="0">
                <a:solidFill>
                  <a:srgbClr val="002060"/>
                </a:solidFill>
                <a:latin typeface="NikoshBAN" panose="02000000000000000000" pitchFamily="2" charset="0"/>
                <a:cs typeface="NikoshBAN" panose="02000000000000000000" pitchFamily="2" charset="0"/>
              </a:rPr>
              <a:t>প্রযুক্তি হলো একটি যন্ত্র , একটি হাতিয়ার বা কোনো পদ্ধতি যা আমাদের কাজে লাগে। প্রযুক্তি আমাদের জীবনকে করে দিয়েছে অনেকটা সহজ আর গতিশীল। ক্ষেত্র হিসেবে আমাদের জীবনে প্রযক্তি গুলো ভিন্ন ভিন্ন ক্ষেত্রে ব্যবহৃত হয়। সময়ের সাথে সাথে প্রযুক্তির ব্যাপক উন্নয়ন সাধিত হয়েছে।</a:t>
            </a:r>
            <a:endParaRPr lang="en-US" sz="3200" dirty="0">
              <a:solidFill>
                <a:srgbClr val="00206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8939" b="100000" l="0" r="98582"/>
                    </a14:imgEffect>
                  </a14:imgLayer>
                </a14:imgProps>
              </a:ext>
              <a:ext uri="{28A0092B-C50C-407E-A947-70E740481C1C}">
                <a14:useLocalDpi xmlns:a14="http://schemas.microsoft.com/office/drawing/2010/main" val="0"/>
              </a:ext>
            </a:extLst>
          </a:blip>
          <a:stretch>
            <a:fillRect/>
          </a:stretch>
        </p:blipFill>
        <p:spPr>
          <a:xfrm>
            <a:off x="7678882" y="3803073"/>
            <a:ext cx="4218367" cy="2637306"/>
          </a:xfrm>
          <a:prstGeom prst="rect">
            <a:avLst/>
          </a:prstGeom>
        </p:spPr>
      </p:pic>
      <p:sp>
        <p:nvSpPr>
          <p:cNvPr id="7" name="Sun 6"/>
          <p:cNvSpPr/>
          <p:nvPr/>
        </p:nvSpPr>
        <p:spPr>
          <a:xfrm>
            <a:off x="8746730" y="541355"/>
            <a:ext cx="2735702" cy="2514600"/>
          </a:xfrm>
          <a:prstGeom prst="sun">
            <a:avLst/>
          </a:prstGeom>
          <a:solidFill>
            <a:srgbClr val="FFFF00"/>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FF0000"/>
                </a:solidFill>
                <a:latin typeface="NikoshBAN" panose="02000000000000000000" pitchFamily="2" charset="0"/>
                <a:cs typeface="NikoshBAN" panose="02000000000000000000" pitchFamily="2" charset="0"/>
              </a:rPr>
              <a:t>প্রযুক্তি</a:t>
            </a:r>
            <a:endParaRPr lang="en-US" sz="32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6379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875E-6 4.07407E-6 L 0.47331 0.03495 " pathEditMode="relative" rAng="0" ptsTypes="AA">
                                      <p:cBhvr>
                                        <p:cTn id="6" dur="2000" fill="hold"/>
                                        <p:tgtEl>
                                          <p:spTgt spid="4"/>
                                        </p:tgtEl>
                                        <p:attrNameLst>
                                          <p:attrName>ppt_x</p:attrName>
                                          <p:attrName>ppt_y</p:attrName>
                                        </p:attrNameLst>
                                      </p:cBhvr>
                                      <p:rCtr x="23659" y="1736"/>
                                    </p:animMotion>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4"/>
          <p:cNvSpPr txBox="1"/>
          <p:nvPr/>
        </p:nvSpPr>
        <p:spPr>
          <a:xfrm>
            <a:off x="129633" y="452175"/>
            <a:ext cx="4853878" cy="1979526"/>
          </a:xfrm>
          <a:prstGeom prst="rect">
            <a:avLst/>
          </a:prstGeom>
          <a:noFill/>
        </p:spPr>
        <p:txBody>
          <a:bodyPr wrap="square" numCol="1" rtlCol="0">
            <a:prstTxWarp prst="textPlain">
              <a:avLst/>
            </a:prstTxWarp>
            <a:spAutoFit/>
            <a:scene3d>
              <a:camera prst="perspectiveContrastingRightFacing"/>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4400" dirty="0" smtClean="0">
                <a:solidFill>
                  <a:srgbClr val="0070C0"/>
                </a:solidFill>
                <a:effectLst>
                  <a:glow rad="63500">
                    <a:schemeClr val="accent1">
                      <a:satMod val="175000"/>
                      <a:alpha val="40000"/>
                    </a:schemeClr>
                  </a:glow>
                </a:effectLst>
                <a:latin typeface="NikoshBAN" panose="02000000000000000000" pitchFamily="2" charset="0"/>
                <a:cs typeface="NikoshBAN" panose="02000000000000000000" pitchFamily="2" charset="0"/>
              </a:rPr>
              <a:t>পরিকল্পিত কাজ</a:t>
            </a:r>
            <a:endParaRPr lang="en-US" sz="4400" dirty="0">
              <a:solidFill>
                <a:srgbClr val="0070C0"/>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2647" y="4249532"/>
            <a:ext cx="2660135" cy="2158500"/>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r="7642" b="2205"/>
          <a:stretch/>
        </p:blipFill>
        <p:spPr>
          <a:xfrm>
            <a:off x="9587428" y="452175"/>
            <a:ext cx="1935354" cy="2133129"/>
          </a:xfrm>
          <a:prstGeom prst="roundRect">
            <a:avLst>
              <a:gd name="adj" fmla="val 2832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188226" y="2923150"/>
            <a:ext cx="7399202" cy="1653903"/>
          </a:xfrm>
          <a:prstGeom prst="rect">
            <a:avLst/>
          </a:prstGeom>
          <a:noFill/>
        </p:spPr>
        <p:txBody>
          <a:bodyPr wrap="square" rtlCol="0">
            <a:prstTxWarp prst="textPlain">
              <a:avLst/>
            </a:prstTxWarp>
            <a:spAutoFit/>
            <a:scene3d>
              <a:camera prst="orthographicFront"/>
              <a:lightRig rig="threePt" dir="t"/>
            </a:scene3d>
            <a:sp3d extrusionH="57150">
              <a:bevelT w="38100" h="38100" prst="convex"/>
            </a:sp3d>
          </a:bodyPr>
          <a:lstStyle/>
          <a:p>
            <a:pPr algn="ctr"/>
            <a:r>
              <a:rPr lang="en-US" sz="3600" dirty="0" smtClean="0">
                <a:solidFill>
                  <a:srgbClr val="FF33CC"/>
                </a:solidFill>
                <a:effectLst>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 </a:t>
            </a:r>
            <a:r>
              <a:rPr lang="bn-IN" sz="3600" dirty="0" smtClean="0">
                <a:solidFill>
                  <a:srgbClr val="FF33CC"/>
                </a:solidFill>
                <a:effectLst>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তোমার বাড়ীতে ব্যবহৃত হয় এমন কয়েকটি প্রযুক্তির ক্ষেত্রসহ নাম লিখ।</a:t>
            </a:r>
            <a:r>
              <a:rPr lang="en-US" sz="3600" dirty="0" smtClean="0">
                <a:solidFill>
                  <a:srgbClr val="FF33CC"/>
                </a:solidFill>
                <a:effectLst>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a:t>
            </a:r>
            <a:endParaRPr lang="en-US" sz="3600" dirty="0">
              <a:solidFill>
                <a:srgbClr val="FF33CC"/>
              </a:solidFill>
              <a:effectLst>
                <a:outerShdw blurRad="50800" dist="38100" dir="13500000" algn="br" rotWithShape="0">
                  <a:prstClr val="black">
                    <a:alpha val="40000"/>
                  </a:prst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6567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149968" y="443635"/>
            <a:ext cx="3949003" cy="1174150"/>
          </a:xfrm>
          <a:prstGeom prst="rect">
            <a:avLst/>
          </a:prstGeom>
          <a:noFill/>
        </p:spPr>
        <p:txBody>
          <a:bodyPr wrap="square" rtlCol="0">
            <a:prstTxWarp prst="textPlain">
              <a:avLst/>
            </a:prstTxWarp>
            <a:spAutoFit/>
            <a:scene3d>
              <a:camera prst="perspectiveBelow"/>
              <a:lightRig rig="threePt" dir="t"/>
            </a:scene3d>
            <a:sp3d extrusionH="57150">
              <a:bevelT w="50800" h="38100" prst="riblet"/>
            </a:sp3d>
          </a:bodyPr>
          <a:lstStyle/>
          <a:p>
            <a:pPr algn="ctr"/>
            <a:r>
              <a:rPr lang="en-US" sz="4400" dirty="0" smtClean="0">
                <a:gradFill flip="none" rotWithShape="1">
                  <a:gsLst>
                    <a:gs pos="0">
                      <a:srgbClr val="002060"/>
                    </a:gs>
                    <a:gs pos="50000">
                      <a:srgbClr val="0070C0"/>
                    </a:gs>
                    <a:gs pos="100000">
                      <a:srgbClr val="00B0F0"/>
                    </a:gs>
                  </a:gsLst>
                  <a:lin ang="16200000" scaled="1"/>
                  <a:tileRect/>
                </a:gradFill>
                <a:effectLst>
                  <a:glow rad="63500">
                    <a:schemeClr val="accent1">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 </a:t>
            </a:r>
            <a:r>
              <a:rPr lang="en-US" sz="4400" dirty="0" err="1" smtClean="0">
                <a:gradFill flip="none" rotWithShape="1">
                  <a:gsLst>
                    <a:gs pos="0">
                      <a:srgbClr val="002060"/>
                    </a:gs>
                    <a:gs pos="50000">
                      <a:srgbClr val="0070C0"/>
                    </a:gs>
                    <a:gs pos="100000">
                      <a:srgbClr val="00B0F0"/>
                    </a:gs>
                  </a:gsLst>
                  <a:lin ang="16200000" scaled="1"/>
                  <a:tileRect/>
                </a:gradFill>
                <a:effectLst>
                  <a:glow rad="63500">
                    <a:schemeClr val="accent1">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পরিচিতি</a:t>
            </a:r>
            <a:endParaRPr lang="en-US" sz="4400" dirty="0" smtClean="0">
              <a:gradFill flip="none" rotWithShape="1">
                <a:gsLst>
                  <a:gs pos="0">
                    <a:srgbClr val="002060"/>
                  </a:gs>
                  <a:gs pos="50000">
                    <a:srgbClr val="0070C0"/>
                  </a:gs>
                  <a:gs pos="100000">
                    <a:srgbClr val="00B0F0"/>
                  </a:gs>
                </a:gsLst>
                <a:lin ang="16200000" scaled="1"/>
                <a:tileRect/>
              </a:gradFill>
              <a:effectLst>
                <a:glow rad="63500">
                  <a:schemeClr val="accent1">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301" y="874576"/>
            <a:ext cx="1823776" cy="24317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489348" y="3719540"/>
            <a:ext cx="4240404" cy="2554545"/>
          </a:xfrm>
          <a:prstGeom prst="rect">
            <a:avLst/>
          </a:prstGeom>
          <a:noFill/>
        </p:spPr>
        <p:txBody>
          <a:bodyPr wrap="square" rtlCol="0">
            <a:spAutoFit/>
          </a:bodyPr>
          <a:lstStyle/>
          <a:p>
            <a:pPr algn="ctr"/>
            <a:r>
              <a:rPr lang="bn-IN" sz="3200" dirty="0" smtClean="0">
                <a:solidFill>
                  <a:srgbClr val="002060"/>
                </a:solidFill>
                <a:latin typeface="NikoshBAN" panose="02000000000000000000" pitchFamily="2" charset="0"/>
                <a:cs typeface="NikoshBAN" panose="02000000000000000000" pitchFamily="2" charset="0"/>
              </a:rPr>
              <a:t>শিল্পী সাহা</a:t>
            </a:r>
          </a:p>
          <a:p>
            <a:pPr algn="ctr"/>
            <a:r>
              <a:rPr lang="bn-IN" sz="3200" dirty="0" smtClean="0">
                <a:solidFill>
                  <a:srgbClr val="002060"/>
                </a:solidFill>
                <a:latin typeface="NikoshBAN" panose="02000000000000000000" pitchFamily="2" charset="0"/>
                <a:cs typeface="NikoshBAN" panose="02000000000000000000" pitchFamily="2" charset="0"/>
              </a:rPr>
              <a:t>সহকারী শিক্ষক</a:t>
            </a:r>
          </a:p>
          <a:p>
            <a:pPr algn="ctr"/>
            <a:r>
              <a:rPr lang="bn-IN" sz="3200" dirty="0" smtClean="0">
                <a:solidFill>
                  <a:srgbClr val="002060"/>
                </a:solidFill>
                <a:latin typeface="NikoshBAN" panose="02000000000000000000" pitchFamily="2" charset="0"/>
                <a:cs typeface="NikoshBAN" panose="02000000000000000000" pitchFamily="2" charset="0"/>
              </a:rPr>
              <a:t>৩০ নং ঘশিবাড়ীয়া গন্ধবাড়ীয়া সরকারি প্রাথমিক বিদ্যালয়।</a:t>
            </a:r>
          </a:p>
          <a:p>
            <a:pPr algn="ctr"/>
            <a:r>
              <a:rPr lang="bn-IN" sz="3200" dirty="0" smtClean="0">
                <a:solidFill>
                  <a:srgbClr val="002060"/>
                </a:solidFill>
                <a:latin typeface="NikoshBAN" panose="02000000000000000000" pitchFamily="2" charset="0"/>
                <a:cs typeface="NikoshBAN" panose="02000000000000000000" pitchFamily="2" charset="0"/>
              </a:rPr>
              <a:t>কালিয়া, নড়াইল।</a:t>
            </a:r>
            <a:endParaRPr lang="en-US" sz="3200" dirty="0">
              <a:solidFill>
                <a:srgbClr val="002060"/>
              </a:solidFill>
              <a:latin typeface="NikoshBAN" panose="02000000000000000000" pitchFamily="2" charset="0"/>
              <a:cs typeface="NikoshBAN" panose="02000000000000000000" pitchFamily="2" charset="0"/>
            </a:endParaRPr>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486" y="252667"/>
            <a:ext cx="2043714" cy="27044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6698" y="2031048"/>
            <a:ext cx="2721153" cy="4019654"/>
          </a:xfrm>
          <a:prstGeom prst="rect">
            <a:avLst/>
          </a:prstGeom>
        </p:spPr>
      </p:pic>
      <p:grpSp>
        <p:nvGrpSpPr>
          <p:cNvPr id="9" name="Group 8"/>
          <p:cNvGrpSpPr/>
          <p:nvPr/>
        </p:nvGrpSpPr>
        <p:grpSpPr>
          <a:xfrm>
            <a:off x="6733427" y="3031726"/>
            <a:ext cx="5003724" cy="3165732"/>
            <a:chOff x="6913621" y="3479741"/>
            <a:chExt cx="4477035" cy="2982641"/>
          </a:xfrm>
          <a:noFill/>
        </p:grpSpPr>
        <p:sp>
          <p:nvSpPr>
            <p:cNvPr id="10" name="Flowchart: Terminator 9"/>
            <p:cNvSpPr/>
            <p:nvPr/>
          </p:nvSpPr>
          <p:spPr>
            <a:xfrm>
              <a:off x="6913621" y="3479741"/>
              <a:ext cx="4477035" cy="2982641"/>
            </a:xfrm>
            <a:prstGeom prst="flowChartTerminator">
              <a:avLst/>
            </a:prstGeom>
            <a:grpFill/>
            <a:ln w="381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7030A0"/>
                  </a:solidFill>
                  <a:latin typeface="NikoshBAN" panose="02000000000000000000" pitchFamily="2" charset="0"/>
                  <a:cs typeface="NikoshBAN" panose="02000000000000000000" pitchFamily="2" charset="0"/>
                </a:rPr>
                <a:t>শ্রেণি</a:t>
              </a:r>
              <a:r>
                <a:rPr lang="en-US" sz="3200" dirty="0" smtClean="0">
                  <a:solidFill>
                    <a:srgbClr val="7030A0"/>
                  </a:solidFill>
                  <a:latin typeface="NikoshBAN" panose="02000000000000000000" pitchFamily="2" charset="0"/>
                  <a:cs typeface="NikoshBAN" panose="02000000000000000000" pitchFamily="2" charset="0"/>
                </a:rPr>
                <a:t>:</a:t>
              </a:r>
              <a:r>
                <a:rPr lang="bn-BD" sz="3200" dirty="0" smtClean="0">
                  <a:solidFill>
                    <a:srgbClr val="7030A0"/>
                  </a:solidFill>
                  <a:latin typeface="NikoshBAN" panose="02000000000000000000" pitchFamily="2" charset="0"/>
                  <a:cs typeface="NikoshBAN" panose="02000000000000000000" pitchFamily="2" charset="0"/>
                </a:rPr>
                <a:t> </a:t>
              </a:r>
              <a:r>
                <a:rPr lang="bn-IN" sz="3200" dirty="0" smtClean="0">
                  <a:solidFill>
                    <a:srgbClr val="7030A0"/>
                  </a:solidFill>
                  <a:latin typeface="NikoshBAN" panose="02000000000000000000" pitchFamily="2" charset="0"/>
                  <a:cs typeface="NikoshBAN" panose="02000000000000000000" pitchFamily="2" charset="0"/>
                </a:rPr>
                <a:t>তৃতীয়</a:t>
              </a:r>
              <a:endParaRPr lang="bn-BD" sz="3200" dirty="0" smtClean="0">
                <a:solidFill>
                  <a:srgbClr val="7030A0"/>
                </a:solidFill>
                <a:latin typeface="NikoshBAN" panose="02000000000000000000" pitchFamily="2" charset="0"/>
                <a:cs typeface="NikoshBAN" panose="02000000000000000000" pitchFamily="2" charset="0"/>
              </a:endParaRPr>
            </a:p>
            <a:p>
              <a:pPr algn="ctr"/>
              <a:r>
                <a:rPr lang="bn-BD" sz="3200" dirty="0" smtClean="0">
                  <a:solidFill>
                    <a:srgbClr val="7030A0"/>
                  </a:solidFill>
                  <a:latin typeface="NikoshBAN" panose="02000000000000000000" pitchFamily="2" charset="0"/>
                  <a:cs typeface="NikoshBAN" panose="02000000000000000000" pitchFamily="2" charset="0"/>
                </a:rPr>
                <a:t>বিষয়</a:t>
              </a:r>
              <a:r>
                <a:rPr lang="en-US" sz="3200" dirty="0" smtClean="0">
                  <a:solidFill>
                    <a:srgbClr val="7030A0"/>
                  </a:solidFill>
                  <a:latin typeface="NikoshBAN" panose="02000000000000000000" pitchFamily="2" charset="0"/>
                  <a:cs typeface="NikoshBAN" panose="02000000000000000000" pitchFamily="2" charset="0"/>
                </a:rPr>
                <a:t>:</a:t>
              </a:r>
              <a:r>
                <a:rPr lang="bn-BD" sz="3200" dirty="0" smtClean="0">
                  <a:solidFill>
                    <a:srgbClr val="7030A0"/>
                  </a:solidFill>
                  <a:latin typeface="NikoshBAN" panose="02000000000000000000" pitchFamily="2" charset="0"/>
                  <a:cs typeface="NikoshBAN" panose="02000000000000000000" pitchFamily="2" charset="0"/>
                </a:rPr>
                <a:t> প্রাথমিক বিজ্ঞান</a:t>
              </a:r>
            </a:p>
            <a:p>
              <a:pPr algn="ctr"/>
              <a:r>
                <a:rPr lang="bn-BD" sz="3200" dirty="0" smtClean="0">
                  <a:solidFill>
                    <a:srgbClr val="7030A0"/>
                  </a:solidFill>
                  <a:latin typeface="NikoshBAN" panose="02000000000000000000" pitchFamily="2" charset="0"/>
                  <a:cs typeface="NikoshBAN" panose="02000000000000000000" pitchFamily="2" charset="0"/>
                </a:rPr>
                <a:t>পাঠ শিরোনাম</a:t>
              </a:r>
              <a:r>
                <a:rPr lang="en-US" sz="3200" dirty="0" smtClean="0">
                  <a:solidFill>
                    <a:srgbClr val="7030A0"/>
                  </a:solidFill>
                  <a:latin typeface="NikoshBAN" panose="02000000000000000000" pitchFamily="2" charset="0"/>
                  <a:cs typeface="NikoshBAN" panose="02000000000000000000" pitchFamily="2" charset="0"/>
                </a:rPr>
                <a:t>:</a:t>
              </a:r>
              <a:r>
                <a:rPr lang="bn-IN" sz="3200" dirty="0">
                  <a:solidFill>
                    <a:srgbClr val="7030A0"/>
                  </a:solidFill>
                  <a:latin typeface="NikoshBAN" panose="02000000000000000000" pitchFamily="2" charset="0"/>
                  <a:cs typeface="NikoshBAN" panose="02000000000000000000" pitchFamily="2" charset="0"/>
                </a:rPr>
                <a:t> </a:t>
              </a:r>
              <a:r>
                <a:rPr lang="bn-IN" sz="3200" dirty="0" smtClean="0">
                  <a:solidFill>
                    <a:srgbClr val="7030A0"/>
                  </a:solidFill>
                  <a:latin typeface="NikoshBAN" panose="02000000000000000000" pitchFamily="2" charset="0"/>
                  <a:cs typeface="NikoshBAN" panose="02000000000000000000" pitchFamily="2" charset="0"/>
                </a:rPr>
                <a:t>প্রযুক্তির সঙ্গে পরিচয়</a:t>
              </a:r>
              <a:endParaRPr lang="bn-BD" sz="3200" dirty="0" smtClean="0">
                <a:solidFill>
                  <a:srgbClr val="7030A0"/>
                </a:solidFill>
                <a:latin typeface="NikoshBAN" panose="02000000000000000000" pitchFamily="2" charset="0"/>
                <a:cs typeface="NikoshBAN" panose="02000000000000000000" pitchFamily="2" charset="0"/>
              </a:endParaRPr>
            </a:p>
            <a:p>
              <a:pPr algn="ctr"/>
              <a:r>
                <a:rPr lang="bn-BD" sz="3200" dirty="0" smtClean="0">
                  <a:solidFill>
                    <a:srgbClr val="7030A0"/>
                  </a:solidFill>
                  <a:latin typeface="NikoshBAN" panose="02000000000000000000" pitchFamily="2" charset="0"/>
                  <a:cs typeface="NikoshBAN" panose="02000000000000000000" pitchFamily="2" charset="0"/>
                </a:rPr>
                <a:t>পাঠ</a:t>
              </a:r>
              <a:r>
                <a:rPr lang="en-US" sz="3200" dirty="0" smtClean="0">
                  <a:solidFill>
                    <a:srgbClr val="7030A0"/>
                  </a:solidFill>
                  <a:latin typeface="NikoshBAN" panose="02000000000000000000" pitchFamily="2" charset="0"/>
                  <a:cs typeface="NikoshBAN" panose="02000000000000000000" pitchFamily="2" charset="0"/>
                </a:rPr>
                <a:t>: </a:t>
              </a:r>
              <a:r>
                <a:rPr lang="bn-IN" sz="3200" dirty="0" smtClean="0">
                  <a:solidFill>
                    <a:srgbClr val="7030A0"/>
                  </a:solidFill>
                  <a:latin typeface="NikoshBAN" panose="02000000000000000000" pitchFamily="2" charset="0"/>
                  <a:cs typeface="NikoshBAN" panose="02000000000000000000" pitchFamily="2" charset="0"/>
                </a:rPr>
                <a:t>আমাদের জীবনে প্রযুক্তি?</a:t>
              </a:r>
              <a:endParaRPr lang="bn-BD" sz="3200" dirty="0" smtClean="0">
                <a:solidFill>
                  <a:srgbClr val="7030A0"/>
                </a:solidFill>
                <a:latin typeface="NikoshBAN" panose="02000000000000000000" pitchFamily="2" charset="0"/>
                <a:cs typeface="NikoshBAN" panose="02000000000000000000" pitchFamily="2" charset="0"/>
              </a:endParaRPr>
            </a:p>
            <a:p>
              <a:pPr algn="ctr"/>
              <a:r>
                <a:rPr lang="bn-IN" sz="3200" dirty="0" smtClean="0">
                  <a:solidFill>
                    <a:srgbClr val="7030A0"/>
                  </a:solidFill>
                  <a:latin typeface="NikoshBAN" panose="02000000000000000000" pitchFamily="2" charset="0"/>
                  <a:cs typeface="NikoshBAN" panose="02000000000000000000" pitchFamily="2" charset="0"/>
                </a:rPr>
                <a:t>অধ্যায়ঃ দশম</a:t>
              </a:r>
              <a:endParaRPr lang="en-US" sz="3200" dirty="0">
                <a:solidFill>
                  <a:srgbClr val="7030A0"/>
                </a:solidFill>
                <a:latin typeface="NikoshBAN" panose="02000000000000000000" pitchFamily="2" charset="0"/>
                <a:cs typeface="NikoshBAN" panose="02000000000000000000" pitchFamily="2" charset="0"/>
              </a:endParaRPr>
            </a:p>
          </p:txBody>
        </p:sp>
        <p:sp>
          <p:nvSpPr>
            <p:cNvPr id="11" name="TextBox 10"/>
            <p:cNvSpPr txBox="1"/>
            <p:nvPr/>
          </p:nvSpPr>
          <p:spPr>
            <a:xfrm>
              <a:off x="10078920" y="6027418"/>
              <a:ext cx="1043367" cy="434964"/>
            </a:xfrm>
            <a:prstGeom prst="rect">
              <a:avLst/>
            </a:prstGeom>
            <a:grpFill/>
          </p:spPr>
          <p:txBody>
            <a:bodyPr wrap="square" rtlCol="0">
              <a:spAutoFit/>
            </a:bodyPr>
            <a:lstStyle/>
            <a:p>
              <a:r>
                <a:rPr lang="bn-IN" sz="2400" dirty="0" smtClean="0">
                  <a:solidFill>
                    <a:srgbClr val="7030A0"/>
                  </a:solidFill>
                  <a:latin typeface="NikoshBAN" panose="02000000000000000000" pitchFamily="2" charset="0"/>
                  <a:cs typeface="NikoshBAN" panose="02000000000000000000" pitchFamily="2" charset="0"/>
                </a:rPr>
                <a:t>পৃষ্ঠাঃ ৬৩</a:t>
              </a:r>
              <a:endParaRPr lang="en-US" sz="2400" dirty="0">
                <a:solidFill>
                  <a:srgbClr val="7030A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735471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3"/>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421" y="411982"/>
            <a:ext cx="11397343" cy="6034035"/>
          </a:xfrm>
          <a:prstGeom prst="rect">
            <a:avLst/>
          </a:prstGeom>
        </p:spPr>
      </p:pic>
      <p:sp>
        <p:nvSpPr>
          <p:cNvPr id="6" name="TextBox 5"/>
          <p:cNvSpPr txBox="1"/>
          <p:nvPr/>
        </p:nvSpPr>
        <p:spPr>
          <a:xfrm>
            <a:off x="3145135" y="2223197"/>
            <a:ext cx="5657222" cy="2411603"/>
          </a:xfrm>
          <a:prstGeom prst="rect">
            <a:avLst/>
          </a:prstGeom>
          <a:noFill/>
        </p:spPr>
        <p:txBody>
          <a:bodyPr wrap="square" rtlCol="0">
            <a:prstTxWarp prst="textPlain">
              <a:avLst/>
            </a:prstTxWarp>
            <a:spAutoFit/>
            <a:scene3d>
              <a:camera prst="perspectiveFront"/>
              <a:lightRig rig="threePt" dir="t"/>
            </a:scene3d>
            <a:sp3d extrusionH="57150">
              <a:bevelT w="38100" h="38100"/>
            </a:sp3d>
          </a:bodyPr>
          <a:lstStyle/>
          <a:p>
            <a:r>
              <a:rPr lang="en-US" sz="4000" dirty="0"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4000" dirty="0" err="1"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ঘরে</a:t>
            </a:r>
            <a:r>
              <a:rPr lang="en-US" sz="4000" dirty="0"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4000" dirty="0" err="1"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থাকি</a:t>
            </a:r>
            <a:r>
              <a:rPr lang="en-US" sz="4000" dirty="0"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a:t>
            </a:r>
            <a:r>
              <a:rPr lang="bn-BD" sz="4000" dirty="0"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4000" dirty="0" err="1"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সুস্থ</a:t>
            </a:r>
            <a:r>
              <a:rPr lang="en-US" sz="4000" dirty="0"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4000" dirty="0" err="1"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থাকি</a:t>
            </a:r>
            <a:r>
              <a:rPr lang="en-US" sz="4000" dirty="0"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a:t>
            </a:r>
            <a:endParaRPr lang="en-US" sz="4000" dirty="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endParaRPr>
          </a:p>
          <a:p>
            <a:r>
              <a:rPr lang="en-US" sz="6000" dirty="0" smtClean="0">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6000" dirty="0" err="1" smtClean="0">
                <a:solidFill>
                  <a:srgbClr val="0066FF"/>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সবাইকে</a:t>
            </a:r>
            <a:r>
              <a:rPr lang="en-US" sz="6000" dirty="0" smtClean="0">
                <a:solidFill>
                  <a:srgbClr val="0066FF"/>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6000" dirty="0" err="1" smtClean="0">
                <a:solidFill>
                  <a:srgbClr val="0066FF"/>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ধন্যবাদ</a:t>
            </a:r>
            <a:endParaRPr lang="en-US" sz="6000" dirty="0">
              <a:solidFill>
                <a:srgbClr val="0066FF"/>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0731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loud 3"/>
          <p:cNvSpPr/>
          <p:nvPr/>
        </p:nvSpPr>
        <p:spPr>
          <a:xfrm>
            <a:off x="3697793" y="501707"/>
            <a:ext cx="5004080" cy="1990326"/>
          </a:xfrm>
          <a:prstGeom prst="cloud">
            <a:avLst/>
          </a:prstGeom>
          <a:solidFill>
            <a:schemeClr val="accent1">
              <a:lumMod val="75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BD" sz="6600" b="1" dirty="0" smtClean="0">
                <a:solidFill>
                  <a:srgbClr val="CCFF33"/>
                </a:solidFill>
                <a:latin typeface="NikoshBAN" panose="02000000000000000000" pitchFamily="2" charset="0"/>
                <a:cs typeface="NikoshBAN" panose="02000000000000000000" pitchFamily="2" charset="0"/>
              </a:rPr>
              <a:t>শিখনফল</a:t>
            </a:r>
            <a:endParaRPr lang="en-US" sz="6600" b="1" dirty="0">
              <a:solidFill>
                <a:srgbClr val="CCFF33"/>
              </a:solidFill>
              <a:latin typeface="NikoshBAN" panose="02000000000000000000" pitchFamily="2" charset="0"/>
              <a:cs typeface="NikoshBAN" panose="02000000000000000000" pitchFamily="2" charset="0"/>
            </a:endParaRPr>
          </a:p>
        </p:txBody>
      </p:sp>
      <p:sp>
        <p:nvSpPr>
          <p:cNvPr id="5" name="Flowchart: Terminator 4"/>
          <p:cNvSpPr/>
          <p:nvPr/>
        </p:nvSpPr>
        <p:spPr>
          <a:xfrm>
            <a:off x="1306286" y="2864706"/>
            <a:ext cx="6159639" cy="834013"/>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bg1"/>
                </a:solidFill>
                <a:latin typeface="NikoshBAN" panose="02000000000000000000" pitchFamily="2" charset="0"/>
                <a:cs typeface="NikoshBAN" panose="02000000000000000000" pitchFamily="2" charset="0"/>
              </a:rPr>
              <a:t>আজকের পাঠ শেষে শিক্ষার্থীরা</a:t>
            </a:r>
            <a:r>
              <a:rPr lang="bn-IN" sz="4000" dirty="0" smtClean="0">
                <a:solidFill>
                  <a:schemeClr val="bg1"/>
                </a:solidFill>
                <a:latin typeface="NikoshBAN" panose="02000000000000000000" pitchFamily="2" charset="0"/>
                <a:cs typeface="NikoshBAN" panose="02000000000000000000" pitchFamily="2" charset="0"/>
              </a:rPr>
              <a:t> যা</a:t>
            </a:r>
            <a:r>
              <a:rPr lang="en-US" sz="4000" dirty="0" smtClean="0">
                <a:solidFill>
                  <a:schemeClr val="bg1"/>
                </a:solidFill>
                <a:latin typeface="NikoshBAN" panose="02000000000000000000" pitchFamily="2" charset="0"/>
                <a:cs typeface="NikoshBAN" panose="02000000000000000000" pitchFamily="2" charset="0"/>
              </a:rPr>
              <a:t>-</a:t>
            </a:r>
            <a:endParaRPr lang="en-US" sz="4400" dirty="0">
              <a:solidFill>
                <a:schemeClr val="bg1"/>
              </a:solidFill>
              <a:latin typeface="NikoshBAN" panose="02000000000000000000" pitchFamily="2" charset="0"/>
              <a:cs typeface="NikoshBAN" panose="02000000000000000000" pitchFamily="2" charset="0"/>
            </a:endParaRPr>
          </a:p>
        </p:txBody>
      </p:sp>
      <p:sp>
        <p:nvSpPr>
          <p:cNvPr id="6" name="TextBox 5"/>
          <p:cNvSpPr txBox="1"/>
          <p:nvPr/>
        </p:nvSpPr>
        <p:spPr>
          <a:xfrm>
            <a:off x="1668025" y="3861208"/>
            <a:ext cx="9576080" cy="1323439"/>
          </a:xfrm>
          <a:prstGeom prst="rect">
            <a:avLst/>
          </a:prstGeom>
          <a:noFill/>
        </p:spPr>
        <p:txBody>
          <a:bodyPr wrap="square" rtlCol="0">
            <a:spAutoFit/>
          </a:bodyPr>
          <a:lstStyle/>
          <a:p>
            <a:pPr marL="571500" indent="-571500">
              <a:buFont typeface="Wingdings" panose="05000000000000000000" pitchFamily="2" charset="2"/>
              <a:buChar char="v"/>
            </a:pPr>
            <a:r>
              <a:rPr lang="bn-BD" sz="4000" dirty="0" smtClean="0">
                <a:solidFill>
                  <a:srgbClr val="CC00FF"/>
                </a:solidFill>
                <a:latin typeface="NikoshBAN" panose="02000000000000000000" pitchFamily="2" charset="0"/>
                <a:cs typeface="NikoshBAN" panose="02000000000000000000" pitchFamily="2" charset="0"/>
              </a:rPr>
              <a:t>১</a:t>
            </a:r>
            <a:r>
              <a:rPr lang="bn-IN" sz="4000" dirty="0" smtClean="0">
                <a:solidFill>
                  <a:srgbClr val="CC00FF"/>
                </a:solidFill>
                <a:latin typeface="NikoshBAN" panose="02000000000000000000" pitchFamily="2" charset="0"/>
                <a:cs typeface="NikoshBAN" panose="02000000000000000000" pitchFamily="2" charset="0"/>
              </a:rPr>
              <a:t>০.১.1 পড়াশোনা, যাতায়াত ও কৃষিতে প্রযুক্তির বিকাশ ও ব্যবহার বর্ণনা করতে </a:t>
            </a:r>
            <a:r>
              <a:rPr lang="en-US" sz="4000" dirty="0" err="1" smtClean="0">
                <a:solidFill>
                  <a:srgbClr val="CC00FF"/>
                </a:solidFill>
                <a:latin typeface="NikoshBAN" panose="02000000000000000000" pitchFamily="2" charset="0"/>
                <a:cs typeface="NikoshBAN" panose="02000000000000000000" pitchFamily="2" charset="0"/>
              </a:rPr>
              <a:t>পারবে</a:t>
            </a:r>
            <a:r>
              <a:rPr lang="en-US" sz="4000" dirty="0" smtClean="0">
                <a:solidFill>
                  <a:srgbClr val="CC00FF"/>
                </a:solidFill>
                <a:latin typeface="NikoshBAN" panose="02000000000000000000" pitchFamily="2" charset="0"/>
                <a:cs typeface="NikoshBAN" panose="02000000000000000000" pitchFamily="2" charset="0"/>
              </a:rPr>
              <a:t>।</a:t>
            </a:r>
            <a:r>
              <a:rPr lang="bn-IN" sz="4000" dirty="0" smtClean="0">
                <a:solidFill>
                  <a:srgbClr val="CC00FF"/>
                </a:solidFill>
                <a:latin typeface="NikoshBAN" panose="02000000000000000000" pitchFamily="2" charset="0"/>
                <a:cs typeface="NikoshBAN" panose="02000000000000000000" pitchFamily="2" charset="0"/>
              </a:rPr>
              <a:t>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3633" b="6927"/>
          <a:stretch/>
        </p:blipFill>
        <p:spPr>
          <a:xfrm rot="16200000">
            <a:off x="9415904" y="586286"/>
            <a:ext cx="2352108" cy="22216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20" y="521073"/>
            <a:ext cx="2266950" cy="2019300"/>
          </a:xfrm>
          <a:prstGeom prst="rect">
            <a:avLst/>
          </a:prstGeom>
        </p:spPr>
      </p:pic>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80499" b="100000" l="0" r="100000"/>
                    </a14:imgEffect>
                  </a14:imgLayer>
                </a14:imgProps>
              </a:ext>
              <a:ext uri="{28A0092B-C50C-407E-A947-70E740481C1C}">
                <a14:useLocalDpi xmlns:a14="http://schemas.microsoft.com/office/drawing/2010/main" val="0"/>
              </a:ext>
            </a:extLst>
          </a:blip>
          <a:srcRect t="78511"/>
          <a:stretch/>
        </p:blipFill>
        <p:spPr>
          <a:xfrm>
            <a:off x="362262" y="5326687"/>
            <a:ext cx="11467473" cy="1219983"/>
          </a:xfrm>
          <a:prstGeom prst="rect">
            <a:avLst/>
          </a:prstGeom>
        </p:spPr>
      </p:pic>
    </p:spTree>
    <p:extLst>
      <p:ext uri="{BB962C8B-B14F-4D97-AF65-F5344CB8AC3E}">
        <p14:creationId xmlns:p14="http://schemas.microsoft.com/office/powerpoint/2010/main" val="15557004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by="(-#ppt_w*2)" calcmode="lin" valueType="num">
                                      <p:cBhvr rctx="PPT">
                                        <p:cTn id="16" dur="500" autoRev="1" fill="hold">
                                          <p:stCondLst>
                                            <p:cond delay="0"/>
                                          </p:stCondLst>
                                        </p:cTn>
                                        <p:tgtEl>
                                          <p:spTgt spid="5"/>
                                        </p:tgtEl>
                                        <p:attrNameLst>
                                          <p:attrName>ppt_w</p:attrName>
                                        </p:attrNameLst>
                                      </p:cBhvr>
                                    </p:anim>
                                    <p:anim by="(#ppt_w*0.50)" calcmode="lin" valueType="num">
                                      <p:cBhvr>
                                        <p:cTn id="17" dur="500" decel="50000" autoRev="1" fill="hold">
                                          <p:stCondLst>
                                            <p:cond delay="0"/>
                                          </p:stCondLst>
                                        </p:cTn>
                                        <p:tgtEl>
                                          <p:spTgt spid="5"/>
                                        </p:tgtEl>
                                        <p:attrNameLst>
                                          <p:attrName>ppt_x</p:attrName>
                                        </p:attrNameLst>
                                      </p:cBhvr>
                                    </p:anim>
                                    <p:anim from="(-#ppt_h/2)" to="(#ppt_y)" calcmode="lin" valueType="num">
                                      <p:cBhvr>
                                        <p:cTn id="18" dur="1000" fill="hold">
                                          <p:stCondLst>
                                            <p:cond delay="0"/>
                                          </p:stCondLst>
                                        </p:cTn>
                                        <p:tgtEl>
                                          <p:spTgt spid="5"/>
                                        </p:tgtEl>
                                        <p:attrNameLst>
                                          <p:attrName>ppt_y</p:attrName>
                                        </p:attrNameLst>
                                      </p:cBhvr>
                                    </p:anim>
                                    <p:animRot by="21600000">
                                      <p:cBhvr>
                                        <p:cTn id="19" dur="1000" fill="hold">
                                          <p:stCondLst>
                                            <p:cond delay="0"/>
                                          </p:stCondLst>
                                        </p:cTn>
                                        <p:tgtEl>
                                          <p:spTgt spid="5"/>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mph" presetSubtype="0" fill="hold" grpId="1" nodeType="clickEffect">
                                  <p:stCondLst>
                                    <p:cond delay="0"/>
                                  </p:stCondLst>
                                  <p:childTnLst>
                                    <p:animClr clrSpc="hsl" dir="cw">
                                      <p:cBhvr override="childStyle">
                                        <p:cTn id="28" dur="500" fill="hold"/>
                                        <p:tgtEl>
                                          <p:spTgt spid="6"/>
                                        </p:tgtEl>
                                        <p:attrNameLst>
                                          <p:attrName>style.color</p:attrName>
                                        </p:attrNameLst>
                                      </p:cBhvr>
                                      <p:by>
                                        <p:hsl h="10842353" s="0" l="0"/>
                                      </p:by>
                                    </p:animClr>
                                    <p:animClr clrSpc="hsl" dir="cw">
                                      <p:cBhvr>
                                        <p:cTn id="29" dur="500" fill="hold"/>
                                        <p:tgtEl>
                                          <p:spTgt spid="6"/>
                                        </p:tgtEl>
                                        <p:attrNameLst>
                                          <p:attrName>fillcolor</p:attrName>
                                        </p:attrNameLst>
                                      </p:cBhvr>
                                      <p:by>
                                        <p:hsl h="10842353" s="0" l="0"/>
                                      </p:by>
                                    </p:animClr>
                                    <p:animClr clrSpc="hsl" dir="cw">
                                      <p:cBhvr>
                                        <p:cTn id="30" dur="500" fill="hold"/>
                                        <p:tgtEl>
                                          <p:spTgt spid="6"/>
                                        </p:tgtEl>
                                        <p:attrNameLst>
                                          <p:attrName>stroke.color</p:attrName>
                                        </p:attrNameLst>
                                      </p:cBhvr>
                                      <p:by>
                                        <p:hsl h="10842353" s="0" l="0"/>
                                      </p:by>
                                    </p:animClr>
                                    <p:set>
                                      <p:cBhvr>
                                        <p:cTn id="31"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2818"/>
          <a:stretch/>
        </p:blipFill>
        <p:spPr>
          <a:xfrm>
            <a:off x="9281087" y="574385"/>
            <a:ext cx="2143125" cy="18684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7368" y="3096749"/>
            <a:ext cx="2523738" cy="2017861"/>
          </a:xfrm>
          <a:prstGeom prst="rect">
            <a:avLst/>
          </a:prstGeom>
          <a:ln w="28575">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2574" y="609554"/>
            <a:ext cx="2516155" cy="1674816"/>
          </a:xfrm>
          <a:prstGeom prst="rect">
            <a:avLst/>
          </a:prstGeom>
          <a:ln w="28575">
            <a:solidFill>
              <a:schemeClr val="tx1"/>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41420" t="-301" r="10052" b="301"/>
          <a:stretch/>
        </p:blipFill>
        <p:spPr>
          <a:xfrm>
            <a:off x="6432574" y="3096749"/>
            <a:ext cx="2432919" cy="2017861"/>
          </a:xfrm>
          <a:prstGeom prst="rect">
            <a:avLst/>
          </a:prstGeom>
          <a:ln w="28575">
            <a:solidFill>
              <a:schemeClr val="tx1"/>
            </a:solidFill>
          </a:ln>
        </p:spPr>
      </p:pic>
      <p:sp>
        <p:nvSpPr>
          <p:cNvPr id="8" name="TextBox 7"/>
          <p:cNvSpPr txBox="1"/>
          <p:nvPr/>
        </p:nvSpPr>
        <p:spPr>
          <a:xfrm>
            <a:off x="6537631" y="5249557"/>
            <a:ext cx="2336914" cy="461665"/>
          </a:xfrm>
          <a:prstGeom prst="rect">
            <a:avLst/>
          </a:prstGeom>
          <a:noFill/>
        </p:spPr>
        <p:txBody>
          <a:bodyPr wrap="square" rtlCol="0">
            <a:spAutoFit/>
          </a:bodyPr>
          <a:lstStyle/>
          <a:p>
            <a:r>
              <a:rPr lang="bn-IN" sz="2400" dirty="0" smtClean="0">
                <a:solidFill>
                  <a:srgbClr val="002060"/>
                </a:solidFill>
                <a:latin typeface="NikoshBAN" panose="02000000000000000000" pitchFamily="2" charset="0"/>
                <a:cs typeface="NikoshBAN" panose="02000000000000000000" pitchFamily="2" charset="0"/>
              </a:rPr>
              <a:t>আলোর নিচে পড়ছে</a:t>
            </a:r>
            <a:endParaRPr lang="en-US" sz="2400" dirty="0">
              <a:solidFill>
                <a:srgbClr val="002060"/>
              </a:solidFill>
              <a:latin typeface="NikoshBAN" panose="02000000000000000000" pitchFamily="2" charset="0"/>
              <a:cs typeface="NikoshBAN" panose="02000000000000000000" pitchFamily="2" charset="0"/>
            </a:endParaRPr>
          </a:p>
        </p:txBody>
      </p:sp>
      <p:sp>
        <p:nvSpPr>
          <p:cNvPr id="9" name="TextBox 8"/>
          <p:cNvSpPr txBox="1"/>
          <p:nvPr/>
        </p:nvSpPr>
        <p:spPr>
          <a:xfrm>
            <a:off x="9184192" y="5301930"/>
            <a:ext cx="2336914" cy="400110"/>
          </a:xfrm>
          <a:prstGeom prst="rect">
            <a:avLst/>
          </a:prstGeom>
          <a:noFill/>
        </p:spPr>
        <p:txBody>
          <a:bodyPr wrap="square" rtlCol="0">
            <a:spAutoFit/>
          </a:bodyPr>
          <a:lstStyle/>
          <a:p>
            <a:r>
              <a:rPr lang="bn-IN" sz="2000" dirty="0" smtClean="0">
                <a:solidFill>
                  <a:srgbClr val="002060"/>
                </a:solidFill>
                <a:latin typeface="NikoshBAN" panose="02000000000000000000" pitchFamily="2" charset="0"/>
                <a:cs typeface="NikoshBAN" panose="02000000000000000000" pitchFamily="2" charset="0"/>
              </a:rPr>
              <a:t>গ্যাসের চুলায় রান্না করছে</a:t>
            </a:r>
            <a:endParaRPr lang="en-US" sz="2000" dirty="0">
              <a:solidFill>
                <a:srgbClr val="002060"/>
              </a:solidFill>
              <a:latin typeface="NikoshBAN" panose="02000000000000000000" pitchFamily="2" charset="0"/>
              <a:cs typeface="NikoshBAN" panose="02000000000000000000" pitchFamily="2" charset="0"/>
            </a:endParaRPr>
          </a:p>
        </p:txBody>
      </p:sp>
      <p:sp>
        <p:nvSpPr>
          <p:cNvPr id="10" name="TextBox 9"/>
          <p:cNvSpPr txBox="1"/>
          <p:nvPr/>
        </p:nvSpPr>
        <p:spPr>
          <a:xfrm>
            <a:off x="6480576" y="2336778"/>
            <a:ext cx="2336914" cy="369332"/>
          </a:xfrm>
          <a:prstGeom prst="rect">
            <a:avLst/>
          </a:prstGeom>
          <a:noFill/>
        </p:spPr>
        <p:txBody>
          <a:bodyPr wrap="square" rtlCol="0">
            <a:spAutoFit/>
          </a:bodyPr>
          <a:lstStyle/>
          <a:p>
            <a:r>
              <a:rPr lang="bn-IN" dirty="0" smtClean="0">
                <a:solidFill>
                  <a:srgbClr val="002060"/>
                </a:solidFill>
                <a:latin typeface="NikoshBAN" panose="02000000000000000000" pitchFamily="2" charset="0"/>
                <a:cs typeface="NikoshBAN" panose="02000000000000000000" pitchFamily="2" charset="0"/>
              </a:rPr>
              <a:t>ঠেলাগাড়িতে মাল নিয়ে যাচ্ছে</a:t>
            </a:r>
            <a:endParaRPr lang="en-US" dirty="0">
              <a:solidFill>
                <a:srgbClr val="002060"/>
              </a:solidFill>
              <a:latin typeface="NikoshBAN" panose="02000000000000000000" pitchFamily="2" charset="0"/>
              <a:cs typeface="NikoshBAN" panose="02000000000000000000" pitchFamily="2" charset="0"/>
            </a:endParaRPr>
          </a:p>
        </p:txBody>
      </p:sp>
      <p:sp>
        <p:nvSpPr>
          <p:cNvPr id="11" name="TextBox 10"/>
          <p:cNvSpPr txBox="1"/>
          <p:nvPr/>
        </p:nvSpPr>
        <p:spPr>
          <a:xfrm>
            <a:off x="9419656" y="2367844"/>
            <a:ext cx="2336914" cy="369332"/>
          </a:xfrm>
          <a:prstGeom prst="rect">
            <a:avLst/>
          </a:prstGeom>
          <a:noFill/>
        </p:spPr>
        <p:txBody>
          <a:bodyPr wrap="square" rtlCol="0">
            <a:spAutoFit/>
          </a:bodyPr>
          <a:lstStyle/>
          <a:p>
            <a:r>
              <a:rPr lang="bn-IN" dirty="0" smtClean="0">
                <a:solidFill>
                  <a:srgbClr val="002060"/>
                </a:solidFill>
                <a:latin typeface="NikoshBAN" panose="02000000000000000000" pitchFamily="2" charset="0"/>
                <a:cs typeface="NikoshBAN" panose="02000000000000000000" pitchFamily="2" charset="0"/>
              </a:rPr>
              <a:t>রেডিওতে আমরা খবর শুনি</a:t>
            </a:r>
            <a:endParaRPr lang="en-US" dirty="0">
              <a:solidFill>
                <a:srgbClr val="002060"/>
              </a:solidFill>
              <a:latin typeface="NikoshBAN" panose="02000000000000000000" pitchFamily="2" charset="0"/>
              <a:cs typeface="NikoshBAN" panose="02000000000000000000" pitchFamily="2" charset="0"/>
            </a:endParaRPr>
          </a:p>
        </p:txBody>
      </p:sp>
      <p:sp>
        <p:nvSpPr>
          <p:cNvPr id="12" name="Flowchart: Data 11"/>
          <p:cNvSpPr/>
          <p:nvPr/>
        </p:nvSpPr>
        <p:spPr>
          <a:xfrm>
            <a:off x="1103395" y="1855378"/>
            <a:ext cx="4642339" cy="1024932"/>
          </a:xfrm>
          <a:prstGeom prst="flowChartInputOutput">
            <a:avLst/>
          </a:prstGeom>
          <a:solidFill>
            <a:schemeClr val="accent1">
              <a:lumMod val="50000"/>
            </a:schemeClr>
          </a:solidFill>
          <a:ln w="571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anose="02000000000000000000" pitchFamily="2" charset="0"/>
                <a:cs typeface="NikoshBAN" panose="02000000000000000000" pitchFamily="2" charset="0"/>
              </a:rPr>
              <a:t>শক্তি কী?</a:t>
            </a:r>
            <a:endParaRPr lang="en-US" sz="6600" dirty="0">
              <a:latin typeface="NikoshBAN" panose="02000000000000000000" pitchFamily="2" charset="0"/>
              <a:cs typeface="NikoshBAN" panose="02000000000000000000" pitchFamily="2" charset="0"/>
            </a:endParaRPr>
          </a:p>
        </p:txBody>
      </p:sp>
      <p:sp>
        <p:nvSpPr>
          <p:cNvPr id="13" name="Flowchart: Alternate Process 12"/>
          <p:cNvSpPr/>
          <p:nvPr/>
        </p:nvSpPr>
        <p:spPr>
          <a:xfrm>
            <a:off x="659345" y="3154746"/>
            <a:ext cx="5530441" cy="2680369"/>
          </a:xfrm>
          <a:prstGeom prst="flowChartAlternateProcess">
            <a:avLst/>
          </a:prstGeom>
          <a:solidFill>
            <a:srgbClr val="002060"/>
          </a:solidFill>
          <a:ln w="571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6000" dirty="0" smtClean="0">
                <a:solidFill>
                  <a:srgbClr val="00B0F0"/>
                </a:solidFill>
                <a:latin typeface="NikoshBAN" panose="02000000000000000000" pitchFamily="2" charset="0"/>
                <a:cs typeface="NikoshBAN" panose="02000000000000000000" pitchFamily="2" charset="0"/>
              </a:rPr>
              <a:t>* শক্তি ব্যবহার করে আমরা কী কী করতে পারি?</a:t>
            </a:r>
            <a:endParaRPr lang="en-US" sz="6000" dirty="0">
              <a:solidFill>
                <a:srgbClr val="00B0F0"/>
              </a:solidFill>
              <a:latin typeface="NikoshBAN" panose="02000000000000000000" pitchFamily="2" charset="0"/>
              <a:cs typeface="NikoshBAN" panose="02000000000000000000" pitchFamily="2" charset="0"/>
            </a:endParaRPr>
          </a:p>
        </p:txBody>
      </p:sp>
      <p:sp>
        <p:nvSpPr>
          <p:cNvPr id="14" name="Flowchart: Terminator 13"/>
          <p:cNvSpPr/>
          <p:nvPr/>
        </p:nvSpPr>
        <p:spPr>
          <a:xfrm>
            <a:off x="552659" y="646996"/>
            <a:ext cx="3368195" cy="691707"/>
          </a:xfrm>
          <a:prstGeom prst="flowChartTerminator">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4000" dirty="0" smtClean="0">
                <a:latin typeface="NikoshBAN" panose="02000000000000000000" pitchFamily="2" charset="0"/>
                <a:cs typeface="NikoshBAN" panose="02000000000000000000" pitchFamily="2" charset="0"/>
              </a:rPr>
              <a:t>পূর্বজ্ঞান যাচাই:</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5045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 calcmode="lin" valueType="num">
                                      <p:cBhvr>
                                        <p:cTn id="1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65" y="449906"/>
            <a:ext cx="11359870" cy="5973259"/>
          </a:xfrm>
          <a:prstGeom prst="rect">
            <a:avLst/>
          </a:prstGeom>
        </p:spPr>
      </p:pic>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537022" y="1359161"/>
            <a:ext cx="4772966" cy="1456512"/>
          </a:xfrm>
          <a:prstGeom prst="rect">
            <a:avLst/>
          </a:prstGeom>
          <a:noFill/>
          <a:ln w="19050">
            <a:noFill/>
          </a:ln>
        </p:spPr>
        <p:txBody>
          <a:bodyPr wrap="square" rtlCol="0">
            <a:prstTxWarp prst="textDeflate">
              <a:avLst/>
            </a:prstTxWarp>
            <a:spAutoFit/>
            <a:scene3d>
              <a:camera prst="perspectiveFront"/>
              <a:lightRig rig="threePt" dir="t"/>
            </a:scene3d>
          </a:bodyPr>
          <a:lstStyle/>
          <a:p>
            <a:pPr algn="ctr"/>
            <a:r>
              <a:rPr lang="bn-BD" sz="7200" dirty="0" smtClean="0">
                <a:ln w="9525">
                  <a:solidFill>
                    <a:schemeClr val="tx1"/>
                  </a:solidFill>
                </a:ln>
                <a:solidFill>
                  <a:schemeClr val="bg1"/>
                </a:solidFill>
                <a:effectLst>
                  <a:glow rad="63500">
                    <a:schemeClr val="accent5">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আজকের পাঠ</a:t>
            </a:r>
            <a:endParaRPr lang="en-US" sz="7200" dirty="0">
              <a:ln w="9525">
                <a:solidFill>
                  <a:schemeClr val="tx1"/>
                </a:solidFill>
              </a:ln>
              <a:solidFill>
                <a:schemeClr val="bg1"/>
              </a:solidFill>
              <a:effectLst>
                <a:glow rad="63500">
                  <a:schemeClr val="accent5">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endParaRPr>
          </a:p>
        </p:txBody>
      </p:sp>
      <p:sp>
        <p:nvSpPr>
          <p:cNvPr id="7" name="Rectangle 6"/>
          <p:cNvSpPr/>
          <p:nvPr/>
        </p:nvSpPr>
        <p:spPr>
          <a:xfrm>
            <a:off x="3240290" y="3271085"/>
            <a:ext cx="5366429" cy="1938992"/>
          </a:xfrm>
          <a:prstGeom prst="rect">
            <a:avLst/>
          </a:prstGeom>
        </p:spPr>
        <p:txBody>
          <a:bodyPr wrap="square">
            <a:prstTxWarp prst="textPlain">
              <a:avLst/>
            </a:prstTxWarp>
            <a:spAutoFit/>
          </a:bodyPr>
          <a:lstStyle/>
          <a:p>
            <a:pPr algn="ctr"/>
            <a:r>
              <a:rPr lang="bn-IN" sz="6000" dirty="0" smtClean="0">
                <a:solidFill>
                  <a:srgbClr val="FFFF00"/>
                </a:solidFill>
                <a:effectLst>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আমাদের জীবনে প্রযুক্তি</a:t>
            </a:r>
            <a:endParaRPr lang="en-US" sz="6000" dirty="0">
              <a:solidFill>
                <a:srgbClr val="FFFF00"/>
              </a:solidFill>
              <a:effectLst>
                <a:outerShdw blurRad="50800" dist="38100" dir="13500000" algn="br" rotWithShape="0">
                  <a:prstClr val="black">
                    <a:alpha val="40000"/>
                  </a:prst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4386106" y="2689436"/>
            <a:ext cx="3074796" cy="707886"/>
          </a:xfrm>
          <a:prstGeom prst="rect">
            <a:avLst/>
          </a:prstGeom>
          <a:noFill/>
        </p:spPr>
        <p:txBody>
          <a:bodyPr wrap="square" rtlCol="0">
            <a:spAutoFit/>
          </a:bodyPr>
          <a:lstStyle/>
          <a:p>
            <a:pPr algn="ctr"/>
            <a:r>
              <a:rPr lang="bn-IN" sz="4000" dirty="0" smtClean="0">
                <a:solidFill>
                  <a:schemeClr val="bg1"/>
                </a:solidFill>
                <a:latin typeface="NikoshBAN" panose="02000000000000000000" pitchFamily="2" charset="0"/>
                <a:cs typeface="NikoshBAN" panose="02000000000000000000" pitchFamily="2" charset="0"/>
              </a:rPr>
              <a:t>অধ্যায়ঃ দশম</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972762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16" y="1693575"/>
            <a:ext cx="3383902" cy="2318291"/>
          </a:xfrm>
          <a:prstGeom prst="rect">
            <a:avLst/>
          </a:prstGeom>
          <a:ln w="28575">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8262" y="1668026"/>
            <a:ext cx="3262078" cy="2296472"/>
          </a:xfrm>
          <a:prstGeom prst="rect">
            <a:avLst/>
          </a:prstGeom>
          <a:ln w="28575">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4684" y="1655665"/>
            <a:ext cx="3240050" cy="2308833"/>
          </a:xfrm>
          <a:prstGeom prst="rect">
            <a:avLst/>
          </a:prstGeom>
          <a:ln w="28575">
            <a:solidFill>
              <a:schemeClr val="tx1"/>
            </a:solidFill>
          </a:ln>
        </p:spPr>
      </p:pic>
      <p:sp>
        <p:nvSpPr>
          <p:cNvPr id="7" name="Oval 6"/>
          <p:cNvSpPr/>
          <p:nvPr/>
        </p:nvSpPr>
        <p:spPr>
          <a:xfrm>
            <a:off x="3356149" y="582804"/>
            <a:ext cx="5406014" cy="743578"/>
          </a:xfrm>
          <a:prstGeom prst="ellipse">
            <a:avLst/>
          </a:prstGeom>
          <a:solidFill>
            <a:srgbClr val="00206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200" dirty="0" smtClean="0">
                <a:latin typeface="NikoshBAN" panose="02000000000000000000" pitchFamily="2" charset="0"/>
                <a:cs typeface="NikoshBAN" panose="02000000000000000000" pitchFamily="2" charset="0"/>
              </a:rPr>
              <a:t>এসো আমরা কিছু ছবি দেখি</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3363958" y="4578967"/>
            <a:ext cx="6390751" cy="1569660"/>
          </a:xfrm>
          <a:prstGeom prst="rect">
            <a:avLst/>
          </a:prstGeom>
          <a:noFill/>
        </p:spPr>
        <p:txBody>
          <a:bodyPr wrap="square" rtlCol="0">
            <a:spAutoFit/>
          </a:bodyPr>
          <a:lstStyle/>
          <a:p>
            <a:pPr marL="457200" indent="-457200">
              <a:buFont typeface="Arial" panose="020B0604020202020204" pitchFamily="34" charset="0"/>
              <a:buChar char="•"/>
            </a:pPr>
            <a:r>
              <a:rPr lang="bn-IN" sz="4800" dirty="0" smtClean="0">
                <a:solidFill>
                  <a:srgbClr val="0070C0"/>
                </a:solidFill>
                <a:latin typeface="NikoshBAN" panose="02000000000000000000" pitchFamily="2" charset="0"/>
                <a:cs typeface="NikoshBAN" panose="02000000000000000000" pitchFamily="2" charset="0"/>
              </a:rPr>
              <a:t>মানুষগুলো কী করছে ?</a:t>
            </a:r>
          </a:p>
          <a:p>
            <a:pPr marL="457200" indent="-457200">
              <a:buFont typeface="Arial" panose="020B0604020202020204" pitchFamily="34" charset="0"/>
              <a:buChar char="•"/>
            </a:pPr>
            <a:r>
              <a:rPr lang="bn-IN" sz="4800" dirty="0" smtClean="0">
                <a:solidFill>
                  <a:srgbClr val="0070C0"/>
                </a:solidFill>
                <a:latin typeface="NikoshBAN" panose="02000000000000000000" pitchFamily="2" charset="0"/>
                <a:cs typeface="NikoshBAN" panose="02000000000000000000" pitchFamily="2" charset="0"/>
              </a:rPr>
              <a:t>তারা কী কী ব্যবহার করছে ?</a:t>
            </a:r>
            <a:endParaRPr lang="en-US" sz="4800" dirty="0">
              <a:solidFill>
                <a:srgbClr val="0070C0"/>
              </a:solidFill>
              <a:latin typeface="NikoshBAN" panose="02000000000000000000" pitchFamily="2" charset="0"/>
              <a:cs typeface="NikoshBAN" panose="02000000000000000000" pitchFamily="2" charset="0"/>
            </a:endParaRPr>
          </a:p>
        </p:txBody>
      </p:sp>
      <p:sp>
        <p:nvSpPr>
          <p:cNvPr id="9" name="Rectangle 8"/>
          <p:cNvSpPr/>
          <p:nvPr/>
        </p:nvSpPr>
        <p:spPr>
          <a:xfrm>
            <a:off x="660016" y="4226838"/>
            <a:ext cx="10945830" cy="45719"/>
          </a:xfrm>
          <a:prstGeom prst="rect">
            <a:avLst/>
          </a:prstGeom>
          <a:solidFill>
            <a:srgbClr val="7030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25114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lowchart: Data 4"/>
          <p:cNvSpPr/>
          <p:nvPr/>
        </p:nvSpPr>
        <p:spPr>
          <a:xfrm>
            <a:off x="935902" y="834745"/>
            <a:ext cx="4642339" cy="1024932"/>
          </a:xfrm>
          <a:prstGeom prst="flowChartInputOutput">
            <a:avLst/>
          </a:prstGeom>
          <a:solidFill>
            <a:srgbClr val="7030A0"/>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anose="02000000000000000000" pitchFamily="2" charset="0"/>
                <a:cs typeface="NikoshBAN" panose="02000000000000000000" pitchFamily="2" charset="0"/>
              </a:rPr>
              <a:t>প্রযুক্তি কী</a:t>
            </a:r>
            <a:endParaRPr lang="en-US" sz="6600" dirty="0">
              <a:latin typeface="NikoshBAN" panose="02000000000000000000" pitchFamily="2" charset="0"/>
              <a:cs typeface="NikoshBAN" panose="02000000000000000000" pitchFamily="2" charset="0"/>
            </a:endParaRPr>
          </a:p>
        </p:txBody>
      </p:sp>
      <p:sp>
        <p:nvSpPr>
          <p:cNvPr id="6" name="Flowchart: Alternate Process 5"/>
          <p:cNvSpPr/>
          <p:nvPr/>
        </p:nvSpPr>
        <p:spPr>
          <a:xfrm>
            <a:off x="572754" y="2030499"/>
            <a:ext cx="7586506" cy="4360253"/>
          </a:xfrm>
          <a:prstGeom prst="flowChartAlternateProcess">
            <a:avLst/>
          </a:prstGeom>
          <a:solidFill>
            <a:srgbClr val="002060"/>
          </a:solidFill>
          <a:ln w="571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600" dirty="0" smtClean="0">
                <a:solidFill>
                  <a:srgbClr val="00B0F0"/>
                </a:solidFill>
                <a:latin typeface="NikoshBAN" panose="02000000000000000000" pitchFamily="2" charset="0"/>
                <a:cs typeface="NikoshBAN" panose="02000000000000000000" pitchFamily="2" charset="0"/>
              </a:rPr>
              <a:t>* লেখার সময় আমরা কলম অথবা পেনসিল ব্যবহার করি। জমি চাষ করার জন্য ট্রাক্টর ব্যবহার করি। অর্থাৎ প্রযুক্তি হতে পারে একটি যন্ত্র, একটি হাতিয়ার বা কোনো পদ্ধতি যা আমাদের কাজে লাগে। প্রযুক্তি আমাদের কোনো কাজ সহজে, তাড়াতাড়ি এবং ভালোভাবে করতে সাহায্য করে। প্রযুক্তি আমাদের জীবনকে অনেক সহজ করে দেয়।</a:t>
            </a:r>
            <a:endParaRPr lang="en-US" sz="3600" dirty="0">
              <a:solidFill>
                <a:srgbClr val="00B0F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338" y="441395"/>
            <a:ext cx="3509686" cy="2281709"/>
          </a:xfrm>
          <a:prstGeom prst="rect">
            <a:avLst/>
          </a:prstGeom>
        </p:spPr>
      </p:pic>
    </p:spTree>
    <p:extLst>
      <p:ext uri="{BB962C8B-B14F-4D97-AF65-F5344CB8AC3E}">
        <p14:creationId xmlns:p14="http://schemas.microsoft.com/office/powerpoint/2010/main" val="987077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1" nodeType="click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lowchart: Data 4"/>
          <p:cNvSpPr/>
          <p:nvPr/>
        </p:nvSpPr>
        <p:spPr>
          <a:xfrm>
            <a:off x="732391" y="1113521"/>
            <a:ext cx="5879424" cy="813916"/>
          </a:xfrm>
          <a:prstGeom prst="flowChartInputOutput">
            <a:avLst/>
          </a:prstGeom>
          <a:solidFill>
            <a:srgbClr val="7030A0"/>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latin typeface="NikoshBAN" panose="02000000000000000000" pitchFamily="2" charset="0"/>
                <a:cs typeface="NikoshBAN" panose="02000000000000000000" pitchFamily="2" charset="0"/>
              </a:rPr>
              <a:t>প্রযুক্তির ব্যবহার</a:t>
            </a:r>
            <a:endParaRPr lang="en-US" sz="5400" dirty="0">
              <a:latin typeface="NikoshBAN" panose="02000000000000000000" pitchFamily="2" charset="0"/>
              <a:cs typeface="NikoshBAN" panose="02000000000000000000" pitchFamily="2" charset="0"/>
            </a:endParaRPr>
          </a:p>
        </p:txBody>
      </p:sp>
      <p:sp>
        <p:nvSpPr>
          <p:cNvPr id="6" name="Flowchart: Terminator 5"/>
          <p:cNvSpPr/>
          <p:nvPr/>
        </p:nvSpPr>
        <p:spPr>
          <a:xfrm>
            <a:off x="311499" y="466325"/>
            <a:ext cx="2964264" cy="522515"/>
          </a:xfrm>
          <a:prstGeom prst="flowChartTerminator">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4000" dirty="0" smtClean="0">
                <a:latin typeface="NikoshBAN" panose="02000000000000000000" pitchFamily="2" charset="0"/>
                <a:cs typeface="NikoshBAN" panose="02000000000000000000" pitchFamily="2" charset="0"/>
              </a:rPr>
              <a:t>সারসংক্ষেপ</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949176" y="4243797"/>
            <a:ext cx="10293648" cy="1754326"/>
          </a:xfrm>
          <a:prstGeom prst="rect">
            <a:avLst/>
          </a:prstGeom>
          <a:noFill/>
        </p:spPr>
        <p:txBody>
          <a:bodyPr wrap="square" rtlCol="0">
            <a:spAutoFit/>
          </a:bodyPr>
          <a:lstStyle/>
          <a:p>
            <a:pPr algn="ctr"/>
            <a:r>
              <a:rPr lang="bn-IN" sz="3600" dirty="0" smtClean="0">
                <a:solidFill>
                  <a:srgbClr val="0070C0"/>
                </a:solidFill>
                <a:latin typeface="NikoshBAN" panose="02000000000000000000" pitchFamily="2" charset="0"/>
                <a:cs typeface="NikoshBAN" panose="02000000000000000000" pitchFamily="2" charset="0"/>
              </a:rPr>
              <a:t>বিভিন্ন কাজে আমরা প্রযুক্তি ব্যবহার করি। পড়াশোনার জন্য আমরা বিভিন্ন প্রযুক্তি ব্যবহার করি। যেমন- পেনসিল, পাঠ্যপুস্তক, খাতা ইত্যাদি। শ্রেণিকক্ষে শিক্ষক ব্ল্যাকবোর্ড, চক এবং অন্যান্য যন্ত্রপাতি ব্যবহার করেন।</a:t>
            </a:r>
            <a:endParaRPr lang="en-US" sz="3600" dirty="0">
              <a:solidFill>
                <a:srgbClr val="0070C0"/>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9028" y="2212002"/>
            <a:ext cx="2193733" cy="1915763"/>
          </a:xfrm>
          <a:prstGeom prst="rect">
            <a:avLst/>
          </a:prstGeom>
          <a:ln w="28575">
            <a:solidFill>
              <a:schemeClr val="tx1"/>
            </a:solid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967" y="2212002"/>
            <a:ext cx="2381250" cy="1924050"/>
          </a:xfrm>
          <a:prstGeom prst="rect">
            <a:avLst/>
          </a:prstGeom>
          <a:ln w="28575">
            <a:solidFill>
              <a:schemeClr val="tx1"/>
            </a:solidFill>
          </a:ln>
        </p:spPr>
      </p:pic>
      <p:sp>
        <p:nvSpPr>
          <p:cNvPr id="12" name="TextBox 11"/>
          <p:cNvSpPr txBox="1"/>
          <p:nvPr/>
        </p:nvSpPr>
        <p:spPr>
          <a:xfrm>
            <a:off x="8289890" y="3014505"/>
            <a:ext cx="1386673"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বই পড়া</a:t>
            </a:r>
            <a:endParaRPr lang="en-US" sz="2400" dirty="0">
              <a:latin typeface="NikoshBAN" panose="02000000000000000000" pitchFamily="2" charset="0"/>
              <a:cs typeface="NikoshBAN" panose="02000000000000000000" pitchFamily="2" charset="0"/>
            </a:endParaRPr>
          </a:p>
        </p:txBody>
      </p:sp>
      <p:sp>
        <p:nvSpPr>
          <p:cNvPr id="13" name="TextBox 12"/>
          <p:cNvSpPr txBox="1"/>
          <p:nvPr/>
        </p:nvSpPr>
        <p:spPr>
          <a:xfrm>
            <a:off x="885095" y="3121971"/>
            <a:ext cx="2134339"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পেনসিল দিয়ে লেখা</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10284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92" y="852686"/>
            <a:ext cx="3654349" cy="2473318"/>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0741" y="926724"/>
            <a:ext cx="3544499" cy="248971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053" y="960684"/>
            <a:ext cx="3596918" cy="2058842"/>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
        <p:nvSpPr>
          <p:cNvPr id="8" name="TextBox 7"/>
          <p:cNvSpPr txBox="1"/>
          <p:nvPr/>
        </p:nvSpPr>
        <p:spPr>
          <a:xfrm>
            <a:off x="8839200" y="3024782"/>
            <a:ext cx="1376624" cy="523220"/>
          </a:xfrm>
          <a:prstGeom prst="rect">
            <a:avLst/>
          </a:prstGeom>
          <a:noFill/>
        </p:spPr>
        <p:txBody>
          <a:bodyPr wrap="square" rtlCol="0">
            <a:spAutoFit/>
          </a:bodyPr>
          <a:lstStyle/>
          <a:p>
            <a:pPr algn="ctr"/>
            <a:r>
              <a:rPr lang="bn-IN" sz="2800" dirty="0" smtClean="0">
                <a:solidFill>
                  <a:srgbClr val="FF0000"/>
                </a:solidFill>
                <a:latin typeface="NikoshBAN" panose="02000000000000000000" pitchFamily="2" charset="0"/>
                <a:cs typeface="NikoshBAN" panose="02000000000000000000" pitchFamily="2" charset="0"/>
              </a:rPr>
              <a:t>ট্রেন</a:t>
            </a:r>
            <a:endParaRPr lang="en-US" sz="2800" dirty="0">
              <a:solidFill>
                <a:srgbClr val="FF0000"/>
              </a:solidFill>
              <a:latin typeface="NikoshBAN" panose="02000000000000000000" pitchFamily="2" charset="0"/>
              <a:cs typeface="NikoshBAN" panose="02000000000000000000" pitchFamily="2" charset="0"/>
            </a:endParaRPr>
          </a:p>
        </p:txBody>
      </p:sp>
      <p:sp>
        <p:nvSpPr>
          <p:cNvPr id="9" name="Rounded Rectangle 8"/>
          <p:cNvSpPr/>
          <p:nvPr/>
        </p:nvSpPr>
        <p:spPr>
          <a:xfrm>
            <a:off x="1085222" y="3535858"/>
            <a:ext cx="9350266" cy="1829962"/>
          </a:xfrm>
          <a:prstGeom prst="roundRect">
            <a:avLst/>
          </a:prstGeom>
          <a:solidFill>
            <a:schemeClr val="accent1">
              <a:lumMod val="75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200" dirty="0" smtClean="0">
                <a:latin typeface="NikoshBAN" panose="02000000000000000000" pitchFamily="2" charset="0"/>
                <a:cs typeface="NikoshBAN" panose="02000000000000000000" pitchFamily="2" charset="0"/>
              </a:rPr>
              <a:t>আমরা এক জায়গা থেকে অন্য জায়গায় যেতে বিভিন্ন প্রযুক্তি ব্যবহার করি। যেমন- সাইকেল, মোটরগাড়ি, বাস, জাহাজ, উড়োজাহাজ ইত্যাদি। আমরা মালামাল পরিবহনেও এ ধরণের প্রযুক্তি ব্যবহার করি।</a:t>
            </a:r>
            <a:endParaRPr lang="en-US" sz="32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80499" b="100000" l="0" r="100000"/>
                    </a14:imgEffect>
                  </a14:imgLayer>
                </a14:imgProps>
              </a:ext>
              <a:ext uri="{28A0092B-C50C-407E-A947-70E740481C1C}">
                <a14:useLocalDpi xmlns:a14="http://schemas.microsoft.com/office/drawing/2010/main" val="0"/>
              </a:ext>
            </a:extLst>
          </a:blip>
          <a:srcRect t="78511"/>
          <a:stretch/>
        </p:blipFill>
        <p:spPr>
          <a:xfrm>
            <a:off x="362262" y="5326687"/>
            <a:ext cx="11467473" cy="1219983"/>
          </a:xfrm>
          <a:prstGeom prst="rect">
            <a:avLst/>
          </a:prstGeom>
        </p:spPr>
      </p:pic>
    </p:spTree>
    <p:extLst>
      <p:ext uri="{BB962C8B-B14F-4D97-AF65-F5344CB8AC3E}">
        <p14:creationId xmlns:p14="http://schemas.microsoft.com/office/powerpoint/2010/main" val="5898490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8100">
          <a:solidFill>
            <a:srgbClr val="0070C0"/>
          </a:solidFill>
        </a:ln>
      </a:spPr>
      <a:bodyPr rtlCol="0" anchor="ctr"/>
      <a:lstStyle>
        <a:defPPr algn="ctr">
          <a:defRPr sz="4800" dirty="0">
            <a:latin typeface="NikoshBAN" panose="02000000000000000000" pitchFamily="2" charset="0"/>
            <a:cs typeface="NikoshBAN"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737</Words>
  <Application>Microsoft Office PowerPoint</Application>
  <PresentationFormat>Widescreen</PresentationFormat>
  <Paragraphs>97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 com</dc:creator>
  <cp:lastModifiedBy>pc com</cp:lastModifiedBy>
  <cp:revision>33</cp:revision>
  <dcterms:created xsi:type="dcterms:W3CDTF">2020-09-27T23:58:10Z</dcterms:created>
  <dcterms:modified xsi:type="dcterms:W3CDTF">2020-09-29T01:48:21Z</dcterms:modified>
</cp:coreProperties>
</file>