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5" r:id="rId5"/>
    <p:sldId id="262" r:id="rId6"/>
    <p:sldId id="261" r:id="rId7"/>
    <p:sldId id="260" r:id="rId8"/>
    <p:sldId id="266" r:id="rId9"/>
    <p:sldId id="267" r:id="rId10"/>
    <p:sldId id="268" r:id="rId11"/>
    <p:sldId id="269" r:id="rId12"/>
    <p:sldId id="270" r:id="rId13"/>
    <p:sldId id="259" r:id="rId14"/>
    <p:sldId id="258" r:id="rId15"/>
    <p:sldId id="272" r:id="rId16"/>
    <p:sldId id="273" r:id="rId17"/>
    <p:sldId id="274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3124200"/>
            <a:ext cx="5615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Siyam Rupali" pitchFamily="2" charset="0"/>
                <a:cs typeface="Siyam Rupali" pitchFamily="2" charset="0"/>
              </a:rPr>
              <a:t>আজকের পাঠে সবাইকে স্বাগতম</a:t>
            </a:r>
            <a:endParaRPr lang="en-US" sz="3200" dirty="0">
              <a:latin typeface="Siyam Rupali" pitchFamily="2" charset="0"/>
              <a:cs typeface="Siyam Rupa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838200" y="1143000"/>
            <a:ext cx="4041898" cy="3112532"/>
            <a:chOff x="304800" y="1219200"/>
            <a:chExt cx="4041898" cy="3112532"/>
          </a:xfrm>
        </p:grpSpPr>
        <p:sp>
          <p:nvSpPr>
            <p:cNvPr id="35" name="Parallelogram 34"/>
            <p:cNvSpPr/>
            <p:nvPr/>
          </p:nvSpPr>
          <p:spPr>
            <a:xfrm>
              <a:off x="609600" y="1676400"/>
              <a:ext cx="3657600" cy="2438400"/>
            </a:xfrm>
            <a:prstGeom prst="parallelogram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04800" y="3886200"/>
              <a:ext cx="3177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657600" y="3962400"/>
              <a:ext cx="296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38600" y="1295400"/>
              <a:ext cx="3080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1219200"/>
              <a:ext cx="3273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-38100" y="2857500"/>
              <a:ext cx="2438400" cy="76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295400" y="2743200"/>
              <a:ext cx="4122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 h 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553200" y="990600"/>
            <a:ext cx="1833700" cy="3036332"/>
            <a:chOff x="6400800" y="1219200"/>
            <a:chExt cx="1833700" cy="3036332"/>
          </a:xfrm>
        </p:grpSpPr>
        <p:sp>
          <p:nvSpPr>
            <p:cNvPr id="16" name="Rectangle 15"/>
            <p:cNvSpPr/>
            <p:nvPr/>
          </p:nvSpPr>
          <p:spPr>
            <a:xfrm>
              <a:off x="7010400" y="1219200"/>
              <a:ext cx="3080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6400800" y="1524000"/>
              <a:ext cx="1833700" cy="2731532"/>
              <a:chOff x="6248400" y="1600200"/>
              <a:chExt cx="1833700" cy="2731532"/>
            </a:xfrm>
          </p:grpSpPr>
          <p:sp>
            <p:nvSpPr>
              <p:cNvPr id="36" name="Isosceles Triangle 35"/>
              <p:cNvSpPr/>
              <p:nvPr/>
            </p:nvSpPr>
            <p:spPr>
              <a:xfrm>
                <a:off x="6553200" y="1600200"/>
                <a:ext cx="1219200" cy="2438400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248400" y="3962400"/>
                <a:ext cx="2968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E</a:t>
                </a:r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772400" y="3962400"/>
                <a:ext cx="3097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cxnSp>
            <p:nvCxnSpPr>
              <p:cNvPr id="19" name="Straight Connector 18"/>
              <p:cNvCxnSpPr>
                <a:endCxn id="36" idx="3"/>
              </p:cNvCxnSpPr>
              <p:nvPr/>
            </p:nvCxnSpPr>
            <p:spPr>
              <a:xfrm rot="5400000">
                <a:off x="5943600" y="2819400"/>
                <a:ext cx="24384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7162800" y="2971800"/>
                <a:ext cx="4122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 h </a:t>
                </a:r>
                <a:endParaRPr lang="en-US" dirty="0"/>
              </a:p>
            </p:txBody>
          </p:sp>
        </p:grpSp>
      </p:grpSp>
      <p:sp>
        <p:nvSpPr>
          <p:cNvPr id="25" name="Rectangle 24"/>
          <p:cNvSpPr/>
          <p:nvPr/>
        </p:nvSpPr>
        <p:spPr>
          <a:xfrm>
            <a:off x="1828800" y="4648200"/>
            <a:ext cx="1524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  <a:latin typeface="Siyam Rupali" pitchFamily="2" charset="0"/>
                <a:cs typeface="Siyam Rupali" pitchFamily="2" charset="0"/>
              </a:rPr>
              <a:t>সামান্তরিক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86600" y="4343400"/>
            <a:ext cx="1208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Siyam Rupali" pitchFamily="2" charset="0"/>
                <a:cs typeface="Siyam Rupali" pitchFamily="2" charset="0"/>
              </a:rPr>
              <a:t> </a:t>
            </a:r>
            <a:r>
              <a:rPr lang="bn-IN" sz="2800" dirty="0" smtClean="0">
                <a:solidFill>
                  <a:srgbClr val="C00000"/>
                </a:solidFill>
                <a:latin typeface="Siyam Rupali" pitchFamily="2" charset="0"/>
                <a:cs typeface="Siyam Rupali" pitchFamily="2" charset="0"/>
              </a:rPr>
              <a:t>ত্রিভুজ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228600" y="457200"/>
            <a:ext cx="4041898" cy="3112532"/>
            <a:chOff x="304800" y="1219200"/>
            <a:chExt cx="4041898" cy="3112532"/>
          </a:xfrm>
        </p:grpSpPr>
        <p:sp>
          <p:nvSpPr>
            <p:cNvPr id="35" name="Parallelogram 34"/>
            <p:cNvSpPr/>
            <p:nvPr/>
          </p:nvSpPr>
          <p:spPr>
            <a:xfrm>
              <a:off x="609600" y="1676400"/>
              <a:ext cx="3657600" cy="2438400"/>
            </a:xfrm>
            <a:prstGeom prst="parallelogram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04800" y="3886200"/>
              <a:ext cx="3177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657600" y="3962400"/>
              <a:ext cx="296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38600" y="1295400"/>
              <a:ext cx="3080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1219200"/>
              <a:ext cx="3273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-38100" y="2857500"/>
              <a:ext cx="2438400" cy="76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295400" y="2743200"/>
              <a:ext cx="4122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 h </a:t>
              </a:r>
              <a:endParaRPr lang="en-US" dirty="0"/>
            </a:p>
          </p:txBody>
        </p:sp>
      </p:grpSp>
      <p:grpSp>
        <p:nvGrpSpPr>
          <p:cNvPr id="3" name="Group 22"/>
          <p:cNvGrpSpPr/>
          <p:nvPr/>
        </p:nvGrpSpPr>
        <p:grpSpPr>
          <a:xfrm>
            <a:off x="6096000" y="304800"/>
            <a:ext cx="1833700" cy="3036332"/>
            <a:chOff x="6400800" y="1219200"/>
            <a:chExt cx="1833700" cy="3036332"/>
          </a:xfrm>
        </p:grpSpPr>
        <p:sp>
          <p:nvSpPr>
            <p:cNvPr id="16" name="Rectangle 15"/>
            <p:cNvSpPr/>
            <p:nvPr/>
          </p:nvSpPr>
          <p:spPr>
            <a:xfrm>
              <a:off x="7010400" y="1219200"/>
              <a:ext cx="3080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grpSp>
          <p:nvGrpSpPr>
            <p:cNvPr id="4" name="Group 21"/>
            <p:cNvGrpSpPr/>
            <p:nvPr/>
          </p:nvGrpSpPr>
          <p:grpSpPr>
            <a:xfrm>
              <a:off x="6400800" y="1524000"/>
              <a:ext cx="1833700" cy="2731532"/>
              <a:chOff x="6248400" y="1600200"/>
              <a:chExt cx="1833700" cy="2731532"/>
            </a:xfrm>
          </p:grpSpPr>
          <p:sp>
            <p:nvSpPr>
              <p:cNvPr id="36" name="Isosceles Triangle 35"/>
              <p:cNvSpPr/>
              <p:nvPr/>
            </p:nvSpPr>
            <p:spPr>
              <a:xfrm>
                <a:off x="6553200" y="1600200"/>
                <a:ext cx="1219200" cy="2438400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248400" y="3962400"/>
                <a:ext cx="2968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E</a:t>
                </a:r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772400" y="3962400"/>
                <a:ext cx="3097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cxnSp>
            <p:nvCxnSpPr>
              <p:cNvPr id="19" name="Straight Connector 18"/>
              <p:cNvCxnSpPr>
                <a:endCxn id="36" idx="3"/>
              </p:cNvCxnSpPr>
              <p:nvPr/>
            </p:nvCxnSpPr>
            <p:spPr>
              <a:xfrm rot="5400000">
                <a:off x="5943600" y="2819400"/>
                <a:ext cx="24384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7162800" y="2971800"/>
                <a:ext cx="4122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 h </a:t>
                </a:r>
                <a:endParaRPr lang="en-US" dirty="0"/>
              </a:p>
            </p:txBody>
          </p:sp>
        </p:grpSp>
      </p:grpSp>
      <p:sp>
        <p:nvSpPr>
          <p:cNvPr id="25" name="Rectangle 24"/>
          <p:cNvSpPr/>
          <p:nvPr/>
        </p:nvSpPr>
        <p:spPr>
          <a:xfrm>
            <a:off x="1219200" y="3657600"/>
            <a:ext cx="1524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  <a:latin typeface="Siyam Rupali" pitchFamily="2" charset="0"/>
                <a:cs typeface="Siyam Rupali" pitchFamily="2" charset="0"/>
              </a:rPr>
              <a:t>সামান্তরিক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77000" y="3429000"/>
            <a:ext cx="1208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Siyam Rupali" pitchFamily="2" charset="0"/>
                <a:cs typeface="Siyam Rupali" pitchFamily="2" charset="0"/>
              </a:rPr>
              <a:t> </a:t>
            </a:r>
            <a:r>
              <a:rPr lang="bn-IN" sz="2800" dirty="0" smtClean="0">
                <a:solidFill>
                  <a:srgbClr val="C00000"/>
                </a:solidFill>
                <a:latin typeface="Siyam Rupali" pitchFamily="2" charset="0"/>
                <a:cs typeface="Siyam Rupali" pitchFamily="2" charset="0"/>
              </a:rPr>
              <a:t>ত্রিভুজ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4572000"/>
            <a:ext cx="5753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Siyam Rupali" pitchFamily="2" charset="0"/>
                <a:cs typeface="Siyam Rupali" pitchFamily="2" charset="0"/>
              </a:rPr>
              <a:t>সামান্তরিক ক্ষেত্রের ক্ষেত্রফল=ভূমি * উচ্চতা = </a:t>
            </a:r>
            <a:r>
              <a:rPr lang="en-US" dirty="0" smtClean="0"/>
              <a:t> b </a:t>
            </a:r>
            <a:r>
              <a:rPr lang="bn-IN" dirty="0" smtClean="0"/>
              <a:t>* </a:t>
            </a:r>
            <a:r>
              <a:rPr lang="en-US" dirty="0" smtClean="0"/>
              <a:t>h</a:t>
            </a:r>
            <a:r>
              <a:rPr lang="bn-IN" dirty="0" smtClean="0"/>
              <a:t>=</a:t>
            </a:r>
            <a:r>
              <a:rPr lang="en-US" dirty="0" smtClean="0"/>
              <a:t> </a:t>
            </a:r>
            <a:r>
              <a:rPr lang="en-US" dirty="0" err="1" smtClean="0"/>
              <a:t>bh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81000" y="5562600"/>
            <a:ext cx="6255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Siyam Rupali" pitchFamily="2" charset="0"/>
                <a:cs typeface="Siyam Rupali" pitchFamily="2" charset="0"/>
              </a:rPr>
              <a:t>ত্রিভুজক্ষেত্রের ক্ষেত্রফল=১/২ * ভূমি * উচ্চতা=১/২*(</a:t>
            </a:r>
            <a:r>
              <a:rPr lang="en-US" dirty="0" smtClean="0"/>
              <a:t>a </a:t>
            </a:r>
            <a:r>
              <a:rPr lang="bn-IN" dirty="0" smtClean="0"/>
              <a:t>–</a:t>
            </a:r>
            <a:r>
              <a:rPr lang="en-US" dirty="0" smtClean="0"/>
              <a:t>b</a:t>
            </a:r>
            <a:r>
              <a:rPr lang="bn-IN" dirty="0" smtClean="0"/>
              <a:t>) * </a:t>
            </a:r>
            <a:r>
              <a:rPr lang="en-US" dirty="0" smtClean="0"/>
              <a:t>h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905000" y="381000"/>
            <a:ext cx="4881700" cy="3188732"/>
            <a:chOff x="228600" y="457200"/>
            <a:chExt cx="4881700" cy="3188732"/>
          </a:xfrm>
        </p:grpSpPr>
        <p:sp>
          <p:nvSpPr>
            <p:cNvPr id="35" name="Parallelogram 34"/>
            <p:cNvSpPr/>
            <p:nvPr/>
          </p:nvSpPr>
          <p:spPr>
            <a:xfrm>
              <a:off x="533400" y="914400"/>
              <a:ext cx="3657600" cy="2438400"/>
            </a:xfrm>
            <a:prstGeom prst="parallelogram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28600" y="3124200"/>
              <a:ext cx="3177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800" y="457200"/>
              <a:ext cx="3273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-114300" y="2095500"/>
              <a:ext cx="2438400" cy="76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219200" y="1981200"/>
              <a:ext cx="4122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 h </a:t>
              </a:r>
              <a:endParaRPr lang="en-US" dirty="0"/>
            </a:p>
          </p:txBody>
        </p:sp>
        <p:grpSp>
          <p:nvGrpSpPr>
            <p:cNvPr id="3" name="Group 22"/>
            <p:cNvGrpSpPr/>
            <p:nvPr/>
          </p:nvGrpSpPr>
          <p:grpSpPr>
            <a:xfrm>
              <a:off x="3276600" y="609600"/>
              <a:ext cx="1833700" cy="3036332"/>
              <a:chOff x="6400800" y="1219200"/>
              <a:chExt cx="1833700" cy="3036332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7010400" y="1219200"/>
                <a:ext cx="3080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grpSp>
            <p:nvGrpSpPr>
              <p:cNvPr id="4" name="Group 21"/>
              <p:cNvGrpSpPr/>
              <p:nvPr/>
            </p:nvGrpSpPr>
            <p:grpSpPr>
              <a:xfrm>
                <a:off x="6400800" y="1524000"/>
                <a:ext cx="1833700" cy="2731532"/>
                <a:chOff x="6248400" y="1600200"/>
                <a:chExt cx="1833700" cy="2731532"/>
              </a:xfrm>
            </p:grpSpPr>
            <p:sp>
              <p:nvSpPr>
                <p:cNvPr id="36" name="Isosceles Triangle 35"/>
                <p:cNvSpPr/>
                <p:nvPr/>
              </p:nvSpPr>
              <p:spPr>
                <a:xfrm>
                  <a:off x="6553200" y="1600200"/>
                  <a:ext cx="1219200" cy="2438400"/>
                </a:xfrm>
                <a:prstGeom prst="triangle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6248400" y="3962400"/>
                  <a:ext cx="29687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E</a:t>
                  </a:r>
                  <a:endParaRPr lang="en-US" dirty="0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7772400" y="3962400"/>
                  <a:ext cx="30970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  <p:cxnSp>
              <p:nvCxnSpPr>
                <p:cNvPr id="19" name="Straight Connector 18"/>
                <p:cNvCxnSpPr>
                  <a:endCxn id="36" idx="3"/>
                </p:cNvCxnSpPr>
                <p:nvPr/>
              </p:nvCxnSpPr>
              <p:spPr>
                <a:xfrm rot="5400000">
                  <a:off x="5943600" y="2819400"/>
                  <a:ext cx="2438400" cy="158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Rectangle 20"/>
                <p:cNvSpPr/>
                <p:nvPr/>
              </p:nvSpPr>
              <p:spPr>
                <a:xfrm>
                  <a:off x="7162800" y="2971800"/>
                  <a:ext cx="41229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 h </a:t>
                  </a:r>
                  <a:endParaRPr lang="en-US" dirty="0"/>
                </a:p>
              </p:txBody>
            </p:sp>
          </p:grpSp>
        </p:grpSp>
      </p:grpSp>
      <p:sp>
        <p:nvSpPr>
          <p:cNvPr id="24" name="Rectangle 23"/>
          <p:cNvSpPr/>
          <p:nvPr/>
        </p:nvSpPr>
        <p:spPr>
          <a:xfrm>
            <a:off x="3276600" y="3810000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Siyam Rupali" pitchFamily="2" charset="0"/>
                <a:cs typeface="Siyam Rupali" pitchFamily="2" charset="0"/>
              </a:rPr>
              <a:t>ট্রাপিজিয়াম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9600" y="4495800"/>
            <a:ext cx="701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ABCD </a:t>
            </a:r>
            <a:r>
              <a:rPr lang="bn-IN" dirty="0" smtClean="0">
                <a:latin typeface="Siyam Rupali" pitchFamily="2" charset="0"/>
                <a:cs typeface="Siyam Rupali" pitchFamily="2" charset="0"/>
              </a:rPr>
              <a:t>ট্রাপিজিয়ামক্ষেত্রের ক্ষেত্রফল </a:t>
            </a:r>
            <a:endParaRPr lang="en-US" dirty="0" smtClean="0">
              <a:latin typeface="Siyam Rupali" pitchFamily="2" charset="0"/>
              <a:cs typeface="Siyam Rupali" pitchFamily="2" charset="0"/>
            </a:endParaRPr>
          </a:p>
          <a:p>
            <a:r>
              <a:rPr lang="bn-IN" dirty="0" smtClean="0">
                <a:latin typeface="Siyam Rupali" pitchFamily="2" charset="0"/>
                <a:cs typeface="Siyam Rupali" pitchFamily="2" charset="0"/>
              </a:rPr>
              <a:t>=</a:t>
            </a:r>
            <a:r>
              <a:rPr lang="en-US" dirty="0" smtClean="0"/>
              <a:t> AECD </a:t>
            </a:r>
            <a:r>
              <a:rPr lang="bn-IN" dirty="0" smtClean="0">
                <a:latin typeface="Siyam Rupali" pitchFamily="2" charset="0"/>
                <a:cs typeface="Siyam Rupali" pitchFamily="2" charset="0"/>
              </a:rPr>
              <a:t>সামান্তরিকক্ষেত্রের ক্ষেত্রফল</a:t>
            </a:r>
            <a:r>
              <a:rPr lang="en-US" dirty="0" smtClean="0">
                <a:latin typeface="Siyam Rupali" pitchFamily="2" charset="0"/>
                <a:cs typeface="Siyam Rupali" pitchFamily="2" charset="0"/>
              </a:rPr>
              <a:t> </a:t>
            </a:r>
            <a:r>
              <a:rPr lang="en-US" dirty="0" smtClean="0"/>
              <a:t>+ CEB </a:t>
            </a:r>
            <a:r>
              <a:rPr lang="bn-IN" dirty="0" smtClean="0">
                <a:latin typeface="Siyam Rupali" pitchFamily="2" charset="0"/>
                <a:cs typeface="Siyam Rupali" pitchFamily="2" charset="0"/>
              </a:rPr>
              <a:t>ত্রিভুজক্ষেত্রের ক্ষেত্রফল</a:t>
            </a:r>
            <a:endParaRPr lang="en-US" dirty="0" smtClean="0">
              <a:latin typeface="Siyam Rupali" pitchFamily="2" charset="0"/>
              <a:cs typeface="Siyam Rupali" pitchFamily="2" charset="0"/>
            </a:endParaRPr>
          </a:p>
          <a:p>
            <a:r>
              <a:rPr lang="en-US" dirty="0" smtClean="0">
                <a:latin typeface="Siyam Rupali" pitchFamily="2" charset="0"/>
                <a:cs typeface="Siyam Rupali" pitchFamily="2" charset="0"/>
              </a:rPr>
              <a:t>=</a:t>
            </a:r>
            <a:r>
              <a:rPr lang="en-US" dirty="0" smtClean="0"/>
              <a:t> </a:t>
            </a:r>
            <a:r>
              <a:rPr lang="en-US" dirty="0" err="1" smtClean="0"/>
              <a:t>bh</a:t>
            </a:r>
            <a:r>
              <a:rPr lang="en-US" dirty="0" smtClean="0"/>
              <a:t> +</a:t>
            </a:r>
            <a:r>
              <a:rPr lang="bn-IN" dirty="0" smtClean="0"/>
              <a:t> </a:t>
            </a:r>
            <a:r>
              <a:rPr lang="bn-IN" dirty="0" smtClean="0">
                <a:latin typeface="Siyam Rupali" pitchFamily="2" charset="0"/>
                <a:cs typeface="Siyam Rupali" pitchFamily="2" charset="0"/>
              </a:rPr>
              <a:t>১/২*(</a:t>
            </a:r>
            <a:r>
              <a:rPr lang="en-US" dirty="0" smtClean="0"/>
              <a:t>a </a:t>
            </a:r>
            <a:r>
              <a:rPr lang="bn-IN" dirty="0" smtClean="0"/>
              <a:t>–</a:t>
            </a:r>
            <a:r>
              <a:rPr lang="en-US" dirty="0" smtClean="0"/>
              <a:t>b</a:t>
            </a:r>
            <a:r>
              <a:rPr lang="bn-IN" dirty="0" smtClean="0"/>
              <a:t>) * </a:t>
            </a:r>
            <a:r>
              <a:rPr lang="en-US" dirty="0" smtClean="0"/>
              <a:t>h</a:t>
            </a:r>
          </a:p>
          <a:p>
            <a:r>
              <a:rPr lang="en-US" dirty="0" smtClean="0"/>
              <a:t>=</a:t>
            </a:r>
            <a:r>
              <a:rPr lang="en-US" dirty="0" smtClean="0"/>
              <a:t> </a:t>
            </a:r>
            <a:r>
              <a:rPr lang="bn-IN" dirty="0" smtClean="0"/>
              <a:t>১/২ </a:t>
            </a:r>
            <a:r>
              <a:rPr lang="bn-IN" dirty="0" smtClean="0">
                <a:latin typeface="Siyam Rupali" pitchFamily="2" charset="0"/>
                <a:cs typeface="Siyam Rupali" pitchFamily="2" charset="0"/>
              </a:rPr>
              <a:t>*(</a:t>
            </a:r>
            <a:r>
              <a:rPr lang="en-US" dirty="0" smtClean="0"/>
              <a:t>a </a:t>
            </a:r>
            <a:r>
              <a:rPr lang="bn-IN" dirty="0" smtClean="0"/>
              <a:t>+</a:t>
            </a:r>
            <a:r>
              <a:rPr lang="en-US" dirty="0" smtClean="0"/>
              <a:t>b</a:t>
            </a:r>
            <a:r>
              <a:rPr lang="bn-IN" dirty="0" smtClean="0"/>
              <a:t>) * </a:t>
            </a:r>
            <a:r>
              <a:rPr lang="en-US" dirty="0" smtClean="0"/>
              <a:t>h</a:t>
            </a:r>
            <a:r>
              <a:rPr lang="bn-IN" dirty="0" smtClean="0"/>
              <a:t> </a:t>
            </a:r>
          </a:p>
          <a:p>
            <a:r>
              <a:rPr lang="bn-IN" dirty="0" smtClean="0"/>
              <a:t>=সমান্তরাল দুটি বাহুর সমষ্টির গড় * উচ্চতা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52600" y="5334000"/>
            <a:ext cx="4009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Siyam Rupali" pitchFamily="2" charset="0"/>
                <a:cs typeface="Siyam Rupali" pitchFamily="2" charset="0"/>
              </a:rPr>
              <a:t>ট্রাপিজিয়ামক্ষেত্রের </a:t>
            </a:r>
            <a:r>
              <a:rPr lang="bn-IN" dirty="0" smtClean="0">
                <a:latin typeface="Siyam Rupali" pitchFamily="2" charset="0"/>
                <a:cs typeface="Siyam Rupali" pitchFamily="2" charset="0"/>
              </a:rPr>
              <a:t>ক্ষেত্রফল নির্নয় কর। 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057400" y="2362200"/>
            <a:ext cx="3505200" cy="2350532"/>
            <a:chOff x="1752600" y="1371600"/>
            <a:chExt cx="3505200" cy="2350532"/>
          </a:xfrm>
        </p:grpSpPr>
        <p:sp>
          <p:nvSpPr>
            <p:cNvPr id="5" name="Trapezoid 4"/>
            <p:cNvSpPr/>
            <p:nvPr/>
          </p:nvSpPr>
          <p:spPr>
            <a:xfrm>
              <a:off x="1752600" y="1905000"/>
              <a:ext cx="3505200" cy="1371600"/>
            </a:xfrm>
            <a:prstGeom prst="trapezoid">
              <a:avLst>
                <a:gd name="adj" fmla="val 32832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24200" y="1371600"/>
              <a:ext cx="9108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dirty="0" smtClean="0"/>
                <a:t>৫ সেমি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48000" y="3352800"/>
              <a:ext cx="1007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dirty="0" smtClean="0"/>
                <a:t>১০ সেমি</a:t>
              </a:r>
              <a:endParaRPr lang="en-US" dirty="0"/>
            </a:p>
          </p:txBody>
        </p:sp>
        <p:cxnSp>
          <p:nvCxnSpPr>
            <p:cNvPr id="16" name="Straight Connector 15"/>
            <p:cNvCxnSpPr>
              <a:stCxn id="5" idx="0"/>
              <a:endCxn id="5" idx="2"/>
            </p:cNvCxnSpPr>
            <p:nvPr/>
          </p:nvCxnSpPr>
          <p:spPr>
            <a:xfrm rot="16200000" flipH="1">
              <a:off x="2819400" y="2590800"/>
              <a:ext cx="13716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505200" y="2286000"/>
              <a:ext cx="885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dirty="0" smtClean="0"/>
                <a:t>৪ সেমি</a:t>
              </a:r>
              <a:endParaRPr lang="en-US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1828800" y="533400"/>
            <a:ext cx="3903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একক কাজ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133600" y="228600"/>
            <a:ext cx="4947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সমস্যা সমাধান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3048000"/>
            <a:ext cx="8807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প্রশ্নঃ একটি ট্রাপিজিয়ামের সমান্তরাল বাহুদ্বয়ের দূরত্ব ৩ সে.মি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ক্ষেত্রফল</a:t>
            </a:r>
            <a:r>
              <a:rPr lang="en-US" dirty="0" smtClean="0"/>
              <a:t> ৪৮ </a:t>
            </a:r>
            <a:r>
              <a:rPr lang="en-US" dirty="0" err="1" smtClean="0"/>
              <a:t>বর্গ</a:t>
            </a:r>
            <a:r>
              <a:rPr lang="en-US" dirty="0" smtClean="0"/>
              <a:t> </a:t>
            </a:r>
            <a:r>
              <a:rPr lang="en-US" dirty="0" err="1" smtClean="0"/>
              <a:t>সেমি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সমান্তরাল</a:t>
            </a:r>
            <a:r>
              <a:rPr lang="en-US" dirty="0" smtClean="0"/>
              <a:t> </a:t>
            </a:r>
            <a:r>
              <a:rPr lang="en-US" dirty="0" err="1" smtClean="0"/>
              <a:t>বাহুদ্বয়ের</a:t>
            </a:r>
            <a:r>
              <a:rPr lang="en-US" dirty="0" smtClean="0"/>
              <a:t> </a:t>
            </a:r>
            <a:r>
              <a:rPr lang="en-US" dirty="0" err="1" smtClean="0"/>
              <a:t>গড়</a:t>
            </a:r>
            <a:r>
              <a:rPr lang="en-US" dirty="0" smtClean="0"/>
              <a:t> </a:t>
            </a:r>
            <a:r>
              <a:rPr lang="en-US" dirty="0" err="1" smtClean="0"/>
              <a:t>কত</a:t>
            </a:r>
            <a:r>
              <a:rPr lang="en-US" dirty="0" smtClean="0"/>
              <a:t> </a:t>
            </a:r>
            <a:r>
              <a:rPr lang="en-US" dirty="0" err="1" smtClean="0"/>
              <a:t>সেমি</a:t>
            </a:r>
            <a:r>
              <a:rPr lang="en-US" dirty="0" smtClean="0"/>
              <a:t>?</a:t>
            </a:r>
            <a:r>
              <a:rPr lang="bn-IN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152400"/>
            <a:ext cx="8999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প্রশ্নঃ একটি ট্রাপিজিয়ামের সমান্তরাল বাহুদ্বয়ের দূরত্ব ৩ সে.মি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ক্ষেত্রফল</a:t>
            </a:r>
            <a:r>
              <a:rPr lang="en-US" dirty="0" smtClean="0"/>
              <a:t> ৪৮ </a:t>
            </a:r>
            <a:r>
              <a:rPr lang="en-US" dirty="0" err="1" smtClean="0"/>
              <a:t>বর্গ</a:t>
            </a:r>
            <a:r>
              <a:rPr lang="en-US" dirty="0" smtClean="0"/>
              <a:t> </a:t>
            </a:r>
            <a:r>
              <a:rPr lang="bn-IN" dirty="0" smtClean="0"/>
              <a:t>সে.মি 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সমান্তরাল</a:t>
            </a:r>
            <a:r>
              <a:rPr lang="en-US" dirty="0" smtClean="0"/>
              <a:t> </a:t>
            </a:r>
            <a:r>
              <a:rPr lang="en-US" dirty="0" err="1" smtClean="0"/>
              <a:t>বাহুদ্বয়ের</a:t>
            </a:r>
            <a:r>
              <a:rPr lang="en-US" dirty="0" smtClean="0"/>
              <a:t> </a:t>
            </a:r>
            <a:r>
              <a:rPr lang="en-US" dirty="0" err="1" smtClean="0"/>
              <a:t>গড়</a:t>
            </a:r>
            <a:r>
              <a:rPr lang="en-US" dirty="0" smtClean="0"/>
              <a:t> </a:t>
            </a:r>
            <a:r>
              <a:rPr lang="en-US" dirty="0" err="1" smtClean="0"/>
              <a:t>কত</a:t>
            </a:r>
            <a:r>
              <a:rPr lang="en-US" dirty="0" smtClean="0"/>
              <a:t> </a:t>
            </a:r>
            <a:r>
              <a:rPr lang="en-US" dirty="0" err="1" smtClean="0"/>
              <a:t>সেমি</a:t>
            </a:r>
            <a:r>
              <a:rPr lang="en-US" dirty="0" smtClean="0"/>
              <a:t>?</a:t>
            </a:r>
            <a:r>
              <a:rPr lang="bn-IN" dirty="0" smtClean="0"/>
              <a:t> </a:t>
            </a:r>
            <a:endParaRPr lang="en-US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0" y="914400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সমাধানঃ</a:t>
            </a:r>
            <a:endParaRPr lang="en-US" dirty="0"/>
          </a:p>
        </p:txBody>
      </p:sp>
      <p:sp>
        <p:nvSpPr>
          <p:cNvPr id="19" name="Trapezoid 18"/>
          <p:cNvSpPr/>
          <p:nvPr/>
        </p:nvSpPr>
        <p:spPr>
          <a:xfrm>
            <a:off x="2362200" y="2133600"/>
            <a:ext cx="3657600" cy="2209800"/>
          </a:xfrm>
          <a:prstGeom prst="trapezoid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3200" y="3124200"/>
            <a:ext cx="2484976" cy="369332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r>
              <a:rPr lang="en-US" dirty="0" err="1" smtClean="0"/>
              <a:t>ক্ষেত্রফল</a:t>
            </a:r>
            <a:r>
              <a:rPr lang="en-US" dirty="0" smtClean="0"/>
              <a:t> ৪৮ </a:t>
            </a:r>
            <a:r>
              <a:rPr lang="en-US" dirty="0" err="1" smtClean="0"/>
              <a:t>বর্গ</a:t>
            </a:r>
            <a:r>
              <a:rPr lang="en-US" dirty="0" smtClean="0"/>
              <a:t> </a:t>
            </a:r>
            <a:r>
              <a:rPr lang="bn-IN" dirty="0" smtClean="0"/>
              <a:t>সে.মি </a:t>
            </a:r>
            <a:endParaRPr lang="en-US" dirty="0"/>
          </a:p>
        </p:txBody>
      </p:sp>
      <p:cxnSp>
        <p:nvCxnSpPr>
          <p:cNvPr id="22" name="Straight Connector 21"/>
          <p:cNvCxnSpPr>
            <a:stCxn id="19" idx="0"/>
            <a:endCxn id="19" idx="2"/>
          </p:cNvCxnSpPr>
          <p:nvPr/>
        </p:nvCxnSpPr>
        <p:spPr>
          <a:xfrm rot="16200000" flipH="1">
            <a:off x="3086100" y="3238500"/>
            <a:ext cx="2209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191000" y="2209800"/>
            <a:ext cx="104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/>
              <a:t>৩ সে.মি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3" grpId="0"/>
      <p:bldP spid="19" grpId="0" animBg="1"/>
      <p:bldP spid="20" grpId="0" animBg="1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362200" y="838200"/>
            <a:ext cx="3657600" cy="2210594"/>
            <a:chOff x="2362200" y="2133600"/>
            <a:chExt cx="3657600" cy="2210594"/>
          </a:xfrm>
        </p:grpSpPr>
        <p:sp>
          <p:nvSpPr>
            <p:cNvPr id="19" name="Trapezoid 18"/>
            <p:cNvSpPr/>
            <p:nvPr/>
          </p:nvSpPr>
          <p:spPr>
            <a:xfrm>
              <a:off x="2362200" y="2133600"/>
              <a:ext cx="3657600" cy="2209800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743200" y="3124200"/>
              <a:ext cx="2484976" cy="369332"/>
            </a:xfrm>
            <a:prstGeom prst="rect">
              <a:avLst/>
            </a:prstGeom>
            <a:solidFill>
              <a:schemeClr val="accent4"/>
            </a:solidFill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ক্ষেত্রফল</a:t>
              </a:r>
              <a:r>
                <a:rPr lang="en-US" dirty="0" smtClean="0"/>
                <a:t> ৪৮ </a:t>
              </a:r>
              <a:r>
                <a:rPr lang="en-US" dirty="0" err="1" smtClean="0"/>
                <a:t>বর্গ</a:t>
              </a:r>
              <a:r>
                <a:rPr lang="en-US" dirty="0" smtClean="0"/>
                <a:t> </a:t>
              </a:r>
              <a:r>
                <a:rPr lang="bn-IN" dirty="0" smtClean="0"/>
                <a:t>সে.মি </a:t>
              </a:r>
              <a:endParaRPr lang="en-US" dirty="0"/>
            </a:p>
          </p:txBody>
        </p:sp>
        <p:cxnSp>
          <p:nvCxnSpPr>
            <p:cNvPr id="22" name="Straight Connector 21"/>
            <p:cNvCxnSpPr>
              <a:stCxn id="19" idx="0"/>
              <a:endCxn id="19" idx="2"/>
            </p:cNvCxnSpPr>
            <p:nvPr/>
          </p:nvCxnSpPr>
          <p:spPr>
            <a:xfrm rot="16200000" flipH="1">
              <a:off x="3086100" y="3238500"/>
              <a:ext cx="22098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4191000" y="2438400"/>
              <a:ext cx="104067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r>
                <a:rPr lang="bn-IN" dirty="0" smtClean="0"/>
                <a:t>৩ সে.মি 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33400" y="4953000"/>
            <a:ext cx="7074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আমরাজানি,</a:t>
            </a:r>
          </a:p>
          <a:p>
            <a:r>
              <a:rPr lang="bn-IN" dirty="0" smtClean="0">
                <a:latin typeface="Siyam Rupali" pitchFamily="2" charset="0"/>
                <a:cs typeface="Siyam Rupali" pitchFamily="2" charset="0"/>
              </a:rPr>
              <a:t>ট্রাপিজিয়ামক্ষেত্রের </a:t>
            </a:r>
            <a:r>
              <a:rPr lang="bn-IN" dirty="0" smtClean="0">
                <a:latin typeface="Siyam Rupali" pitchFamily="2" charset="0"/>
                <a:cs typeface="Siyam Rupali" pitchFamily="2" charset="0"/>
              </a:rPr>
              <a:t>ক্ষেত্রফল=</a:t>
            </a:r>
            <a:r>
              <a:rPr lang="bn-IN" dirty="0" smtClean="0"/>
              <a:t> সমান্তরাল দুটি বাহুর সমষ্টির গড় * উচ্চতা 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895600" y="838200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62200" y="3048000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95400" y="3124200"/>
            <a:ext cx="519885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000" dirty="0" smtClean="0"/>
              <a:t>প্রশ্নমতে,</a:t>
            </a:r>
          </a:p>
          <a:p>
            <a:endParaRPr lang="bn-IN" sz="2000" dirty="0" smtClean="0"/>
          </a:p>
          <a:p>
            <a:r>
              <a:rPr lang="bn-IN" sz="2000" dirty="0" smtClean="0"/>
              <a:t>সমান্তরাল দুটি বাহুর সমষ্টির গড় * </a:t>
            </a:r>
            <a:r>
              <a:rPr lang="bn-IN" sz="2000" dirty="0" smtClean="0"/>
              <a:t>উচ্চতা = ৪৮</a:t>
            </a:r>
          </a:p>
          <a:p>
            <a:endParaRPr lang="bn-IN" sz="2000" dirty="0" smtClean="0"/>
          </a:p>
          <a:p>
            <a:r>
              <a:rPr lang="bn-IN" sz="2000" dirty="0" smtClean="0"/>
              <a:t>বা, </a:t>
            </a:r>
            <a:r>
              <a:rPr lang="bn-IN" sz="2000" dirty="0" smtClean="0"/>
              <a:t>সমান্তরাল দুটি বাহুর সমষ্টির গড় * ৩</a:t>
            </a:r>
            <a:r>
              <a:rPr lang="bn-IN" sz="2000" dirty="0" smtClean="0"/>
              <a:t> </a:t>
            </a:r>
            <a:r>
              <a:rPr lang="bn-IN" sz="2000" dirty="0" smtClean="0"/>
              <a:t>= </a:t>
            </a:r>
            <a:r>
              <a:rPr lang="bn-IN" sz="2000" dirty="0" smtClean="0"/>
              <a:t>৪৮ </a:t>
            </a:r>
          </a:p>
          <a:p>
            <a:endParaRPr lang="bn-IN" sz="2000" dirty="0" smtClean="0"/>
          </a:p>
          <a:p>
            <a:r>
              <a:rPr lang="bn-IN" sz="2000" dirty="0" smtClean="0"/>
              <a:t> </a:t>
            </a:r>
            <a:r>
              <a:rPr lang="bn-IN" sz="2000" dirty="0" smtClean="0"/>
              <a:t>বা, সমান্তরাল দুটি বাহুর সমষ্টির গড় </a:t>
            </a:r>
            <a:r>
              <a:rPr lang="bn-IN" sz="2000" dirty="0" smtClean="0"/>
              <a:t> </a:t>
            </a:r>
            <a:r>
              <a:rPr lang="bn-IN" sz="2000" dirty="0" smtClean="0"/>
              <a:t>= ৪৮ </a:t>
            </a:r>
            <a:r>
              <a:rPr lang="bn-IN" sz="2000" dirty="0" smtClean="0"/>
              <a:t>/৩</a:t>
            </a:r>
          </a:p>
          <a:p>
            <a:endParaRPr lang="bn-IN" sz="2000" dirty="0" smtClean="0"/>
          </a:p>
          <a:p>
            <a:r>
              <a:rPr lang="bn-IN" sz="2000" dirty="0" smtClean="0"/>
              <a:t>সুতরাং সমান্তরাল </a:t>
            </a:r>
            <a:r>
              <a:rPr lang="bn-IN" sz="2000" dirty="0" smtClean="0"/>
              <a:t>দুটি বাহুর সমষ্টির গড় </a:t>
            </a:r>
            <a:r>
              <a:rPr lang="bn-IN" sz="2000" dirty="0" smtClean="0"/>
              <a:t>= ১৬</a:t>
            </a:r>
            <a:endParaRPr lang="bn-IN" sz="2000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876800" y="1981200"/>
            <a:ext cx="2590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95400" y="1981200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57600" y="1295400"/>
            <a:ext cx="604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 </a:t>
            </a:r>
            <a:r>
              <a:rPr lang="bn-IN" dirty="0" smtClean="0"/>
              <a:t>+</a:t>
            </a:r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exels-photo-273661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8"/>
            <a:ext cx="9144000" cy="68553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90800" y="2209800"/>
            <a:ext cx="2560317" cy="923330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IN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ধন্যবাদ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0" y="0"/>
            <a:ext cx="9144000" cy="4267200"/>
          </a:xfrm>
          <a:prstGeom prst="bevel">
            <a:avLst/>
          </a:prstGeom>
          <a:solidFill>
            <a:schemeClr val="accent4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0" y="4267200"/>
            <a:ext cx="9144000" cy="2590800"/>
          </a:xfrm>
          <a:prstGeom prst="frame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0"/>
            <a:ext cx="2582758" cy="523220"/>
          </a:xfrm>
          <a:prstGeom prst="rect">
            <a:avLst/>
          </a:prstGeom>
          <a:solidFill>
            <a:srgbClr val="FFFF00"/>
          </a:solidFill>
          <a:scene3d>
            <a:camera prst="perspectiveRigh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bn-IN" sz="2800" dirty="0" smtClean="0"/>
              <a:t>শিক্ষক পরিচিতি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990600" y="1371600"/>
            <a:ext cx="700865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000" dirty="0" smtClean="0">
                <a:solidFill>
                  <a:srgbClr val="FFFF00"/>
                </a:solidFill>
              </a:rPr>
              <a:t>নামঃ ইসতেহাদুল ইসলাম </a:t>
            </a:r>
          </a:p>
          <a:p>
            <a:r>
              <a:rPr lang="bn-IN" sz="2000" dirty="0" smtClean="0">
                <a:solidFill>
                  <a:srgbClr val="FFFF00"/>
                </a:solidFill>
              </a:rPr>
              <a:t>পদবীঃ সহকারী শিক্ষক(গণিত)</a:t>
            </a:r>
          </a:p>
          <a:p>
            <a:r>
              <a:rPr lang="bn-IN" sz="2000" dirty="0" smtClean="0">
                <a:solidFill>
                  <a:srgbClr val="FFFF00"/>
                </a:solidFill>
              </a:rPr>
              <a:t>প্রতিষ্ঠানের নামঃ চরনারচর এস ই এস ডিপি মডেল উচ্চ বিদ্যালয়</a:t>
            </a:r>
          </a:p>
          <a:p>
            <a:r>
              <a:rPr lang="bn-IN" sz="2000" dirty="0" smtClean="0">
                <a:solidFill>
                  <a:srgbClr val="FFFF00"/>
                </a:solidFill>
              </a:rPr>
              <a:t>দিরাই,সুনামগঞ্জ 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0" y="4800600"/>
            <a:ext cx="485100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2400" dirty="0" smtClean="0"/>
              <a:t>পাঠ পরিচিতি</a:t>
            </a:r>
          </a:p>
          <a:p>
            <a:pPr algn="ctr"/>
            <a:r>
              <a:rPr lang="bn-IN" sz="2400" dirty="0" smtClean="0"/>
              <a:t>শ্রেণিঃ অষ্টম</a:t>
            </a:r>
          </a:p>
          <a:p>
            <a:pPr algn="ctr"/>
            <a:r>
              <a:rPr lang="bn-IN" sz="2400" dirty="0" smtClean="0"/>
              <a:t>বিষয়ঃ গণিত</a:t>
            </a:r>
          </a:p>
          <a:p>
            <a:pPr algn="ctr"/>
            <a:r>
              <a:rPr lang="bn-IN" sz="2400" dirty="0" smtClean="0"/>
              <a:t>পাঠঃ ট্রাপিজিয়ামের ক্ষেত্রফল নির্ণয়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8693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নীচের চিত্রগুলো লক্ষ্য করি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600200"/>
            <a:ext cx="2438400" cy="1371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86200" y="1600200"/>
            <a:ext cx="14478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381000" y="3810000"/>
            <a:ext cx="3124200" cy="1447800"/>
          </a:xfrm>
          <a:prstGeom prst="parallelogram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5791200" y="1524000"/>
            <a:ext cx="2209800" cy="1447800"/>
          </a:xfrm>
          <a:prstGeom prst="parallelogram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/>
          <p:cNvSpPr/>
          <p:nvPr/>
        </p:nvSpPr>
        <p:spPr>
          <a:xfrm>
            <a:off x="4495800" y="3429000"/>
            <a:ext cx="3352800" cy="1905000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86000" y="6096000"/>
            <a:ext cx="2969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Siyam Rupali" pitchFamily="2" charset="0"/>
                <a:cs typeface="Siyam Rupali" pitchFamily="2" charset="0"/>
              </a:rPr>
              <a:t>কোন চতুর্ভুজটি ট্রাপিজিয়াম?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9" grpId="0" animBg="1"/>
      <p:bldP spid="10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8693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নীচের চিত্রগুলো লক্ষ্য করি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600200"/>
            <a:ext cx="2438400" cy="1371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86200" y="1600200"/>
            <a:ext cx="14478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381000" y="3810000"/>
            <a:ext cx="3124200" cy="1447800"/>
          </a:xfrm>
          <a:prstGeom prst="parallelogram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5791200" y="1524000"/>
            <a:ext cx="2209800" cy="1447800"/>
          </a:xfrm>
          <a:prstGeom prst="parallelogram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/>
          <p:cNvSpPr/>
          <p:nvPr/>
        </p:nvSpPr>
        <p:spPr>
          <a:xfrm>
            <a:off x="4495800" y="3429000"/>
            <a:ext cx="3352800" cy="1905000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5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4489" y="2967335"/>
            <a:ext cx="8275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iyam Rupali" pitchFamily="2" charset="0"/>
                <a:cs typeface="Siyam Rupali" pitchFamily="2" charset="0"/>
              </a:rPr>
              <a:t>ট্রাপিজিয়ামক্ষেত্র কাকে বলে?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048000"/>
            <a:ext cx="7513595" cy="95410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IN" sz="2800" dirty="0" smtClean="0">
                <a:latin typeface="Siyam Rupali" pitchFamily="2" charset="0"/>
                <a:cs typeface="Siyam Rupali" pitchFamily="2" charset="0"/>
              </a:rPr>
              <a:t>আজকের পাঠ ট্রাপিজিয়ামক্ষেত্রের ক্ষেত্রফল নির্ণয় </a:t>
            </a:r>
          </a:p>
          <a:p>
            <a:r>
              <a:rPr lang="bn-IN" sz="2800" dirty="0" smtClean="0">
                <a:latin typeface="Siyam Rupali" pitchFamily="2" charset="0"/>
                <a:cs typeface="Siyam Rupali" pitchFamily="2" charset="0"/>
              </a:rPr>
              <a:t>ও সমস্যা সমাধান?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24000" y="1143000"/>
            <a:ext cx="4835098" cy="3036332"/>
            <a:chOff x="1600200" y="1981200"/>
            <a:chExt cx="4835098" cy="3036332"/>
          </a:xfrm>
        </p:grpSpPr>
        <p:sp>
          <p:nvSpPr>
            <p:cNvPr id="2" name="Trapezoid 1"/>
            <p:cNvSpPr/>
            <p:nvPr/>
          </p:nvSpPr>
          <p:spPr>
            <a:xfrm>
              <a:off x="1828800" y="2286000"/>
              <a:ext cx="4267200" cy="2438400"/>
            </a:xfrm>
            <a:prstGeom prst="trapezoi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600200" y="4648200"/>
              <a:ext cx="3177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019800" y="4572000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 B 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334000" y="1981200"/>
              <a:ext cx="3080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133600" y="1981200"/>
              <a:ext cx="4331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 D </a:t>
              </a:r>
              <a:endParaRPr lang="en-US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133600" y="5410200"/>
            <a:ext cx="4414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>
                <a:latin typeface="Siyam Rupali" pitchFamily="2" charset="0"/>
                <a:cs typeface="Siyam Rupali" pitchFamily="2" charset="0"/>
              </a:rPr>
              <a:t>এখানে,</a:t>
            </a:r>
            <a:r>
              <a:rPr lang="en-US" sz="2400" dirty="0" smtClean="0"/>
              <a:t> </a:t>
            </a:r>
            <a:r>
              <a:rPr lang="en-US" sz="2400" dirty="0" smtClean="0"/>
              <a:t>ABCD</a:t>
            </a:r>
            <a:r>
              <a:rPr lang="bn-IN" sz="2400" dirty="0" smtClean="0">
                <a:latin typeface="Siyam Rupali" pitchFamily="2" charset="0"/>
                <a:cs typeface="Siyam Rupali" pitchFamily="2" charset="0"/>
              </a:rPr>
              <a:t> একটি ট্রাপিজিয়াম।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05000" y="5105400"/>
            <a:ext cx="26997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Siyam Rupali" pitchFamily="2" charset="0"/>
                <a:cs typeface="Siyam Rupali" pitchFamily="2" charset="0"/>
              </a:rPr>
              <a:t>এখানে,</a:t>
            </a:r>
            <a:r>
              <a:rPr lang="en-US" dirty="0" smtClean="0"/>
              <a:t> AB</a:t>
            </a:r>
            <a:r>
              <a:rPr lang="bn-IN" dirty="0" smtClean="0"/>
              <a:t> </a:t>
            </a:r>
            <a:r>
              <a:rPr lang="en-US" dirty="0" err="1" smtClean="0"/>
              <a:t>ll</a:t>
            </a:r>
            <a:r>
              <a:rPr lang="bn-IN" dirty="0" smtClean="0"/>
              <a:t> </a:t>
            </a:r>
            <a:r>
              <a:rPr lang="en-US" dirty="0" smtClean="0"/>
              <a:t>CD</a:t>
            </a:r>
            <a:r>
              <a:rPr lang="bn-IN" dirty="0" smtClean="0"/>
              <a:t> </a:t>
            </a:r>
          </a:p>
          <a:p>
            <a:r>
              <a:rPr lang="bn-IN" dirty="0" smtClean="0">
                <a:latin typeface="Siyam Rupali" pitchFamily="2" charset="0"/>
                <a:cs typeface="Siyam Rupali" pitchFamily="2" charset="0"/>
              </a:rPr>
              <a:t> </a:t>
            </a:r>
            <a:r>
              <a:rPr lang="en-US" dirty="0" smtClean="0"/>
              <a:t> AB</a:t>
            </a:r>
            <a:r>
              <a:rPr lang="bn-IN" dirty="0" smtClean="0"/>
              <a:t> </a:t>
            </a:r>
            <a:r>
              <a:rPr lang="bn-IN" dirty="0" smtClean="0"/>
              <a:t>=</a:t>
            </a:r>
            <a:r>
              <a:rPr lang="en-US" dirty="0" smtClean="0"/>
              <a:t> a </a:t>
            </a:r>
            <a:r>
              <a:rPr lang="bn-IN" dirty="0" smtClean="0"/>
              <a:t> ,</a:t>
            </a:r>
            <a:r>
              <a:rPr lang="en-US" dirty="0" smtClean="0"/>
              <a:t> CD </a:t>
            </a:r>
            <a:r>
              <a:rPr lang="bn-IN" dirty="0" smtClean="0"/>
              <a:t>=</a:t>
            </a:r>
            <a:r>
              <a:rPr lang="en-US" dirty="0" smtClean="0"/>
              <a:t> b </a:t>
            </a:r>
            <a:r>
              <a:rPr lang="bn-IN" dirty="0" smtClean="0"/>
              <a:t> </a:t>
            </a:r>
          </a:p>
          <a:p>
            <a:r>
              <a:rPr lang="en-US" dirty="0" smtClean="0"/>
              <a:t>AB</a:t>
            </a:r>
            <a:r>
              <a:rPr lang="bn-IN" dirty="0" smtClean="0"/>
              <a:t> </a:t>
            </a:r>
            <a:r>
              <a:rPr lang="bn-IN" dirty="0" smtClean="0">
                <a:latin typeface="Siyam Rupali" pitchFamily="2" charset="0"/>
                <a:cs typeface="Siyam Rupali" pitchFamily="2" charset="0"/>
              </a:rPr>
              <a:t>ও </a:t>
            </a:r>
            <a:r>
              <a:rPr lang="en-US" dirty="0" smtClean="0"/>
              <a:t>CD</a:t>
            </a:r>
            <a:r>
              <a:rPr lang="bn-IN" dirty="0" smtClean="0"/>
              <a:t> </a:t>
            </a:r>
            <a:r>
              <a:rPr lang="bn-IN" dirty="0" smtClean="0">
                <a:latin typeface="Siyam Rupali" pitchFamily="2" charset="0"/>
                <a:cs typeface="Siyam Rupali" pitchFamily="2" charset="0"/>
              </a:rPr>
              <a:t>এর লম্ব দূরত্ব=</a:t>
            </a:r>
            <a:r>
              <a:rPr lang="en-US" dirty="0" smtClean="0"/>
              <a:t> </a:t>
            </a:r>
            <a:r>
              <a:rPr lang="en-US" dirty="0" smtClean="0"/>
              <a:t>h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667000" y="838200"/>
            <a:ext cx="4835098" cy="3733800"/>
            <a:chOff x="1524000" y="990600"/>
            <a:chExt cx="4835098" cy="3733800"/>
          </a:xfrm>
        </p:grpSpPr>
        <p:grpSp>
          <p:nvGrpSpPr>
            <p:cNvPr id="3" name="Group 8"/>
            <p:cNvGrpSpPr/>
            <p:nvPr/>
          </p:nvGrpSpPr>
          <p:grpSpPr>
            <a:xfrm>
              <a:off x="1524000" y="1143000"/>
              <a:ext cx="4835098" cy="3036332"/>
              <a:chOff x="1600200" y="1981200"/>
              <a:chExt cx="4835098" cy="3036332"/>
            </a:xfrm>
          </p:grpSpPr>
          <p:sp>
            <p:nvSpPr>
              <p:cNvPr id="2" name="Trapezoid 1"/>
              <p:cNvSpPr/>
              <p:nvPr/>
            </p:nvSpPr>
            <p:spPr>
              <a:xfrm>
                <a:off x="1828800" y="2286000"/>
                <a:ext cx="4267200" cy="2438400"/>
              </a:xfrm>
              <a:prstGeom prst="trapezoid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600200" y="4648200"/>
                <a:ext cx="3177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6019800" y="4572000"/>
                <a:ext cx="4154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 B </a:t>
                </a:r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334000" y="1981200"/>
                <a:ext cx="3080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133600" y="1981200"/>
                <a:ext cx="4331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 D </a:t>
                </a:r>
                <a:endParaRPr lang="en-US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1752600" y="990600"/>
              <a:ext cx="4268788" cy="3733800"/>
              <a:chOff x="1752600" y="990600"/>
              <a:chExt cx="4268788" cy="37338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rot="5400000">
                <a:off x="1105694" y="2628106"/>
                <a:ext cx="2438400" cy="77788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6200000" flipH="1">
                <a:off x="4229100" y="2628900"/>
                <a:ext cx="2438400" cy="7620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" name="Rectangle 15"/>
              <p:cNvSpPr/>
              <p:nvPr/>
            </p:nvSpPr>
            <p:spPr>
              <a:xfrm>
                <a:off x="2438400" y="2438400"/>
                <a:ext cx="306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h</a:t>
                </a:r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410200" y="2819400"/>
                <a:ext cx="306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h</a:t>
                </a:r>
                <a:endParaRPr lang="en-US" dirty="0"/>
              </a:p>
            </p:txBody>
          </p:sp>
          <p:cxnSp>
            <p:nvCxnSpPr>
              <p:cNvPr id="19" name="Straight Connector 18"/>
              <p:cNvCxnSpPr>
                <a:stCxn id="7" idx="2"/>
              </p:cNvCxnSpPr>
              <p:nvPr/>
            </p:nvCxnSpPr>
            <p:spPr>
              <a:xfrm rot="5400000">
                <a:off x="4033590" y="2507943"/>
                <a:ext cx="2373870" cy="38264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4800600" y="3886200"/>
                <a:ext cx="3497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 E</a:t>
                </a:r>
                <a:endParaRPr lang="en-US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352800" y="4267200"/>
                <a:ext cx="2952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rot="16200000" flipH="1" flipV="1">
                <a:off x="1336729" y="4302071"/>
                <a:ext cx="838200" cy="645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>
                <a:off x="5677694" y="4228306"/>
                <a:ext cx="685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stCxn id="23" idx="1"/>
              </p:cNvCxnSpPr>
              <p:nvPr/>
            </p:nvCxnSpPr>
            <p:spPr>
              <a:xfrm rot="10800000">
                <a:off x="1752600" y="4419600"/>
                <a:ext cx="1600200" cy="3226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23" idx="3"/>
              </p:cNvCxnSpPr>
              <p:nvPr/>
            </p:nvCxnSpPr>
            <p:spPr>
              <a:xfrm>
                <a:off x="3648074" y="4451866"/>
                <a:ext cx="2371726" cy="4393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31"/>
              <p:cNvSpPr/>
              <p:nvPr/>
            </p:nvSpPr>
            <p:spPr>
              <a:xfrm>
                <a:off x="3733800" y="990600"/>
                <a:ext cx="306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</p:grpSp>
      </p:grpSp>
      <p:sp>
        <p:nvSpPr>
          <p:cNvPr id="35" name="Parallelogram 34"/>
          <p:cNvSpPr/>
          <p:nvPr/>
        </p:nvSpPr>
        <p:spPr>
          <a:xfrm>
            <a:off x="2895600" y="1295400"/>
            <a:ext cx="3657600" cy="2438400"/>
          </a:xfrm>
          <a:prstGeom prst="parallelogram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5943600" y="1295400"/>
            <a:ext cx="1219200" cy="2438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5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arallelogram 34"/>
          <p:cNvSpPr/>
          <p:nvPr/>
        </p:nvSpPr>
        <p:spPr>
          <a:xfrm>
            <a:off x="838200" y="1143000"/>
            <a:ext cx="3657600" cy="2438400"/>
          </a:xfrm>
          <a:prstGeom prst="parallelogram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3886200" y="1143000"/>
            <a:ext cx="1219200" cy="2438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19056E-6 L -0.06667 0.199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4 4.19056E-6 L 0.175 -0.1110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333</Words>
  <Application>Microsoft Office PowerPoint</Application>
  <PresentationFormat>On-screen Show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computer</cp:lastModifiedBy>
  <cp:revision>21</cp:revision>
  <dcterms:created xsi:type="dcterms:W3CDTF">2006-08-16T00:00:00Z</dcterms:created>
  <dcterms:modified xsi:type="dcterms:W3CDTF">2020-09-28T16:38:44Z</dcterms:modified>
</cp:coreProperties>
</file>