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4235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0" y="-90"/>
      </p:cViewPr>
      <p:guideLst>
        <p:guide orient="horz" pos="2160"/>
        <p:guide pos="3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65" y="2130428"/>
            <a:ext cx="885999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529" y="3886200"/>
            <a:ext cx="729646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7056" y="274641"/>
            <a:ext cx="234529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176" y="274641"/>
            <a:ext cx="686215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386" y="4406902"/>
            <a:ext cx="885999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386" y="2906716"/>
            <a:ext cx="88599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3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177" y="1600203"/>
            <a:ext cx="4603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8625" y="1600203"/>
            <a:ext cx="4603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78" y="1535113"/>
            <a:ext cx="46055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78" y="2174875"/>
            <a:ext cx="46055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008" y="1535113"/>
            <a:ext cx="46073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008" y="2174875"/>
            <a:ext cx="46073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8" y="273050"/>
            <a:ext cx="342926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310" y="273053"/>
            <a:ext cx="582704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178" y="1435103"/>
            <a:ext cx="34292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085" y="4800601"/>
            <a:ext cx="625411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085" y="612775"/>
            <a:ext cx="625411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085" y="5367339"/>
            <a:ext cx="625411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177" y="274638"/>
            <a:ext cx="9381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77" y="1600203"/>
            <a:ext cx="93811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176" y="6356353"/>
            <a:ext cx="24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F5A98-1804-4BB7-ACE5-C3828491E1A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372" y="6356353"/>
            <a:ext cx="330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0193" y="6356353"/>
            <a:ext cx="24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A9F5-C356-49BE-890F-99D6FC6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" y="152400"/>
            <a:ext cx="10015648" cy="6508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1614" y="6291272"/>
            <a:ext cx="27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6561" y="457204"/>
            <a:ext cx="424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</a:rPr>
              <a:t>স্বাগতম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7934" y="505101"/>
            <a:ext cx="473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970" y="2246814"/>
            <a:ext cx="82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বোঝোনি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970" y="3676344"/>
            <a:ext cx="82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3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6242" y="687980"/>
            <a:ext cx="610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985" y="1933307"/>
            <a:ext cx="552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81" y="2795141"/>
            <a:ext cx="8452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683" y="4038600"/>
            <a:ext cx="845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৭ম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17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62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পড়ো এবং প্রশ্নগুলোর উত্তর দাও: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অবস্থাসম্পন্ন মানুষেরা দরিদ্র শ্রমজীবীদের সর্বদা অবজ্ঞা অবহেলা করে আসছে। পৃথিবীর সবখানে দুর্বলের ওপর সবলের অত্যাচার চলে। যুগ যুগ ধরে সমাজের গরিব তথা শ্রমিক-কুলি-মজুরেরাই সব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বঞ্চিত ও উপেক্ষিত। তাঁদের শ্রমের ওপর ভর করে যাঁরা ধনী হয়েছেন, তাঁরাই সব সুবিধাভোগী। এই ধনিক শ্রেণির লোকেরা জোঁকের মতোই রক্তচোষা। গরিবদের রক্ত চুষে এরা ফুলে ফেঁপে ওঠে।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লইয়াই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উদ্দীপক ও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সাদৃশ্য নিরূপণ ক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‘গরিবদের রক্ত চুষে ওরা ফুলে ফেঁপে ওঠে’— উদ্দীপক ও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 ব্যাখ্যা কর।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768" y="1576253"/>
            <a:ext cx="962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768" y="3039292"/>
            <a:ext cx="9009674" cy="124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95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38" y="-189672"/>
            <a:ext cx="11201399" cy="7349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805" y="783134"/>
            <a:ext cx="98055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উত্তর-ক.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বিদ্রোহী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 কাজী নজরুল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তথাকথিক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ছোটলোকদের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উত্তর-খ.</a:t>
            </a:r>
            <a:endParaRPr lang="en-US" sz="2800" b="1" i="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লইয়াই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প্রাবন্ধিক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শ্রেণি-পেশার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মর্যাদাবান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মনীষীগণ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আমরণ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9761" y="668953"/>
            <a:ext cx="90678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উত্তর-গ.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 কবি কাজী নজরুল ইসলাম মানব সভ্যতার যথার্থ রূপকার শ্রমজীবী মানুষের অধিকার আদা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কথা বলেছেন। শ্রমজীবী মানুষের জ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করেছেন। উদ্দীপকে ‘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বক্তব্যের প্রতিফলন লক্ষ করা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 যুগে যুগে কুলি-মজুরদের মতো শ্রমজীবী মানুষের অক্লান্ত শ্রমে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সভ্যতা। তাঁদের আত্মত্যাগে মোটর, জাহাজ ও রেলগাড়ি চলছে।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 ও কলকারখানা। এসব মহৎ মেহনতি মানুষকে শোষণ করেই বিত্তবানেরা সুখের অট্টালি</a:t>
            </a: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 করে। অবজ্ঞা এবং বঞ্চনাই যেন এসব শ্রমজীবী মানুষের একমাত্র পাওনা। একশ্রেণির সুবিধাবাদী লোক শ্রমিকদের শোষণ করে সম্পদের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অথচ সভ্যতার আদি নির্মাতা এসব শ্রমজীবী মানুষ তাঁদের মৌলিক অধিকার থেকে বঞ্চিত। তাঁরা তাঁদের উপযুক্ত পারিশ্রমিকটুকু পান না। এমনকি তাঁদের প্রতি কারও একটু কৃতজ্ঞতাবোধও নেই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 ফুটে উঠেছে উদ্দীপকেও। এখানে প্রকাশ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24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 বৈষম্যের চিত্র। শ্রমিকেরা যে পরিশ্রম করেন তার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 </a:t>
            </a: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 নগণ্য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2163" y="554534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সারা দিন অক্লান্ত পরিশ্রম করেও পরিবারের প্রতি সদস্যের মুখে খাবার তুলে দিতে পারেন না। অন্যদিকে ধ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শ্রেণি শ্রমিকের রক্ত পানি করা অর্থের ওপর ভিত্তি করে নির্মাণ করে বিলাসের প্রাসাদ। অথচ সভ্যতার কারিগর এই মেহনতি মানুষগুলো এর সুফল ভোগ করতে পারেন না। 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আমরা বলতে পারি, উদ্দীপক ও 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 বি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উত্তর-ঘ</a:t>
            </a:r>
            <a:r>
              <a:rPr lang="as-IN" sz="28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 জা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কবি কাজী নজরুল ইসলাম তাঁর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মেহনতি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 অকৃত্রিম শ্রদ্ধা প্রদর্শন করেছেন। অর্থাৎ সভ্যতার যথার্থ রূপকার শ্রমজীবী মানুষের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গান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যাঁরা শ্রম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সভ্যতা গ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ড়েন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তাঁরাই সমাজে অবহেলিত। যাঁরা মাথার ঘাম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ফেলে শরীরের রক্ত জল করে শ্রম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তাঁদেরই শ্রমের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উঠেছে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সভ্যতা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4689" y="5206425"/>
            <a:ext cx="6455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961" y="533400"/>
            <a:ext cx="8915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শ্রমিকের মতো লাখো-কোটি শ্রমিকই সবচে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বঞ্চিত ও উপেক্ষিত। তাঁদের অক্লান্ত শ্রমে ও ঘামে চলছে মোটর, জাহাজ, রেলগা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উঠেছে দালানকোঠা, কলকারখানা। এই শ্রমজীবী শ্রেণিকে শোষণ করেই ধনিক শ্রেণি হ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 বিত্ত-সম্পদের মালিক। কিন্তু এই শ্রমজীবীরাই সমাজে সবচে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লাঞ্ছিত ও বঞ্চিত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</a:t>
            </a:r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ময়ে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বিত্ত-সম্পদের সবটুকুই ভোগ করছে। অথচ এঁদের তারা মানুষ বলেই গণনা করে না।  পরিশ্রমের তুল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মজুরি পান কম। অন্যদিকে মালিক সেটার লাভ বা মুনাফা পান অনেক বেশি। শ্রমিকদের নামমাত্র বেতন দি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শত শত কোটি টাকার মালিক 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8" y="0"/>
            <a:ext cx="104235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8067" y="2814697"/>
            <a:ext cx="91056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পরিশেষে বলা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উদ্দীপক এবং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as-IN" sz="32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ক্ষেত্রেই শ্রমিকদের বঞ্চনা ও উপেক্ষার বিষ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 ফুটে উঠেছে। তাঁদের জীবন যে 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কষ্টে কাটে, তা-ও এখানে প্রকাশ পে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ছে। তাই উ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ক্ষেত্রেই ধনিক শ্রেণিকে গরিবদের রক্তচোষা বলা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162" y="572869"/>
            <a:ext cx="236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506" y="1102578"/>
            <a:ext cx="93290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নিচের উদ্দীপকটি পড়ো এবং প্রশ্নগুলোর উত্তর দাও: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গাহি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মহীয়ান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দেশ-কাল-পাত্রের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ধর্মজাতি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800" b="1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28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s-IN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চয়ন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খ. কবি 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বোধন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-বাঁশিতে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পংক্তিটিতে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উদ্বোধন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একসূত্রে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as-IN" sz="2800" b="0" i="0" dirty="0" smtClean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3525" cy="6858000"/>
          </a:xfrm>
          <a:prstGeom prst="rect">
            <a:avLst/>
          </a:prstGeom>
        </p:spPr>
      </p:pic>
      <p:pic>
        <p:nvPicPr>
          <p:cNvPr id="2" name="Picture 1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8" y="1375957"/>
            <a:ext cx="3197154" cy="310619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94958" y="888277"/>
            <a:ext cx="5889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402" y="3510752"/>
            <a:ext cx="5450013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বিশ্বাসী,আমি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পারি,আমি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324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193" y="728870"/>
            <a:ext cx="342256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161" y="1997839"/>
            <a:ext cx="8915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23525" cy="6858000"/>
          </a:xfrm>
          <a:prstGeom prst="rect">
            <a:avLst/>
          </a:prstGeom>
        </p:spPr>
      </p:pic>
      <p:sp>
        <p:nvSpPr>
          <p:cNvPr id="2" name="Cross 1">
            <a:extLst>
              <a:ext uri="{FF2B5EF4-FFF2-40B4-BE49-F238E27FC236}">
                <a16:creationId xmlns="" xmlns:a16="http://schemas.microsoft.com/office/drawing/2014/main" id="{6C9E2CE2-CDDA-4370-88EF-B97CDDF881FB}"/>
              </a:ext>
            </a:extLst>
          </p:cNvPr>
          <p:cNvSpPr/>
          <p:nvPr/>
        </p:nvSpPr>
        <p:spPr>
          <a:xfrm>
            <a:off x="2653775" y="3625821"/>
            <a:ext cx="4560292" cy="11430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4E9392-9F71-44CF-B2C4-582D6271C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17" y="1676400"/>
            <a:ext cx="6414467" cy="4026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1FA9D9-4B91-45A1-8BB8-CCDCAED86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552757" y="1569127"/>
            <a:ext cx="1629600" cy="1662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64859F-735E-4F5B-A969-C36B69F0A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8229778" y="2633456"/>
            <a:ext cx="1559748" cy="15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2962" y="4093432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রুমা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আক্তার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 err="1" smtClean="0"/>
              <a:t>জুনিয়র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</a:t>
            </a:r>
            <a:endParaRPr lang="en-US" sz="2400" b="1" dirty="0"/>
          </a:p>
          <a:p>
            <a:r>
              <a:rPr lang="en-US" sz="2400" b="1" dirty="0" err="1" smtClean="0"/>
              <a:t>ছোবহানিয়া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আলীয়া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কামিল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মাদরাসা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চট্টগ্রাম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  <p:pic>
        <p:nvPicPr>
          <p:cNvPr id="4" name="Picture 3" descr="Literary Genres - Brain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609600"/>
            <a:ext cx="8610600" cy="32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2762" y="3152503"/>
            <a:ext cx="3669288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৯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-১০ম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nimated Book -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3" y="1423983"/>
            <a:ext cx="4282242" cy="34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5347" y="3429004"/>
            <a:ext cx="303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7" y="1136974"/>
            <a:ext cx="4914879" cy="43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2640" y="728413"/>
            <a:ext cx="3338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792" y="1663337"/>
            <a:ext cx="326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568" y="3429004"/>
            <a:ext cx="725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77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3525" cy="7010400"/>
          </a:xfrm>
          <a:prstGeom prst="rect">
            <a:avLst/>
          </a:prstGeom>
        </p:spPr>
      </p:pic>
      <p:pic>
        <p:nvPicPr>
          <p:cNvPr id="1026" name="Picture 2" descr="https://www.kalerkantho.com/ckfinder/userfiles/images/print/2017/Print-2017/April/23-4-2017/kalerkantho_com-23-04-17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341272"/>
            <a:ext cx="9669187" cy="62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0920" cy="666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1765" y="774442"/>
            <a:ext cx="90337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সৃজনশীল তত্ত্বীয়/বর্ণনামূলকের প্রতিটি প্রশ্নে উদ্দীপকের সঙ্গে সাধারণত চারটি অংশ থাকে—</a:t>
            </a:r>
          </a:p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 জ্ঞানমূলক (মান ১)</a:t>
            </a:r>
          </a:p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অনুধাবনমূলক (মান ২)</a:t>
            </a:r>
          </a:p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প্রয়োগমূলক (মান ৩) এবং</a:t>
            </a:r>
          </a:p>
          <a:p>
            <a:r>
              <a:rPr lang="as-IN" sz="40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উচ্চতর দক্ষতামূলক (মান ৪)।</a:t>
            </a:r>
          </a:p>
          <a:p>
            <a:r>
              <a:rPr lang="as-IN" sz="36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কয়েকটি বিষয়ে (যেমন—গণিত, </a:t>
            </a:r>
            <a:r>
              <a:rPr lang="as-IN" sz="36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হিসাববিজ্ঞান)</a:t>
            </a:r>
            <a:r>
              <a:rPr lang="en-US" sz="36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endParaRPr lang="en-US" sz="3600" b="1" i="0" dirty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অংশও </a:t>
            </a:r>
            <a:r>
              <a:rPr lang="as-IN" sz="36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(২+৪+৪) থাকতে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37954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352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5962" y="609599"/>
            <a:ext cx="899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 (ক) জ্ঞানমূলক : এটি বই থেকে হুবহু আসবে।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জ্ঞানমূলক/জ্ঞানস্তরের প্রশ্নে যা চাওয়া হয় শুধু তা ঠিকভাবে লিখবে।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অনুধাবনমূলক : বই থেকে হুবহু আসবে না। বিষয়টি বুঝতে পারলেই কেবল উত্তর করা যাবে।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প্রশ্নের উত্তর দুটি প্যারায় লিখবে।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প্রয়োগমূলক : বই থেকে হুবহু আসবে না। এ অংশে শিক্ষার্থীর অর্জিত জ্ঞানের প্রয়োগ করার ক্ষমতা যাচাই করা হয়।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বইয়ের বিষয়বস্তুর সঙ্গে প্রশ্নসংশ্লিষ্ট (উদ্দীপক) বিষয়বস্তুর মিল বা সাদৃশ্য অথবা বৈসাদৃশ্যপূর্ণ অংশটুকুর উত্তর দিতে হবে।</a:t>
            </a:r>
          </a:p>
          <a:p>
            <a:pPr algn="just"/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উচ্চতর দক্ষতামূলক : বই থেকে হুবহু আসবে না। এ অংশে শিক্ষার্থীর অর্জিত জ্ঞানকে একাধিক শিক্ষনফলের আলোকে বিশ্লেষণ করার ক্ষমতা যাচাই করা হয়</a:t>
            </a:r>
            <a:r>
              <a:rPr lang="as-IN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উচ্চতর </a:t>
            </a:r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দক্ষতামূলক প্রশ্নে চিহ্নিত বিষয়বস্তুকে আগের তিনটি স্তরের আলোকে বিশ্লেষণ করে নিজের মত লিখতে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41598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651</Words>
  <Application>Microsoft Office PowerPoint</Application>
  <PresentationFormat>Custom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</cp:revision>
  <dcterms:created xsi:type="dcterms:W3CDTF">2020-09-28T04:03:35Z</dcterms:created>
  <dcterms:modified xsi:type="dcterms:W3CDTF">2020-09-28T09:41:51Z</dcterms:modified>
</cp:coreProperties>
</file>