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77" r:id="rId3"/>
    <p:sldId id="256" r:id="rId4"/>
    <p:sldId id="276" r:id="rId5"/>
    <p:sldId id="269" r:id="rId6"/>
    <p:sldId id="258" r:id="rId7"/>
    <p:sldId id="266" r:id="rId8"/>
    <p:sldId id="265" r:id="rId9"/>
    <p:sldId id="264" r:id="rId10"/>
    <p:sldId id="263" r:id="rId11"/>
    <p:sldId id="275" r:id="rId12"/>
    <p:sldId id="262" r:id="rId13"/>
    <p:sldId id="261" r:id="rId14"/>
    <p:sldId id="260" r:id="rId15"/>
    <p:sldId id="267" r:id="rId16"/>
    <p:sldId id="268" r:id="rId17"/>
    <p:sldId id="272" r:id="rId18"/>
    <p:sldId id="271" r:id="rId19"/>
    <p:sldId id="270" r:id="rId20"/>
    <p:sldId id="259" r:id="rId21"/>
  </p:sldIdLst>
  <p:sldSz cx="12801600" cy="7132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93657" autoAdjust="0"/>
  </p:normalViewPr>
  <p:slideViewPr>
    <p:cSldViewPr snapToGrid="0">
      <p:cViewPr varScale="1">
        <p:scale>
          <a:sx n="38" d="100"/>
          <a:sy n="38" d="100"/>
        </p:scale>
        <p:origin x="-102" y="-108"/>
      </p:cViewPr>
      <p:guideLst>
        <p:guide orient="horz" pos="2247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8CD25-D772-44CD-9DDD-93272184FB99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2425" y="685800"/>
            <a:ext cx="6153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0B796-AA38-4424-ABC8-F4C3825B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1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0B796-AA38-4424-ABC8-F4C3825B97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6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0B796-AA38-4424-ABC8-F4C3825B97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1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2" y="2215742"/>
            <a:ext cx="10881360" cy="15288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041828"/>
            <a:ext cx="8961120" cy="18227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1EF0-69CC-48EA-9ED1-6C0A5104720B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CA11-43D8-4C56-BC81-52AEA26E4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1EF0-69CC-48EA-9ED1-6C0A5104720B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CA11-43D8-4C56-BC81-52AEA26E4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8" y="285637"/>
            <a:ext cx="2880361" cy="60858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8" y="285637"/>
            <a:ext cx="8427721" cy="60858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1EF0-69CC-48EA-9ED1-6C0A5104720B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CA11-43D8-4C56-BC81-52AEA26E4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1EF0-69CC-48EA-9ED1-6C0A5104720B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CA11-43D8-4C56-BC81-52AEA26E4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9" y="4583383"/>
            <a:ext cx="10881360" cy="141662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9" y="3023122"/>
            <a:ext cx="10881360" cy="15602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1EF0-69CC-48EA-9ED1-6C0A5104720B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CA11-43D8-4C56-BC81-52AEA26E4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8" y="1664285"/>
            <a:ext cx="5654041" cy="47072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6" y="1664285"/>
            <a:ext cx="5654041" cy="47072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1EF0-69CC-48EA-9ED1-6C0A5104720B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CA11-43D8-4C56-BC81-52AEA26E4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5" y="1596591"/>
            <a:ext cx="5656265" cy="6653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5" y="2261972"/>
            <a:ext cx="5656265" cy="41095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596591"/>
            <a:ext cx="5658487" cy="6653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261972"/>
            <a:ext cx="5658487" cy="41095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1EF0-69CC-48EA-9ED1-6C0A5104720B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CA11-43D8-4C56-BC81-52AEA26E4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1EF0-69CC-48EA-9ED1-6C0A5104720B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CA11-43D8-4C56-BC81-52AEA26E4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1EF0-69CC-48EA-9ED1-6C0A5104720B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CA11-43D8-4C56-BC81-52AEA26E4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7" y="283989"/>
            <a:ext cx="4211638" cy="1208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4" y="283993"/>
            <a:ext cx="7156451" cy="60875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7" y="1492574"/>
            <a:ext cx="4211638" cy="48789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1EF0-69CC-48EA-9ED1-6C0A5104720B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CA11-43D8-4C56-BC81-52AEA26E4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4" y="4992849"/>
            <a:ext cx="7680960" cy="5894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4" y="637315"/>
            <a:ext cx="7680960" cy="42795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4" y="5582281"/>
            <a:ext cx="7680960" cy="8370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1EF0-69CC-48EA-9ED1-6C0A5104720B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CA11-43D8-4C56-BC81-52AEA26E4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85636"/>
            <a:ext cx="11521440" cy="1188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64285"/>
            <a:ext cx="11521440" cy="4707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610900"/>
            <a:ext cx="2987040" cy="3797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1EF0-69CC-48EA-9ED1-6C0A5104720B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2" y="6610900"/>
            <a:ext cx="4053840" cy="3797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610900"/>
            <a:ext cx="2987040" cy="3797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7CA11-43D8-4C56-BC81-52AEA26E4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9472"/>
            <a:ext cx="12801600" cy="7757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ownload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011" y="636955"/>
            <a:ext cx="6271410" cy="10698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81014" y="2699377"/>
            <a:ext cx="6271409" cy="33239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আম্বিয়া খানম তালুকদার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</a:t>
            </a:r>
            <a:r>
              <a:rPr lang="en-US" sz="2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sz="2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</a:t>
            </a:r>
            <a:r>
              <a:rPr lang="en-US" sz="2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r>
              <a:rPr lang="en-US" sz="2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4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গভঃমুসলিম হাই স্কুল 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03" y="-126455"/>
            <a:ext cx="4480560" cy="7132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132638"/>
          </a:xfrm>
          <a:prstGeom prst="rect">
            <a:avLst/>
          </a:prstGeom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6610900"/>
            <a:ext cx="2987040" cy="379748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74480" y="6610900"/>
            <a:ext cx="2987040" cy="37974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97086" y="4171030"/>
            <a:ext cx="120761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কল্যাণময়ী ছিলে তুমি অয়ি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ক্ষুধাহরা সুধারাশি!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যত হাসো আজ যত করও সাজ ছিলে দেবী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হলে দাসী।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বিদীর্ণহিয়া ফিরিয়া ফিরিয়া চারি দিকে চেয়ে দেখি-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প্রাচীরের কাছে এখনো যে আছে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সেই আমগাছ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একি!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বসি তার তলে নয়নের জলে শান্ত হইল ব্যথা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b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একে একে মনে উদিল স্মরণে বালক-কালের কথা।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nga-mango-1583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01600" cy="336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132638"/>
          </a:xfrm>
          <a:prstGeom prst="rect">
            <a:avLst/>
          </a:prstGeom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6610902"/>
            <a:ext cx="2987040" cy="364067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74480" y="6610902"/>
            <a:ext cx="2987040" cy="3640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1" y="3967700"/>
            <a:ext cx="12223750" cy="28939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সেই মনে পড়ে জ্যৈষ্ঠের ঝড়ে রাত্রে নাহিকো ঘুম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2800" b="1" dirty="0"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latin typeface="NikoshBAN" pitchFamily="2" charset="0"/>
                <a:cs typeface="NikoshBAN" pitchFamily="2" charset="0"/>
              </a:rPr>
              <a:t>অতি ভোরে উঠি তাড়াতাড়ি ছুটি আম কুড়াবার ধুম।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latin typeface="NikoshBAN" pitchFamily="2" charset="0"/>
                <a:cs typeface="NikoshBAN" pitchFamily="2" charset="0"/>
              </a:rPr>
              <a:t>সেই সুমধুর স্তব্ধ দুপুর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পাঠশালা পলায়ন-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latin typeface="NikoshBAN" pitchFamily="2" charset="0"/>
                <a:cs typeface="NikoshBAN" pitchFamily="2" charset="0"/>
              </a:rPr>
              <a:t>ভাবিলাম হায় আর কী কোথায় ফিরে পাব সে জীবন!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latin typeface="NikoshBAN" pitchFamily="2" charset="0"/>
                <a:cs typeface="NikoshBAN" pitchFamily="2" charset="0"/>
              </a:rPr>
              <a:t>সহসা বাতাস ফেলি গেল শ্বাস শাখা দুলাইয়া গাছে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2800" b="1" dirty="0"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latin typeface="NikoshBAN" pitchFamily="2" charset="0"/>
                <a:cs typeface="NikoshBAN" pitchFamily="2" charset="0"/>
              </a:rPr>
              <a:t>দুটি পাকা ফল লভিল ভূতল আমার কোলের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কাছে।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7"/>
          <a:stretch/>
        </p:blipFill>
        <p:spPr>
          <a:xfrm>
            <a:off x="2773684" y="237758"/>
            <a:ext cx="7555556" cy="3448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1326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28009" y="3835208"/>
            <a:ext cx="8924122" cy="29323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ভাবিলাম মনে বুঝি এতখনে আমারে চিনিল মাতা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স্নেহের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সে দানে বহু সম্মানে বারেক ঠেকানু মাথা।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হেনকালে হায় যমদূত প্রায় কোথা হতে এল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ঝুঁটি-বাঁধা উড়ে সপ্তম সুরে পাড়িতে লাগিল গালি।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09" y="237764"/>
            <a:ext cx="8924122" cy="3201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132638"/>
          </a:xfrm>
          <a:prstGeom prst="rect">
            <a:avLst/>
          </a:prstGeom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6610900"/>
            <a:ext cx="2987040" cy="379748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74480" y="6610900"/>
            <a:ext cx="2987040" cy="37974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6768" y="3804073"/>
            <a:ext cx="11201401" cy="29323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কহিলাম তবে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আমি তো নীরবে দিয়েছি আমার সব-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latin typeface="NikoshBAN" pitchFamily="2" charset="0"/>
                <a:cs typeface="NikoshBAN" pitchFamily="2" charset="0"/>
              </a:rPr>
              <a:t>দুটি ফল তার করি অধিকার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এত তারি কলরব!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latin typeface="NikoshBAN" pitchFamily="2" charset="0"/>
                <a:cs typeface="NikoshBAN" pitchFamily="2" charset="0"/>
              </a:rPr>
              <a:t>চিনিল না মোরে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নিয়ে গেল ধরে কাঁধে তুলি লাঠিগাছ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বাবু ছিপ হাতে পারিষদ সাথে ধরিতে ছিলেন মাছ।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latin typeface="NikoshBAN" pitchFamily="2" charset="0"/>
                <a:cs typeface="NikoshBAN" pitchFamily="2" charset="0"/>
              </a:rPr>
              <a:t>শুনি বিবরণ ক্রোধে তিনি কন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মারিয়া করিব খুন।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20"/>
          <a:stretch/>
        </p:blipFill>
        <p:spPr>
          <a:xfrm>
            <a:off x="3413766" y="317006"/>
            <a:ext cx="5301958" cy="3254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1326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7766" y="4090405"/>
            <a:ext cx="11201401" cy="2628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বাবু যত বলে পারিষদ দলে বলে তার শতগুণ।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আমি কহিলাম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শুধু দুটি আম ভিখ মাগি মহাশয়!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বাবু কহে হেসে বেটা সাধুবেশে পাকা চোর অতিশয়।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আমি শুনে হাসি আঁখিজলে ভাসি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ছিল মোর ঘটে-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তুমি মহারাজ সাধু হলে আজ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আমি আজ চোর বটে!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5" y="237754"/>
            <a:ext cx="11191077" cy="3645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132638"/>
          </a:xfrm>
          <a:prstGeom prst="rect">
            <a:avLst/>
          </a:prstGeom>
        </p:spPr>
      </p:pic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74480" y="6610900"/>
            <a:ext cx="2987040" cy="37974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7461" y="1505779"/>
            <a:ext cx="2773680" cy="12680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প্রহর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21041" y="3249313"/>
            <a:ext cx="4053840" cy="12680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মোসাহেব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427728" y="1505779"/>
            <a:ext cx="3947161" cy="12680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0133" y="3328564"/>
            <a:ext cx="2773680" cy="12680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পারিষদ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56282" y="237757"/>
            <a:ext cx="10396142" cy="9661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7461" y="5468356"/>
            <a:ext cx="2773680" cy="12680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লভিল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534400" y="5436655"/>
            <a:ext cx="3840480" cy="12680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 করল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" r="-767" b="14505"/>
          <a:stretch/>
        </p:blipFill>
        <p:spPr>
          <a:xfrm>
            <a:off x="4170846" y="5276342"/>
            <a:ext cx="3902425" cy="16520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613" y="1505781"/>
            <a:ext cx="3881777" cy="1433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92" y="3249319"/>
            <a:ext cx="3822445" cy="17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13263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67461" y="1505779"/>
            <a:ext cx="2773680" cy="1268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গোলা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21041" y="3249313"/>
            <a:ext cx="4053840" cy="158503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উড়িষ্যা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ওড়িয়া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প্রদেশের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27728" y="1505779"/>
            <a:ext cx="3947161" cy="12680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মরাই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আড়ত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10133" y="3328564"/>
            <a:ext cx="2773680" cy="1268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উড়ে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32391" y="314452"/>
            <a:ext cx="10726505" cy="9661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ই।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0133" y="5468356"/>
            <a:ext cx="2773680" cy="1268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তৃষাতুর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34400" y="5436655"/>
            <a:ext cx="3840480" cy="12680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পিপাসা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তৃষ্ণায়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কাতর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48" y="1429118"/>
            <a:ext cx="3420918" cy="169116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267208" y="3328564"/>
            <a:ext cx="3733801" cy="1870336"/>
            <a:chOff x="2895600" y="3200400"/>
            <a:chExt cx="2205470" cy="179832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27" t="36303" r="15644" b="35171"/>
            <a:stretch/>
          </p:blipFill>
          <p:spPr>
            <a:xfrm>
              <a:off x="2895600" y="3200400"/>
              <a:ext cx="2205470" cy="1767840"/>
            </a:xfrm>
            <a:prstGeom prst="rect">
              <a:avLst/>
            </a:prstGeom>
          </p:spPr>
        </p:pic>
        <p:sp>
          <p:nvSpPr>
            <p:cNvPr id="14" name="Freeform 13"/>
            <p:cNvSpPr/>
            <p:nvPr/>
          </p:nvSpPr>
          <p:spPr>
            <a:xfrm>
              <a:off x="3031014" y="4008120"/>
              <a:ext cx="1346203" cy="990600"/>
            </a:xfrm>
            <a:custGeom>
              <a:avLst/>
              <a:gdLst>
                <a:gd name="connsiteX0" fmla="*/ 138906 w 1346203"/>
                <a:gd name="connsiteY0" fmla="*/ 899160 h 990600"/>
                <a:gd name="connsiteX1" fmla="*/ 215106 w 1346203"/>
                <a:gd name="connsiteY1" fmla="*/ 822960 h 990600"/>
                <a:gd name="connsiteX2" fmla="*/ 230346 w 1346203"/>
                <a:gd name="connsiteY2" fmla="*/ 777240 h 990600"/>
                <a:gd name="connsiteX3" fmla="*/ 184626 w 1346203"/>
                <a:gd name="connsiteY3" fmla="*/ 746760 h 990600"/>
                <a:gd name="connsiteX4" fmla="*/ 199866 w 1346203"/>
                <a:gd name="connsiteY4" fmla="*/ 655320 h 990600"/>
                <a:gd name="connsiteX5" fmla="*/ 230346 w 1346203"/>
                <a:gd name="connsiteY5" fmla="*/ 609600 h 990600"/>
                <a:gd name="connsiteX6" fmla="*/ 184626 w 1346203"/>
                <a:gd name="connsiteY6" fmla="*/ 579120 h 990600"/>
                <a:gd name="connsiteX7" fmla="*/ 230346 w 1346203"/>
                <a:gd name="connsiteY7" fmla="*/ 548640 h 990600"/>
                <a:gd name="connsiteX8" fmla="*/ 276066 w 1346203"/>
                <a:gd name="connsiteY8" fmla="*/ 533400 h 990600"/>
                <a:gd name="connsiteX9" fmla="*/ 260826 w 1346203"/>
                <a:gd name="connsiteY9" fmla="*/ 487680 h 990600"/>
                <a:gd name="connsiteX10" fmla="*/ 245586 w 1346203"/>
                <a:gd name="connsiteY10" fmla="*/ 411480 h 990600"/>
                <a:gd name="connsiteX11" fmla="*/ 260826 w 1346203"/>
                <a:gd name="connsiteY11" fmla="*/ 365760 h 990600"/>
                <a:gd name="connsiteX12" fmla="*/ 367506 w 1346203"/>
                <a:gd name="connsiteY12" fmla="*/ 335280 h 990600"/>
                <a:gd name="connsiteX13" fmla="*/ 474186 w 1346203"/>
                <a:gd name="connsiteY13" fmla="*/ 198120 h 990600"/>
                <a:gd name="connsiteX14" fmla="*/ 550386 w 1346203"/>
                <a:gd name="connsiteY14" fmla="*/ 121920 h 990600"/>
                <a:gd name="connsiteX15" fmla="*/ 565626 w 1346203"/>
                <a:gd name="connsiteY15" fmla="*/ 76200 h 990600"/>
                <a:gd name="connsiteX16" fmla="*/ 611346 w 1346203"/>
                <a:gd name="connsiteY16" fmla="*/ 60960 h 990600"/>
                <a:gd name="connsiteX17" fmla="*/ 596106 w 1346203"/>
                <a:gd name="connsiteY17" fmla="*/ 137160 h 990600"/>
                <a:gd name="connsiteX18" fmla="*/ 611346 w 1346203"/>
                <a:gd name="connsiteY18" fmla="*/ 91440 h 990600"/>
                <a:gd name="connsiteX19" fmla="*/ 672306 w 1346203"/>
                <a:gd name="connsiteY19" fmla="*/ 45720 h 990600"/>
                <a:gd name="connsiteX20" fmla="*/ 718026 w 1346203"/>
                <a:gd name="connsiteY20" fmla="*/ 0 h 990600"/>
                <a:gd name="connsiteX21" fmla="*/ 748506 w 1346203"/>
                <a:gd name="connsiteY21" fmla="*/ 45720 h 990600"/>
                <a:gd name="connsiteX22" fmla="*/ 763746 w 1346203"/>
                <a:gd name="connsiteY22" fmla="*/ 106680 h 990600"/>
                <a:gd name="connsiteX23" fmla="*/ 809466 w 1346203"/>
                <a:gd name="connsiteY23" fmla="*/ 137160 h 990600"/>
                <a:gd name="connsiteX24" fmla="*/ 916146 w 1346203"/>
                <a:gd name="connsiteY24" fmla="*/ 91440 h 990600"/>
                <a:gd name="connsiteX25" fmla="*/ 1007586 w 1346203"/>
                <a:gd name="connsiteY25" fmla="*/ 121920 h 990600"/>
                <a:gd name="connsiteX26" fmla="*/ 1053306 w 1346203"/>
                <a:gd name="connsiteY26" fmla="*/ 137160 h 990600"/>
                <a:gd name="connsiteX27" fmla="*/ 1099026 w 1346203"/>
                <a:gd name="connsiteY27" fmla="*/ 152400 h 990600"/>
                <a:gd name="connsiteX28" fmla="*/ 1159986 w 1346203"/>
                <a:gd name="connsiteY28" fmla="*/ 259080 h 990600"/>
                <a:gd name="connsiteX29" fmla="*/ 1220946 w 1346203"/>
                <a:gd name="connsiteY29" fmla="*/ 320040 h 990600"/>
                <a:gd name="connsiteX30" fmla="*/ 1297146 w 1346203"/>
                <a:gd name="connsiteY30" fmla="*/ 426720 h 990600"/>
                <a:gd name="connsiteX31" fmla="*/ 1312386 w 1346203"/>
                <a:gd name="connsiteY31" fmla="*/ 487680 h 990600"/>
                <a:gd name="connsiteX32" fmla="*/ 1342866 w 1346203"/>
                <a:gd name="connsiteY32" fmla="*/ 533400 h 990600"/>
                <a:gd name="connsiteX33" fmla="*/ 1251426 w 1346203"/>
                <a:gd name="connsiteY33" fmla="*/ 441960 h 990600"/>
                <a:gd name="connsiteX34" fmla="*/ 1190466 w 1346203"/>
                <a:gd name="connsiteY34" fmla="*/ 411480 h 990600"/>
                <a:gd name="connsiteX35" fmla="*/ 1114266 w 1346203"/>
                <a:gd name="connsiteY35" fmla="*/ 320040 h 990600"/>
                <a:gd name="connsiteX36" fmla="*/ 1129506 w 1346203"/>
                <a:gd name="connsiteY36" fmla="*/ 228600 h 990600"/>
                <a:gd name="connsiteX37" fmla="*/ 1114266 w 1346203"/>
                <a:gd name="connsiteY37" fmla="*/ 274320 h 990600"/>
                <a:gd name="connsiteX38" fmla="*/ 1083786 w 1346203"/>
                <a:gd name="connsiteY38" fmla="*/ 320040 h 990600"/>
                <a:gd name="connsiteX39" fmla="*/ 1053306 w 1346203"/>
                <a:gd name="connsiteY39" fmla="*/ 411480 h 990600"/>
                <a:gd name="connsiteX40" fmla="*/ 1022826 w 1346203"/>
                <a:gd name="connsiteY40" fmla="*/ 457200 h 990600"/>
                <a:gd name="connsiteX41" fmla="*/ 977106 w 1346203"/>
                <a:gd name="connsiteY41" fmla="*/ 563880 h 990600"/>
                <a:gd name="connsiteX42" fmla="*/ 809466 w 1346203"/>
                <a:gd name="connsiteY42" fmla="*/ 640080 h 990600"/>
                <a:gd name="connsiteX43" fmla="*/ 657066 w 1346203"/>
                <a:gd name="connsiteY43" fmla="*/ 701040 h 990600"/>
                <a:gd name="connsiteX44" fmla="*/ 519906 w 1346203"/>
                <a:gd name="connsiteY44" fmla="*/ 746760 h 990600"/>
                <a:gd name="connsiteX45" fmla="*/ 474186 w 1346203"/>
                <a:gd name="connsiteY45" fmla="*/ 762000 h 990600"/>
                <a:gd name="connsiteX46" fmla="*/ 428466 w 1346203"/>
                <a:gd name="connsiteY46" fmla="*/ 777240 h 990600"/>
                <a:gd name="connsiteX47" fmla="*/ 306546 w 1346203"/>
                <a:gd name="connsiteY47" fmla="*/ 807720 h 990600"/>
                <a:gd name="connsiteX48" fmla="*/ 123666 w 1346203"/>
                <a:gd name="connsiteY48" fmla="*/ 960120 h 990600"/>
                <a:gd name="connsiteX49" fmla="*/ 77946 w 1346203"/>
                <a:gd name="connsiteY49" fmla="*/ 990600 h 990600"/>
                <a:gd name="connsiteX50" fmla="*/ 16986 w 1346203"/>
                <a:gd name="connsiteY50" fmla="*/ 975360 h 990600"/>
                <a:gd name="connsiteX51" fmla="*/ 47466 w 1346203"/>
                <a:gd name="connsiteY51" fmla="*/ 89916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346203" h="990600">
                  <a:moveTo>
                    <a:pt x="138906" y="899160"/>
                  </a:moveTo>
                  <a:cubicBezTo>
                    <a:pt x="164306" y="873760"/>
                    <a:pt x="193553" y="851697"/>
                    <a:pt x="215106" y="822960"/>
                  </a:cubicBezTo>
                  <a:cubicBezTo>
                    <a:pt x="224745" y="810109"/>
                    <a:pt x="236312" y="792155"/>
                    <a:pt x="230346" y="777240"/>
                  </a:cubicBezTo>
                  <a:cubicBezTo>
                    <a:pt x="223544" y="760234"/>
                    <a:pt x="199866" y="756920"/>
                    <a:pt x="184626" y="746760"/>
                  </a:cubicBezTo>
                  <a:cubicBezTo>
                    <a:pt x="189706" y="716280"/>
                    <a:pt x="190094" y="684635"/>
                    <a:pt x="199866" y="655320"/>
                  </a:cubicBezTo>
                  <a:cubicBezTo>
                    <a:pt x="205658" y="637944"/>
                    <a:pt x="233938" y="627561"/>
                    <a:pt x="230346" y="609600"/>
                  </a:cubicBezTo>
                  <a:cubicBezTo>
                    <a:pt x="226754" y="591639"/>
                    <a:pt x="199866" y="589280"/>
                    <a:pt x="184626" y="579120"/>
                  </a:cubicBezTo>
                  <a:cubicBezTo>
                    <a:pt x="199866" y="568960"/>
                    <a:pt x="213963" y="556831"/>
                    <a:pt x="230346" y="548640"/>
                  </a:cubicBezTo>
                  <a:cubicBezTo>
                    <a:pt x="244714" y="541456"/>
                    <a:pt x="268882" y="547768"/>
                    <a:pt x="276066" y="533400"/>
                  </a:cubicBezTo>
                  <a:cubicBezTo>
                    <a:pt x="283250" y="519032"/>
                    <a:pt x="264722" y="503265"/>
                    <a:pt x="260826" y="487680"/>
                  </a:cubicBezTo>
                  <a:cubicBezTo>
                    <a:pt x="254544" y="462550"/>
                    <a:pt x="250666" y="436880"/>
                    <a:pt x="245586" y="411480"/>
                  </a:cubicBezTo>
                  <a:cubicBezTo>
                    <a:pt x="250666" y="396240"/>
                    <a:pt x="249467" y="377119"/>
                    <a:pt x="260826" y="365760"/>
                  </a:cubicBezTo>
                  <a:cubicBezTo>
                    <a:pt x="268114" y="358472"/>
                    <a:pt x="366979" y="335412"/>
                    <a:pt x="367506" y="335280"/>
                  </a:cubicBezTo>
                  <a:cubicBezTo>
                    <a:pt x="521578" y="104171"/>
                    <a:pt x="354814" y="341366"/>
                    <a:pt x="474186" y="198120"/>
                  </a:cubicBezTo>
                  <a:cubicBezTo>
                    <a:pt x="537686" y="121920"/>
                    <a:pt x="466566" y="177800"/>
                    <a:pt x="550386" y="121920"/>
                  </a:cubicBezTo>
                  <a:cubicBezTo>
                    <a:pt x="555466" y="106680"/>
                    <a:pt x="554267" y="87559"/>
                    <a:pt x="565626" y="76200"/>
                  </a:cubicBezTo>
                  <a:cubicBezTo>
                    <a:pt x="576985" y="64841"/>
                    <a:pt x="604162" y="46592"/>
                    <a:pt x="611346" y="60960"/>
                  </a:cubicBezTo>
                  <a:cubicBezTo>
                    <a:pt x="622930" y="84128"/>
                    <a:pt x="596106" y="111257"/>
                    <a:pt x="596106" y="137160"/>
                  </a:cubicBezTo>
                  <a:cubicBezTo>
                    <a:pt x="596106" y="153224"/>
                    <a:pt x="601062" y="103781"/>
                    <a:pt x="611346" y="91440"/>
                  </a:cubicBezTo>
                  <a:cubicBezTo>
                    <a:pt x="627607" y="71927"/>
                    <a:pt x="653021" y="62250"/>
                    <a:pt x="672306" y="45720"/>
                  </a:cubicBezTo>
                  <a:cubicBezTo>
                    <a:pt x="688670" y="31694"/>
                    <a:pt x="702786" y="15240"/>
                    <a:pt x="718026" y="0"/>
                  </a:cubicBezTo>
                  <a:cubicBezTo>
                    <a:pt x="728186" y="15240"/>
                    <a:pt x="741291" y="28885"/>
                    <a:pt x="748506" y="45720"/>
                  </a:cubicBezTo>
                  <a:cubicBezTo>
                    <a:pt x="756757" y="64972"/>
                    <a:pt x="752128" y="89252"/>
                    <a:pt x="763746" y="106680"/>
                  </a:cubicBezTo>
                  <a:cubicBezTo>
                    <a:pt x="773906" y="121920"/>
                    <a:pt x="794226" y="127000"/>
                    <a:pt x="809466" y="137160"/>
                  </a:cubicBezTo>
                  <a:cubicBezTo>
                    <a:pt x="815603" y="134091"/>
                    <a:pt x="897799" y="89401"/>
                    <a:pt x="916146" y="91440"/>
                  </a:cubicBezTo>
                  <a:cubicBezTo>
                    <a:pt x="948078" y="94988"/>
                    <a:pt x="977106" y="111760"/>
                    <a:pt x="1007586" y="121920"/>
                  </a:cubicBezTo>
                  <a:lnTo>
                    <a:pt x="1053306" y="137160"/>
                  </a:lnTo>
                  <a:lnTo>
                    <a:pt x="1099026" y="152400"/>
                  </a:lnTo>
                  <a:cubicBezTo>
                    <a:pt x="1118707" y="211444"/>
                    <a:pt x="1110305" y="202302"/>
                    <a:pt x="1159986" y="259080"/>
                  </a:cubicBezTo>
                  <a:cubicBezTo>
                    <a:pt x="1178909" y="280707"/>
                    <a:pt x="1203704" y="297051"/>
                    <a:pt x="1220946" y="320040"/>
                  </a:cubicBezTo>
                  <a:cubicBezTo>
                    <a:pt x="1341302" y="480514"/>
                    <a:pt x="1159242" y="288816"/>
                    <a:pt x="1297146" y="426720"/>
                  </a:cubicBezTo>
                  <a:cubicBezTo>
                    <a:pt x="1302226" y="447040"/>
                    <a:pt x="1304135" y="468428"/>
                    <a:pt x="1312386" y="487680"/>
                  </a:cubicBezTo>
                  <a:cubicBezTo>
                    <a:pt x="1319601" y="504515"/>
                    <a:pt x="1357519" y="544390"/>
                    <a:pt x="1342866" y="533400"/>
                  </a:cubicBezTo>
                  <a:cubicBezTo>
                    <a:pt x="1308382" y="507537"/>
                    <a:pt x="1289980" y="461237"/>
                    <a:pt x="1251426" y="441960"/>
                  </a:cubicBezTo>
                  <a:cubicBezTo>
                    <a:pt x="1231106" y="431800"/>
                    <a:pt x="1208953" y="424685"/>
                    <a:pt x="1190466" y="411480"/>
                  </a:cubicBezTo>
                  <a:cubicBezTo>
                    <a:pt x="1153130" y="384811"/>
                    <a:pt x="1138570" y="356496"/>
                    <a:pt x="1114266" y="320040"/>
                  </a:cubicBezTo>
                  <a:cubicBezTo>
                    <a:pt x="1119346" y="289560"/>
                    <a:pt x="1129506" y="259500"/>
                    <a:pt x="1129506" y="228600"/>
                  </a:cubicBezTo>
                  <a:cubicBezTo>
                    <a:pt x="1129506" y="212536"/>
                    <a:pt x="1121450" y="259952"/>
                    <a:pt x="1114266" y="274320"/>
                  </a:cubicBezTo>
                  <a:cubicBezTo>
                    <a:pt x="1106075" y="290703"/>
                    <a:pt x="1091225" y="303302"/>
                    <a:pt x="1083786" y="320040"/>
                  </a:cubicBezTo>
                  <a:cubicBezTo>
                    <a:pt x="1070737" y="349400"/>
                    <a:pt x="1071128" y="384747"/>
                    <a:pt x="1053306" y="411480"/>
                  </a:cubicBezTo>
                  <a:cubicBezTo>
                    <a:pt x="1043146" y="426720"/>
                    <a:pt x="1031017" y="440817"/>
                    <a:pt x="1022826" y="457200"/>
                  </a:cubicBezTo>
                  <a:cubicBezTo>
                    <a:pt x="1004610" y="493632"/>
                    <a:pt x="1008819" y="532167"/>
                    <a:pt x="977106" y="563880"/>
                  </a:cubicBezTo>
                  <a:cubicBezTo>
                    <a:pt x="900045" y="640941"/>
                    <a:pt x="896179" y="616431"/>
                    <a:pt x="809466" y="640080"/>
                  </a:cubicBezTo>
                  <a:cubicBezTo>
                    <a:pt x="626863" y="689881"/>
                    <a:pt x="795985" y="647610"/>
                    <a:pt x="657066" y="701040"/>
                  </a:cubicBezTo>
                  <a:cubicBezTo>
                    <a:pt x="612085" y="718340"/>
                    <a:pt x="565626" y="731520"/>
                    <a:pt x="519906" y="746760"/>
                  </a:cubicBezTo>
                  <a:lnTo>
                    <a:pt x="474186" y="762000"/>
                  </a:lnTo>
                  <a:cubicBezTo>
                    <a:pt x="458946" y="767080"/>
                    <a:pt x="444051" y="773344"/>
                    <a:pt x="428466" y="777240"/>
                  </a:cubicBezTo>
                  <a:lnTo>
                    <a:pt x="306546" y="807720"/>
                  </a:lnTo>
                  <a:cubicBezTo>
                    <a:pt x="189203" y="925063"/>
                    <a:pt x="250972" y="875250"/>
                    <a:pt x="123666" y="960120"/>
                  </a:cubicBezTo>
                  <a:lnTo>
                    <a:pt x="77946" y="990600"/>
                  </a:lnTo>
                  <a:cubicBezTo>
                    <a:pt x="57626" y="985520"/>
                    <a:pt x="26353" y="994094"/>
                    <a:pt x="16986" y="975360"/>
                  </a:cubicBezTo>
                  <a:cubicBezTo>
                    <a:pt x="-23605" y="894179"/>
                    <a:pt x="17468" y="899160"/>
                    <a:pt x="47466" y="89916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8" y="5308122"/>
            <a:ext cx="3733801" cy="166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1326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3440" y="1329263"/>
            <a:ext cx="9814560" cy="8717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আমতলা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ভাবছিল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6019" y="2201038"/>
            <a:ext cx="4415367" cy="639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94128" y="2215980"/>
            <a:ext cx="4513070" cy="63954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সপ্তপুরুষের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26019" y="3193839"/>
            <a:ext cx="4533899" cy="61023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জমিদারের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801" y="3249315"/>
            <a:ext cx="4406399" cy="61023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বালক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31167" y="536867"/>
            <a:ext cx="4480560" cy="4755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2639" y="4438086"/>
            <a:ext cx="9814560" cy="8717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পারিষদ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 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26482" y="5398793"/>
            <a:ext cx="3776346" cy="6102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6916997" y="6167219"/>
            <a:ext cx="3778535" cy="5972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ভোজ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নালয়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628776" y="6166496"/>
            <a:ext cx="3811907" cy="6102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মোসাহেব</a:t>
            </a:r>
            <a:endParaRPr lang="en-US" sz="28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6898775" y="5405627"/>
            <a:ext cx="3776346" cy="5612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নিলাজ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5" y="237755"/>
            <a:ext cx="4255427" cy="4755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8" y="3090819"/>
            <a:ext cx="746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8177" y="6073516"/>
            <a:ext cx="1067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1326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3448" y="1426528"/>
            <a:ext cx="11414761" cy="28530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বাবু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পারিষদ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শতগুণ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বাবুর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মোসাহেব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উপেনের দোষ শতগুণ বাড়িয়ে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উপেনকে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অপদস্থ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উপেনের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জাহির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3568" y="4633105"/>
            <a:ext cx="3093721" cy="6340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040889" y="4622445"/>
            <a:ext cx="3093721" cy="6340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823728" y="5774806"/>
            <a:ext cx="3093721" cy="5547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040889" y="5774806"/>
            <a:ext cx="3093721" cy="5547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7210" y="488292"/>
            <a:ext cx="5440681" cy="63401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5064" y="5652068"/>
            <a:ext cx="746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132638"/>
          </a:xfrm>
          <a:prstGeom prst="rect">
            <a:avLst/>
          </a:prstGeom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6610900"/>
            <a:ext cx="2987040" cy="379748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6610900"/>
            <a:ext cx="2987040" cy="37974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3234814" y="1077821"/>
            <a:ext cx="6187440" cy="103027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4252" y="3279581"/>
            <a:ext cx="120582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/>
              <a:t>জমিদারদের  শোষন নয়,সহানুভূতিই  উপেনকে একটি সুখী জীবন উপহার দিতে পারত -------তোমার উত্তরের স্বপক্ষে যুক্তি দেখাও।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30732"/>
            <a:ext cx="13030200" cy="726336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BD" sz="8800" b="1" dirty="0" smtClean="0">
              <a:solidFill>
                <a:prstClr val="white"/>
              </a:solidFill>
            </a:endParaRPr>
          </a:p>
          <a:p>
            <a:pPr lvl="0" algn="ctr"/>
            <a:endParaRPr lang="bn-BD" sz="8800" b="1" dirty="0">
              <a:solidFill>
                <a:prstClr val="white"/>
              </a:solidFill>
            </a:endParaRPr>
          </a:p>
          <a:p>
            <a:pPr lvl="0" algn="ctr"/>
            <a:r>
              <a:rPr lang="en-US" sz="8800" b="1" dirty="0" err="1">
                <a:solidFill>
                  <a:prstClr val="white"/>
                </a:solidFill>
              </a:rPr>
              <a:t>বি</a:t>
            </a:r>
            <a:r>
              <a:rPr lang="bn-BD" sz="8800" b="1" dirty="0">
                <a:solidFill>
                  <a:prstClr val="white"/>
                </a:solidFill>
              </a:rPr>
              <a:t>ষয়ঃ-</a:t>
            </a:r>
            <a:r>
              <a:rPr lang="bn-BD" sz="8800" b="1" dirty="0" smtClean="0">
                <a:solidFill>
                  <a:prstClr val="white"/>
                </a:solidFill>
              </a:rPr>
              <a:t>-</a:t>
            </a:r>
            <a:r>
              <a:rPr lang="en-US" sz="8800" b="1" dirty="0" smtClean="0">
                <a:solidFill>
                  <a:prstClr val="white"/>
                </a:solidFill>
              </a:rPr>
              <a:t> </a:t>
            </a:r>
            <a:r>
              <a:rPr lang="bn-BD" sz="8800" b="1" dirty="0" smtClean="0">
                <a:solidFill>
                  <a:prstClr val="white"/>
                </a:solidFill>
              </a:rPr>
              <a:t>বাংলা</a:t>
            </a:r>
            <a:endParaRPr lang="bn-BD" sz="8800" b="1" dirty="0">
              <a:solidFill>
                <a:prstClr val="white"/>
              </a:solidFill>
            </a:endParaRPr>
          </a:p>
          <a:p>
            <a:pPr lvl="0" algn="ctr"/>
            <a:r>
              <a:rPr lang="bn-BD" sz="8800" b="1" dirty="0">
                <a:solidFill>
                  <a:prstClr val="white"/>
                </a:solidFill>
              </a:rPr>
              <a:t>৮ম - শ্রেণি</a:t>
            </a:r>
          </a:p>
          <a:p>
            <a:pPr lvl="0" algn="ctr"/>
            <a:endParaRPr lang="bn-BD" sz="8800" b="1" dirty="0" smtClean="0">
              <a:solidFill>
                <a:prstClr val="white"/>
              </a:solidFill>
            </a:endParaRPr>
          </a:p>
          <a:p>
            <a:pPr lvl="0"/>
            <a:endParaRPr lang="bn-BD" sz="8800" b="1" dirty="0">
              <a:solidFill>
                <a:prstClr val="white"/>
              </a:solidFill>
            </a:endParaRPr>
          </a:p>
          <a:p>
            <a:pPr lvl="0"/>
            <a:r>
              <a:rPr lang="en-US" sz="8800" b="1" dirty="0" smtClean="0">
                <a:solidFill>
                  <a:prstClr val="white"/>
                </a:solidFill>
              </a:rPr>
              <a:t>b</a:t>
            </a:r>
            <a:endParaRPr lang="bn-BD" sz="8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2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696"/>
            <a:ext cx="12939252" cy="7209333"/>
          </a:xfrm>
          <a:prstGeom prst="rect">
            <a:avLst/>
          </a:prstGeom>
        </p:spPr>
      </p:pic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46358"/>
            <a:ext cx="5143500" cy="162529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932892"/>
            <a:ext cx="5143500" cy="51230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00775" y="146359"/>
            <a:ext cx="6080127" cy="69095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en-US" sz="3200" b="1" dirty="0" err="1" smtClean="0">
                <a:solidFill>
                  <a:schemeClr val="tx1"/>
                </a:solidFill>
              </a:rPr>
              <a:t>সবাই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যার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যার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অবস্থান</a:t>
            </a:r>
            <a:r>
              <a:rPr lang="bn-BD" sz="32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বিবেচনায়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নিয়ে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কোভিড</a:t>
            </a:r>
            <a:r>
              <a:rPr lang="en-US" sz="3200" b="1" dirty="0">
                <a:solidFill>
                  <a:schemeClr val="tx1"/>
                </a:solidFill>
              </a:rPr>
              <a:t> ১৯ </a:t>
            </a:r>
            <a:r>
              <a:rPr lang="en-US" sz="3200" b="1" dirty="0" err="1">
                <a:solidFill>
                  <a:schemeClr val="tx1"/>
                </a:solidFill>
              </a:rPr>
              <a:t>থেকে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নিরাপদ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থাকার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জন্য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বিশ্ব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স্বাস্থ্য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সংস্থ্যা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এবং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বাংলাদেশ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সরকারের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নির্দেশীত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নিয়ামাবলি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অবশ্যই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আমরা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মেনে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চলবো</a:t>
            </a:r>
            <a:r>
              <a:rPr lang="en-US" sz="3200" b="1" dirty="0" smtClean="0">
                <a:solidFill>
                  <a:schemeClr val="tx1"/>
                </a:solidFill>
              </a:rPr>
              <a:t>। </a:t>
            </a:r>
            <a:r>
              <a:rPr lang="en-US" sz="3200" b="1" dirty="0" err="1">
                <a:solidFill>
                  <a:schemeClr val="tx1"/>
                </a:solidFill>
              </a:rPr>
              <a:t>বৈশ্বিক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এই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বিপদ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থেকে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সৃষ্টি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কর্তা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</a:rPr>
              <a:t>আমাদের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শীগ্রই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স্বাভাবিক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ছন্দে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ফিরে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আসার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তৌফিক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দান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করবেন</a:t>
            </a:r>
            <a:r>
              <a:rPr lang="bn-BD" sz="3200" b="1" dirty="0" smtClean="0">
                <a:solidFill>
                  <a:schemeClr val="tx1"/>
                </a:solidFill>
              </a:rPr>
              <a:t> ইনশাআল্লাহ।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endParaRPr lang="bn-BD" sz="3200" b="1" dirty="0" smtClean="0">
              <a:solidFill>
                <a:schemeClr val="tx1"/>
              </a:solidFill>
            </a:endParaRPr>
          </a:p>
          <a:p>
            <a:pPr lvl="1"/>
            <a:r>
              <a:rPr lang="bn-BD" sz="3200" b="1" dirty="0" smtClean="0">
                <a:solidFill>
                  <a:schemeClr val="tx1"/>
                </a:solidFill>
              </a:rPr>
              <a:t>সবার জন্য শুভ কামনা রইলো।</a:t>
            </a:r>
            <a:endParaRPr lang="en-US" sz="3200" b="1" dirty="0">
              <a:solidFill>
                <a:schemeClr val="tx1"/>
              </a:solidFill>
            </a:endParaRPr>
          </a:p>
          <a:p>
            <a:pPr lvl="1" algn="ctr">
              <a:lnSpc>
                <a:spcPct val="150000"/>
              </a:lnSpc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932891"/>
            <a:ext cx="5143500" cy="5123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132638"/>
          </a:xfrm>
          <a:prstGeom prst="rect">
            <a:avLst/>
          </a:prstGeom>
        </p:spPr>
      </p:pic>
      <p:pic>
        <p:nvPicPr>
          <p:cNvPr id="9" name="Picture 8" descr="2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18" y="3911453"/>
            <a:ext cx="12099575" cy="3221185"/>
          </a:xfrm>
          <a:prstGeom prst="rect">
            <a:avLst/>
          </a:prstGeom>
        </p:spPr>
      </p:pic>
      <p:pic>
        <p:nvPicPr>
          <p:cNvPr id="10" name="Picture 9" descr="sadhu201505132100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76" y="269973"/>
            <a:ext cx="12182169" cy="3641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132638"/>
          </a:xfrm>
          <a:prstGeom prst="rect">
            <a:avLst/>
          </a:prstGeom>
        </p:spPr>
      </p:pic>
      <p:pic>
        <p:nvPicPr>
          <p:cNvPr id="3" name="Picture 2" descr="download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59" y="114299"/>
            <a:ext cx="12140878" cy="3355613"/>
          </a:xfrm>
          <a:prstGeom prst="rect">
            <a:avLst/>
          </a:prstGeom>
        </p:spPr>
      </p:pic>
      <p:pic>
        <p:nvPicPr>
          <p:cNvPr id="7" name="Picture 6" descr="download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59" y="3469913"/>
            <a:ext cx="12140878" cy="3662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4364" y="1354959"/>
            <a:ext cx="3428999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</a:rPr>
              <a:t>২য়</a:t>
            </a:r>
            <a:r>
              <a:rPr lang="bn-BD" sz="6600" b="1" dirty="0" smtClean="0">
                <a:solidFill>
                  <a:srgbClr val="002060"/>
                </a:solidFill>
              </a:rPr>
              <a:t>--পর্ব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3" y="2462955"/>
            <a:ext cx="2757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</a:rPr>
              <a:t>১৮/০৮/২০২০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01600" cy="7132638"/>
          </a:xfrm>
          <a:prstGeom prst="rect">
            <a:avLst/>
          </a:prstGeom>
        </p:spPr>
      </p:pic>
      <p:sp>
        <p:nvSpPr>
          <p:cNvPr id="5" name="Arc 4"/>
          <p:cNvSpPr/>
          <p:nvPr/>
        </p:nvSpPr>
        <p:spPr>
          <a:xfrm>
            <a:off x="5223878" y="966356"/>
            <a:ext cx="1280160" cy="95101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98583" y="505870"/>
            <a:ext cx="4810926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1458" y="1529290"/>
            <a:ext cx="10654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</a:rPr>
              <a:t>এই পাঠ শেষে শিক্ষার্থীরাঃ- 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549" y="2791580"/>
            <a:ext cx="12128726" cy="40318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200" b="1" dirty="0" smtClean="0"/>
              <a:t>শোষক শ্রেণির নিষ্ঠুর শোষন ও গরিবদের দুর্দশা সম্পর্কে ধারণা লাভ করতে পারবে।</a:t>
            </a:r>
          </a:p>
          <a:p>
            <a:pPr>
              <a:buFont typeface="Wingdings" pitchFamily="2" charset="2"/>
              <a:buChar char="q"/>
            </a:pPr>
            <a:endParaRPr lang="bn-BD" sz="3200" b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00B050"/>
                </a:solidFill>
              </a:rPr>
              <a:t> জন্মভূমির প্রতি মানুষের আবেগ,অনুভুতিসম্পর্কে জানতে পারবে</a:t>
            </a:r>
            <a:r>
              <a:rPr lang="en-US" sz="3200" b="1" dirty="0" smtClean="0">
                <a:solidFill>
                  <a:srgbClr val="00B050"/>
                </a:solidFill>
              </a:rPr>
              <a:t>।</a:t>
            </a:r>
            <a:endParaRPr lang="bn-BD" sz="32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q"/>
            </a:pPr>
            <a:endParaRPr lang="bn-BD" sz="3200" b="1" dirty="0" smtClean="0"/>
          </a:p>
          <a:p>
            <a:pPr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FF0000"/>
                </a:solidFill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</a:rPr>
              <a:t>জমিদার শোষকদের কূটকৌশল,মামলা মোকদ্দমায় মানুষের নিঃস্ব হয়ে পড়ার বিষয়টি অনুধাবন করতে পারবে।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8" y="0"/>
            <a:ext cx="12801599" cy="7132638"/>
          </a:xfrm>
          <a:prstGeom prst="rect">
            <a:avLst/>
          </a:prstGeom>
        </p:spPr>
      </p:pic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654042" y="6419374"/>
            <a:ext cx="1493520" cy="31700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488659" y="4330828"/>
            <a:ext cx="3627120" cy="1725435"/>
          </a:xfrm>
          <a:prstGeom prst="wedgeRoundRectCallout">
            <a:avLst>
              <a:gd name="adj1" fmla="val 73955"/>
              <a:gd name="adj2" fmla="val -5849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BD" sz="24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জাতীয় সংগীত </a:t>
            </a:r>
            <a:r>
              <a:rPr lang="bn-BD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সোনার বাংলা’</a:t>
            </a:r>
            <a:endParaRPr lang="en-US" sz="24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এর রচয়িতা</a:t>
            </a:r>
            <a:endParaRPr lang="en-US" sz="24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12332" y="4330828"/>
            <a:ext cx="3307079" cy="7563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659" y="463089"/>
            <a:ext cx="3371704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৮৬১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খ্রিস্টাব্দে ৭ মে।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১২৬৮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বঙ্গাব্দ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lvl="0"/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২৫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বৈশাখ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659" y="2525955"/>
            <a:ext cx="337170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স্থানঃ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কলকাতার জোড়াসাঁকো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5299" y="5193545"/>
            <a:ext cx="3822431" cy="17543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</a:p>
          <a:p>
            <a:endParaRPr lang="bn-BD" sz="2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১৯৪১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খ্রিস্টাব্দে ৭ আগস্ট</a:t>
            </a:r>
          </a:p>
          <a:p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২২ 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শে,শ্রাবন,১৩৪৮ বঙ্গাব্দ।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1082" y="413828"/>
            <a:ext cx="362712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006699"/>
                </a:solidFill>
                <a:latin typeface="NikoshBAN" pitchFamily="2" charset="0"/>
                <a:cs typeface="NikoshBAN" pitchFamily="2" charset="0"/>
              </a:rPr>
              <a:t>কবিতা, সংগীত, ছোট গল্প, উপন্যাস, না</a:t>
            </a:r>
            <a:r>
              <a:rPr lang="en-US" sz="2000" b="1" dirty="0" smtClean="0">
                <a:solidFill>
                  <a:srgbClr val="006699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bn-BD" sz="2000" b="1" dirty="0" smtClean="0">
                <a:solidFill>
                  <a:srgbClr val="006699"/>
                </a:solidFill>
                <a:latin typeface="NikoshBAN" pitchFamily="2" charset="0"/>
                <a:cs typeface="NikoshBAN" pitchFamily="2" charset="0"/>
              </a:rPr>
              <a:t>ক, প্রবন্ধ,ভ্রমণ কাহি</a:t>
            </a:r>
            <a:r>
              <a:rPr lang="en-US" sz="2000" b="1" dirty="0" err="1" smtClean="0">
                <a:solidFill>
                  <a:srgbClr val="006699"/>
                </a:solidFill>
                <a:latin typeface="NikoshBAN" pitchFamily="2" charset="0"/>
                <a:cs typeface="NikoshBAN" pitchFamily="2" charset="0"/>
              </a:rPr>
              <a:t>নী</a:t>
            </a:r>
            <a:r>
              <a:rPr lang="bn-BD" sz="2000" b="1" dirty="0" smtClean="0">
                <a:solidFill>
                  <a:srgbClr val="006699"/>
                </a:solidFill>
                <a:latin typeface="NikoshBAN" pitchFamily="2" charset="0"/>
                <a:cs typeface="NikoshBAN" pitchFamily="2" charset="0"/>
              </a:rPr>
              <a:t>, রম্য রচনা</a:t>
            </a:r>
            <a:endParaRPr lang="en-US" sz="2000" b="1" dirty="0">
              <a:solidFill>
                <a:srgbClr val="0066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1082" y="2383197"/>
            <a:ext cx="3803332" cy="1323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পুরস্কারঃ</a:t>
            </a:r>
            <a:endPara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১৯১৩  সালে ইংরেজিতে অনূদিত “গীতাঞ্জলি” কাব্যের জন্য নোবেল পুরস্কার পান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017" y="1139926"/>
            <a:ext cx="3523713" cy="30458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641082" y="4834349"/>
            <a:ext cx="3803331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পরিচিতিঃ</a:t>
            </a:r>
          </a:p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কবি, দার্শনিক, গীতিকার, সুরকার, শিক্ষাবিদ, চিত্রশিল্পী, নাট্য-প্রযোজক ও অভিনেতা</a:t>
            </a:r>
            <a:r>
              <a:rPr lang="en-US" sz="2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08958" y="426504"/>
            <a:ext cx="2513829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132638"/>
          </a:xfrm>
          <a:prstGeom prst="rect">
            <a:avLst/>
          </a:prstGeom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825911" y="6430774"/>
            <a:ext cx="2987040" cy="379748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60311" y="6430774"/>
            <a:ext cx="2987040" cy="37974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6567" y="3544695"/>
            <a:ext cx="11457431" cy="317006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দুই দিন পরে দ্বিতীয় প্রহরে প্রবেশিনু নিজগ্রামে-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কুমোরের বাড়ি দক্ষিণে ছাড়ি রথতলা করি বামে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রাখি হাটখোলা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নন্দীর গোলা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মন্দির করি পাছে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তৃষাতুর শেষে পঁহুছিনু এসে আমার বাড়ির কাছে।</a:t>
            </a:r>
            <a:endParaRPr lang="bn-IN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37" y="533137"/>
            <a:ext cx="4676109" cy="26153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32" y="533137"/>
            <a:ext cx="4644262" cy="26153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132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81"/>
          <a:stretch/>
        </p:blipFill>
        <p:spPr>
          <a:xfrm>
            <a:off x="418923" y="288890"/>
            <a:ext cx="12031670" cy="32697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4646" y="3696703"/>
            <a:ext cx="12120224" cy="31670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ধিক ধিক ওরে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শত ধিক তোরে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নিলাজ কুলটা ভূমি !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যখনি যাহার তখনি তাহার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কী জননী তুমি !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সে কি মনে হবে একদিন যবে ছিলে দরিদ্রমাতা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আঁচল ভরিয়া রাখিতে ধরিয়া ফল ফুল শাক পাতা!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132638"/>
          </a:xfrm>
          <a:prstGeom prst="rect">
            <a:avLst/>
          </a:prstGeom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6610900"/>
            <a:ext cx="2987040" cy="379748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74480" y="6610900"/>
            <a:ext cx="2987040" cy="37974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65" y="291440"/>
            <a:ext cx="3510116" cy="3650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6" b="6584"/>
          <a:stretch/>
        </p:blipFill>
        <p:spPr>
          <a:xfrm>
            <a:off x="3964371" y="352802"/>
            <a:ext cx="8422363" cy="3516041"/>
          </a:xfrm>
          <a:prstGeom prst="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109479" y="4155692"/>
            <a:ext cx="119694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 কোন রীতে কারে ভুলাইতে ধরেছ বিলাসবেশ-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পাঁচরঙা পাতা অঞ্চলে গাঁথা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পুষ্পে খচিত কেশ!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আমি তোর লাগি ফিরেছি বিবাগি গৃহহারা সুখহীন-</a:t>
            </a:r>
            <a:endParaRPr lang="en-US" sz="2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তুই হেথা বসি ওরে রাক্ষসী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হাসিয়া কাটাস দিন।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ধনীর আদরে গরব না ধরে! এতই হয়েছ ভিন্ন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কোনোখানে লেশ নাহি অবশেষ সেদিনের কোনো চিহ্ন!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510</Words>
  <Application>Microsoft Office PowerPoint</Application>
  <PresentationFormat>Custom</PresentationFormat>
  <Paragraphs>112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R.B Computers</dc:creator>
  <cp:lastModifiedBy>R.B Computers</cp:lastModifiedBy>
  <cp:revision>132</cp:revision>
  <dcterms:created xsi:type="dcterms:W3CDTF">2020-08-13T12:27:01Z</dcterms:created>
  <dcterms:modified xsi:type="dcterms:W3CDTF">2020-08-16T09:15:38Z</dcterms:modified>
</cp:coreProperties>
</file>