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85" r:id="rId3"/>
    <p:sldId id="284" r:id="rId4"/>
    <p:sldId id="259" r:id="rId5"/>
    <p:sldId id="282"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434" autoAdjust="0"/>
  </p:normalViewPr>
  <p:slideViewPr>
    <p:cSldViewPr>
      <p:cViewPr varScale="1">
        <p:scale>
          <a:sx n="71" d="100"/>
          <a:sy n="71" d="100"/>
        </p:scale>
        <p:origin x="72"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28D992-288F-4433-8B9A-9A78436CF545}" type="datetimeFigureOut">
              <a:rPr lang="en-US" smtClean="0"/>
              <a:pPr/>
              <a:t>9/3/2020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E39579-E335-4638-8F3F-C75469FCEEC3}" type="slidenum">
              <a:rPr lang="en-US" smtClean="0"/>
              <a:pPr/>
              <a:t>‹#›</a:t>
            </a:fld>
            <a:endParaRPr lang="en-US"/>
          </a:p>
        </p:txBody>
      </p:sp>
    </p:spTree>
    <p:extLst>
      <p:ext uri="{BB962C8B-B14F-4D97-AF65-F5344CB8AC3E}">
        <p14:creationId xmlns:p14="http://schemas.microsoft.com/office/powerpoint/2010/main" val="194538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a:t>
            </a:r>
            <a:r>
              <a:rPr lang="bn-BD" baseline="0" dirty="0" smtClean="0"/>
              <a:t> প্রদর্শিত ছবি দেখিয়ে</a:t>
            </a:r>
            <a:r>
              <a:rPr lang="en-US" baseline="0" dirty="0" smtClean="0"/>
              <a:t> </a:t>
            </a:r>
            <a:r>
              <a:rPr lang="bn-BD" baseline="0" dirty="0" smtClean="0"/>
              <a:t>ও  প্রশ্নোত্তরের মাধ্যমে শিক্ষার্থীদের মনোযোগ আকর্ষণ  করে আজকের পাঠের মানসিক পরিবেশ তৈরির  চেষ্টা করা হয়েছে। এখানে সংঘটিত ঘটনাগুলো স্থির বিদ্যুতের ফলাফল তা প্রদর্শন করে স্থির বিদ্যুতের ব্যবহার কী কী উপায়ে আমরা করতে তা বলেই পাঠ   ঘোষণা করা যেতে পারে। তবে বিষয় শিক্ষক  ভিন্ন উপায়েও এ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3</a:t>
            </a:fld>
            <a:endParaRPr lang="en-US"/>
          </a:p>
        </p:txBody>
      </p:sp>
    </p:spTree>
    <p:extLst>
      <p:ext uri="{BB962C8B-B14F-4D97-AF65-F5344CB8AC3E}">
        <p14:creationId xmlns:p14="http://schemas.microsoft.com/office/powerpoint/2010/main" val="72564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14</a:t>
            </a:fld>
            <a:endParaRPr lang="en-US"/>
          </a:p>
        </p:txBody>
      </p:sp>
    </p:spTree>
    <p:extLst>
      <p:ext uri="{BB962C8B-B14F-4D97-AF65-F5344CB8AC3E}">
        <p14:creationId xmlns:p14="http://schemas.microsoft.com/office/powerpoint/2010/main" val="4040791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15</a:t>
            </a:fld>
            <a:endParaRPr lang="en-US"/>
          </a:p>
        </p:txBody>
      </p:sp>
    </p:spTree>
    <p:extLst>
      <p:ext uri="{BB962C8B-B14F-4D97-AF65-F5344CB8AC3E}">
        <p14:creationId xmlns:p14="http://schemas.microsoft.com/office/powerpoint/2010/main" val="129055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16</a:t>
            </a:fld>
            <a:endParaRPr lang="en-US"/>
          </a:p>
        </p:txBody>
      </p:sp>
    </p:spTree>
    <p:extLst>
      <p:ext uri="{BB962C8B-B14F-4D97-AF65-F5344CB8AC3E}">
        <p14:creationId xmlns:p14="http://schemas.microsoft.com/office/powerpoint/2010/main" val="315625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17</a:t>
            </a:fld>
            <a:endParaRPr lang="en-US"/>
          </a:p>
        </p:txBody>
      </p:sp>
    </p:spTree>
    <p:extLst>
      <p:ext uri="{BB962C8B-B14F-4D97-AF65-F5344CB8AC3E}">
        <p14:creationId xmlns:p14="http://schemas.microsoft.com/office/powerpoint/2010/main" val="3729335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অন্যান্য ব্যবহারের বিভিন্ন যন্ত্রের পরিচিতি শিক্ষার্থীদের সামনে উপস্থাপন করতে পারেন। এখানেও বিপরীত আধানযুক্ত স্থির বিদ্যুতেরর ব্যবহার হচ্ছে তা শিক্ষার্থীদের সামনে প্রশ্নোত্তরের মাধ্যমে উপস্থাপনের চেষ্টা করতে পারেন।</a:t>
            </a:r>
            <a:endParaRPr lang="en-US" dirty="0" smtClean="0"/>
          </a:p>
          <a:p>
            <a:pPr eaLnBrk="1" hangingPunct="1"/>
            <a:endParaRPr lang="en-CA" dirty="0" smtClean="0"/>
          </a:p>
        </p:txBody>
      </p:sp>
    </p:spTree>
    <p:extLst>
      <p:ext uri="{BB962C8B-B14F-4D97-AF65-F5344CB8AC3E}">
        <p14:creationId xmlns:p14="http://schemas.microsoft.com/office/powerpoint/2010/main" val="1274265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19</a:t>
            </a:fld>
            <a:endParaRPr lang="en-US"/>
          </a:p>
        </p:txBody>
      </p:sp>
    </p:spTree>
    <p:extLst>
      <p:ext uri="{BB962C8B-B14F-4D97-AF65-F5344CB8AC3E}">
        <p14:creationId xmlns:p14="http://schemas.microsoft.com/office/powerpoint/2010/main" val="109307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সামগ্রিকভাবে পাঠটি</a:t>
            </a:r>
            <a:r>
              <a:rPr lang="bn-BD" baseline="0" dirty="0" smtClean="0"/>
              <a:t> মূল্যায়ন করার উদ্দেশ্যে স্লাইডে প্রদর্শিত মৌখিক ও  বহুনির্বাচনী প্রশ্ন করেতে পারেন। অথবা বিষয় শিক্ষক নিজের মত প্রশ্ন করেও কাজটি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20</a:t>
            </a:fld>
            <a:endParaRPr lang="en-US"/>
          </a:p>
        </p:txBody>
      </p:sp>
    </p:spTree>
    <p:extLst>
      <p:ext uri="{BB962C8B-B14F-4D97-AF65-F5344CB8AC3E}">
        <p14:creationId xmlns:p14="http://schemas.microsoft.com/office/powerpoint/2010/main" val="330979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3"/>
          <p:cNvSpPr>
            <a:spLocks noGrp="1" noChangeArrowheads="1"/>
          </p:cNvSpPr>
          <p:nvPr>
            <p:ph type="sldNum" sz="quarter" idx="5"/>
          </p:nvPr>
        </p:nvSpPr>
        <p:spPr>
          <a:noFill/>
        </p:spPr>
        <p:txBody>
          <a:bodyPr/>
          <a:lstStyle/>
          <a:p>
            <a:fld id="{77559732-59B3-4D62-920B-2591150B0C98}" type="slidenum">
              <a:rPr lang="en-US"/>
              <a:pPr/>
              <a:t>21</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dirty="0" smtClean="0">
              <a:latin typeface="Arial" charset="0"/>
            </a:endParaRPr>
          </a:p>
        </p:txBody>
      </p:sp>
    </p:spTree>
    <p:extLst>
      <p:ext uri="{BB962C8B-B14F-4D97-AF65-F5344CB8AC3E}">
        <p14:creationId xmlns:p14="http://schemas.microsoft.com/office/powerpoint/2010/main" val="3788213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আজকের পাঠের</a:t>
            </a:r>
            <a:r>
              <a:rPr lang="bn-BD" baseline="0" dirty="0" smtClean="0"/>
              <a:t> অর্জিত শিখন  দ্বারা শিক্ষার্থীরা যেন তাদের  নিজ নিজ সৃজনশীল প্রতিভার বিকাশ ঘটাতে পারে সে উদ্দেশ্যে এধরনের কাজ দেয়া যেতে পারে। তবে বিষয় শিক্ষক ইচ্ছে করলে অন্য যে কোনো যুক্তিযুক্ত উপায় অবলম্বন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22</a:t>
            </a:fld>
            <a:endParaRPr lang="en-US"/>
          </a:p>
        </p:txBody>
      </p:sp>
    </p:spTree>
    <p:extLst>
      <p:ext uri="{BB962C8B-B14F-4D97-AF65-F5344CB8AC3E}">
        <p14:creationId xmlns:p14="http://schemas.microsoft.com/office/powerpoint/2010/main" val="8449867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7B9352B-B185-438B-A59D-754B40EE535A}" type="slidenum">
              <a:rPr lang="en-US" smtClean="0"/>
              <a:pPr/>
              <a:t>23</a:t>
            </a:fld>
            <a:endParaRPr lang="en-US"/>
          </a:p>
        </p:txBody>
      </p:sp>
    </p:spTree>
    <p:extLst>
      <p:ext uri="{BB962C8B-B14F-4D97-AF65-F5344CB8AC3E}">
        <p14:creationId xmlns:p14="http://schemas.microsoft.com/office/powerpoint/2010/main" val="850188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 স্লাইডটি শিরোনাম</a:t>
            </a:r>
            <a:r>
              <a:rPr lang="bn-BD" baseline="0" dirty="0" smtClean="0"/>
              <a:t> লেখাসহ </a:t>
            </a:r>
            <a:r>
              <a:rPr lang="bn-BD" dirty="0" smtClean="0"/>
              <a:t>পাঠ</a:t>
            </a:r>
            <a:r>
              <a:rPr lang="bn-BD" baseline="0" dirty="0" smtClean="0"/>
              <a:t> ঘোষণার জন্য 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8758EC7E-6A7B-44FA-AC49-6E3C11154D72}" type="slidenum">
              <a:rPr lang="en-US" smtClean="0"/>
              <a:pPr/>
              <a:t>4</a:t>
            </a:fld>
            <a:endParaRPr lang="en-US"/>
          </a:p>
        </p:txBody>
      </p:sp>
    </p:spTree>
    <p:extLst>
      <p:ext uri="{BB962C8B-B14F-4D97-AF65-F5344CB8AC3E}">
        <p14:creationId xmlns:p14="http://schemas.microsoft.com/office/powerpoint/2010/main" val="2951655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smtClean="0"/>
              <a:t>এই পাঠ শেষে অর্জিতব্য শিখনফলকে সামনে রেখে </a:t>
            </a:r>
            <a:r>
              <a:rPr lang="bn-BD" dirty="0" smtClean="0"/>
              <a:t>পাঠকে</a:t>
            </a:r>
            <a:r>
              <a:rPr lang="bn-BD" baseline="0" dirty="0" smtClean="0"/>
              <a:t> ধারাবাহিকভাবে পরিচালনার উদ্দেশ্যে </a:t>
            </a:r>
            <a:r>
              <a:rPr lang="bn-BD" dirty="0" smtClean="0"/>
              <a:t>এই স্লাইডটি </a:t>
            </a:r>
            <a:r>
              <a:rPr lang="bn-BD" baseline="0" dirty="0" smtClean="0"/>
              <a:t>রাখা হয়েছে।</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5</a:t>
            </a:fld>
            <a:endParaRPr lang="en-US"/>
          </a:p>
        </p:txBody>
      </p:sp>
    </p:spTree>
    <p:extLst>
      <p:ext uri="{BB962C8B-B14F-4D97-AF65-F5344CB8AC3E}">
        <p14:creationId xmlns:p14="http://schemas.microsoft.com/office/powerpoint/2010/main" val="1758375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6</a:t>
            </a:fld>
            <a:endParaRPr lang="en-US"/>
          </a:p>
        </p:txBody>
      </p:sp>
    </p:spTree>
    <p:extLst>
      <p:ext uri="{BB962C8B-B14F-4D97-AF65-F5344CB8AC3E}">
        <p14:creationId xmlns:p14="http://schemas.microsoft.com/office/powerpoint/2010/main" val="1398525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7</a:t>
            </a:fld>
            <a:endParaRPr lang="en-US"/>
          </a:p>
        </p:txBody>
      </p:sp>
    </p:spTree>
    <p:extLst>
      <p:ext uri="{BB962C8B-B14F-4D97-AF65-F5344CB8AC3E}">
        <p14:creationId xmlns:p14="http://schemas.microsoft.com/office/powerpoint/2010/main" val="49335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8</a:t>
            </a:fld>
            <a:endParaRPr lang="en-US"/>
          </a:p>
        </p:txBody>
      </p:sp>
    </p:spTree>
    <p:extLst>
      <p:ext uri="{BB962C8B-B14F-4D97-AF65-F5344CB8AC3E}">
        <p14:creationId xmlns:p14="http://schemas.microsoft.com/office/powerpoint/2010/main" val="194732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10</a:t>
            </a:fld>
            <a:endParaRPr lang="en-US"/>
          </a:p>
        </p:txBody>
      </p:sp>
    </p:spTree>
    <p:extLst>
      <p:ext uri="{BB962C8B-B14F-4D97-AF65-F5344CB8AC3E}">
        <p14:creationId xmlns:p14="http://schemas.microsoft.com/office/powerpoint/2010/main" val="3599966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11</a:t>
            </a:fld>
            <a:endParaRPr lang="en-US"/>
          </a:p>
        </p:txBody>
      </p:sp>
    </p:spTree>
    <p:extLst>
      <p:ext uri="{BB962C8B-B14F-4D97-AF65-F5344CB8AC3E}">
        <p14:creationId xmlns:p14="http://schemas.microsoft.com/office/powerpoint/2010/main" val="302446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smtClean="0"/>
              <a:t>এই</a:t>
            </a:r>
            <a:r>
              <a:rPr lang="bn-BD" baseline="0" dirty="0" smtClean="0"/>
              <a:t> স্লাইডে স্থির বিদ্যুতের ব্যবহারের দিকগুলো উপস্থাপনের উদ্দেশ্যে ফটোকপিয়ার মেশিনটি কাজ করার প্রক্রিয়া ব্যাখ্যা করার চেষ্টা করতে পারেন। এখানে পাঠ্যপুস্তকে বর্ণনা অনুযায়ী  ফটোকপিয়ার মেশিন এর বিভিন্ন অংশ এবং কাগজ পরস্পর বিপরীত আধানযুক্ত হওয়ার কারণে কাজটি সম্পাদিত হচ্ছে তা শিক্ষার্থীদের সামনে প্রশ্নোত্তরের মাধ্যমে উপস্থাপনের চেষ্টা করতে পারেন।</a:t>
            </a:r>
            <a:endParaRPr lang="en-US" dirty="0" smtClean="0"/>
          </a:p>
          <a:p>
            <a:endParaRPr lang="en-US" dirty="0"/>
          </a:p>
        </p:txBody>
      </p:sp>
      <p:sp>
        <p:nvSpPr>
          <p:cNvPr id="4" name="Slide Number Placeholder 3"/>
          <p:cNvSpPr>
            <a:spLocks noGrp="1"/>
          </p:cNvSpPr>
          <p:nvPr>
            <p:ph type="sldNum" sz="quarter" idx="10"/>
          </p:nvPr>
        </p:nvSpPr>
        <p:spPr/>
        <p:txBody>
          <a:bodyPr/>
          <a:lstStyle/>
          <a:p>
            <a:fld id="{D1E39579-E335-4638-8F3F-C75469FCEEC3}" type="slidenum">
              <a:rPr lang="en-US" smtClean="0"/>
              <a:pPr/>
              <a:t>12</a:t>
            </a:fld>
            <a:endParaRPr lang="en-US"/>
          </a:p>
        </p:txBody>
      </p:sp>
    </p:spTree>
    <p:extLst>
      <p:ext uri="{BB962C8B-B14F-4D97-AF65-F5344CB8AC3E}">
        <p14:creationId xmlns:p14="http://schemas.microsoft.com/office/powerpoint/2010/main" val="2707142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284F1-7965-4118-B836-798F2E1E69B9}" type="datetimeFigureOut">
              <a:rPr lang="en-US" smtClean="0">
                <a:solidFill>
                  <a:prstClr val="black">
                    <a:tint val="75000"/>
                  </a:prstClr>
                </a:solidFill>
              </a:rPr>
              <a:pPr/>
              <a:t>9/3/2020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9EE7BA-F768-47C6-A467-52EE00D9BAD3}"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9EE7BA-F768-47C6-A467-52EE00D9BAD3}" type="datetimeFigureOut">
              <a:rPr lang="en-US" smtClean="0"/>
              <a:pPr/>
              <a:t>9/3/2020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9EE7BA-F768-47C6-A467-52EE00D9BAD3}"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9EE7BA-F768-47C6-A467-52EE00D9BAD3}" type="datetimeFigureOut">
              <a:rPr lang="en-US" smtClean="0"/>
              <a:pPr/>
              <a:t>9/3/2020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9EE7BA-F768-47C6-A467-52EE00D9BAD3}" type="datetimeFigureOut">
              <a:rPr lang="en-US" smtClean="0"/>
              <a:pPr/>
              <a:t>9/3/2020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9EE7BA-F768-47C6-A467-52EE00D9BAD3}" type="datetimeFigureOut">
              <a:rPr lang="en-US" smtClean="0"/>
              <a:pPr/>
              <a:t>9/3/2020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EE7BA-F768-47C6-A467-52EE00D9BAD3}"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9EE7BA-F768-47C6-A467-52EE00D9BAD3}" type="datetimeFigureOut">
              <a:rPr lang="en-US" smtClean="0"/>
              <a:pPr/>
              <a:t>9/3/2020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A17E1A-CAF5-4A63-9532-7553035202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9EE7BA-F768-47C6-A467-52EE00D9BAD3}" type="datetimeFigureOut">
              <a:rPr lang="en-US" smtClean="0"/>
              <a:pPr/>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A17E1A-CAF5-4A63-9532-7553035202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8284F1-7965-4118-B836-798F2E1E69B9}" type="datetimeFigureOut">
              <a:rPr lang="en-US" smtClean="0">
                <a:solidFill>
                  <a:prstClr val="black">
                    <a:tint val="75000"/>
                  </a:prstClr>
                </a:solidFill>
              </a:rPr>
              <a:pPr/>
              <a:t>9/3/2020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23D0EF-EA70-4170-ABB2-EC23804345D0}"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5.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533400"/>
            <a:ext cx="5334000" cy="1295400"/>
          </a:xfrm>
          <a:prstGeom prst="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smtClean="0"/>
              <a:t>স্বাগতম</a:t>
            </a:r>
            <a:endParaRPr lang="en-US" sz="9600" dirty="0"/>
          </a:p>
        </p:txBody>
      </p:sp>
      <p:pic>
        <p:nvPicPr>
          <p:cNvPr id="3" name="Picture 2" descr="10271626_305725659583153_6270265024602376745_n.jpg"/>
          <p:cNvPicPr>
            <a:picLocks noChangeAspect="1"/>
          </p:cNvPicPr>
          <p:nvPr/>
        </p:nvPicPr>
        <p:blipFill>
          <a:blip r:embed="rId2"/>
          <a:stretch>
            <a:fillRect/>
          </a:stretch>
        </p:blipFill>
        <p:spPr>
          <a:xfrm>
            <a:off x="990600" y="2208998"/>
            <a:ext cx="7010400" cy="4649002"/>
          </a:xfrm>
          <a:prstGeom prst="rect">
            <a:avLst/>
          </a:prstGeom>
        </p:spPr>
      </p:pic>
    </p:spTree>
    <p:extLst>
      <p:ext uri="{BB962C8B-B14F-4D97-AF65-F5344CB8AC3E}">
        <p14:creationId xmlns:p14="http://schemas.microsoft.com/office/powerpoint/2010/main" val="3034439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3000" fill="hold"/>
                                        <p:tgtEl>
                                          <p:spTgt spid="3"/>
                                        </p:tgtEl>
                                        <p:attrNameLst>
                                          <p:attrName>ppt_w</p:attrName>
                                        </p:attrNameLst>
                                      </p:cBhvr>
                                      <p:tavLst>
                                        <p:tav tm="0">
                                          <p:val>
                                            <p:fltVal val="0"/>
                                          </p:val>
                                        </p:tav>
                                        <p:tav tm="100000">
                                          <p:val>
                                            <p:strVal val="#ppt_w"/>
                                          </p:val>
                                        </p:tav>
                                      </p:tavLst>
                                    </p:anim>
                                    <p:anim calcmode="lin" valueType="num">
                                      <p:cBhvr>
                                        <p:cTn id="13" dur="3000" fill="hold"/>
                                        <p:tgtEl>
                                          <p:spTgt spid="3"/>
                                        </p:tgtEl>
                                        <p:attrNameLst>
                                          <p:attrName>ppt_h</p:attrName>
                                        </p:attrNameLst>
                                      </p:cBhvr>
                                      <p:tavLst>
                                        <p:tav tm="0">
                                          <p:val>
                                            <p:fltVal val="0"/>
                                          </p:val>
                                        </p:tav>
                                        <p:tav tm="100000">
                                          <p:val>
                                            <p:strVal val="#ppt_h"/>
                                          </p:val>
                                        </p:tav>
                                      </p:tavLst>
                                    </p:anim>
                                    <p:animEffect transition="in" filter="fade">
                                      <p:cBhvr>
                                        <p:cTn id="14"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pic>
        <p:nvPicPr>
          <p:cNvPr id="5" name="Picture 4" descr="Drum5.png"/>
          <p:cNvPicPr>
            <a:picLocks noChangeAspect="1"/>
          </p:cNvPicPr>
          <p:nvPr/>
        </p:nvPicPr>
        <p:blipFill>
          <a:blip r:embed="rId4" cstate="print"/>
          <a:stretch>
            <a:fillRect/>
          </a:stretch>
        </p:blipFill>
        <p:spPr>
          <a:xfrm>
            <a:off x="3810000" y="2797782"/>
            <a:ext cx="1932850" cy="1509540"/>
          </a:xfrm>
          <a:prstGeom prst="rect">
            <a:avLst/>
          </a:prstGeom>
        </p:spPr>
      </p:pic>
      <p:grpSp>
        <p:nvGrpSpPr>
          <p:cNvPr id="2" name="Group 5"/>
          <p:cNvGrpSpPr/>
          <p:nvPr/>
        </p:nvGrpSpPr>
        <p:grpSpPr>
          <a:xfrm>
            <a:off x="4905682" y="3416564"/>
            <a:ext cx="917050" cy="987270"/>
            <a:chOff x="4125921" y="3379072"/>
            <a:chExt cx="917050" cy="987270"/>
          </a:xfrm>
        </p:grpSpPr>
        <p:sp>
          <p:nvSpPr>
            <p:cNvPr id="7" name="Oval 6"/>
            <p:cNvSpPr/>
            <p:nvPr/>
          </p:nvSpPr>
          <p:spPr>
            <a:xfrm>
              <a:off x="4343400" y="3657600"/>
              <a:ext cx="560496" cy="560496"/>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464268" y="3379072"/>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9" name="TextBox 8"/>
            <p:cNvSpPr txBox="1"/>
            <p:nvPr/>
          </p:nvSpPr>
          <p:spPr>
            <a:xfrm>
              <a:off x="4495800" y="4114800"/>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0" name="TextBox 9"/>
            <p:cNvSpPr txBox="1"/>
            <p:nvPr/>
          </p:nvSpPr>
          <p:spPr>
            <a:xfrm>
              <a:off x="4816366" y="3733800"/>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1" name="TextBox 10"/>
            <p:cNvSpPr txBox="1"/>
            <p:nvPr/>
          </p:nvSpPr>
          <p:spPr>
            <a:xfrm>
              <a:off x="4125921" y="3787058"/>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2" name="TextBox 11"/>
            <p:cNvSpPr txBox="1"/>
            <p:nvPr/>
          </p:nvSpPr>
          <p:spPr>
            <a:xfrm rot="2220000">
              <a:off x="4825492" y="3970982"/>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3" name="TextBox 12"/>
            <p:cNvSpPr txBox="1"/>
            <p:nvPr/>
          </p:nvSpPr>
          <p:spPr>
            <a:xfrm rot="2220000">
              <a:off x="4276327" y="4034048"/>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4" name="TextBox 13"/>
            <p:cNvSpPr txBox="1"/>
            <p:nvPr/>
          </p:nvSpPr>
          <p:spPr>
            <a:xfrm rot="18720000">
              <a:off x="4185423" y="3560161"/>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sp>
          <p:nvSpPr>
            <p:cNvPr id="15" name="TextBox 14"/>
            <p:cNvSpPr txBox="1"/>
            <p:nvPr/>
          </p:nvSpPr>
          <p:spPr>
            <a:xfrm rot="18720000">
              <a:off x="4689922" y="3528629"/>
              <a:ext cx="217479" cy="251542"/>
            </a:xfrm>
            <a:prstGeom prst="rect">
              <a:avLst/>
            </a:prstGeom>
            <a:noFill/>
          </p:spPr>
          <p:txBody>
            <a:bodyPr wrap="none" rtlCol="0">
              <a:spAutoFit/>
            </a:bodyPr>
            <a:lstStyle/>
            <a:p>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grpSp>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626057" y="1981200"/>
            <a:ext cx="2040943" cy="1077218"/>
          </a:xfrm>
          <a:prstGeom prst="rect">
            <a:avLst/>
          </a:prstGeom>
          <a:solidFill>
            <a:srgbClr val="FF0000"/>
          </a:solidFill>
        </p:spPr>
        <p:txBody>
          <a:bodyPr wrap="none" rtlCol="0">
            <a:spAutoFit/>
          </a:bodyPr>
          <a:lstStyle/>
          <a:p>
            <a:r>
              <a:rPr lang="en-US" sz="3200" dirty="0" err="1" smtClean="0">
                <a:solidFill>
                  <a:schemeClr val="bg1"/>
                </a:solidFill>
                <a:latin typeface="NikoshBAN" pitchFamily="2" charset="0"/>
                <a:cs typeface="NikoshBAN" pitchFamily="2" charset="0"/>
              </a:rPr>
              <a:t>উচ্চ</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ভোল্টেজে</a:t>
            </a:r>
            <a:r>
              <a:rPr lang="en-US" sz="3200" dirty="0" smtClean="0">
                <a:solidFill>
                  <a:schemeClr val="bg1"/>
                </a:solidFill>
                <a:latin typeface="NikoshBAN" pitchFamily="2" charset="0"/>
                <a:cs typeface="NikoshBAN" pitchFamily="2" charset="0"/>
              </a:rPr>
              <a:t> </a:t>
            </a:r>
          </a:p>
          <a:p>
            <a:r>
              <a:rPr lang="en-US" sz="3200" dirty="0" err="1" smtClean="0">
                <a:solidFill>
                  <a:schemeClr val="bg1"/>
                </a:solidFill>
                <a:latin typeface="NikoshBAN" pitchFamily="2" charset="0"/>
                <a:cs typeface="NikoshBAN" pitchFamily="2" charset="0"/>
              </a:rPr>
              <a:t>চার্জিত</a:t>
            </a:r>
            <a:r>
              <a:rPr lang="en-US" sz="3200" dirty="0" smtClean="0">
                <a:solidFill>
                  <a:schemeClr val="bg1"/>
                </a:solidFill>
                <a:latin typeface="NikoshBAN" pitchFamily="2" charset="0"/>
                <a:cs typeface="NikoshBAN" pitchFamily="2" charset="0"/>
              </a:rPr>
              <a:t> </a:t>
            </a:r>
            <a:r>
              <a:rPr lang="en-US" sz="3200" dirty="0" err="1" smtClean="0">
                <a:solidFill>
                  <a:schemeClr val="bg1"/>
                </a:solidFill>
                <a:latin typeface="NikoshBAN" pitchFamily="2" charset="0"/>
                <a:cs typeface="NikoshBAN" pitchFamily="2" charset="0"/>
              </a:rPr>
              <a:t>তার</a:t>
            </a:r>
            <a:endParaRPr lang="en-US" sz="3200" dirty="0" smtClean="0">
              <a:solidFill>
                <a:schemeClr val="bg1"/>
              </a:solidFill>
              <a:latin typeface="NikoshBAN" pitchFamily="2" charset="0"/>
              <a:cs typeface="NikoshBAN" pitchFamily="2" charset="0"/>
            </a:endParaRPr>
          </a:p>
        </p:txBody>
      </p:sp>
      <p:grpSp>
        <p:nvGrpSpPr>
          <p:cNvPr id="4" name="Group 22"/>
          <p:cNvGrpSpPr/>
          <p:nvPr/>
        </p:nvGrpSpPr>
        <p:grpSpPr>
          <a:xfrm>
            <a:off x="4572997" y="2362200"/>
            <a:ext cx="1904003" cy="685800"/>
            <a:chOff x="6781800" y="2667000"/>
            <a:chExt cx="1904003" cy="685800"/>
          </a:xfrm>
        </p:grpSpPr>
        <p:cxnSp>
          <p:nvCxnSpPr>
            <p:cNvPr id="22" name="Straight Arrow Connector 21"/>
            <p:cNvCxnSpPr/>
            <p:nvPr/>
          </p:nvCxnSpPr>
          <p:spPr>
            <a:xfrm rot="10800000" flipV="1">
              <a:off x="6781800" y="3048000"/>
              <a:ext cx="1295400"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001000" y="2667000"/>
              <a:ext cx="684803" cy="584775"/>
            </a:xfrm>
            <a:prstGeom prst="rect">
              <a:avLst/>
            </a:prstGeom>
            <a:solidFill>
              <a:schemeClr val="accent6">
                <a:lumMod val="40000"/>
                <a:lumOff val="60000"/>
              </a:schemeClr>
            </a:solidFill>
          </p:spPr>
          <p:txBody>
            <a:bodyPr wrap="none" rtlCol="0">
              <a:spAutoFit/>
            </a:bodyPr>
            <a:lstStyle/>
            <a:p>
              <a:r>
                <a:rPr lang="en-US" sz="3200" dirty="0" err="1" smtClean="0">
                  <a:latin typeface="NikoshBAN" pitchFamily="2" charset="0"/>
                  <a:cs typeface="NikoshBAN" pitchFamily="2" charset="0"/>
                </a:rPr>
                <a:t>ড্রাম</a:t>
              </a:r>
              <a:endParaRPr lang="en-US" sz="3200" dirty="0" smtClean="0">
                <a:latin typeface="NikoshBAN" pitchFamily="2" charset="0"/>
                <a:cs typeface="NikoshBAN" pitchFamily="2" charset="0"/>
              </a:endParaRPr>
            </a:p>
          </p:txBody>
        </p:sp>
      </p:grpSp>
      <p:grpSp>
        <p:nvGrpSpPr>
          <p:cNvPr id="6" name="Group 28"/>
          <p:cNvGrpSpPr/>
          <p:nvPr/>
        </p:nvGrpSpPr>
        <p:grpSpPr>
          <a:xfrm>
            <a:off x="5410200" y="3124200"/>
            <a:ext cx="3050436" cy="954107"/>
            <a:chOff x="7620000" y="2982218"/>
            <a:chExt cx="3050436" cy="954107"/>
          </a:xfrm>
        </p:grpSpPr>
        <p:cxnSp>
          <p:nvCxnSpPr>
            <p:cNvPr id="26" name="Straight Arrow Connector 25"/>
            <p:cNvCxnSpPr/>
            <p:nvPr/>
          </p:nvCxnSpPr>
          <p:spPr>
            <a:xfrm rot="10800000">
              <a:off x="7620000" y="3429000"/>
              <a:ext cx="685800" cy="1588"/>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153400" y="2982218"/>
              <a:ext cx="2517036" cy="954107"/>
            </a:xfrm>
            <a:prstGeom prst="rect">
              <a:avLst/>
            </a:prstGeom>
            <a:solidFill>
              <a:schemeClr val="accent2">
                <a:lumMod val="40000"/>
                <a:lumOff val="60000"/>
              </a:schemeClr>
            </a:solidFill>
          </p:spPr>
          <p:txBody>
            <a:bodyPr wrap="none" rtlCol="0">
              <a:spAutoFit/>
            </a:bodyPr>
            <a:lstStyle/>
            <a:p>
              <a:r>
                <a:rPr lang="en-US" sz="2800" dirty="0" err="1" smtClean="0">
                  <a:latin typeface="NikoshBAN" pitchFamily="2" charset="0"/>
                  <a:cs typeface="NikoshBAN" pitchFamily="2" charset="0"/>
                </a:rPr>
                <a:t>ড্রামটিকে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ধনাত্মক</a:t>
              </a:r>
              <a:r>
                <a:rPr lang="en-US" sz="2800" dirty="0" smtClean="0">
                  <a:latin typeface="NikoshBAN" pitchFamily="2" charset="0"/>
                  <a:cs typeface="NikoshBAN" pitchFamily="2" charset="0"/>
                </a:rPr>
                <a:t> </a:t>
              </a:r>
            </a:p>
            <a:p>
              <a:r>
                <a:rPr lang="en-US" sz="2800" dirty="0" err="1" smtClean="0">
                  <a:latin typeface="NikoshBAN" pitchFamily="2" charset="0"/>
                  <a:cs typeface="NikoshBAN" pitchFamily="2" charset="0"/>
                </a:rPr>
                <a:t>আধানে</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চার্জিত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করছে</a:t>
              </a:r>
              <a:endParaRPr lang="en-US" sz="28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right)">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1000" fill="hold"/>
                                        <p:tgtEl>
                                          <p:spTgt spid="18"/>
                                        </p:tgtEl>
                                        <p:attrNameLst>
                                          <p:attrName>ppt_w</p:attrName>
                                        </p:attrNameLst>
                                      </p:cBhvr>
                                      <p:tavLst>
                                        <p:tav tm="0">
                                          <p:val>
                                            <p:fltVal val="0"/>
                                          </p:val>
                                        </p:tav>
                                        <p:tav tm="100000">
                                          <p:val>
                                            <p:strVal val="#ppt_w"/>
                                          </p:val>
                                        </p:tav>
                                      </p:tavLst>
                                    </p:anim>
                                    <p:anim calcmode="lin" valueType="num">
                                      <p:cBhvr>
                                        <p:cTn id="20" dur="1000" fill="hold"/>
                                        <p:tgtEl>
                                          <p:spTgt spid="18"/>
                                        </p:tgtEl>
                                        <p:attrNameLst>
                                          <p:attrName>ppt_h</p:attrName>
                                        </p:attrNameLst>
                                      </p:cBhvr>
                                      <p:tavLst>
                                        <p:tav tm="0">
                                          <p:val>
                                            <p:fltVal val="0"/>
                                          </p:val>
                                        </p:tav>
                                        <p:tav tm="100000">
                                          <p:val>
                                            <p:strVal val="#ppt_h"/>
                                          </p:val>
                                        </p:tav>
                                      </p:tavLst>
                                    </p:anim>
                                    <p:animEffect transition="in" filter="fade">
                                      <p:cBhvr>
                                        <p:cTn id="21" dur="10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left)">
                                      <p:cBhvr>
                                        <p:cTn id="26" dur="10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8" presetClass="emph" presetSubtype="0" repeatCount="indefinite" fill="hold" nodeType="clickEffect">
                                  <p:stCondLst>
                                    <p:cond delay="0"/>
                                  </p:stCondLst>
                                  <p:childTnLst>
                                    <p:animRot by="21600000">
                                      <p:cBhvr>
                                        <p:cTn id="34" dur="2000" fill="hold"/>
                                        <p:tgtEl>
                                          <p:spTgt spid="2"/>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right)">
                                      <p:cBhvr>
                                        <p:cTn id="39"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23" name="Picture 22" descr="Drum2.png"/>
          <p:cNvPicPr>
            <a:picLocks noChangeAspect="1"/>
          </p:cNvPicPr>
          <p:nvPr/>
        </p:nvPicPr>
        <p:blipFill>
          <a:blip r:embed="rId3" cstate="print"/>
          <a:stretch>
            <a:fillRect/>
          </a:stretch>
        </p:blipFill>
        <p:spPr>
          <a:xfrm>
            <a:off x="3765564" y="2795336"/>
            <a:ext cx="1984348" cy="1508760"/>
          </a:xfrm>
          <a:prstGeom prst="rect">
            <a:avLst/>
          </a:prstGeom>
        </p:spPr>
      </p:pic>
      <p:sp>
        <p:nvSpPr>
          <p:cNvPr id="30" name="Freeform 29"/>
          <p:cNvSpPr/>
          <p:nvPr/>
        </p:nvSpPr>
        <p:spPr>
          <a:xfrm>
            <a:off x="4372970" y="2286000"/>
            <a:ext cx="1037230" cy="1187355"/>
          </a:xfrm>
          <a:custGeom>
            <a:avLst/>
            <a:gdLst>
              <a:gd name="connsiteX0" fmla="*/ 1037230 w 1037230"/>
              <a:gd name="connsiteY0" fmla="*/ 136477 h 1187355"/>
              <a:gd name="connsiteX1" fmla="*/ 573206 w 1037230"/>
              <a:gd name="connsiteY1" fmla="*/ 1187355 h 1187355"/>
              <a:gd name="connsiteX2" fmla="*/ 0 w 1037230"/>
              <a:gd name="connsiteY2" fmla="*/ 846161 h 1187355"/>
              <a:gd name="connsiteX3" fmla="*/ 764275 w 1037230"/>
              <a:gd name="connsiteY3" fmla="*/ 0 h 1187355"/>
              <a:gd name="connsiteX4" fmla="*/ 1037230 w 1037230"/>
              <a:gd name="connsiteY4" fmla="*/ 136477 h 118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30" h="1187355">
                <a:moveTo>
                  <a:pt x="1037230" y="136477"/>
                </a:moveTo>
                <a:lnTo>
                  <a:pt x="573206" y="1187355"/>
                </a:lnTo>
                <a:lnTo>
                  <a:pt x="0" y="846161"/>
                </a:lnTo>
                <a:lnTo>
                  <a:pt x="764275" y="0"/>
                </a:lnTo>
                <a:lnTo>
                  <a:pt x="1037230" y="136477"/>
                </a:lnTo>
                <a:close/>
              </a:path>
            </a:pathLst>
          </a:custGeom>
          <a:gradFill>
            <a:gsLst>
              <a:gs pos="0">
                <a:srgbClr val="FFFF00">
                  <a:alpha val="52000"/>
                </a:srgbClr>
              </a:gs>
              <a:gs pos="50000">
                <a:srgbClr val="FFC000">
                  <a:alpha val="45000"/>
                </a:srgbClr>
              </a:gs>
              <a:gs pos="100000">
                <a:srgbClr val="FFFF00">
                  <a:alpha val="49000"/>
                </a:srgbClr>
              </a:gs>
            </a:gsLst>
            <a:lin ang="5400000" scaled="0"/>
          </a:gradFill>
          <a:ln>
            <a:solidFill>
              <a:schemeClr val="bg1">
                <a:lumMod val="65000"/>
              </a:schemeClr>
            </a:solidFill>
          </a:ln>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Can 24"/>
          <p:cNvSpPr/>
          <p:nvPr/>
        </p:nvSpPr>
        <p:spPr>
          <a:xfrm rot="7140000">
            <a:off x="5477053" y="1806138"/>
            <a:ext cx="91440" cy="1426464"/>
          </a:xfrm>
          <a:prstGeom prst="can">
            <a:avLst/>
          </a:prstGeom>
          <a:gradFill>
            <a:gsLst>
              <a:gs pos="0">
                <a:srgbClr val="FFFF00">
                  <a:alpha val="32000"/>
                </a:srgbClr>
              </a:gs>
              <a:gs pos="50000">
                <a:srgbClr val="FFC000">
                  <a:alpha val="67000"/>
                </a:srgbClr>
              </a:gs>
              <a:gs pos="100000">
                <a:srgbClr val="FFFF00">
                  <a:alpha val="49000"/>
                </a:srgbClr>
              </a:gs>
            </a:gsLst>
            <a:lin ang="5400000" scaled="0"/>
          </a:gradFill>
          <a:ln>
            <a:solidFill>
              <a:schemeClr val="bg1">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37"/>
          <p:cNvGrpSpPr/>
          <p:nvPr/>
        </p:nvGrpSpPr>
        <p:grpSpPr>
          <a:xfrm>
            <a:off x="6172200" y="2600980"/>
            <a:ext cx="2061268" cy="400110"/>
            <a:chOff x="8305800" y="2590800"/>
            <a:chExt cx="2061268" cy="400110"/>
          </a:xfrm>
        </p:grpSpPr>
        <p:cxnSp>
          <p:nvCxnSpPr>
            <p:cNvPr id="36" name="Straight Arrow Connector 35"/>
            <p:cNvCxnSpPr/>
            <p:nvPr/>
          </p:nvCxnSpPr>
          <p:spPr>
            <a:xfrm rot="10800000">
              <a:off x="8305800" y="2819401"/>
              <a:ext cx="381000" cy="19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686800" y="2590800"/>
              <a:ext cx="1680268" cy="400110"/>
            </a:xfrm>
            <a:prstGeom prst="rect">
              <a:avLst/>
            </a:prstGeom>
            <a:solidFill>
              <a:schemeClr val="accent6">
                <a:lumMod val="40000"/>
                <a:lumOff val="60000"/>
              </a:schemeClr>
            </a:solidFill>
            <a:ln>
              <a:noFill/>
            </a:ln>
          </p:spPr>
          <p:txBody>
            <a:bodyPr wrap="none" rtlCol="0">
              <a:spAutoFit/>
            </a:bodyPr>
            <a:lstStyle/>
            <a:p>
              <a:r>
                <a:rPr lang="en-US" sz="2000" dirty="0" err="1" smtClean="0">
                  <a:latin typeface="NikoshBAN" pitchFamily="2" charset="0"/>
                  <a:cs typeface="NikoshBAN" pitchFamily="2" charset="0"/>
                </a:rPr>
                <a:t>উচ্চ</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ক্ষমতার</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ল্যাম্প</a:t>
              </a:r>
              <a:endParaRPr lang="en-US" sz="2000" dirty="0">
                <a:latin typeface="NikoshBAN" pitchFamily="2" charset="0"/>
                <a:cs typeface="NikoshBAN" pitchFamily="2" charset="0"/>
              </a:endParaRPr>
            </a:p>
          </p:txBody>
        </p:sp>
      </p:grpSp>
      <p:grpSp>
        <p:nvGrpSpPr>
          <p:cNvPr id="4" name="Group 38"/>
          <p:cNvGrpSpPr/>
          <p:nvPr/>
        </p:nvGrpSpPr>
        <p:grpSpPr>
          <a:xfrm>
            <a:off x="5029200" y="3124200"/>
            <a:ext cx="3160298" cy="400110"/>
            <a:chOff x="8077200" y="2590800"/>
            <a:chExt cx="3160298" cy="400110"/>
          </a:xfrm>
          <a:solidFill>
            <a:schemeClr val="accent2">
              <a:lumMod val="20000"/>
              <a:lumOff val="80000"/>
            </a:schemeClr>
          </a:solidFill>
        </p:grpSpPr>
        <p:cxnSp>
          <p:nvCxnSpPr>
            <p:cNvPr id="40" name="Straight Arrow Connector 39"/>
            <p:cNvCxnSpPr/>
            <p:nvPr/>
          </p:nvCxnSpPr>
          <p:spPr>
            <a:xfrm rot="10800000">
              <a:off x="8077200" y="2818211"/>
              <a:ext cx="609600" cy="3177"/>
            </a:xfrm>
            <a:prstGeom prst="straightConnector1">
              <a:avLst/>
            </a:prstGeom>
            <a:grpFill/>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8686800" y="2590800"/>
              <a:ext cx="2550698" cy="400110"/>
            </a:xfrm>
            <a:prstGeom prst="rect">
              <a:avLst/>
            </a:prstGeom>
            <a:grpFill/>
            <a:ln>
              <a:noFill/>
            </a:ln>
          </p:spPr>
          <p:txBody>
            <a:bodyPr wrap="none" rtlCol="0">
              <a:spAutoFit/>
            </a:bodyPr>
            <a:lstStyle/>
            <a:p>
              <a:r>
                <a:rPr lang="en-US" sz="2000" dirty="0" err="1" smtClean="0">
                  <a:latin typeface="NikoshBAN" pitchFamily="2" charset="0"/>
                  <a:cs typeface="NikoshBAN" pitchFamily="2" charset="0"/>
                </a:rPr>
                <a:t>ছাপা</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অংশটুকু</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প্রতিফলিত</a:t>
              </a:r>
              <a:r>
                <a:rPr lang="en-US" sz="2000" dirty="0" smtClean="0">
                  <a:latin typeface="NikoshBAN" pitchFamily="2" charset="0"/>
                  <a:cs typeface="NikoshBAN" pitchFamily="2" charset="0"/>
                </a:rPr>
                <a:t> </a:t>
              </a:r>
              <a:r>
                <a:rPr lang="en-US" sz="2000" dirty="0" err="1" smtClean="0">
                  <a:latin typeface="NikoshBAN" pitchFamily="2" charset="0"/>
                  <a:cs typeface="NikoshBAN" pitchFamily="2" charset="0"/>
                </a:rPr>
                <a:t>হচ্ছে</a:t>
              </a:r>
              <a:endParaRPr lang="en-US" sz="2000" dirty="0">
                <a:latin typeface="NikoshBAN" pitchFamily="2" charset="0"/>
                <a:cs typeface="NikoshBAN" pitchFamily="2" charset="0"/>
              </a:endParaRPr>
            </a:p>
          </p:txBody>
        </p:sp>
      </p:grpSp>
      <p:pic>
        <p:nvPicPr>
          <p:cNvPr id="3" name="Picture 2" descr="photocopier2.png"/>
          <p:cNvPicPr>
            <a:picLocks noChangeAspect="1"/>
          </p:cNvPicPr>
          <p:nvPr/>
        </p:nvPicPr>
        <p:blipFill>
          <a:blip r:embed="rId4" cstate="print"/>
          <a:stretch>
            <a:fillRect/>
          </a:stretch>
        </p:blipFill>
        <p:spPr>
          <a:xfrm>
            <a:off x="1676400" y="634262"/>
            <a:ext cx="5791200" cy="6223738"/>
          </a:xfrm>
          <a:prstGeom prst="rect">
            <a:avLst/>
          </a:prstGeom>
        </p:spPr>
      </p:pic>
      <p:pic>
        <p:nvPicPr>
          <p:cNvPr id="27" name="Picture 26" descr="paper1.png"/>
          <p:cNvPicPr>
            <a:picLocks noChangeAspect="1"/>
          </p:cNvPicPr>
          <p:nvPr/>
        </p:nvPicPr>
        <p:blipFill>
          <a:blip r:embed="rId5" cstate="print"/>
          <a:stretch>
            <a:fillRect/>
          </a:stretch>
        </p:blipFill>
        <p:spPr>
          <a:xfrm>
            <a:off x="3886200" y="2057400"/>
            <a:ext cx="2519244" cy="61925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wipe(up)">
                                      <p:cBhvr>
                                        <p:cTn id="21" dur="10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right)">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0" name="Freeform 29"/>
          <p:cNvSpPr/>
          <p:nvPr/>
        </p:nvSpPr>
        <p:spPr>
          <a:xfrm>
            <a:off x="4372970" y="2286000"/>
            <a:ext cx="1037230" cy="1187355"/>
          </a:xfrm>
          <a:custGeom>
            <a:avLst/>
            <a:gdLst>
              <a:gd name="connsiteX0" fmla="*/ 1037230 w 1037230"/>
              <a:gd name="connsiteY0" fmla="*/ 136477 h 1187355"/>
              <a:gd name="connsiteX1" fmla="*/ 573206 w 1037230"/>
              <a:gd name="connsiteY1" fmla="*/ 1187355 h 1187355"/>
              <a:gd name="connsiteX2" fmla="*/ 0 w 1037230"/>
              <a:gd name="connsiteY2" fmla="*/ 846161 h 1187355"/>
              <a:gd name="connsiteX3" fmla="*/ 764275 w 1037230"/>
              <a:gd name="connsiteY3" fmla="*/ 0 h 1187355"/>
              <a:gd name="connsiteX4" fmla="*/ 1037230 w 1037230"/>
              <a:gd name="connsiteY4" fmla="*/ 136477 h 1187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7230" h="1187355">
                <a:moveTo>
                  <a:pt x="1037230" y="136477"/>
                </a:moveTo>
                <a:lnTo>
                  <a:pt x="573206" y="1187355"/>
                </a:lnTo>
                <a:lnTo>
                  <a:pt x="0" y="846161"/>
                </a:lnTo>
                <a:lnTo>
                  <a:pt x="764275" y="0"/>
                </a:lnTo>
                <a:lnTo>
                  <a:pt x="1037230" y="136477"/>
                </a:lnTo>
                <a:close/>
              </a:path>
            </a:pathLst>
          </a:custGeom>
          <a:gradFill>
            <a:gsLst>
              <a:gs pos="0">
                <a:srgbClr val="FFFF00">
                  <a:alpha val="52000"/>
                </a:srgbClr>
              </a:gs>
              <a:gs pos="50000">
                <a:srgbClr val="FFC000">
                  <a:alpha val="45000"/>
                </a:srgbClr>
              </a:gs>
              <a:gs pos="100000">
                <a:srgbClr val="FFFF00">
                  <a:alpha val="49000"/>
                </a:srgbClr>
              </a:gs>
            </a:gsLst>
            <a:lin ang="5400000" scaled="0"/>
          </a:gradFill>
          <a:ln>
            <a:solidFill>
              <a:schemeClr val="bg1">
                <a:lumMod val="65000"/>
              </a:schemeClr>
            </a:solidFill>
          </a:ln>
          <a:effectLst>
            <a:glow rad="101600">
              <a:schemeClr val="accent2">
                <a:satMod val="175000"/>
                <a:alpha val="40000"/>
              </a:schemeClr>
            </a:glow>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sp>
        <p:nvSpPr>
          <p:cNvPr id="25" name="Can 24"/>
          <p:cNvSpPr/>
          <p:nvPr/>
        </p:nvSpPr>
        <p:spPr>
          <a:xfrm rot="7140000">
            <a:off x="5477053" y="1806138"/>
            <a:ext cx="91440" cy="1426464"/>
          </a:xfrm>
          <a:prstGeom prst="can">
            <a:avLst/>
          </a:prstGeom>
          <a:gradFill>
            <a:gsLst>
              <a:gs pos="0">
                <a:srgbClr val="FFFF00">
                  <a:alpha val="32000"/>
                </a:srgbClr>
              </a:gs>
              <a:gs pos="50000">
                <a:srgbClr val="FFC000">
                  <a:alpha val="67000"/>
                </a:srgbClr>
              </a:gs>
              <a:gs pos="100000">
                <a:srgbClr val="FFFF00">
                  <a:alpha val="49000"/>
                </a:srgbClr>
              </a:gs>
            </a:gsLst>
            <a:lin ang="5400000" scaled="0"/>
          </a:gradFill>
          <a:ln>
            <a:solidFill>
              <a:schemeClr val="bg1">
                <a:lumMod val="50000"/>
              </a:schemeClr>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descr="paper1.png"/>
          <p:cNvPicPr>
            <a:picLocks noChangeAspect="1"/>
          </p:cNvPicPr>
          <p:nvPr/>
        </p:nvPicPr>
        <p:blipFill>
          <a:blip r:embed="rId4" cstate="print"/>
          <a:stretch>
            <a:fillRect/>
          </a:stretch>
        </p:blipFill>
        <p:spPr>
          <a:xfrm>
            <a:off x="3886200" y="2057400"/>
            <a:ext cx="2519244" cy="619256"/>
          </a:xfrm>
          <a:prstGeom prst="rect">
            <a:avLst/>
          </a:prstGeom>
        </p:spPr>
      </p:pic>
      <p:pic>
        <p:nvPicPr>
          <p:cNvPr id="14" name="Picture 13" descr="Drum9.png"/>
          <p:cNvPicPr>
            <a:picLocks noChangeAspect="1"/>
          </p:cNvPicPr>
          <p:nvPr/>
        </p:nvPicPr>
        <p:blipFill>
          <a:blip r:embed="rId5" cstate="print"/>
          <a:stretch>
            <a:fillRect/>
          </a:stretch>
        </p:blipFill>
        <p:spPr>
          <a:xfrm>
            <a:off x="3766154" y="2796540"/>
            <a:ext cx="1986946" cy="1508760"/>
          </a:xfrm>
          <a:prstGeom prst="rect">
            <a:avLst/>
          </a:prstGeom>
        </p:spPr>
      </p:pic>
      <p:sp>
        <p:nvSpPr>
          <p:cNvPr id="18" name="Freeform 17"/>
          <p:cNvSpPr/>
          <p:nvPr/>
        </p:nvSpPr>
        <p:spPr>
          <a:xfrm>
            <a:off x="2667000" y="3011922"/>
            <a:ext cx="2483893" cy="914400"/>
          </a:xfrm>
          <a:custGeom>
            <a:avLst/>
            <a:gdLst>
              <a:gd name="connsiteX0" fmla="*/ 0 w 2483893"/>
              <a:gd name="connsiteY0" fmla="*/ 0 h 914400"/>
              <a:gd name="connsiteX1" fmla="*/ 1105469 w 2483893"/>
              <a:gd name="connsiteY1" fmla="*/ 13648 h 914400"/>
              <a:gd name="connsiteX2" fmla="*/ 2483893 w 2483893"/>
              <a:gd name="connsiteY2" fmla="*/ 846161 h 914400"/>
              <a:gd name="connsiteX3" fmla="*/ 1296538 w 2483893"/>
              <a:gd name="connsiteY3" fmla="*/ 914400 h 914400"/>
            </a:gdLst>
            <a:ahLst/>
            <a:cxnLst>
              <a:cxn ang="0">
                <a:pos x="connsiteX0" y="connsiteY0"/>
              </a:cxn>
              <a:cxn ang="0">
                <a:pos x="connsiteX1" y="connsiteY1"/>
              </a:cxn>
              <a:cxn ang="0">
                <a:pos x="connsiteX2" y="connsiteY2"/>
              </a:cxn>
              <a:cxn ang="0">
                <a:pos x="connsiteX3" y="connsiteY3"/>
              </a:cxn>
            </a:cxnLst>
            <a:rect l="l" t="t" r="r" b="b"/>
            <a:pathLst>
              <a:path w="2483893" h="914400">
                <a:moveTo>
                  <a:pt x="0" y="0"/>
                </a:moveTo>
                <a:lnTo>
                  <a:pt x="1105469" y="13648"/>
                </a:lnTo>
                <a:lnTo>
                  <a:pt x="2483893" y="846161"/>
                </a:lnTo>
                <a:lnTo>
                  <a:pt x="1296538" y="914400"/>
                </a:lnTo>
              </a:path>
            </a:pathLst>
          </a:custGeom>
          <a:noFill/>
          <a:ln w="57150">
            <a:solidFill>
              <a:srgbClr val="FF0000"/>
            </a:solidFill>
          </a:ln>
          <a:scene3d>
            <a:camera prst="orthographicFront"/>
            <a:lightRig rig="threePt" dir="t"/>
          </a:scene3d>
          <a:sp3d>
            <a:bevelT w="165100" prst="coolSlant"/>
          </a:sp3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0"/>
                                        </p:tgtEl>
                                      </p:cBhvr>
                                    </p:animEffect>
                                    <p:set>
                                      <p:cBhvr>
                                        <p:cTn id="7" dur="1" fill="hold">
                                          <p:stCondLst>
                                            <p:cond delay="4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nodeType="clickEffect">
                                  <p:stCondLst>
                                    <p:cond delay="0"/>
                                  </p:stCondLst>
                                  <p:childTnLst>
                                    <p:animEffect transition="out" filter="dissolve">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pic>
        <p:nvPicPr>
          <p:cNvPr id="17" name="Picture 16" descr="Drum8.png"/>
          <p:cNvPicPr>
            <a:picLocks noChangeAspect="1"/>
          </p:cNvPicPr>
          <p:nvPr/>
        </p:nvPicPr>
        <p:blipFill>
          <a:blip r:embed="rId2" cstate="print"/>
          <a:stretch>
            <a:fillRect/>
          </a:stretch>
        </p:blipFill>
        <p:spPr>
          <a:xfrm>
            <a:off x="4235704" y="2438400"/>
            <a:ext cx="945896" cy="1108471"/>
          </a:xfrm>
          <a:prstGeom prst="rect">
            <a:avLst/>
          </a:prstGeom>
        </p:spPr>
      </p:pic>
      <p:pic>
        <p:nvPicPr>
          <p:cNvPr id="3" name="Picture 2" descr="photocopier2.png"/>
          <p:cNvPicPr>
            <a:picLocks noChangeAspect="1"/>
          </p:cNvPicPr>
          <p:nvPr/>
        </p:nvPicPr>
        <p:blipFill>
          <a:blip r:embed="rId3" cstate="print"/>
          <a:stretch>
            <a:fillRect/>
          </a:stretch>
        </p:blipFill>
        <p:spPr>
          <a:xfrm>
            <a:off x="1676400" y="634262"/>
            <a:ext cx="5791200" cy="6223738"/>
          </a:xfrm>
          <a:prstGeom prst="rect">
            <a:avLst/>
          </a:prstGeom>
        </p:spPr>
      </p:pic>
      <p:pic>
        <p:nvPicPr>
          <p:cNvPr id="14" name="Picture 13" descr="Drum9.png"/>
          <p:cNvPicPr>
            <a:picLocks noChangeAspect="1"/>
          </p:cNvPicPr>
          <p:nvPr/>
        </p:nvPicPr>
        <p:blipFill>
          <a:blip r:embed="rId4" cstate="print"/>
          <a:stretch>
            <a:fillRect/>
          </a:stretch>
        </p:blipFill>
        <p:spPr>
          <a:xfrm>
            <a:off x="3766154" y="2796540"/>
            <a:ext cx="1986946" cy="1508760"/>
          </a:xfrm>
          <a:prstGeom prst="rect">
            <a:avLst/>
          </a:prstGeom>
        </p:spPr>
      </p:pic>
      <p:pic>
        <p:nvPicPr>
          <p:cNvPr id="8" name="Picture 7" descr="Drum7.png"/>
          <p:cNvPicPr>
            <a:picLocks noChangeAspect="1"/>
          </p:cNvPicPr>
          <p:nvPr/>
        </p:nvPicPr>
        <p:blipFill>
          <a:blip r:embed="rId5" cstate="print"/>
          <a:stretch>
            <a:fillRect/>
          </a:stretch>
        </p:blipFill>
        <p:spPr>
          <a:xfrm>
            <a:off x="4038600" y="1600200"/>
            <a:ext cx="1096868" cy="856092"/>
          </a:xfrm>
          <a:prstGeom prst="rect">
            <a:avLst/>
          </a:prstGeom>
        </p:spPr>
      </p:pic>
      <p:grpSp>
        <p:nvGrpSpPr>
          <p:cNvPr id="2" name="Group 11"/>
          <p:cNvGrpSpPr/>
          <p:nvPr/>
        </p:nvGrpSpPr>
        <p:grpSpPr>
          <a:xfrm>
            <a:off x="5181600" y="1828800"/>
            <a:ext cx="1904999" cy="523220"/>
            <a:chOff x="4873228" y="1905000"/>
            <a:chExt cx="1904999" cy="523220"/>
          </a:xfrm>
        </p:grpSpPr>
        <p:cxnSp>
          <p:nvCxnSpPr>
            <p:cNvPr id="11" name="Straight Arrow Connector 10"/>
            <p:cNvCxnSpPr>
              <a:stCxn id="9" idx="1"/>
            </p:cNvCxnSpPr>
            <p:nvPr/>
          </p:nvCxnSpPr>
          <p:spPr>
            <a:xfrm rot="10800000">
              <a:off x="4873228" y="2133600"/>
              <a:ext cx="994173" cy="3301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867400" y="1905000"/>
              <a:ext cx="910827" cy="523220"/>
            </a:xfrm>
            <a:prstGeom prst="rect">
              <a:avLst/>
            </a:prstGeom>
            <a:solidFill>
              <a:srgbClr val="FFFF00"/>
            </a:solidFill>
          </p:spPr>
          <p:txBody>
            <a:bodyPr wrap="none" rtlCol="0">
              <a:spAutoFit/>
            </a:bodyPr>
            <a:lstStyle/>
            <a:p>
              <a:r>
                <a:rPr lang="en-US" sz="2800" dirty="0" err="1" smtClean="0">
                  <a:latin typeface="NikoshBAN" pitchFamily="2" charset="0"/>
                  <a:cs typeface="NikoshBAN" pitchFamily="2" charset="0"/>
                </a:rPr>
                <a:t>টোনার</a:t>
              </a:r>
              <a:endParaRPr lang="en-US" sz="2800" dirty="0">
                <a:latin typeface="NikoshBAN" pitchFamily="2" charset="0"/>
                <a:cs typeface="NikoshBAN" pitchFamily="2" charset="0"/>
              </a:endParaRPr>
            </a:p>
          </p:txBody>
        </p:sp>
      </p:grpSp>
      <p:grpSp>
        <p:nvGrpSpPr>
          <p:cNvPr id="4" name="Group 25"/>
          <p:cNvGrpSpPr/>
          <p:nvPr/>
        </p:nvGrpSpPr>
        <p:grpSpPr>
          <a:xfrm>
            <a:off x="4953000" y="2667000"/>
            <a:ext cx="3886200" cy="523220"/>
            <a:chOff x="5943600" y="2743200"/>
            <a:chExt cx="3886200" cy="523220"/>
          </a:xfrm>
        </p:grpSpPr>
        <p:cxnSp>
          <p:nvCxnSpPr>
            <p:cNvPr id="21" name="Straight Arrow Connector 20"/>
            <p:cNvCxnSpPr>
              <a:stCxn id="19" idx="1"/>
            </p:cNvCxnSpPr>
            <p:nvPr/>
          </p:nvCxnSpPr>
          <p:spPr>
            <a:xfrm rot="10800000">
              <a:off x="5943600" y="2971800"/>
              <a:ext cx="367288" cy="3301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310888" y="2743200"/>
              <a:ext cx="3518912" cy="523220"/>
            </a:xfrm>
            <a:prstGeom prst="rect">
              <a:avLst/>
            </a:prstGeom>
            <a:solidFill>
              <a:schemeClr val="accent6">
                <a:lumMod val="40000"/>
                <a:lumOff val="60000"/>
              </a:schemeClr>
            </a:solidFill>
            <a:ln>
              <a:noFill/>
            </a:ln>
          </p:spPr>
          <p:txBody>
            <a:bodyPr wrap="none" rtlCol="0">
              <a:spAutoFit/>
            </a:bodyPr>
            <a:lstStyle/>
            <a:p>
              <a:r>
                <a:rPr lang="en-US" sz="2800" dirty="0" err="1" smtClean="0">
                  <a:latin typeface="NikoshBAN" pitchFamily="2" charset="0"/>
                  <a:cs typeface="NikoshBAN" pitchFamily="2" charset="0"/>
                </a:rPr>
                <a:t>ঋণাত্মক</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আধানগ্রস্থ</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কালির</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কণা</a:t>
              </a:r>
              <a:endParaRPr lang="en-US" sz="2800" dirty="0">
                <a:latin typeface="NikoshBAN" pitchFamily="2" charset="0"/>
                <a:cs typeface="NikoshBAN"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repeatCount="indefinite"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1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8" name="Can 17"/>
          <p:cNvSpPr/>
          <p:nvPr/>
        </p:nvSpPr>
        <p:spPr>
          <a:xfrm rot="7380000">
            <a:off x="1934946" y="2646408"/>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Drum6.png"/>
          <p:cNvPicPr>
            <a:picLocks noChangeAspect="1"/>
          </p:cNvPicPr>
          <p:nvPr/>
        </p:nvPicPr>
        <p:blipFill>
          <a:blip r:embed="rId3" cstate="print"/>
          <a:stretch>
            <a:fillRect/>
          </a:stretch>
        </p:blipFill>
        <p:spPr>
          <a:xfrm>
            <a:off x="2991852" y="3124200"/>
            <a:ext cx="3657600" cy="1012286"/>
          </a:xfrm>
          <a:prstGeom prst="rect">
            <a:avLst/>
          </a:prstGeom>
        </p:spPr>
      </p:pic>
      <p:sp>
        <p:nvSpPr>
          <p:cNvPr id="16" name="Can 15"/>
          <p:cNvSpPr/>
          <p:nvPr/>
        </p:nvSpPr>
        <p:spPr>
          <a:xfrm rot="7380000">
            <a:off x="7654221" y="2635455"/>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Paper2.png"/>
          <p:cNvPicPr>
            <a:picLocks noChangeAspect="1"/>
          </p:cNvPicPr>
          <p:nvPr/>
        </p:nvPicPr>
        <p:blipFill>
          <a:blip r:embed="rId4" cstate="print"/>
          <a:stretch>
            <a:fillRect/>
          </a:stretch>
        </p:blipFill>
        <p:spPr>
          <a:xfrm>
            <a:off x="9220200" y="3124200"/>
            <a:ext cx="3810000" cy="1054466"/>
          </a:xfrm>
          <a:prstGeom prst="rect">
            <a:avLst/>
          </a:prstGeom>
        </p:spPr>
      </p:pic>
      <p:pic>
        <p:nvPicPr>
          <p:cNvPr id="3" name="Picture 2" descr="photocopier2.png"/>
          <p:cNvPicPr>
            <a:picLocks noChangeAspect="1"/>
          </p:cNvPicPr>
          <p:nvPr/>
        </p:nvPicPr>
        <p:blipFill>
          <a:blip r:embed="rId5" cstate="print"/>
          <a:stretch>
            <a:fillRect/>
          </a:stretch>
        </p:blipFill>
        <p:spPr>
          <a:xfrm>
            <a:off x="1676400" y="634262"/>
            <a:ext cx="5791200" cy="6223738"/>
          </a:xfrm>
          <a:prstGeom prst="rect">
            <a:avLst/>
          </a:prstGeom>
        </p:spPr>
      </p:pic>
      <p:pic>
        <p:nvPicPr>
          <p:cNvPr id="14" name="Picture 13" descr="Drum9.png"/>
          <p:cNvPicPr>
            <a:picLocks noChangeAspect="1"/>
          </p:cNvPicPr>
          <p:nvPr/>
        </p:nvPicPr>
        <p:blipFill>
          <a:blip r:embed="rId6" cstate="print"/>
          <a:stretch>
            <a:fillRect/>
          </a:stretch>
        </p:blipFill>
        <p:spPr>
          <a:xfrm>
            <a:off x="3766154" y="2796540"/>
            <a:ext cx="1986946" cy="1508760"/>
          </a:xfrm>
          <a:prstGeom prst="rect">
            <a:avLst/>
          </a:prstGeom>
        </p:spPr>
      </p:pic>
      <p:pic>
        <p:nvPicPr>
          <p:cNvPr id="12" name="Picture 11" descr="Drum5.png"/>
          <p:cNvPicPr>
            <a:picLocks noChangeAspect="1"/>
          </p:cNvPicPr>
          <p:nvPr/>
        </p:nvPicPr>
        <p:blipFill>
          <a:blip r:embed="rId7" cstate="print"/>
          <a:stretch>
            <a:fillRect/>
          </a:stretch>
        </p:blipFill>
        <p:spPr>
          <a:xfrm>
            <a:off x="3761055" y="2755075"/>
            <a:ext cx="1992672" cy="1556260"/>
          </a:xfrm>
          <a:prstGeom prst="rect">
            <a:avLst/>
          </a:prstGeom>
        </p:spPr>
      </p:pic>
      <p:sp>
        <p:nvSpPr>
          <p:cNvPr id="15" name="Can 14"/>
          <p:cNvSpPr/>
          <p:nvPr/>
        </p:nvSpPr>
        <p:spPr>
          <a:xfrm rot="7380000">
            <a:off x="7706358" y="2567277"/>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an 19"/>
          <p:cNvSpPr/>
          <p:nvPr/>
        </p:nvSpPr>
        <p:spPr>
          <a:xfrm rot="7380000">
            <a:off x="1987083" y="2578230"/>
            <a:ext cx="152400" cy="2057400"/>
          </a:xfrm>
          <a:prstGeom prst="can">
            <a:avLst/>
          </a:prstGeom>
          <a:gradFill flip="none" rotWithShape="1">
            <a:gsLst>
              <a:gs pos="0">
                <a:schemeClr val="bg1">
                  <a:lumMod val="65000"/>
                  <a:shade val="30000"/>
                  <a:satMod val="115000"/>
                </a:schemeClr>
              </a:gs>
              <a:gs pos="50000">
                <a:schemeClr val="bg1">
                  <a:lumMod val="65000"/>
                  <a:shade val="67500"/>
                  <a:satMod val="115000"/>
                </a:schemeClr>
              </a:gs>
              <a:gs pos="100000">
                <a:schemeClr val="bg1">
                  <a:lumMod val="65000"/>
                  <a:shade val="100000"/>
                  <a:satMod val="11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25"/>
          <p:cNvGrpSpPr/>
          <p:nvPr/>
        </p:nvGrpSpPr>
        <p:grpSpPr>
          <a:xfrm>
            <a:off x="6858000" y="2057400"/>
            <a:ext cx="1047082" cy="1143794"/>
            <a:chOff x="7391400" y="2057400"/>
            <a:chExt cx="1047082" cy="1143794"/>
          </a:xfrm>
        </p:grpSpPr>
        <p:sp>
          <p:nvSpPr>
            <p:cNvPr id="23" name="TextBox 22"/>
            <p:cNvSpPr txBox="1"/>
            <p:nvPr/>
          </p:nvSpPr>
          <p:spPr>
            <a:xfrm>
              <a:off x="7391400" y="2057400"/>
              <a:ext cx="1047082" cy="584775"/>
            </a:xfrm>
            <a:prstGeom prst="rect">
              <a:avLst/>
            </a:prstGeom>
            <a:solidFill>
              <a:schemeClr val="accent5">
                <a:lumMod val="20000"/>
                <a:lumOff val="80000"/>
              </a:schemeClr>
            </a:solidFill>
          </p:spPr>
          <p:txBody>
            <a:bodyPr wrap="none" rtlCol="0">
              <a:spAutoFit/>
            </a:bodyPr>
            <a:lstStyle/>
            <a:p>
              <a:r>
                <a:rPr lang="en-US" sz="3200" dirty="0" err="1" smtClean="0">
                  <a:latin typeface="NikoshBAN" pitchFamily="2" charset="0"/>
                  <a:cs typeface="NikoshBAN" pitchFamily="2" charset="0"/>
                </a:rPr>
                <a:t>রোলার</a:t>
              </a:r>
              <a:endParaRPr lang="en-US" sz="3200" dirty="0">
                <a:latin typeface="NikoshBAN" pitchFamily="2" charset="0"/>
                <a:cs typeface="NikoshBAN" pitchFamily="2" charset="0"/>
              </a:endParaRPr>
            </a:p>
          </p:txBody>
        </p:sp>
        <p:cxnSp>
          <p:nvCxnSpPr>
            <p:cNvPr id="25" name="Straight Arrow Connector 24"/>
            <p:cNvCxnSpPr/>
            <p:nvPr/>
          </p:nvCxnSpPr>
          <p:spPr>
            <a:xfrm rot="5400000">
              <a:off x="7581900" y="28575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26"/>
          <p:cNvGrpSpPr/>
          <p:nvPr/>
        </p:nvGrpSpPr>
        <p:grpSpPr>
          <a:xfrm>
            <a:off x="990600" y="2057400"/>
            <a:ext cx="1047082" cy="1143794"/>
            <a:chOff x="7391400" y="2057400"/>
            <a:chExt cx="1047082" cy="1143794"/>
          </a:xfrm>
        </p:grpSpPr>
        <p:sp>
          <p:nvSpPr>
            <p:cNvPr id="28" name="TextBox 27"/>
            <p:cNvSpPr txBox="1"/>
            <p:nvPr/>
          </p:nvSpPr>
          <p:spPr>
            <a:xfrm>
              <a:off x="7391400" y="2057400"/>
              <a:ext cx="1047082" cy="584775"/>
            </a:xfrm>
            <a:prstGeom prst="rect">
              <a:avLst/>
            </a:prstGeom>
            <a:solidFill>
              <a:schemeClr val="accent5">
                <a:lumMod val="20000"/>
                <a:lumOff val="80000"/>
              </a:schemeClr>
            </a:solidFill>
          </p:spPr>
          <p:txBody>
            <a:bodyPr wrap="none" rtlCol="0">
              <a:spAutoFit/>
            </a:bodyPr>
            <a:lstStyle/>
            <a:p>
              <a:r>
                <a:rPr lang="en-US" sz="3200" dirty="0" err="1" smtClean="0">
                  <a:latin typeface="NikoshBAN" pitchFamily="2" charset="0"/>
                  <a:cs typeface="NikoshBAN" pitchFamily="2" charset="0"/>
                </a:rPr>
                <a:t>রোলার</a:t>
              </a:r>
              <a:endParaRPr lang="en-US" sz="3200" dirty="0">
                <a:latin typeface="NikoshBAN" pitchFamily="2" charset="0"/>
                <a:cs typeface="NikoshBAN" pitchFamily="2" charset="0"/>
              </a:endParaRPr>
            </a:p>
          </p:txBody>
        </p:sp>
        <p:cxnSp>
          <p:nvCxnSpPr>
            <p:cNvPr id="29" name="Straight Arrow Connector 28"/>
            <p:cNvCxnSpPr/>
            <p:nvPr/>
          </p:nvCxnSpPr>
          <p:spPr>
            <a:xfrm rot="5400000">
              <a:off x="7581900" y="2857500"/>
              <a:ext cx="685800" cy="15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up)">
                                      <p:cBhvr>
                                        <p:cTn id="20" dur="10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fill="hold" nodeType="clickEffect">
                                  <p:stCondLst>
                                    <p:cond delay="0"/>
                                  </p:stCondLst>
                                  <p:childTnLst>
                                    <p:animMotion origin="layout" path="M 3.33333E-6 2.59259E-6 L -0.675 0.00092 " pathEditMode="relative" rAng="0" ptsTypes="AA">
                                      <p:cBhvr>
                                        <p:cTn id="24" dur="3000" fill="hold"/>
                                        <p:tgtEl>
                                          <p:spTgt spid="13"/>
                                        </p:tgtEl>
                                        <p:attrNameLst>
                                          <p:attrName>ppt_x</p:attrName>
                                          <p:attrName>ppt_y</p:attrName>
                                        </p:attrNameLst>
                                      </p:cBhvr>
                                      <p:rCtr x="-338" y="0"/>
                                    </p:animMotion>
                                  </p:childTnLst>
                                </p:cTn>
                              </p:par>
                            </p:childTnLst>
                          </p:cTn>
                        </p:par>
                        <p:par>
                          <p:cTn id="25" fill="hold">
                            <p:stCondLst>
                              <p:cond delay="3000"/>
                            </p:stCondLst>
                            <p:childTnLst>
                              <p:par>
                                <p:cTn id="26" presetID="1" presetClass="entr" presetSubtype="0"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childTnLst>
                                </p:cTn>
                              </p:par>
                            </p:childTnLst>
                          </p:cTn>
                        </p:par>
                        <p:par>
                          <p:cTn id="28" fill="hold">
                            <p:stCondLst>
                              <p:cond delay="3000"/>
                            </p:stCondLst>
                            <p:childTnLst>
                              <p:par>
                                <p:cTn id="29" presetID="1"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0" presetClass="path" presetSubtype="0" fill="hold" nodeType="clickEffect">
                                  <p:stCondLst>
                                    <p:cond delay="0"/>
                                  </p:stCondLst>
                                  <p:childTnLst>
                                    <p:animMotion origin="layout" path="M 0.01441 0.00394 L -0.43785 0.00394 " pathEditMode="relative" rAng="0" ptsTypes="AA">
                                      <p:cBhvr>
                                        <p:cTn id="38" dur="3000" fill="hold"/>
                                        <p:tgtEl>
                                          <p:spTgt spid="22"/>
                                        </p:tgtEl>
                                        <p:attrNameLst>
                                          <p:attrName>ppt_x</p:attrName>
                                          <p:attrName>ppt_y</p:attrName>
                                        </p:attrNameLst>
                                      </p:cBhvr>
                                      <p:rCtr x="-22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5"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7" name="Picture 6" descr="Defibri.png"/>
          <p:cNvPicPr>
            <a:picLocks noChangeAspect="1"/>
          </p:cNvPicPr>
          <p:nvPr/>
        </p:nvPicPr>
        <p:blipFill>
          <a:blip r:embed="rId3" cstate="print"/>
          <a:stretch>
            <a:fillRect/>
          </a:stretch>
        </p:blipFill>
        <p:spPr>
          <a:xfrm>
            <a:off x="838200" y="1143000"/>
            <a:ext cx="5468270" cy="5310392"/>
          </a:xfrm>
          <a:prstGeom prst="rect">
            <a:avLst/>
          </a:prstGeom>
        </p:spPr>
      </p:pic>
      <p:sp>
        <p:nvSpPr>
          <p:cNvPr id="6" name="TextBox 5"/>
          <p:cNvSpPr txBox="1"/>
          <p:nvPr/>
        </p:nvSpPr>
        <p:spPr>
          <a:xfrm>
            <a:off x="6324600" y="2895600"/>
            <a:ext cx="184731" cy="369332"/>
          </a:xfrm>
          <a:prstGeom prst="rect">
            <a:avLst/>
          </a:prstGeom>
          <a:noFill/>
        </p:spPr>
        <p:txBody>
          <a:bodyPr wrap="none" rtlCol="0">
            <a:spAutoFit/>
          </a:bodyPr>
          <a:lstStyle/>
          <a:p>
            <a:endParaRPr lang="en-US" dirty="0"/>
          </a:p>
        </p:txBody>
      </p:sp>
      <p:sp>
        <p:nvSpPr>
          <p:cNvPr id="9" name="TextBox 8"/>
          <p:cNvSpPr txBox="1"/>
          <p:nvPr/>
        </p:nvSpPr>
        <p:spPr>
          <a:xfrm>
            <a:off x="4953000" y="3581400"/>
            <a:ext cx="2937343" cy="76944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sz="4400" dirty="0" smtClean="0"/>
              <a:t>Defibrillator</a:t>
            </a:r>
            <a:endParaRPr lang="en-US" sz="4400" dirty="0"/>
          </a:p>
        </p:txBody>
      </p:sp>
      <p:sp>
        <p:nvSpPr>
          <p:cNvPr id="10" name="TextBox 9"/>
          <p:cNvSpPr txBox="1"/>
          <p:nvPr/>
        </p:nvSpPr>
        <p:spPr>
          <a:xfrm>
            <a:off x="999736" y="358914"/>
            <a:ext cx="7229864" cy="7078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none" rtlCol="0">
            <a:spAutoFit/>
          </a:bodyPr>
          <a:lstStyle/>
          <a:p>
            <a:r>
              <a:rPr lang="en-US" sz="4000" dirty="0" err="1" smtClean="0">
                <a:latin typeface="NikoshBAN" pitchFamily="2" charset="0"/>
                <a:cs typeface="NikoshBAN" pitchFamily="2" charset="0"/>
              </a:rPr>
              <a:t>হঠা</a:t>
            </a:r>
            <a:r>
              <a:rPr lang="en-US" sz="4000" dirty="0" smtClean="0">
                <a:latin typeface="NikoshBAN" pitchFamily="2" charset="0"/>
                <a:cs typeface="NikoshBAN" pitchFamily="2" charset="0"/>
              </a:rPr>
              <a:t>ৎ </a:t>
            </a:r>
            <a:r>
              <a:rPr lang="en-US" sz="4000" dirty="0" err="1" smtClean="0">
                <a:latin typeface="NikoshBAN" pitchFamily="2" charset="0"/>
                <a:cs typeface="NikoshBAN" pitchFamily="2" charset="0"/>
              </a:rPr>
              <a:t>হৃদযন্ত্রের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বন্ধ</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চিকিৎসার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জন্য</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Content Placeholder 3" descr="Picture4.jpg"/>
          <p:cNvPicPr>
            <a:picLocks noGrp="1" noChangeAspect="1"/>
          </p:cNvPicPr>
          <p:nvPr>
            <p:ph idx="1"/>
          </p:nvPr>
        </p:nvPicPr>
        <p:blipFill>
          <a:blip r:embed="rId3" cstate="print"/>
          <a:stretch>
            <a:fillRect/>
          </a:stretch>
        </p:blipFill>
        <p:spPr>
          <a:xfrm>
            <a:off x="3181312" y="1905000"/>
            <a:ext cx="5714036" cy="3804908"/>
          </a:xfrm>
        </p:spPr>
      </p:pic>
      <p:pic>
        <p:nvPicPr>
          <p:cNvPr id="8" name="Picture 2" descr="defibbrillator"/>
          <p:cNvPicPr>
            <a:picLocks noChangeAspect="1" noChangeArrowheads="1"/>
          </p:cNvPicPr>
          <p:nvPr/>
        </p:nvPicPr>
        <p:blipFill>
          <a:blip r:embed="rId4" cstate="print"/>
          <a:srcRect/>
          <a:stretch>
            <a:fillRect/>
          </a:stretch>
        </p:blipFill>
        <p:spPr bwMode="auto">
          <a:xfrm>
            <a:off x="197936" y="1981200"/>
            <a:ext cx="2954338" cy="3700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4" name="Picture 11" descr="prim-sec-explosion_3"/>
          <p:cNvPicPr>
            <a:picLocks noChangeAspect="1" noChangeArrowheads="1" noCrop="1"/>
          </p:cNvPicPr>
          <p:nvPr/>
        </p:nvPicPr>
        <p:blipFill>
          <a:blip r:embed="rId3" cstate="print"/>
          <a:srcRect/>
          <a:stretch>
            <a:fillRect/>
          </a:stretch>
        </p:blipFill>
        <p:spPr bwMode="auto">
          <a:xfrm>
            <a:off x="1003300" y="1051906"/>
            <a:ext cx="7073900" cy="5425094"/>
          </a:xfrm>
          <a:prstGeom prst="rect">
            <a:avLst/>
          </a:prstGeom>
          <a:ln>
            <a:noFill/>
          </a:ln>
          <a:effectLst>
            <a:softEdge rad="112500"/>
          </a:effectLst>
        </p:spPr>
      </p:pic>
      <p:sp>
        <p:nvSpPr>
          <p:cNvPr id="3" name="TextBox 2"/>
          <p:cNvSpPr txBox="1"/>
          <p:nvPr/>
        </p:nvSpPr>
        <p:spPr>
          <a:xfrm>
            <a:off x="1600200" y="381000"/>
            <a:ext cx="5968301" cy="707886"/>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US" sz="4000" dirty="0" err="1" smtClean="0">
                <a:latin typeface="NikoshBAN" pitchFamily="2" charset="0"/>
                <a:cs typeface="NikoshBAN" pitchFamily="2" charset="0"/>
              </a:rPr>
              <a:t>ধুলা-বালি</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পরিষ্কার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ব্যবহৃত</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যন্ত্র</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43011" name="Picture 2"/>
          <p:cNvPicPr>
            <a:picLocks noGrp="1" noChangeAspect="1" noChangeArrowheads="1"/>
          </p:cNvPicPr>
          <p:nvPr>
            <p:ph idx="1"/>
          </p:nvPr>
        </p:nvPicPr>
        <p:blipFill>
          <a:blip r:embed="rId3" cstate="print"/>
          <a:srcRect/>
          <a:stretch>
            <a:fillRect/>
          </a:stretch>
        </p:blipFill>
        <p:spPr>
          <a:xfrm>
            <a:off x="753687" y="1077410"/>
            <a:ext cx="7865226" cy="5475790"/>
          </a:xfrm>
          <a:prstGeom prst="rect">
            <a:avLst/>
          </a:prstGeom>
          <a:ln>
            <a:noFill/>
          </a:ln>
          <a:effectLst>
            <a:softEdge rad="112500"/>
          </a:effectLst>
        </p:spPr>
      </p:pic>
      <p:sp>
        <p:nvSpPr>
          <p:cNvPr id="4" name="TextBox 3"/>
          <p:cNvSpPr txBox="1"/>
          <p:nvPr/>
        </p:nvSpPr>
        <p:spPr>
          <a:xfrm>
            <a:off x="2286000" y="354903"/>
            <a:ext cx="4616970"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err="1" smtClean="0">
                <a:latin typeface="NikoshBAN" pitchFamily="2" charset="0"/>
                <a:cs typeface="NikoshBAN" pitchFamily="2" charset="0"/>
              </a:rPr>
              <a:t>স্থির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বৈদ্যুতিক</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এয়ার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ফিল্টার</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0400" y="388203"/>
            <a:ext cx="2438488"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দলগত</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4" name="Picture 3" descr="printer copy.png"/>
          <p:cNvPicPr>
            <a:picLocks noChangeAspect="1"/>
          </p:cNvPicPr>
          <p:nvPr/>
        </p:nvPicPr>
        <p:blipFill>
          <a:blip r:embed="rId3" cstate="print"/>
          <a:stretch>
            <a:fillRect/>
          </a:stretch>
        </p:blipFill>
        <p:spPr>
          <a:xfrm>
            <a:off x="2438400" y="1447800"/>
            <a:ext cx="3962400" cy="3057652"/>
          </a:xfrm>
          <a:prstGeom prst="rect">
            <a:avLst/>
          </a:prstGeom>
        </p:spPr>
      </p:pic>
      <p:sp>
        <p:nvSpPr>
          <p:cNvPr id="6" name="TextBox 5"/>
          <p:cNvSpPr txBox="1"/>
          <p:nvPr/>
        </p:nvSpPr>
        <p:spPr>
          <a:xfrm>
            <a:off x="631274" y="4590871"/>
            <a:ext cx="7903126" cy="1200329"/>
          </a:xfrm>
          <a:prstGeom prst="rect">
            <a:avLst/>
          </a:prstGeom>
          <a:solidFill>
            <a:schemeClr val="accent6">
              <a:lumMod val="20000"/>
              <a:lumOff val="80000"/>
            </a:schemeClr>
          </a:solidFill>
        </p:spPr>
        <p:txBody>
          <a:bodyPr wrap="none" rtlCol="0">
            <a:spAutoFit/>
          </a:bodyPr>
          <a:lstStyle/>
          <a:p>
            <a:r>
              <a:rPr lang="bn-BD" sz="3600" dirty="0" smtClean="0">
                <a:latin typeface="NikoshBAN" pitchFamily="2" charset="0"/>
                <a:cs typeface="NikoshBAN" pitchFamily="2" charset="0"/>
              </a:rPr>
              <a:t>উপরে প্রদর্শিত যন্ত্রটিতে ব্যবহৃত ড্রামটি ঋণাত্মক আধানে </a:t>
            </a:r>
          </a:p>
          <a:p>
            <a:r>
              <a:rPr lang="bn-BD" sz="3600" dirty="0" smtClean="0">
                <a:latin typeface="NikoshBAN" pitchFamily="2" charset="0"/>
                <a:cs typeface="NikoshBAN" pitchFamily="2" charset="0"/>
              </a:rPr>
              <a:t>চার্জিত হলে যন্ত্রটির কার্যপ্রণালী ব্যাখ্যা কর।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0164" y="2590800"/>
            <a:ext cx="4495800" cy="3046988"/>
          </a:xfrm>
          <a:prstGeom prst="rect">
            <a:avLst/>
          </a:prstGeom>
          <a:noFill/>
        </p:spPr>
        <p:txBody>
          <a:bodyPr wrap="square" rtlCol="0">
            <a:spAutoFit/>
          </a:bodyPr>
          <a:lstStyle/>
          <a:p>
            <a:r>
              <a:rPr lang="bn-BD" sz="2400" dirty="0" smtClean="0"/>
              <a:t>মোঃ মুনছুর আহম্মেদ</a:t>
            </a:r>
            <a:endParaRPr lang="en-US" sz="2400" dirty="0" smtClean="0"/>
          </a:p>
          <a:p>
            <a:endParaRPr lang="bn-BD" sz="2000" dirty="0" smtClean="0"/>
          </a:p>
          <a:p>
            <a:r>
              <a:rPr lang="bn-BD" sz="2400" dirty="0" smtClean="0"/>
              <a:t>টামটা আদর্শ উচ্চ বিদ্যালয়</a:t>
            </a:r>
            <a:endParaRPr lang="en-US" sz="2400" dirty="0" smtClean="0"/>
          </a:p>
          <a:p>
            <a:endParaRPr lang="bn-BD" sz="2000" dirty="0" smtClean="0"/>
          </a:p>
          <a:p>
            <a:r>
              <a:rPr lang="bn-BD" sz="2400" dirty="0" smtClean="0"/>
              <a:t>সহকারি শিক্ষক (ICT)</a:t>
            </a:r>
            <a:endParaRPr lang="en-US" sz="2400" dirty="0" smtClean="0"/>
          </a:p>
          <a:p>
            <a:endParaRPr lang="bn-BD" sz="2000" dirty="0" smtClean="0"/>
          </a:p>
          <a:p>
            <a:r>
              <a:rPr lang="en-US" dirty="0" err="1" smtClean="0"/>
              <a:t>মোবাইল</a:t>
            </a:r>
            <a:r>
              <a:rPr lang="en-US" dirty="0" smtClean="0"/>
              <a:t> নং-০১৭২৪-০০১৩২৩</a:t>
            </a:r>
          </a:p>
          <a:p>
            <a:endParaRPr lang="bn-BD" dirty="0" smtClean="0"/>
          </a:p>
          <a:p>
            <a:r>
              <a:rPr lang="en-US" dirty="0" smtClean="0"/>
              <a:t>ইমেইল-ahmmad_monsur@yahoo.com</a:t>
            </a:r>
            <a:endParaRPr lang="en-US" dirty="0"/>
          </a:p>
        </p:txBody>
      </p:sp>
      <p:sp>
        <p:nvSpPr>
          <p:cNvPr id="4" name="TextBox 3"/>
          <p:cNvSpPr txBox="1"/>
          <p:nvPr/>
        </p:nvSpPr>
        <p:spPr>
          <a:xfrm>
            <a:off x="4953000" y="2590800"/>
            <a:ext cx="3969327" cy="3046988"/>
          </a:xfrm>
          <a:prstGeom prst="rect">
            <a:avLst/>
          </a:prstGeom>
          <a:noFill/>
        </p:spPr>
        <p:txBody>
          <a:bodyPr wrap="square" rtlCol="0">
            <a:spAutoFit/>
          </a:bodyPr>
          <a:lstStyle/>
          <a:p>
            <a:r>
              <a:rPr lang="en-US" sz="4800" dirty="0" err="1" smtClean="0"/>
              <a:t>পদার্থ</a:t>
            </a:r>
            <a:r>
              <a:rPr lang="en-US" sz="4800" dirty="0" smtClean="0"/>
              <a:t> </a:t>
            </a:r>
            <a:r>
              <a:rPr lang="en-US" sz="4800" dirty="0" err="1" smtClean="0"/>
              <a:t>বিজ্ঞান</a:t>
            </a:r>
            <a:endParaRPr lang="en-US" sz="4800" dirty="0" smtClean="0"/>
          </a:p>
          <a:p>
            <a:r>
              <a:rPr lang="en-US" sz="4800" dirty="0" err="1" smtClean="0"/>
              <a:t>শ্রেণি</a:t>
            </a:r>
            <a:r>
              <a:rPr lang="en-US" sz="4800" dirty="0" smtClean="0"/>
              <a:t> -১০ম</a:t>
            </a:r>
          </a:p>
          <a:p>
            <a:r>
              <a:rPr lang="en-US" sz="4800" dirty="0" err="1" smtClean="0"/>
              <a:t>অধ্যায়</a:t>
            </a:r>
            <a:r>
              <a:rPr lang="en-US" sz="4800" dirty="0" smtClean="0"/>
              <a:t> -১০ম</a:t>
            </a:r>
          </a:p>
          <a:p>
            <a:r>
              <a:rPr lang="en-US" sz="4800" dirty="0" err="1" smtClean="0"/>
              <a:t>স্থির</a:t>
            </a:r>
            <a:r>
              <a:rPr lang="en-US" sz="4800" dirty="0" smtClean="0"/>
              <a:t> </a:t>
            </a:r>
            <a:r>
              <a:rPr lang="en-US" sz="4800" dirty="0" err="1" smtClean="0"/>
              <a:t>তড়ি</a:t>
            </a:r>
            <a:r>
              <a:rPr lang="en-US" sz="4800" dirty="0" smtClean="0"/>
              <a:t>ৎ</a:t>
            </a:r>
            <a:endParaRPr lang="en-US" sz="4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2636" y="20782"/>
            <a:ext cx="1870364" cy="2341917"/>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348025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3000" fill="hold"/>
                                        <p:tgtEl>
                                          <p:spTgt spid="5"/>
                                        </p:tgtEl>
                                        <p:attrNameLst>
                                          <p:attrName>ppt_w</p:attrName>
                                        </p:attrNameLst>
                                      </p:cBhvr>
                                      <p:tavLst>
                                        <p:tav tm="0">
                                          <p:val>
                                            <p:strVal val="#ppt_w*0.70"/>
                                          </p:val>
                                        </p:tav>
                                        <p:tav tm="100000">
                                          <p:val>
                                            <p:strVal val="#ppt_w"/>
                                          </p:val>
                                        </p:tav>
                                      </p:tavLst>
                                    </p:anim>
                                    <p:anim calcmode="lin" valueType="num">
                                      <p:cBhvr>
                                        <p:cTn id="15" dur="3000" fill="hold"/>
                                        <p:tgtEl>
                                          <p:spTgt spid="5"/>
                                        </p:tgtEl>
                                        <p:attrNameLst>
                                          <p:attrName>ppt_h</p:attrName>
                                        </p:attrNameLst>
                                      </p:cBhvr>
                                      <p:tavLst>
                                        <p:tav tm="0">
                                          <p:val>
                                            <p:strVal val="#ppt_h"/>
                                          </p:val>
                                        </p:tav>
                                        <p:tav tm="100000">
                                          <p:val>
                                            <p:strVal val="#ppt_h"/>
                                          </p:val>
                                        </p:tav>
                                      </p:tavLst>
                                    </p:anim>
                                    <p:animEffect transition="in" filter="fade">
                                      <p:cBhvr>
                                        <p:cTn id="16" dur="3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Rectangle 2" descr="Dashed horizontal"/>
          <p:cNvSpPr>
            <a:spLocks noChangeArrowheads="1"/>
          </p:cNvSpPr>
          <p:nvPr/>
        </p:nvSpPr>
        <p:spPr bwMode="auto">
          <a:xfrm>
            <a:off x="1295400" y="1524000"/>
            <a:ext cx="6669088" cy="3719513"/>
          </a:xfrm>
          <a:prstGeom prst="rect">
            <a:avLst/>
          </a:prstGeom>
          <a:pattFill prst="dashHorz">
            <a:fgClr>
              <a:schemeClr val="accent2">
                <a:alpha val="79999"/>
              </a:schemeClr>
            </a:fgClr>
            <a:bgClr>
              <a:schemeClr val="bg1">
                <a:alpha val="79999"/>
              </a:schemeClr>
            </a:bgClr>
          </a:pattFill>
          <a:ln w="9525">
            <a:solidFill>
              <a:schemeClr val="hlink"/>
            </a:solidFill>
            <a:miter lim="800000"/>
            <a:headEnd/>
            <a:tailEnd/>
          </a:ln>
        </p:spPr>
        <p:txBody>
          <a:bodyPr wrap="none" anchor="ctr"/>
          <a:lstStyle/>
          <a:p>
            <a:endParaRPr lang="en-GB"/>
          </a:p>
        </p:txBody>
      </p:sp>
      <p:grpSp>
        <p:nvGrpSpPr>
          <p:cNvPr id="3" name="Group 3"/>
          <p:cNvGrpSpPr>
            <a:grpSpLocks/>
          </p:cNvGrpSpPr>
          <p:nvPr/>
        </p:nvGrpSpPr>
        <p:grpSpPr bwMode="auto">
          <a:xfrm>
            <a:off x="3962400" y="5676900"/>
            <a:ext cx="590550" cy="1066800"/>
            <a:chOff x="2496" y="3576"/>
            <a:chExt cx="372" cy="672"/>
          </a:xfrm>
        </p:grpSpPr>
        <p:sp>
          <p:nvSpPr>
            <p:cNvPr id="4" name="Rectangle 4"/>
            <p:cNvSpPr>
              <a:spLocks noChangeArrowheads="1"/>
            </p:cNvSpPr>
            <p:nvPr/>
          </p:nvSpPr>
          <p:spPr bwMode="auto">
            <a:xfrm>
              <a:off x="2496" y="3768"/>
              <a:ext cx="336" cy="48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spcBef>
                  <a:spcPct val="0"/>
                </a:spcBef>
              </a:pPr>
              <a:r>
                <a:rPr lang="en-US">
                  <a:solidFill>
                    <a:schemeClr val="bg1"/>
                  </a:solidFill>
                </a:rPr>
                <a:t>9V</a:t>
              </a:r>
            </a:p>
          </p:txBody>
        </p:sp>
        <p:sp>
          <p:nvSpPr>
            <p:cNvPr id="5" name="Oval 5"/>
            <p:cNvSpPr>
              <a:spLocks noChangeArrowheads="1"/>
            </p:cNvSpPr>
            <p:nvPr/>
          </p:nvSpPr>
          <p:spPr bwMode="auto">
            <a:xfrm>
              <a:off x="2592"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6" name="Oval 6"/>
            <p:cNvSpPr>
              <a:spLocks noChangeArrowheads="1"/>
            </p:cNvSpPr>
            <p:nvPr/>
          </p:nvSpPr>
          <p:spPr bwMode="auto">
            <a:xfrm>
              <a:off x="2736"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7" name="Text Box 7"/>
            <p:cNvSpPr txBox="1">
              <a:spLocks noChangeArrowheads="1"/>
            </p:cNvSpPr>
            <p:nvPr/>
          </p:nvSpPr>
          <p:spPr bwMode="auto">
            <a:xfrm>
              <a:off x="2496" y="3672"/>
              <a:ext cx="224"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sp>
          <p:nvSpPr>
            <p:cNvPr id="8" name="Text Box 8"/>
            <p:cNvSpPr txBox="1">
              <a:spLocks noChangeArrowheads="1"/>
            </p:cNvSpPr>
            <p:nvPr/>
          </p:nvSpPr>
          <p:spPr bwMode="auto">
            <a:xfrm>
              <a:off x="2688" y="3672"/>
              <a:ext cx="180"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grpSp>
      <p:sp>
        <p:nvSpPr>
          <p:cNvPr id="9" name="Rectangle 11"/>
          <p:cNvSpPr>
            <a:spLocks noChangeArrowheads="1"/>
          </p:cNvSpPr>
          <p:nvPr/>
        </p:nvSpPr>
        <p:spPr bwMode="auto">
          <a:xfrm>
            <a:off x="7772400" y="1524000"/>
            <a:ext cx="609600" cy="3657600"/>
          </a:xfrm>
          <a:prstGeom prst="rect">
            <a:avLst/>
          </a:prstGeom>
          <a:solidFill>
            <a:srgbClr val="00FF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00FF00"/>
            </a:extrusionClr>
          </a:sp3d>
        </p:spPr>
        <p:txBody>
          <a:bodyPr wrap="none" anchor="ctr">
            <a:flatTx/>
          </a:bodyPr>
          <a:lstStyle/>
          <a:p>
            <a:pPr>
              <a:spcBef>
                <a:spcPct val="0"/>
              </a:spcBef>
            </a:pPr>
            <a:r>
              <a:rPr lang="en-US" sz="5400" b="1">
                <a:latin typeface="Arial" charset="0"/>
              </a:rPr>
              <a:t>-</a:t>
            </a:r>
          </a:p>
        </p:txBody>
      </p:sp>
      <p:sp>
        <p:nvSpPr>
          <p:cNvPr id="10" name="Rectangle 12"/>
          <p:cNvSpPr>
            <a:spLocks noChangeArrowheads="1"/>
          </p:cNvSpPr>
          <p:nvPr/>
        </p:nvSpPr>
        <p:spPr bwMode="auto">
          <a:xfrm>
            <a:off x="762000" y="1524000"/>
            <a:ext cx="609600" cy="3657600"/>
          </a:xfrm>
          <a:prstGeom prst="rect">
            <a:avLst/>
          </a:prstGeom>
          <a:solidFill>
            <a:srgbClr val="FF00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0000"/>
            </a:extrusionClr>
          </a:sp3d>
        </p:spPr>
        <p:txBody>
          <a:bodyPr wrap="none" anchor="ctr">
            <a:flatTx/>
          </a:bodyPr>
          <a:lstStyle/>
          <a:p>
            <a:pPr>
              <a:spcBef>
                <a:spcPct val="0"/>
              </a:spcBef>
            </a:pPr>
            <a:r>
              <a:rPr lang="en-US" sz="5400" b="1">
                <a:solidFill>
                  <a:srgbClr val="FFFFFF"/>
                </a:solidFill>
                <a:latin typeface="Arial" charset="0"/>
              </a:rPr>
              <a:t>+</a:t>
            </a:r>
          </a:p>
        </p:txBody>
      </p:sp>
      <p:sp>
        <p:nvSpPr>
          <p:cNvPr id="11" name="Freeform 13"/>
          <p:cNvSpPr>
            <a:spLocks/>
          </p:cNvSpPr>
          <p:nvPr/>
        </p:nvSpPr>
        <p:spPr bwMode="auto">
          <a:xfrm>
            <a:off x="1117600" y="5257800"/>
            <a:ext cx="3073400" cy="749300"/>
          </a:xfrm>
          <a:custGeom>
            <a:avLst/>
            <a:gdLst>
              <a:gd name="T0" fmla="*/ 1920 w 1936"/>
              <a:gd name="T1" fmla="*/ 288 h 472"/>
              <a:gd name="T2" fmla="*/ 1872 w 1936"/>
              <a:gd name="T3" fmla="*/ 144 h 472"/>
              <a:gd name="T4" fmla="*/ 1536 w 1936"/>
              <a:gd name="T5" fmla="*/ 240 h 472"/>
              <a:gd name="T6" fmla="*/ 432 w 1936"/>
              <a:gd name="T7" fmla="*/ 432 h 472"/>
              <a:gd name="T8" fmla="*/ 0 w 1936"/>
              <a:gd name="T9" fmla="*/ 0 h 472"/>
              <a:gd name="T10" fmla="*/ 0 60000 65536"/>
              <a:gd name="T11" fmla="*/ 0 60000 65536"/>
              <a:gd name="T12" fmla="*/ 0 60000 65536"/>
              <a:gd name="T13" fmla="*/ 0 60000 65536"/>
              <a:gd name="T14" fmla="*/ 0 60000 65536"/>
              <a:gd name="T15" fmla="*/ 0 w 1936"/>
              <a:gd name="T16" fmla="*/ 0 h 472"/>
              <a:gd name="T17" fmla="*/ 1936 w 1936"/>
              <a:gd name="T18" fmla="*/ 472 h 472"/>
            </a:gdLst>
            <a:ahLst/>
            <a:cxnLst>
              <a:cxn ang="T10">
                <a:pos x="T0" y="T1"/>
              </a:cxn>
              <a:cxn ang="T11">
                <a:pos x="T2" y="T3"/>
              </a:cxn>
              <a:cxn ang="T12">
                <a:pos x="T4" y="T5"/>
              </a:cxn>
              <a:cxn ang="T13">
                <a:pos x="T6" y="T7"/>
              </a:cxn>
              <a:cxn ang="T14">
                <a:pos x="T8" y="T9"/>
              </a:cxn>
            </a:cxnLst>
            <a:rect l="T15" t="T16" r="T17" b="T18"/>
            <a:pathLst>
              <a:path w="1936" h="472">
                <a:moveTo>
                  <a:pt x="1920" y="288"/>
                </a:moveTo>
                <a:cubicBezTo>
                  <a:pt x="1928" y="220"/>
                  <a:pt x="1936" y="152"/>
                  <a:pt x="1872" y="144"/>
                </a:cubicBezTo>
                <a:cubicBezTo>
                  <a:pt x="1808" y="136"/>
                  <a:pt x="1776" y="192"/>
                  <a:pt x="1536" y="240"/>
                </a:cubicBezTo>
                <a:cubicBezTo>
                  <a:pt x="1296" y="288"/>
                  <a:pt x="688" y="472"/>
                  <a:pt x="432" y="432"/>
                </a:cubicBezTo>
                <a:cubicBezTo>
                  <a:pt x="176" y="392"/>
                  <a:pt x="88" y="196"/>
                  <a:pt x="0" y="0"/>
                </a:cubicBezTo>
              </a:path>
            </a:pathLst>
          </a:custGeom>
          <a:noFill/>
          <a:ln w="50800">
            <a:solidFill>
              <a:srgbClr val="800000"/>
            </a:solidFill>
            <a:round/>
            <a:headEnd/>
            <a:tailEnd/>
          </a:ln>
        </p:spPr>
        <p:txBody>
          <a:bodyPr/>
          <a:lstStyle/>
          <a:p>
            <a:endParaRPr lang="en-GB"/>
          </a:p>
        </p:txBody>
      </p:sp>
      <p:sp>
        <p:nvSpPr>
          <p:cNvPr id="12" name="Freeform 14"/>
          <p:cNvSpPr>
            <a:spLocks/>
          </p:cNvSpPr>
          <p:nvPr/>
        </p:nvSpPr>
        <p:spPr bwMode="auto">
          <a:xfrm>
            <a:off x="4419600" y="5283200"/>
            <a:ext cx="3860800" cy="812800"/>
          </a:xfrm>
          <a:custGeom>
            <a:avLst/>
            <a:gdLst>
              <a:gd name="T0" fmla="*/ 0 w 2432"/>
              <a:gd name="T1" fmla="*/ 240 h 512"/>
              <a:gd name="T2" fmla="*/ 192 w 2432"/>
              <a:gd name="T3" fmla="*/ 144 h 512"/>
              <a:gd name="T4" fmla="*/ 816 w 2432"/>
              <a:gd name="T5" fmla="*/ 336 h 512"/>
              <a:gd name="T6" fmla="*/ 1824 w 2432"/>
              <a:gd name="T7" fmla="*/ 480 h 512"/>
              <a:gd name="T8" fmla="*/ 2352 w 2432"/>
              <a:gd name="T9" fmla="*/ 432 h 512"/>
              <a:gd name="T10" fmla="*/ 2304 w 2432"/>
              <a:gd name="T11" fmla="*/ 0 h 512"/>
              <a:gd name="T12" fmla="*/ 0 60000 65536"/>
              <a:gd name="T13" fmla="*/ 0 60000 65536"/>
              <a:gd name="T14" fmla="*/ 0 60000 65536"/>
              <a:gd name="T15" fmla="*/ 0 60000 65536"/>
              <a:gd name="T16" fmla="*/ 0 60000 65536"/>
              <a:gd name="T17" fmla="*/ 0 60000 65536"/>
              <a:gd name="T18" fmla="*/ 0 w 2432"/>
              <a:gd name="T19" fmla="*/ 0 h 512"/>
              <a:gd name="T20" fmla="*/ 2432 w 2432"/>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2432" h="512">
                <a:moveTo>
                  <a:pt x="0" y="240"/>
                </a:moveTo>
                <a:cubicBezTo>
                  <a:pt x="28" y="184"/>
                  <a:pt x="56" y="128"/>
                  <a:pt x="192" y="144"/>
                </a:cubicBezTo>
                <a:cubicBezTo>
                  <a:pt x="328" y="160"/>
                  <a:pt x="544" y="280"/>
                  <a:pt x="816" y="336"/>
                </a:cubicBezTo>
                <a:cubicBezTo>
                  <a:pt x="1088" y="392"/>
                  <a:pt x="1568" y="464"/>
                  <a:pt x="1824" y="480"/>
                </a:cubicBezTo>
                <a:cubicBezTo>
                  <a:pt x="2080" y="496"/>
                  <a:pt x="2272" y="512"/>
                  <a:pt x="2352" y="432"/>
                </a:cubicBezTo>
                <a:cubicBezTo>
                  <a:pt x="2432" y="352"/>
                  <a:pt x="2368" y="176"/>
                  <a:pt x="2304" y="0"/>
                </a:cubicBezTo>
              </a:path>
            </a:pathLst>
          </a:custGeom>
          <a:noFill/>
          <a:ln w="50800">
            <a:solidFill>
              <a:srgbClr val="008000"/>
            </a:solidFill>
            <a:round/>
            <a:headEnd/>
            <a:tailEnd/>
          </a:ln>
        </p:spPr>
        <p:txBody>
          <a:bodyPr/>
          <a:lstStyle/>
          <a:p>
            <a:endParaRPr lang="en-GB"/>
          </a:p>
        </p:txBody>
      </p:sp>
      <p:sp>
        <p:nvSpPr>
          <p:cNvPr id="13" name="Rectangle 15"/>
          <p:cNvSpPr>
            <a:spLocks noChangeArrowheads="1"/>
          </p:cNvSpPr>
          <p:nvPr/>
        </p:nvSpPr>
        <p:spPr bwMode="auto">
          <a:xfrm>
            <a:off x="762000" y="1524000"/>
            <a:ext cx="609600" cy="36576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FFFF"/>
            </a:extrusionClr>
          </a:sp3d>
        </p:spPr>
        <p:txBody>
          <a:bodyPr wrap="none" anchor="ctr">
            <a:flatTx/>
          </a:bodyPr>
          <a:lstStyle/>
          <a:p>
            <a:pPr>
              <a:spcBef>
                <a:spcPct val="0"/>
              </a:spcBef>
            </a:pPr>
            <a:endParaRPr lang="en-US" sz="5400" b="1">
              <a:solidFill>
                <a:srgbClr val="FFFFFF"/>
              </a:solidFill>
              <a:latin typeface="Arial" charset="0"/>
            </a:endParaRPr>
          </a:p>
        </p:txBody>
      </p:sp>
      <p:sp>
        <p:nvSpPr>
          <p:cNvPr id="14" name="Rectangle 16"/>
          <p:cNvSpPr>
            <a:spLocks noChangeArrowheads="1"/>
          </p:cNvSpPr>
          <p:nvPr/>
        </p:nvSpPr>
        <p:spPr bwMode="auto">
          <a:xfrm>
            <a:off x="7772400" y="1524000"/>
            <a:ext cx="609600" cy="3657600"/>
          </a:xfrm>
          <a:prstGeom prst="rect">
            <a:avLst/>
          </a:prstGeom>
          <a:gradFill rotWithShape="1">
            <a:gsLst>
              <a:gs pos="0">
                <a:srgbClr val="FFFFFF"/>
              </a:gs>
              <a:gs pos="7001">
                <a:srgbClr val="E6E6E6"/>
              </a:gs>
              <a:gs pos="32001">
                <a:srgbClr val="7D8496"/>
              </a:gs>
              <a:gs pos="47000">
                <a:srgbClr val="E6E6E6"/>
              </a:gs>
              <a:gs pos="85001">
                <a:srgbClr val="7D8496"/>
              </a:gs>
              <a:gs pos="100000">
                <a:srgbClr val="E6E6E6"/>
              </a:gs>
            </a:gsLst>
            <a:lin ang="2700000" scaled="1"/>
          </a:gra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FFFF"/>
            </a:extrusionClr>
          </a:sp3d>
        </p:spPr>
        <p:txBody>
          <a:bodyPr wrap="none" anchor="ctr">
            <a:flatTx/>
          </a:bodyPr>
          <a:lstStyle/>
          <a:p>
            <a:pPr>
              <a:spcBef>
                <a:spcPct val="0"/>
              </a:spcBef>
            </a:pPr>
            <a:endParaRPr lang="en-US" sz="5400" b="1">
              <a:solidFill>
                <a:srgbClr val="FFFFFF"/>
              </a:solidFill>
              <a:latin typeface="Arial" charset="0"/>
            </a:endParaRPr>
          </a:p>
        </p:txBody>
      </p:sp>
      <p:sp>
        <p:nvSpPr>
          <p:cNvPr id="15" name="TextBox 14"/>
          <p:cNvSpPr txBox="1"/>
          <p:nvPr/>
        </p:nvSpPr>
        <p:spPr>
          <a:xfrm>
            <a:off x="3886200" y="159603"/>
            <a:ext cx="1795684"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spc="300" dirty="0" err="1" smtClean="0">
                <a:latin typeface="NikoshBAN" pitchFamily="2" charset="0"/>
                <a:cs typeface="NikoshBAN" pitchFamily="2" charset="0"/>
              </a:rPr>
              <a:t>মূল্যায়ন</a:t>
            </a:r>
            <a:endParaRPr lang="en-US" sz="4800" spc="300" dirty="0">
              <a:latin typeface="NikoshBAN" pitchFamily="2" charset="0"/>
              <a:cs typeface="NikoshBAN" pitchFamily="2" charset="0"/>
            </a:endParaRPr>
          </a:p>
        </p:txBody>
      </p:sp>
      <p:sp>
        <p:nvSpPr>
          <p:cNvPr id="16" name="TextBox 15"/>
          <p:cNvSpPr txBox="1"/>
          <p:nvPr/>
        </p:nvSpPr>
        <p:spPr>
          <a:xfrm>
            <a:off x="3124200" y="2133600"/>
            <a:ext cx="3062057"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600" spc="300" dirty="0" err="1" smtClean="0">
                <a:latin typeface="NikoshBAN" pitchFamily="2" charset="0"/>
                <a:cs typeface="NikoshBAN" pitchFamily="2" charset="0"/>
              </a:rPr>
              <a:t>এখানে</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কী</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ঘটছে</a:t>
            </a:r>
            <a:r>
              <a:rPr lang="en-US" sz="3600" spc="300" dirty="0" smtClean="0">
                <a:latin typeface="NikoshBAN" pitchFamily="2" charset="0"/>
                <a:cs typeface="NikoshBAN" pitchFamily="2" charset="0"/>
              </a:rPr>
              <a:t>?</a:t>
            </a:r>
            <a:endParaRPr lang="en-US" sz="3600" spc="3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xit" presetSubtype="2" fill="hold" grpId="0" nodeType="afterEffect">
                                  <p:stCondLst>
                                    <p:cond delay="0"/>
                                  </p:stCondLst>
                                  <p:childTnLst>
                                    <p:animEffect transition="out" filter="wipe(right)">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22" presetClass="exit" presetSubtype="8" fill="hold" grpId="0" nodeType="withEffect">
                                  <p:stCondLst>
                                    <p:cond delay="0"/>
                                  </p:stCondLst>
                                  <p:childTnLst>
                                    <p:animEffect transition="out" filter="wipe(left)">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childTnLst>
                          </p:cTn>
                        </p:par>
                        <p:par>
                          <p:cTn id="23" fill="hold">
                            <p:stCondLst>
                              <p:cond delay="1500"/>
                            </p:stCondLst>
                            <p:childTnLst>
                              <p:par>
                                <p:cTn id="24" presetID="10" presetClass="entr" presetSubtype="0" fill="hold" grpId="0"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childTnLst>
                                </p:cTn>
                              </p:par>
                            </p:childTnLst>
                          </p:cTn>
                        </p:par>
                        <p:par>
                          <p:cTn id="27" fill="hold">
                            <p:stCondLst>
                              <p:cond delay="2500"/>
                            </p:stCondLst>
                            <p:childTnLst>
                              <p:par>
                                <p:cTn id="28" presetID="26" presetClass="emph" presetSubtype="0" repeatCount="3000" fill="hold" grpId="1" nodeType="afterEffect">
                                  <p:stCondLst>
                                    <p:cond delay="0"/>
                                  </p:stCondLst>
                                  <p:childTnLst>
                                    <p:animEffect transition="out" filter="fade">
                                      <p:cBhvr>
                                        <p:cTn id="29" dur="3000" tmFilter="0, 0; .2, .5; .8, .5; 1, 0"/>
                                        <p:tgtEl>
                                          <p:spTgt spid="2"/>
                                        </p:tgtEl>
                                      </p:cBhvr>
                                    </p:animEffect>
                                    <p:animScale>
                                      <p:cBhvr>
                                        <p:cTn id="30" dur="1500" autoRev="1" fill="hold"/>
                                        <p:tgtEl>
                                          <p:spTgt spid="2"/>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3" grpId="0" animBg="1"/>
      <p:bldP spid="14" grpId="0" animBg="1"/>
      <p:bldP spid="15" grpId="0" animBg="1"/>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1506" name="Rectangle 2" descr="Dashed horizontal"/>
          <p:cNvSpPr>
            <a:spLocks noChangeArrowheads="1"/>
          </p:cNvSpPr>
          <p:nvPr/>
        </p:nvSpPr>
        <p:spPr bwMode="auto">
          <a:xfrm>
            <a:off x="1295400" y="1524000"/>
            <a:ext cx="6669088" cy="3719513"/>
          </a:xfrm>
          <a:prstGeom prst="rect">
            <a:avLst/>
          </a:prstGeom>
          <a:pattFill prst="dashHorz">
            <a:fgClr>
              <a:schemeClr val="accent2">
                <a:alpha val="58823"/>
              </a:schemeClr>
            </a:fgClr>
            <a:bgClr>
              <a:schemeClr val="bg1">
                <a:alpha val="58823"/>
              </a:schemeClr>
            </a:bgClr>
          </a:pattFill>
          <a:ln w="9525">
            <a:solidFill>
              <a:schemeClr val="hlink"/>
            </a:solidFill>
            <a:miter lim="800000"/>
            <a:headEnd/>
            <a:tailEnd/>
          </a:ln>
        </p:spPr>
        <p:txBody>
          <a:bodyPr wrap="none" anchor="ctr"/>
          <a:lstStyle/>
          <a:p>
            <a:endParaRPr lang="en-GB"/>
          </a:p>
        </p:txBody>
      </p:sp>
      <p:grpSp>
        <p:nvGrpSpPr>
          <p:cNvPr id="2" name="Group 3"/>
          <p:cNvGrpSpPr>
            <a:grpSpLocks/>
          </p:cNvGrpSpPr>
          <p:nvPr/>
        </p:nvGrpSpPr>
        <p:grpSpPr bwMode="auto">
          <a:xfrm>
            <a:off x="3962400" y="5676900"/>
            <a:ext cx="590550" cy="1066800"/>
            <a:chOff x="2496" y="3576"/>
            <a:chExt cx="372" cy="672"/>
          </a:xfrm>
        </p:grpSpPr>
        <p:sp>
          <p:nvSpPr>
            <p:cNvPr id="21522" name="Rectangle 4"/>
            <p:cNvSpPr>
              <a:spLocks noChangeArrowheads="1"/>
            </p:cNvSpPr>
            <p:nvPr/>
          </p:nvSpPr>
          <p:spPr bwMode="auto">
            <a:xfrm>
              <a:off x="2496" y="3768"/>
              <a:ext cx="336" cy="480"/>
            </a:xfrm>
            <a:prstGeom prst="rect">
              <a:avLst/>
            </a:prstGeom>
            <a:solidFill>
              <a:srgbClr val="FF9900"/>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9900"/>
              </a:extrusionClr>
            </a:sp3d>
          </p:spPr>
          <p:txBody>
            <a:bodyPr wrap="none" anchor="ctr">
              <a:flatTx/>
            </a:bodyPr>
            <a:lstStyle/>
            <a:p>
              <a:pPr>
                <a:spcBef>
                  <a:spcPct val="0"/>
                </a:spcBef>
              </a:pPr>
              <a:r>
                <a:rPr lang="en-US" dirty="0">
                  <a:solidFill>
                    <a:schemeClr val="bg1"/>
                  </a:solidFill>
                </a:rPr>
                <a:t>9V</a:t>
              </a:r>
            </a:p>
          </p:txBody>
        </p:sp>
        <p:sp>
          <p:nvSpPr>
            <p:cNvPr id="21523" name="Oval 5"/>
            <p:cNvSpPr>
              <a:spLocks noChangeArrowheads="1"/>
            </p:cNvSpPr>
            <p:nvPr/>
          </p:nvSpPr>
          <p:spPr bwMode="auto">
            <a:xfrm>
              <a:off x="2592"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21524" name="Oval 6"/>
            <p:cNvSpPr>
              <a:spLocks noChangeArrowheads="1"/>
            </p:cNvSpPr>
            <p:nvPr/>
          </p:nvSpPr>
          <p:spPr bwMode="auto">
            <a:xfrm>
              <a:off x="2736" y="3576"/>
              <a:ext cx="96" cy="48"/>
            </a:xfrm>
            <a:prstGeom prst="ellipse">
              <a:avLst/>
            </a:prstGeom>
            <a:solidFill>
              <a:srgbClr val="FF9900"/>
            </a:solidFill>
            <a:ln w="9525">
              <a:round/>
              <a:headEnd/>
              <a:tailEnd/>
            </a:ln>
            <a:scene3d>
              <a:camera prst="legacyPerspectiveBottom"/>
              <a:lightRig rig="legacyFlat3" dir="t"/>
            </a:scene3d>
            <a:sp3d extrusionH="887400" prstMaterial="legacyMatte">
              <a:bevelT w="13500" h="13500" prst="angle"/>
              <a:bevelB w="13500" h="13500" prst="angle"/>
              <a:extrusionClr>
                <a:srgbClr val="FF9900"/>
              </a:extrusionClr>
            </a:sp3d>
          </p:spPr>
          <p:txBody>
            <a:bodyPr wrap="none" anchor="ctr">
              <a:flatTx/>
            </a:bodyPr>
            <a:lstStyle/>
            <a:p>
              <a:endParaRPr lang="en-GB"/>
            </a:p>
          </p:txBody>
        </p:sp>
        <p:sp>
          <p:nvSpPr>
            <p:cNvPr id="21525" name="Text Box 7"/>
            <p:cNvSpPr txBox="1">
              <a:spLocks noChangeArrowheads="1"/>
            </p:cNvSpPr>
            <p:nvPr/>
          </p:nvSpPr>
          <p:spPr bwMode="auto">
            <a:xfrm>
              <a:off x="2496" y="3672"/>
              <a:ext cx="224"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sp>
          <p:nvSpPr>
            <p:cNvPr id="21526" name="Text Box 8"/>
            <p:cNvSpPr txBox="1">
              <a:spLocks noChangeArrowheads="1"/>
            </p:cNvSpPr>
            <p:nvPr/>
          </p:nvSpPr>
          <p:spPr bwMode="auto">
            <a:xfrm>
              <a:off x="2688" y="3672"/>
              <a:ext cx="180" cy="288"/>
            </a:xfrm>
            <a:prstGeom prst="rect">
              <a:avLst/>
            </a:prstGeom>
            <a:noFill/>
            <a:ln w="9525">
              <a:noFill/>
              <a:miter lim="800000"/>
              <a:headEnd/>
              <a:tailEnd/>
            </a:ln>
          </p:spPr>
          <p:txBody>
            <a:bodyPr wrap="none">
              <a:spAutoFit/>
            </a:bodyPr>
            <a:lstStyle/>
            <a:p>
              <a:pPr algn="l">
                <a:spcBef>
                  <a:spcPct val="0"/>
                </a:spcBef>
              </a:pPr>
              <a:r>
                <a:rPr lang="en-US">
                  <a:solidFill>
                    <a:schemeClr val="bg1"/>
                  </a:solidFill>
                </a:rPr>
                <a:t>-</a:t>
              </a:r>
            </a:p>
          </p:txBody>
        </p:sp>
      </p:grpSp>
      <p:sp>
        <p:nvSpPr>
          <p:cNvPr id="136203" name="Oval 11"/>
          <p:cNvSpPr>
            <a:spLocks noChangeArrowheads="1"/>
          </p:cNvSpPr>
          <p:nvPr/>
        </p:nvSpPr>
        <p:spPr bwMode="auto">
          <a:xfrm>
            <a:off x="7696200" y="20574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21511" name="Rectangle 12"/>
          <p:cNvSpPr>
            <a:spLocks noChangeArrowheads="1"/>
          </p:cNvSpPr>
          <p:nvPr/>
        </p:nvSpPr>
        <p:spPr bwMode="auto">
          <a:xfrm>
            <a:off x="7772400" y="1524000"/>
            <a:ext cx="609600" cy="3657600"/>
          </a:xfrm>
          <a:prstGeom prst="rect">
            <a:avLst/>
          </a:prstGeom>
          <a:solidFill>
            <a:srgbClr val="00FF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00FF00"/>
            </a:extrusionClr>
          </a:sp3d>
        </p:spPr>
        <p:txBody>
          <a:bodyPr wrap="none" anchor="ctr">
            <a:flatTx/>
          </a:bodyPr>
          <a:lstStyle/>
          <a:p>
            <a:pPr>
              <a:spcBef>
                <a:spcPct val="0"/>
              </a:spcBef>
            </a:pPr>
            <a:r>
              <a:rPr lang="en-US" sz="5400" b="1">
                <a:latin typeface="Arial" charset="0"/>
              </a:rPr>
              <a:t>-</a:t>
            </a:r>
          </a:p>
        </p:txBody>
      </p:sp>
      <p:sp>
        <p:nvSpPr>
          <p:cNvPr id="21512" name="Rectangle 13"/>
          <p:cNvSpPr>
            <a:spLocks noChangeArrowheads="1"/>
          </p:cNvSpPr>
          <p:nvPr/>
        </p:nvSpPr>
        <p:spPr bwMode="auto">
          <a:xfrm>
            <a:off x="762000" y="1524000"/>
            <a:ext cx="609600" cy="3657600"/>
          </a:xfrm>
          <a:prstGeom prst="rect">
            <a:avLst/>
          </a:prstGeom>
          <a:solidFill>
            <a:srgbClr val="FF0000">
              <a:alpha val="50195"/>
            </a:srgbClr>
          </a:solidFill>
          <a:ln w="9525">
            <a:miter lim="800000"/>
            <a:headEnd/>
            <a:tailEnd/>
          </a:ln>
          <a:scene3d>
            <a:camera prst="legacyObliqueTopRight">
              <a:rot lat="0" lon="5400000" rev="0"/>
            </a:camera>
            <a:lightRig rig="legacyFlat3" dir="b"/>
          </a:scene3d>
          <a:sp3d extrusionH="125400" prstMaterial="legacyMatte">
            <a:bevelT w="13500" h="13500" prst="angle"/>
            <a:bevelB w="13500" h="13500" prst="angle"/>
            <a:extrusionClr>
              <a:srgbClr val="FF0000"/>
            </a:extrusionClr>
          </a:sp3d>
        </p:spPr>
        <p:txBody>
          <a:bodyPr wrap="none" anchor="ctr">
            <a:flatTx/>
          </a:bodyPr>
          <a:lstStyle/>
          <a:p>
            <a:pPr>
              <a:spcBef>
                <a:spcPct val="0"/>
              </a:spcBef>
            </a:pPr>
            <a:r>
              <a:rPr lang="en-US" sz="5400" b="1">
                <a:solidFill>
                  <a:srgbClr val="FFFFFF"/>
                </a:solidFill>
                <a:latin typeface="Arial" charset="0"/>
              </a:rPr>
              <a:t>+</a:t>
            </a:r>
          </a:p>
        </p:txBody>
      </p:sp>
      <p:sp>
        <p:nvSpPr>
          <p:cNvPr id="21513" name="Freeform 14"/>
          <p:cNvSpPr>
            <a:spLocks/>
          </p:cNvSpPr>
          <p:nvPr/>
        </p:nvSpPr>
        <p:spPr bwMode="auto">
          <a:xfrm>
            <a:off x="1117600" y="5257800"/>
            <a:ext cx="3073400" cy="749300"/>
          </a:xfrm>
          <a:custGeom>
            <a:avLst/>
            <a:gdLst>
              <a:gd name="T0" fmla="*/ 1920 w 1936"/>
              <a:gd name="T1" fmla="*/ 288 h 472"/>
              <a:gd name="T2" fmla="*/ 1872 w 1936"/>
              <a:gd name="T3" fmla="*/ 144 h 472"/>
              <a:gd name="T4" fmla="*/ 1536 w 1936"/>
              <a:gd name="T5" fmla="*/ 240 h 472"/>
              <a:gd name="T6" fmla="*/ 432 w 1936"/>
              <a:gd name="T7" fmla="*/ 432 h 472"/>
              <a:gd name="T8" fmla="*/ 0 w 1936"/>
              <a:gd name="T9" fmla="*/ 0 h 472"/>
              <a:gd name="T10" fmla="*/ 0 60000 65536"/>
              <a:gd name="T11" fmla="*/ 0 60000 65536"/>
              <a:gd name="T12" fmla="*/ 0 60000 65536"/>
              <a:gd name="T13" fmla="*/ 0 60000 65536"/>
              <a:gd name="T14" fmla="*/ 0 60000 65536"/>
              <a:gd name="T15" fmla="*/ 0 w 1936"/>
              <a:gd name="T16" fmla="*/ 0 h 472"/>
              <a:gd name="T17" fmla="*/ 1936 w 1936"/>
              <a:gd name="T18" fmla="*/ 472 h 472"/>
            </a:gdLst>
            <a:ahLst/>
            <a:cxnLst>
              <a:cxn ang="T10">
                <a:pos x="T0" y="T1"/>
              </a:cxn>
              <a:cxn ang="T11">
                <a:pos x="T2" y="T3"/>
              </a:cxn>
              <a:cxn ang="T12">
                <a:pos x="T4" y="T5"/>
              </a:cxn>
              <a:cxn ang="T13">
                <a:pos x="T6" y="T7"/>
              </a:cxn>
              <a:cxn ang="T14">
                <a:pos x="T8" y="T9"/>
              </a:cxn>
            </a:cxnLst>
            <a:rect l="T15" t="T16" r="T17" b="T18"/>
            <a:pathLst>
              <a:path w="1936" h="472">
                <a:moveTo>
                  <a:pt x="1920" y="288"/>
                </a:moveTo>
                <a:cubicBezTo>
                  <a:pt x="1928" y="220"/>
                  <a:pt x="1936" y="152"/>
                  <a:pt x="1872" y="144"/>
                </a:cubicBezTo>
                <a:cubicBezTo>
                  <a:pt x="1808" y="136"/>
                  <a:pt x="1776" y="192"/>
                  <a:pt x="1536" y="240"/>
                </a:cubicBezTo>
                <a:cubicBezTo>
                  <a:pt x="1296" y="288"/>
                  <a:pt x="688" y="472"/>
                  <a:pt x="432" y="432"/>
                </a:cubicBezTo>
                <a:cubicBezTo>
                  <a:pt x="176" y="392"/>
                  <a:pt x="88" y="196"/>
                  <a:pt x="0" y="0"/>
                </a:cubicBezTo>
              </a:path>
            </a:pathLst>
          </a:custGeom>
          <a:noFill/>
          <a:ln w="50800">
            <a:solidFill>
              <a:srgbClr val="800000"/>
            </a:solidFill>
            <a:round/>
            <a:headEnd/>
            <a:tailEnd/>
          </a:ln>
        </p:spPr>
        <p:txBody>
          <a:bodyPr/>
          <a:lstStyle/>
          <a:p>
            <a:endParaRPr lang="en-GB"/>
          </a:p>
        </p:txBody>
      </p:sp>
      <p:sp>
        <p:nvSpPr>
          <p:cNvPr id="21514" name="Freeform 15"/>
          <p:cNvSpPr>
            <a:spLocks/>
          </p:cNvSpPr>
          <p:nvPr/>
        </p:nvSpPr>
        <p:spPr bwMode="auto">
          <a:xfrm>
            <a:off x="4419600" y="5283200"/>
            <a:ext cx="3860800" cy="812800"/>
          </a:xfrm>
          <a:custGeom>
            <a:avLst/>
            <a:gdLst>
              <a:gd name="T0" fmla="*/ 0 w 2432"/>
              <a:gd name="T1" fmla="*/ 240 h 512"/>
              <a:gd name="T2" fmla="*/ 192 w 2432"/>
              <a:gd name="T3" fmla="*/ 144 h 512"/>
              <a:gd name="T4" fmla="*/ 816 w 2432"/>
              <a:gd name="T5" fmla="*/ 336 h 512"/>
              <a:gd name="T6" fmla="*/ 1824 w 2432"/>
              <a:gd name="T7" fmla="*/ 480 h 512"/>
              <a:gd name="T8" fmla="*/ 2352 w 2432"/>
              <a:gd name="T9" fmla="*/ 432 h 512"/>
              <a:gd name="T10" fmla="*/ 2304 w 2432"/>
              <a:gd name="T11" fmla="*/ 0 h 512"/>
              <a:gd name="T12" fmla="*/ 0 60000 65536"/>
              <a:gd name="T13" fmla="*/ 0 60000 65536"/>
              <a:gd name="T14" fmla="*/ 0 60000 65536"/>
              <a:gd name="T15" fmla="*/ 0 60000 65536"/>
              <a:gd name="T16" fmla="*/ 0 60000 65536"/>
              <a:gd name="T17" fmla="*/ 0 60000 65536"/>
              <a:gd name="T18" fmla="*/ 0 w 2432"/>
              <a:gd name="T19" fmla="*/ 0 h 512"/>
              <a:gd name="T20" fmla="*/ 2432 w 2432"/>
              <a:gd name="T21" fmla="*/ 512 h 512"/>
            </a:gdLst>
            <a:ahLst/>
            <a:cxnLst>
              <a:cxn ang="T12">
                <a:pos x="T0" y="T1"/>
              </a:cxn>
              <a:cxn ang="T13">
                <a:pos x="T2" y="T3"/>
              </a:cxn>
              <a:cxn ang="T14">
                <a:pos x="T4" y="T5"/>
              </a:cxn>
              <a:cxn ang="T15">
                <a:pos x="T6" y="T7"/>
              </a:cxn>
              <a:cxn ang="T16">
                <a:pos x="T8" y="T9"/>
              </a:cxn>
              <a:cxn ang="T17">
                <a:pos x="T10" y="T11"/>
              </a:cxn>
            </a:cxnLst>
            <a:rect l="T18" t="T19" r="T20" b="T21"/>
            <a:pathLst>
              <a:path w="2432" h="512">
                <a:moveTo>
                  <a:pt x="0" y="240"/>
                </a:moveTo>
                <a:cubicBezTo>
                  <a:pt x="28" y="184"/>
                  <a:pt x="56" y="128"/>
                  <a:pt x="192" y="144"/>
                </a:cubicBezTo>
                <a:cubicBezTo>
                  <a:pt x="328" y="160"/>
                  <a:pt x="544" y="280"/>
                  <a:pt x="816" y="336"/>
                </a:cubicBezTo>
                <a:cubicBezTo>
                  <a:pt x="1088" y="392"/>
                  <a:pt x="1568" y="464"/>
                  <a:pt x="1824" y="480"/>
                </a:cubicBezTo>
                <a:cubicBezTo>
                  <a:pt x="2080" y="496"/>
                  <a:pt x="2272" y="512"/>
                  <a:pt x="2352" y="432"/>
                </a:cubicBezTo>
                <a:cubicBezTo>
                  <a:pt x="2432" y="352"/>
                  <a:pt x="2368" y="176"/>
                  <a:pt x="2304" y="0"/>
                </a:cubicBezTo>
              </a:path>
            </a:pathLst>
          </a:custGeom>
          <a:noFill/>
          <a:ln w="50800">
            <a:solidFill>
              <a:srgbClr val="008000"/>
            </a:solidFill>
            <a:round/>
            <a:headEnd/>
            <a:tailEnd/>
          </a:ln>
        </p:spPr>
        <p:txBody>
          <a:bodyPr/>
          <a:lstStyle/>
          <a:p>
            <a:endParaRPr lang="en-GB"/>
          </a:p>
        </p:txBody>
      </p:sp>
      <p:sp>
        <p:nvSpPr>
          <p:cNvPr id="136208" name="Oval 16"/>
          <p:cNvSpPr>
            <a:spLocks noChangeArrowheads="1"/>
          </p:cNvSpPr>
          <p:nvPr/>
        </p:nvSpPr>
        <p:spPr bwMode="auto">
          <a:xfrm>
            <a:off x="7696200" y="34290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09" name="Oval 17"/>
          <p:cNvSpPr>
            <a:spLocks noChangeArrowheads="1"/>
          </p:cNvSpPr>
          <p:nvPr/>
        </p:nvSpPr>
        <p:spPr bwMode="auto">
          <a:xfrm>
            <a:off x="7696200" y="27432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0" name="Oval 18"/>
          <p:cNvSpPr>
            <a:spLocks noChangeArrowheads="1"/>
          </p:cNvSpPr>
          <p:nvPr/>
        </p:nvSpPr>
        <p:spPr bwMode="auto">
          <a:xfrm>
            <a:off x="7696200" y="47244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1" name="Oval 19"/>
          <p:cNvSpPr>
            <a:spLocks noChangeArrowheads="1"/>
          </p:cNvSpPr>
          <p:nvPr/>
        </p:nvSpPr>
        <p:spPr bwMode="auto">
          <a:xfrm>
            <a:off x="7696200" y="4038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2" name="Oval 20"/>
          <p:cNvSpPr>
            <a:spLocks noChangeArrowheads="1"/>
          </p:cNvSpPr>
          <p:nvPr/>
        </p:nvSpPr>
        <p:spPr bwMode="auto">
          <a:xfrm>
            <a:off x="7696200" y="2514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3" name="Oval 21"/>
          <p:cNvSpPr>
            <a:spLocks noChangeArrowheads="1"/>
          </p:cNvSpPr>
          <p:nvPr/>
        </p:nvSpPr>
        <p:spPr bwMode="auto">
          <a:xfrm>
            <a:off x="7696200" y="30480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136214" name="Oval 22"/>
          <p:cNvSpPr>
            <a:spLocks noChangeArrowheads="1"/>
          </p:cNvSpPr>
          <p:nvPr/>
        </p:nvSpPr>
        <p:spPr bwMode="auto">
          <a:xfrm>
            <a:off x="7696200" y="1752600"/>
            <a:ext cx="457200" cy="457200"/>
          </a:xfrm>
          <a:prstGeom prst="ellipse">
            <a:avLst/>
          </a:prstGeom>
          <a:gradFill rotWithShape="1">
            <a:gsLst>
              <a:gs pos="0">
                <a:srgbClr val="00FF00">
                  <a:alpha val="97000"/>
                </a:srgbClr>
              </a:gs>
              <a:gs pos="100000">
                <a:srgbClr val="00FF00">
                  <a:gamma/>
                  <a:shade val="66275"/>
                  <a:invGamma/>
                </a:srgbClr>
              </a:gs>
            </a:gsLst>
            <a:path path="shape">
              <a:fillToRect l="50000" t="50000" r="50000" b="50000"/>
            </a:path>
          </a:gradFill>
          <a:ln w="9525">
            <a:solidFill>
              <a:schemeClr val="tx1"/>
            </a:solidFill>
            <a:round/>
            <a:headEnd/>
            <a:tailEnd/>
          </a:ln>
          <a:effectLst/>
        </p:spPr>
        <p:txBody>
          <a:bodyPr wrap="none" anchor="ctr"/>
          <a:lstStyle/>
          <a:p>
            <a:pPr>
              <a:spcBef>
                <a:spcPct val="0"/>
              </a:spcBef>
              <a:defRPr/>
            </a:pPr>
            <a:r>
              <a:rPr lang="en-US" sz="2200" b="1">
                <a:solidFill>
                  <a:srgbClr val="FFFF00"/>
                </a:solidFill>
                <a:effectLst>
                  <a:outerShdw blurRad="38100" dist="38100" dir="2700000" algn="tl">
                    <a:srgbClr val="000000"/>
                  </a:outerShdw>
                </a:effectLst>
                <a:latin typeface="Arial" pitchFamily="34" charset="0"/>
              </a:rPr>
              <a:t> </a:t>
            </a:r>
            <a:r>
              <a:rPr lang="en-US" sz="2200" b="1">
                <a:effectLst>
                  <a:outerShdw blurRad="38100" dist="38100" dir="2700000" algn="tl">
                    <a:srgbClr val="FFFFFF"/>
                  </a:outerShdw>
                </a:effectLst>
                <a:latin typeface="Arial" pitchFamily="34" charset="0"/>
              </a:rPr>
              <a:t>e</a:t>
            </a:r>
            <a:r>
              <a:rPr lang="en-US" sz="2200" b="1" baseline="30000">
                <a:effectLst>
                  <a:outerShdw blurRad="38100" dist="38100" dir="2700000" algn="tl">
                    <a:srgbClr val="FFFFFF"/>
                  </a:outerShdw>
                </a:effectLst>
                <a:latin typeface="Arial" pitchFamily="34" charset="0"/>
              </a:rPr>
              <a:t>-1</a:t>
            </a:r>
          </a:p>
        </p:txBody>
      </p:sp>
      <p:sp>
        <p:nvSpPr>
          <p:cNvPr id="23" name="TextBox 22"/>
          <p:cNvSpPr txBox="1"/>
          <p:nvPr/>
        </p:nvSpPr>
        <p:spPr>
          <a:xfrm>
            <a:off x="3630031" y="572869"/>
            <a:ext cx="2161169" cy="646331"/>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3600" spc="300" dirty="0" err="1" smtClean="0">
                <a:latin typeface="NikoshBAN" pitchFamily="2" charset="0"/>
                <a:cs typeface="NikoshBAN" pitchFamily="2" charset="0"/>
              </a:rPr>
              <a:t>কেন</a:t>
            </a:r>
            <a:r>
              <a:rPr lang="en-US" sz="3600" spc="300" dirty="0" smtClean="0">
                <a:latin typeface="NikoshBAN" pitchFamily="2" charset="0"/>
                <a:cs typeface="NikoshBAN" pitchFamily="2" charset="0"/>
              </a:rPr>
              <a:t> </a:t>
            </a:r>
            <a:r>
              <a:rPr lang="en-US" sz="3600" spc="300" dirty="0" err="1" smtClean="0">
                <a:latin typeface="NikoshBAN" pitchFamily="2" charset="0"/>
                <a:cs typeface="NikoshBAN" pitchFamily="2" charset="0"/>
              </a:rPr>
              <a:t>ঘটছে</a:t>
            </a:r>
            <a:r>
              <a:rPr lang="en-US" sz="3600" spc="300" dirty="0" smtClean="0">
                <a:latin typeface="NikoshBAN" pitchFamily="2" charset="0"/>
                <a:cs typeface="NikoshBAN" pitchFamily="2" charset="0"/>
              </a:rPr>
              <a:t>?</a:t>
            </a:r>
            <a:endParaRPr lang="en-US" sz="3600" spc="3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accel="50000" fill="hold" grpId="0" nodeType="withEffect">
                                  <p:stCondLst>
                                    <p:cond delay="1000"/>
                                  </p:stCondLst>
                                  <p:childTnLst>
                                    <p:animMotion origin="layout" path="M 3.33333E-6 -3.33333E-6 L -0.725 -3.33333E-6 " pathEditMode="relative" rAng="0" ptsTypes="AA">
                                      <p:cBhvr>
                                        <p:cTn id="6" dur="2300" fill="hold"/>
                                        <p:tgtEl>
                                          <p:spTgt spid="136203"/>
                                        </p:tgtEl>
                                        <p:attrNameLst>
                                          <p:attrName>ppt_x</p:attrName>
                                          <p:attrName>ppt_y</p:attrName>
                                        </p:attrNameLst>
                                      </p:cBhvr>
                                      <p:rCtr x="-363" y="0"/>
                                    </p:animMotion>
                                  </p:childTnLst>
                                </p:cTn>
                              </p:par>
                              <p:par>
                                <p:cTn id="7" presetID="63" presetClass="path" presetSubtype="0" repeatCount="indefinite" accel="50000" fill="hold" grpId="0" nodeType="withEffect">
                                  <p:stCondLst>
                                    <p:cond delay="1400"/>
                                  </p:stCondLst>
                                  <p:childTnLst>
                                    <p:animMotion origin="layout" path="M 3.33333E-6 -3.33333E-6 L -0.725 -3.33333E-6 " pathEditMode="relative" rAng="0" ptsTypes="AA">
                                      <p:cBhvr>
                                        <p:cTn id="8" dur="2000" fill="hold"/>
                                        <p:tgtEl>
                                          <p:spTgt spid="136208"/>
                                        </p:tgtEl>
                                        <p:attrNameLst>
                                          <p:attrName>ppt_x</p:attrName>
                                          <p:attrName>ppt_y</p:attrName>
                                        </p:attrNameLst>
                                      </p:cBhvr>
                                      <p:rCtr x="-363" y="0"/>
                                    </p:animMotion>
                                  </p:childTnLst>
                                </p:cTn>
                              </p:par>
                              <p:par>
                                <p:cTn id="9" presetID="63" presetClass="path" presetSubtype="0" repeatCount="indefinite" accel="50000" fill="hold" grpId="0" nodeType="withEffect">
                                  <p:stCondLst>
                                    <p:cond delay="0"/>
                                  </p:stCondLst>
                                  <p:childTnLst>
                                    <p:animMotion origin="layout" path="M 3.33333E-6 -3.33333E-6 L -0.71667 -3.33333E-6 " pathEditMode="relative" rAng="0" ptsTypes="AA">
                                      <p:cBhvr>
                                        <p:cTn id="10" dur="1900" fill="hold"/>
                                        <p:tgtEl>
                                          <p:spTgt spid="136209"/>
                                        </p:tgtEl>
                                        <p:attrNameLst>
                                          <p:attrName>ppt_x</p:attrName>
                                          <p:attrName>ppt_y</p:attrName>
                                        </p:attrNameLst>
                                      </p:cBhvr>
                                      <p:rCtr x="-358" y="0"/>
                                    </p:animMotion>
                                  </p:childTnLst>
                                </p:cTn>
                              </p:par>
                              <p:par>
                                <p:cTn id="11" presetID="63" presetClass="path" presetSubtype="0" repeatCount="indefinite" accel="50000" fill="hold" grpId="0" nodeType="withEffect">
                                  <p:stCondLst>
                                    <p:cond delay="800"/>
                                  </p:stCondLst>
                                  <p:childTnLst>
                                    <p:animMotion origin="layout" path="M 3.33333E-6 -2.22222E-6 L -0.71667 -0.01111 " pathEditMode="relative" rAng="0" ptsTypes="AA">
                                      <p:cBhvr>
                                        <p:cTn id="12" dur="2200" fill="hold"/>
                                        <p:tgtEl>
                                          <p:spTgt spid="136210"/>
                                        </p:tgtEl>
                                        <p:attrNameLst>
                                          <p:attrName>ppt_x</p:attrName>
                                          <p:attrName>ppt_y</p:attrName>
                                        </p:attrNameLst>
                                      </p:cBhvr>
                                      <p:rCtr x="-358" y="-6"/>
                                    </p:animMotion>
                                  </p:childTnLst>
                                </p:cTn>
                              </p:par>
                              <p:par>
                                <p:cTn id="13" presetID="63" presetClass="path" presetSubtype="0" repeatCount="indefinite" accel="50000" fill="hold" grpId="0" nodeType="withEffect">
                                  <p:stCondLst>
                                    <p:cond delay="1200"/>
                                  </p:stCondLst>
                                  <p:childTnLst>
                                    <p:animMotion origin="layout" path="M 3.33333E-6 -2.22222E-6 L -0.725 -0.01111 " pathEditMode="relative" rAng="0" ptsTypes="AA">
                                      <p:cBhvr>
                                        <p:cTn id="14" dur="2000" fill="hold"/>
                                        <p:tgtEl>
                                          <p:spTgt spid="136211"/>
                                        </p:tgtEl>
                                        <p:attrNameLst>
                                          <p:attrName>ppt_x</p:attrName>
                                          <p:attrName>ppt_y</p:attrName>
                                        </p:attrNameLst>
                                      </p:cBhvr>
                                      <p:rCtr x="-363" y="-6"/>
                                    </p:animMotion>
                                  </p:childTnLst>
                                </p:cTn>
                              </p:par>
                              <p:par>
                                <p:cTn id="15" presetID="63" presetClass="path" presetSubtype="0" repeatCount="indefinite" accel="50000" fill="hold" grpId="0" nodeType="withEffect">
                                  <p:stCondLst>
                                    <p:cond delay="1900"/>
                                  </p:stCondLst>
                                  <p:childTnLst>
                                    <p:animMotion origin="layout" path="M 3.33333E-6 0 L -0.725 0 " pathEditMode="relative" rAng="0" ptsTypes="AA">
                                      <p:cBhvr>
                                        <p:cTn id="16" dur="1600" fill="hold"/>
                                        <p:tgtEl>
                                          <p:spTgt spid="136212"/>
                                        </p:tgtEl>
                                        <p:attrNameLst>
                                          <p:attrName>ppt_x</p:attrName>
                                          <p:attrName>ppt_y</p:attrName>
                                        </p:attrNameLst>
                                      </p:cBhvr>
                                      <p:rCtr x="-363" y="0"/>
                                    </p:animMotion>
                                  </p:childTnLst>
                                </p:cTn>
                              </p:par>
                              <p:par>
                                <p:cTn id="17" presetID="63" presetClass="path" presetSubtype="0" repeatCount="indefinite" accel="50000" fill="hold" grpId="0" nodeType="withEffect">
                                  <p:stCondLst>
                                    <p:cond delay="300"/>
                                  </p:stCondLst>
                                  <p:childTnLst>
                                    <p:animMotion origin="layout" path="M 3.33333E-6 2.22222E-6 L -0.725 2.22222E-6 " pathEditMode="relative" rAng="0" ptsTypes="AA">
                                      <p:cBhvr>
                                        <p:cTn id="18" dur="2000" fill="hold"/>
                                        <p:tgtEl>
                                          <p:spTgt spid="136213"/>
                                        </p:tgtEl>
                                        <p:attrNameLst>
                                          <p:attrName>ppt_x</p:attrName>
                                          <p:attrName>ppt_y</p:attrName>
                                        </p:attrNameLst>
                                      </p:cBhvr>
                                      <p:rCtr x="-363" y="0"/>
                                    </p:animMotion>
                                  </p:childTnLst>
                                </p:cTn>
                              </p:par>
                              <p:par>
                                <p:cTn id="19" presetID="63" presetClass="path" presetSubtype="0" repeatCount="indefinite" accel="50000" fill="hold" grpId="0" nodeType="withEffect">
                                  <p:stCondLst>
                                    <p:cond delay="600"/>
                                  </p:stCondLst>
                                  <p:childTnLst>
                                    <p:animMotion origin="layout" path="M 3.33333E-6 1.11111E-6 L -0.725 1.11111E-6 " pathEditMode="relative" rAng="0" ptsTypes="AA">
                                      <p:cBhvr>
                                        <p:cTn id="20" dur="1750" fill="hold"/>
                                        <p:tgtEl>
                                          <p:spTgt spid="136214"/>
                                        </p:tgtEl>
                                        <p:attrNameLst>
                                          <p:attrName>ppt_x</p:attrName>
                                          <p:attrName>ppt_y</p:attrName>
                                        </p:attrNameLst>
                                      </p:cBhvr>
                                      <p:rCtr x="-363" y="0"/>
                                    </p:animMotion>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3" grpId="0" animBg="1"/>
      <p:bldP spid="136208" grpId="0" animBg="1"/>
      <p:bldP spid="136209" grpId="0" animBg="1"/>
      <p:bldP spid="136210" grpId="0" animBg="1"/>
      <p:bldP spid="136211" grpId="0" animBg="1"/>
      <p:bldP spid="136212" grpId="0" animBg="1"/>
      <p:bldP spid="136213" grpId="0" animBg="1"/>
      <p:bldP spid="136214"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124200" y="235803"/>
            <a:ext cx="2353529" cy="830997"/>
          </a:xfrm>
          <a:prstGeom prst="rect">
            <a:avLst/>
          </a:prstGeom>
        </p:spPr>
        <p:style>
          <a:lnRef idx="0">
            <a:schemeClr val="dk1"/>
          </a:lnRef>
          <a:fillRef idx="3">
            <a:schemeClr val="dk1"/>
          </a:fillRef>
          <a:effectRef idx="3">
            <a:schemeClr val="dk1"/>
          </a:effectRef>
          <a:fontRef idx="minor">
            <a:schemeClr val="lt1"/>
          </a:fontRef>
        </p:style>
        <p:txBody>
          <a:bodyPr wrap="none" rtlCol="0">
            <a:spAutoFit/>
          </a:bodyPr>
          <a:lstStyle/>
          <a:p>
            <a:r>
              <a:rPr lang="en-US" sz="4800" dirty="0" err="1" smtClean="0">
                <a:latin typeface="NikoshBAN" pitchFamily="2" charset="0"/>
                <a:cs typeface="NikoshBAN" pitchFamily="2" charset="0"/>
              </a:rPr>
              <a:t>বাড়ির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কাজ</a:t>
            </a:r>
            <a:endParaRPr lang="en-US" sz="4800" dirty="0">
              <a:latin typeface="NikoshBAN" pitchFamily="2" charset="0"/>
              <a:cs typeface="NikoshBAN" pitchFamily="2" charset="0"/>
            </a:endParaRPr>
          </a:p>
        </p:txBody>
      </p:sp>
      <p:pic>
        <p:nvPicPr>
          <p:cNvPr id="4" name="Picture 3" descr="printer.png"/>
          <p:cNvPicPr>
            <a:picLocks noChangeAspect="1"/>
          </p:cNvPicPr>
          <p:nvPr/>
        </p:nvPicPr>
        <p:blipFill>
          <a:blip r:embed="rId3" cstate="print"/>
          <a:stretch>
            <a:fillRect/>
          </a:stretch>
        </p:blipFill>
        <p:spPr>
          <a:xfrm>
            <a:off x="2286000" y="1066800"/>
            <a:ext cx="4114800" cy="4114800"/>
          </a:xfrm>
          <a:prstGeom prst="rect">
            <a:avLst/>
          </a:prstGeom>
        </p:spPr>
      </p:pic>
      <p:sp>
        <p:nvSpPr>
          <p:cNvPr id="5" name="TextBox 4"/>
          <p:cNvSpPr txBox="1"/>
          <p:nvPr/>
        </p:nvSpPr>
        <p:spPr>
          <a:xfrm>
            <a:off x="914400" y="5257800"/>
            <a:ext cx="7138493" cy="707886"/>
          </a:xfrm>
          <a:prstGeom prst="rect">
            <a:avLst/>
          </a:prstGeom>
          <a:solidFill>
            <a:schemeClr val="accent3">
              <a:lumMod val="60000"/>
              <a:lumOff val="40000"/>
            </a:schemeClr>
          </a:solidFill>
        </p:spPr>
        <p:txBody>
          <a:bodyPr wrap="none" rtlCol="0">
            <a:spAutoFit/>
          </a:bodyPr>
          <a:lstStyle/>
          <a:p>
            <a:r>
              <a:rPr lang="bn-BD" sz="4000" dirty="0" smtClean="0">
                <a:latin typeface="NikoshBAN" pitchFamily="2" charset="0"/>
                <a:cs typeface="NikoshBAN" pitchFamily="2" charset="0"/>
              </a:rPr>
              <a:t>উপরে প্রদর্শিত যন্ত্রটির কার্যপ্রণালী ব্যাখ্যা কর।</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38095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9000" r="-9000"/>
          </a:stretch>
        </a:blipFill>
        <a:effectLst/>
      </p:bgPr>
    </p:bg>
    <p:spTree>
      <p:nvGrpSpPr>
        <p:cNvPr id="1" name=""/>
        <p:cNvGrpSpPr/>
        <p:nvPr/>
      </p:nvGrpSpPr>
      <p:grpSpPr>
        <a:xfrm>
          <a:off x="0" y="0"/>
          <a:ext cx="0" cy="0"/>
          <a:chOff x="0" y="0"/>
          <a:chExt cx="0" cy="0"/>
        </a:xfrm>
      </p:grpSpPr>
      <p:sp>
        <p:nvSpPr>
          <p:cNvPr id="2" name="TextBox 1"/>
          <p:cNvSpPr txBox="1"/>
          <p:nvPr/>
        </p:nvSpPr>
        <p:spPr>
          <a:xfrm>
            <a:off x="2133600" y="4495800"/>
            <a:ext cx="4267200" cy="1569660"/>
          </a:xfrm>
          <a:prstGeom prst="rect">
            <a:avLst/>
          </a:prstGeom>
          <a:noFill/>
        </p:spPr>
        <p:txBody>
          <a:bodyPr wrap="square" rtlCol="0">
            <a:spAutoFit/>
          </a:bodyPr>
          <a:lstStyle/>
          <a:p>
            <a:r>
              <a:rPr lang="en-US" sz="9600" dirty="0" err="1" smtClean="0"/>
              <a:t>ধন্যবাদ</a:t>
            </a:r>
            <a:endParaRPr lang="en-US" sz="9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pic>
        <p:nvPicPr>
          <p:cNvPr id="4" name="Picture 3" descr="Picture1.png"/>
          <p:cNvPicPr>
            <a:picLocks noChangeAspect="1"/>
          </p:cNvPicPr>
          <p:nvPr/>
        </p:nvPicPr>
        <p:blipFill>
          <a:blip r:embed="rId3" cstate="print"/>
          <a:stretch>
            <a:fillRect/>
          </a:stretch>
        </p:blipFill>
        <p:spPr>
          <a:xfrm>
            <a:off x="618600" y="1090922"/>
            <a:ext cx="7992000" cy="5309878"/>
          </a:xfrm>
          <a:prstGeom prst="rect">
            <a:avLst/>
          </a:prstGeom>
        </p:spPr>
      </p:pic>
      <p:sp>
        <p:nvSpPr>
          <p:cNvPr id="6" name="TextBox 5"/>
          <p:cNvSpPr txBox="1"/>
          <p:nvPr/>
        </p:nvSpPr>
        <p:spPr>
          <a:xfrm>
            <a:off x="2478560" y="235803"/>
            <a:ext cx="3977371" cy="830997"/>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4800" dirty="0" err="1" smtClean="0">
                <a:latin typeface="NikoshBAN" pitchFamily="2" charset="0"/>
                <a:cs typeface="NikoshBAN" pitchFamily="2" charset="0"/>
              </a:rPr>
              <a:t>নিচের</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ছবিগুলো</a:t>
            </a:r>
            <a:r>
              <a:rPr lang="en-US" sz="4800" dirty="0" smtClean="0">
                <a:latin typeface="NikoshBAN" pitchFamily="2" charset="0"/>
                <a:cs typeface="NikoshBAN" pitchFamily="2" charset="0"/>
              </a:rPr>
              <a:t> </a:t>
            </a:r>
            <a:r>
              <a:rPr lang="en-US" sz="4800" dirty="0" err="1" smtClean="0">
                <a:latin typeface="NikoshBAN" pitchFamily="2" charset="0"/>
                <a:cs typeface="NikoshBAN" pitchFamily="2" charset="0"/>
              </a:rPr>
              <a:t>দেখ</a:t>
            </a:r>
            <a:endParaRPr lang="en-US" sz="4800" dirty="0">
              <a:latin typeface="NikoshBAN" pitchFamily="2" charset="0"/>
              <a:cs typeface="NikoshBAN" pitchFamily="2" charset="0"/>
            </a:endParaRPr>
          </a:p>
        </p:txBody>
      </p:sp>
      <p:pic>
        <p:nvPicPr>
          <p:cNvPr id="2" name="Picture 1" descr="Picture1.jpg"/>
          <p:cNvPicPr>
            <a:picLocks noChangeAspect="1"/>
          </p:cNvPicPr>
          <p:nvPr/>
        </p:nvPicPr>
        <p:blipFill>
          <a:blip r:embed="rId4" cstate="print"/>
          <a:stretch>
            <a:fillRect/>
          </a:stretch>
        </p:blipFill>
        <p:spPr>
          <a:xfrm>
            <a:off x="1828800" y="1143000"/>
            <a:ext cx="5410200" cy="5488446"/>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2000" y="571500"/>
            <a:ext cx="7620000" cy="5715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10" fill="hold">
                      <p:stCondLst>
                        <p:cond delay="indefinite"/>
                      </p:stCondLst>
                      <p:childTnLst>
                        <p:par>
                          <p:cTn id="11" fill="hold">
                            <p:stCondLst>
                              <p:cond delay="0"/>
                            </p:stCondLst>
                            <p:childTnLst>
                              <p:par>
                                <p:cTn id="12" presetID="18" presetClass="entr" presetSubtype="1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strips(downLeft)">
                                      <p:cBhvr>
                                        <p:cTn id="14"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xit" presetSubtype="0" fill="hold" grpId="0" nodeType="clickEffect">
                                  <p:stCondLst>
                                    <p:cond delay="0"/>
                                  </p:stCondLst>
                                  <p:childTnLst>
                                    <p:animEffect transition="out" filter="dissolve">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lassroom.jpg"/>
          <p:cNvPicPr>
            <a:picLocks noChangeAspect="1"/>
          </p:cNvPicPr>
          <p:nvPr/>
        </p:nvPicPr>
        <p:blipFill>
          <a:blip r:embed="rId3" cstate="print"/>
          <a:stretch>
            <a:fillRect/>
          </a:stretch>
        </p:blipFill>
        <p:spPr>
          <a:xfrm>
            <a:off x="533400" y="381000"/>
            <a:ext cx="8128000" cy="5994400"/>
          </a:xfrm>
          <a:prstGeom prst="rect">
            <a:avLst/>
          </a:prstGeom>
        </p:spPr>
      </p:pic>
      <p:sp>
        <p:nvSpPr>
          <p:cNvPr id="6" name="TextBox 5"/>
          <p:cNvSpPr txBox="1"/>
          <p:nvPr/>
        </p:nvSpPr>
        <p:spPr>
          <a:xfrm>
            <a:off x="2997075" y="990600"/>
            <a:ext cx="3098925" cy="646331"/>
          </a:xfrm>
          <a:prstGeom prst="rect">
            <a:avLst/>
          </a:prstGeom>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sz="3600" dirty="0" err="1" smtClean="0">
                <a:latin typeface="NikoshBAN" pitchFamily="2" charset="0"/>
                <a:cs typeface="NikoshBAN" pitchFamily="2" charset="0"/>
              </a:rPr>
              <a:t>স্থিরতড়িতের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ব্যবহার</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85800" y="1752600"/>
            <a:ext cx="436209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sz="4000" dirty="0" smtClean="0">
                <a:solidFill>
                  <a:schemeClr val="bg1"/>
                </a:solidFill>
                <a:latin typeface="NikoshBAN" pitchFamily="2" charset="0"/>
                <a:cs typeface="NikoshBAN" pitchFamily="2" charset="0"/>
              </a:rPr>
              <a:t>এ </a:t>
            </a:r>
            <a:r>
              <a:rPr lang="en-US" sz="4000" dirty="0" err="1" smtClean="0">
                <a:solidFill>
                  <a:schemeClr val="bg1"/>
                </a:solidFill>
                <a:latin typeface="NikoshBAN" pitchFamily="2" charset="0"/>
                <a:cs typeface="NikoshBAN" pitchFamily="2" charset="0"/>
              </a:rPr>
              <a:t>পাঠ</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শেষে</a:t>
            </a:r>
            <a:r>
              <a:rPr lang="en-US" sz="4000" dirty="0" smtClean="0">
                <a:solidFill>
                  <a:schemeClr val="bg1"/>
                </a:solidFill>
                <a:latin typeface="NikoshBAN" pitchFamily="2" charset="0"/>
                <a:cs typeface="NikoshBAN" pitchFamily="2" charset="0"/>
              </a:rPr>
              <a:t> </a:t>
            </a:r>
            <a:r>
              <a:rPr lang="en-US" sz="4000" dirty="0" err="1" smtClean="0">
                <a:solidFill>
                  <a:schemeClr val="bg1"/>
                </a:solidFill>
                <a:latin typeface="NikoshBAN" pitchFamily="2" charset="0"/>
                <a:cs typeface="NikoshBAN" pitchFamily="2" charset="0"/>
              </a:rPr>
              <a:t>শিক্ষার্থীরা</a:t>
            </a:r>
            <a:r>
              <a:rPr lang="en-US"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p:txBody>
      </p:sp>
      <p:sp>
        <p:nvSpPr>
          <p:cNvPr id="6" name="TextBox 5"/>
          <p:cNvSpPr txBox="1"/>
          <p:nvPr/>
        </p:nvSpPr>
        <p:spPr>
          <a:xfrm>
            <a:off x="685800" y="4114800"/>
            <a:ext cx="6572633"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স্থির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তড়ি</a:t>
            </a:r>
            <a:r>
              <a:rPr lang="en-US" sz="3200" dirty="0" smtClean="0">
                <a:solidFill>
                  <a:schemeClr val="bg1"/>
                </a:solidFill>
                <a:latin typeface="NikoshBAN" pitchFamily="2" charset="0"/>
                <a:cs typeface="NikoshBAN" pitchFamily="2" charset="0"/>
                <a:sym typeface="Webdings"/>
              </a:rPr>
              <a:t>ৎ </a:t>
            </a:r>
            <a:r>
              <a:rPr lang="en-US" sz="3200" dirty="0" err="1" smtClean="0">
                <a:solidFill>
                  <a:schemeClr val="bg1"/>
                </a:solidFill>
                <a:latin typeface="NikoshBAN" pitchFamily="2" charset="0"/>
                <a:cs typeface="NikoshBAN" pitchFamily="2" charset="0"/>
                <a:sym typeface="Webdings"/>
              </a:rPr>
              <a:t>চালিত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যন্ত্রগুলোর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নাম</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বলতে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sp>
        <p:nvSpPr>
          <p:cNvPr id="8" name="TextBox 7"/>
          <p:cNvSpPr txBox="1"/>
          <p:nvPr/>
        </p:nvSpPr>
        <p:spPr>
          <a:xfrm>
            <a:off x="685800" y="2971800"/>
            <a:ext cx="5695790" cy="584775"/>
          </a:xfrm>
          <a:prstGeom prst="rect">
            <a:avLst/>
          </a:prstGeom>
          <a:solidFill>
            <a:schemeClr val="accent5">
              <a:lumMod val="75000"/>
            </a:schemeClr>
          </a:solidFill>
        </p:spPr>
        <p:txBody>
          <a:bodyPr wrap="none" rtlCol="0">
            <a:spAutoFit/>
          </a:bodyPr>
          <a:lstStyle/>
          <a:p>
            <a:pPr>
              <a:buFont typeface="Wingdings" pitchFamily="2" charset="2"/>
              <a:buChar char="Ø"/>
            </a:pP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স্থির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তড়ি</a:t>
            </a:r>
            <a:r>
              <a:rPr lang="en-US" sz="3200" dirty="0" smtClean="0">
                <a:solidFill>
                  <a:schemeClr val="bg1"/>
                </a:solidFill>
                <a:latin typeface="NikoshBAN" pitchFamily="2" charset="0"/>
                <a:cs typeface="NikoshBAN" pitchFamily="2" charset="0"/>
                <a:sym typeface="Webdings"/>
              </a:rPr>
              <a:t>ৎ </a:t>
            </a:r>
            <a:r>
              <a:rPr lang="en-US" sz="3200" dirty="0" err="1" smtClean="0">
                <a:solidFill>
                  <a:schemeClr val="bg1"/>
                </a:solidFill>
                <a:latin typeface="NikoshBAN" pitchFamily="2" charset="0"/>
                <a:cs typeface="NikoshBAN" pitchFamily="2" charset="0"/>
                <a:sym typeface="Webdings"/>
              </a:rPr>
              <a:t>ব্যবহার</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ব্যাখ্যা</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করতে</a:t>
            </a:r>
            <a:r>
              <a:rPr lang="en-US" sz="3200" dirty="0" smtClean="0">
                <a:solidFill>
                  <a:schemeClr val="bg1"/>
                </a:solidFill>
                <a:latin typeface="NikoshBAN" pitchFamily="2" charset="0"/>
                <a:cs typeface="NikoshBAN" pitchFamily="2" charset="0"/>
                <a:sym typeface="Webdings"/>
              </a:rPr>
              <a:t> </a:t>
            </a:r>
            <a:r>
              <a:rPr lang="en-US" sz="3200" dirty="0" err="1" smtClean="0">
                <a:solidFill>
                  <a:schemeClr val="bg1"/>
                </a:solidFill>
                <a:latin typeface="NikoshBAN" pitchFamily="2" charset="0"/>
                <a:cs typeface="NikoshBAN" pitchFamily="2" charset="0"/>
                <a:sym typeface="Webdings"/>
              </a:rPr>
              <a:t>পারবে</a:t>
            </a:r>
            <a:r>
              <a:rPr lang="en-US" sz="3200" dirty="0" smtClean="0">
                <a:solidFill>
                  <a:schemeClr val="bg1"/>
                </a:solidFill>
                <a:latin typeface="NikoshBAN" pitchFamily="2" charset="0"/>
                <a:cs typeface="NikoshBAN" pitchFamily="2" charset="0"/>
                <a:sym typeface="Webdings"/>
              </a:rPr>
              <a:t>।</a:t>
            </a:r>
            <a:endParaRPr lang="en-US" sz="3200" dirty="0">
              <a:solidFill>
                <a:schemeClr val="bg1"/>
              </a:solidFill>
              <a:latin typeface="NikoshBAN" pitchFamily="2" charset="0"/>
              <a:cs typeface="NikoshBAN" pitchFamily="2" charset="0"/>
            </a:endParaRPr>
          </a:p>
        </p:txBody>
      </p:sp>
      <p:grpSp>
        <p:nvGrpSpPr>
          <p:cNvPr id="5" name="Group 13"/>
          <p:cNvGrpSpPr/>
          <p:nvPr/>
        </p:nvGrpSpPr>
        <p:grpSpPr>
          <a:xfrm>
            <a:off x="2895600" y="228600"/>
            <a:ext cx="3810000" cy="1143000"/>
            <a:chOff x="1295400" y="533400"/>
            <a:chExt cx="3810000" cy="1371600"/>
          </a:xfrm>
        </p:grpSpPr>
        <p:sp>
          <p:nvSpPr>
            <p:cNvPr id="7" name="Round Single Corner Rectangle 81"/>
            <p:cNvSpPr/>
            <p:nvPr/>
          </p:nvSpPr>
          <p:spPr>
            <a:xfrm flipH="1" flipV="1">
              <a:off x="1295400" y="533400"/>
              <a:ext cx="3810000" cy="1371600"/>
            </a:xfrm>
            <a:prstGeom prst="flowChartAlternateProcess">
              <a:avLst/>
            </a:prstGeom>
            <a:gradFill flip="none" rotWithShape="1">
              <a:gsLst>
                <a:gs pos="82000">
                  <a:schemeClr val="bg2">
                    <a:lumMod val="75000"/>
                  </a:schemeClr>
                </a:gs>
                <a:gs pos="100000">
                  <a:schemeClr val="accent1">
                    <a:tint val="23500"/>
                    <a:satMod val="16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4894" y="914400"/>
              <a:ext cx="2122697" cy="923330"/>
            </a:xfrm>
            <a:prstGeom prst="rect">
              <a:avLst/>
            </a:prstGeom>
            <a:noFill/>
          </p:spPr>
          <p:txBody>
            <a:bodyPr wrap="none" rtlCol="0">
              <a:spAutoFit/>
            </a:bodyPr>
            <a:lstStyle/>
            <a:p>
              <a:r>
                <a:rPr lang="en-US" sz="5400" dirty="0" err="1" smtClean="0">
                  <a:latin typeface="NikoshBAN" pitchFamily="2" charset="0"/>
                  <a:cs typeface="NikoshBAN" pitchFamily="2" charset="0"/>
                </a:rPr>
                <a:t>শিখনফল</a:t>
              </a:r>
              <a:endParaRPr lang="en-US" sz="5400" dirty="0">
                <a:latin typeface="NikoshBAN" pitchFamily="2" charset="0"/>
                <a:cs typeface="NikoshBAN" pitchFamily="2"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2" name="Picture 1" descr="Motor Painting.jpg"/>
          <p:cNvPicPr>
            <a:picLocks noChangeAspect="1"/>
          </p:cNvPicPr>
          <p:nvPr/>
        </p:nvPicPr>
        <p:blipFill>
          <a:blip r:embed="rId3" cstate="print"/>
          <a:stretch>
            <a:fillRect/>
          </a:stretch>
        </p:blipFill>
        <p:spPr>
          <a:xfrm>
            <a:off x="914400" y="1033549"/>
            <a:ext cx="7315200" cy="5552902"/>
          </a:xfrm>
          <a:prstGeom prst="rect">
            <a:avLst/>
          </a:prstGeom>
          <a:ln>
            <a:noFill/>
          </a:ln>
          <a:effectLst>
            <a:softEdge rad="112500"/>
          </a:effectLst>
        </p:spPr>
      </p:pic>
      <p:sp>
        <p:nvSpPr>
          <p:cNvPr id="3" name="TextBox 2"/>
          <p:cNvSpPr txBox="1"/>
          <p:nvPr/>
        </p:nvSpPr>
        <p:spPr>
          <a:xfrm>
            <a:off x="2971800" y="304800"/>
            <a:ext cx="3376245" cy="707886"/>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4000" dirty="0" err="1" smtClean="0">
                <a:latin typeface="NikoshBAN" pitchFamily="2" charset="0"/>
                <a:cs typeface="NikoshBAN" pitchFamily="2" charset="0"/>
              </a:rPr>
              <a:t>গাড়িটি</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করা</a:t>
            </a:r>
            <a:r>
              <a:rPr lang="en-US" sz="4000" dirty="0" smtClean="0">
                <a:latin typeface="NikoshBAN" pitchFamily="2" charset="0"/>
                <a:cs typeface="NikoshBAN" pitchFamily="2" charset="0"/>
              </a:rPr>
              <a:t> </a:t>
            </a:r>
            <a:r>
              <a:rPr lang="en-US" sz="4000" dirty="0" err="1" smtClean="0">
                <a:latin typeface="NikoshBAN" pitchFamily="2" charset="0"/>
                <a:cs typeface="NikoshBAN" pitchFamily="2" charset="0"/>
              </a:rPr>
              <a:t>হচ্ছে</a:t>
            </a:r>
            <a:endParaRPr lang="en-US" sz="4000" dirty="0">
              <a:latin typeface="NikoshBAN" pitchFamily="2" charset="0"/>
              <a:cs typeface="NikoshBAN" pitchFamily="2"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6" name="Picture 5" descr="Painting Gun.png"/>
          <p:cNvPicPr>
            <a:picLocks noChangeAspect="1"/>
          </p:cNvPicPr>
          <p:nvPr/>
        </p:nvPicPr>
        <p:blipFill>
          <a:blip r:embed="rId3" cstate="print"/>
          <a:stretch>
            <a:fillRect/>
          </a:stretch>
        </p:blipFill>
        <p:spPr>
          <a:xfrm>
            <a:off x="838200" y="3733800"/>
            <a:ext cx="7455474" cy="2406402"/>
          </a:xfrm>
          <a:prstGeom prst="rect">
            <a:avLst/>
          </a:prstGeom>
        </p:spPr>
      </p:pic>
      <p:pic>
        <p:nvPicPr>
          <p:cNvPr id="8" name="Picture 7" descr="Painting 2.png"/>
          <p:cNvPicPr>
            <a:picLocks noChangeAspect="1"/>
          </p:cNvPicPr>
          <p:nvPr/>
        </p:nvPicPr>
        <p:blipFill>
          <a:blip r:embed="rId4" cstate="print"/>
          <a:stretch>
            <a:fillRect/>
          </a:stretch>
        </p:blipFill>
        <p:spPr>
          <a:xfrm>
            <a:off x="3276600" y="457200"/>
            <a:ext cx="3312240" cy="2697752"/>
          </a:xfrm>
          <a:prstGeom prst="rect">
            <a:avLst/>
          </a:prstGeom>
        </p:spPr>
      </p:pic>
      <p:pic>
        <p:nvPicPr>
          <p:cNvPr id="9" name="Picture 8" descr="Painting 1.png"/>
          <p:cNvPicPr>
            <a:picLocks noChangeAspect="1"/>
          </p:cNvPicPr>
          <p:nvPr/>
        </p:nvPicPr>
        <p:blipFill>
          <a:blip r:embed="rId5" cstate="print"/>
          <a:stretch>
            <a:fillRect/>
          </a:stretch>
        </p:blipFill>
        <p:spPr>
          <a:xfrm>
            <a:off x="2107068" y="1265263"/>
            <a:ext cx="1059752" cy="1096938"/>
          </a:xfrm>
          <a:prstGeom prst="rect">
            <a:avLst/>
          </a:prstGeom>
        </p:spPr>
      </p:pic>
      <p:cxnSp>
        <p:nvCxnSpPr>
          <p:cNvPr id="10" name="Straight Connector 9"/>
          <p:cNvCxnSpPr/>
          <p:nvPr/>
        </p:nvCxnSpPr>
        <p:spPr>
          <a:xfrm>
            <a:off x="0" y="3276600"/>
            <a:ext cx="9144000" cy="1588"/>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505789" y="3424535"/>
            <a:ext cx="3038011" cy="461665"/>
          </a:xfrm>
          <a:prstGeom prst="rect">
            <a:avLst/>
          </a:prstGeom>
          <a:solidFill>
            <a:schemeClr val="accent6">
              <a:lumMod val="75000"/>
            </a:schemeClr>
          </a:solidFill>
          <a:ln>
            <a:noFill/>
          </a:ln>
        </p:spPr>
        <p:txBody>
          <a:bodyPr wrap="none" rtlCol="0">
            <a:spAutoFit/>
          </a:bodyPr>
          <a:lstStyle/>
          <a:p>
            <a:r>
              <a:rPr lang="en-US" sz="2400" dirty="0" err="1" smtClean="0">
                <a:solidFill>
                  <a:schemeClr val="bg1"/>
                </a:solidFill>
                <a:latin typeface="NikoshBAN" pitchFamily="2" charset="0"/>
                <a:cs typeface="NikoshBAN" pitchFamily="2" charset="0"/>
              </a:rPr>
              <a:t>গাড়িটি</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ধনাত্মক</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আধানে</a:t>
            </a:r>
            <a:r>
              <a:rPr lang="en-US" sz="2400" dirty="0" smtClean="0">
                <a:solidFill>
                  <a:schemeClr val="bg1"/>
                </a:solidFill>
                <a:latin typeface="NikoshBAN" pitchFamily="2" charset="0"/>
                <a:cs typeface="NikoshBAN" pitchFamily="2" charset="0"/>
              </a:rPr>
              <a:t> </a:t>
            </a:r>
            <a:r>
              <a:rPr lang="en-US" sz="2400" dirty="0" err="1" smtClean="0">
                <a:solidFill>
                  <a:schemeClr val="bg1"/>
                </a:solidFill>
                <a:latin typeface="NikoshBAN" pitchFamily="2" charset="0"/>
                <a:cs typeface="NikoshBAN" pitchFamily="2" charset="0"/>
              </a:rPr>
              <a:t>চার্জিত</a:t>
            </a:r>
            <a:endParaRPr lang="en-US" sz="2400" dirty="0">
              <a:solidFill>
                <a:schemeClr val="bg1"/>
              </a:solidFill>
              <a:latin typeface="NikoshBAN" pitchFamily="2" charset="0"/>
              <a:cs typeface="NikoshBAN" pitchFamily="2" charset="0"/>
            </a:endParaRPr>
          </a:p>
        </p:txBody>
      </p:sp>
      <p:sp>
        <p:nvSpPr>
          <p:cNvPr id="12" name="TextBox 11"/>
          <p:cNvSpPr txBox="1"/>
          <p:nvPr/>
        </p:nvSpPr>
        <p:spPr>
          <a:xfrm>
            <a:off x="3973936" y="5862935"/>
            <a:ext cx="4027064" cy="461665"/>
          </a:xfrm>
          <a:prstGeom prst="rect">
            <a:avLst/>
          </a:prstGeom>
          <a:solidFill>
            <a:srgbClr val="FFFF00"/>
          </a:solidFill>
        </p:spPr>
        <p:txBody>
          <a:bodyPr wrap="none" rtlCol="0">
            <a:spAutoFit/>
          </a:bodyPr>
          <a:lstStyle/>
          <a:p>
            <a:r>
              <a:rPr lang="en-US" sz="2400" dirty="0" err="1" smtClean="0">
                <a:latin typeface="NikoshBAN" pitchFamily="2" charset="0"/>
                <a:cs typeface="NikoshBAN" pitchFamily="2" charset="0"/>
              </a:rPr>
              <a:t>রঙ</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এর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কণাগুলো</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ঋণাত্মক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আধানে</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চার্জিত</a:t>
            </a:r>
            <a:endParaRPr lang="en-US" sz="2400" dirty="0">
              <a:latin typeface="NikoshBAN" pitchFamily="2" charset="0"/>
              <a:cs typeface="NikoshBAN" pitchFamily="2" charset="0"/>
            </a:endParaRPr>
          </a:p>
        </p:txBody>
      </p:sp>
      <p:sp>
        <p:nvSpPr>
          <p:cNvPr id="14" name="TextBox 13"/>
          <p:cNvSpPr txBox="1"/>
          <p:nvPr/>
        </p:nvSpPr>
        <p:spPr>
          <a:xfrm>
            <a:off x="685800" y="3962400"/>
            <a:ext cx="1882247" cy="461665"/>
          </a:xfrm>
          <a:prstGeom prst="rect">
            <a:avLst/>
          </a:prstGeom>
          <a:solidFill>
            <a:schemeClr val="accent3">
              <a:lumMod val="40000"/>
              <a:lumOff val="60000"/>
            </a:schemeClr>
          </a:solidFill>
          <a:ln>
            <a:noFill/>
          </a:ln>
        </p:spPr>
        <p:txBody>
          <a:bodyPr wrap="none" rtlCol="0">
            <a:spAutoFit/>
          </a:bodyPr>
          <a:lstStyle/>
          <a:p>
            <a:r>
              <a:rPr lang="en-US" sz="2400" dirty="0" err="1" smtClean="0">
                <a:latin typeface="NikoshBAN" pitchFamily="2" charset="0"/>
                <a:cs typeface="NikoshBAN" pitchFamily="2" charset="0"/>
              </a:rPr>
              <a:t>রঙ</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স্প্রে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করার</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যন্ত্র</a:t>
            </a:r>
            <a:endParaRPr lang="en-US" sz="2400" dirty="0">
              <a:latin typeface="NikoshBAN" pitchFamily="2" charset="0"/>
              <a:cs typeface="NikoshBAN" pitchFamily="2" charset="0"/>
            </a:endParaRPr>
          </a:p>
        </p:txBody>
      </p:sp>
      <p:sp>
        <p:nvSpPr>
          <p:cNvPr id="15" name="TextBox 14"/>
          <p:cNvSpPr txBox="1"/>
          <p:nvPr/>
        </p:nvSpPr>
        <p:spPr>
          <a:xfrm>
            <a:off x="1027610" y="5862935"/>
            <a:ext cx="2706190" cy="461665"/>
          </a:xfrm>
          <a:prstGeom prst="rect">
            <a:avLst/>
          </a:prstGeom>
          <a:solidFill>
            <a:srgbClr val="FFFF00"/>
          </a:solidFill>
        </p:spPr>
        <p:txBody>
          <a:bodyPr wrap="none" rtlCol="0">
            <a:spAutoFit/>
          </a:bodyPr>
          <a:lstStyle/>
          <a:p>
            <a:r>
              <a:rPr lang="en-US" sz="2400" dirty="0" err="1" smtClean="0">
                <a:latin typeface="NikoshBAN" pitchFamily="2" charset="0"/>
                <a:cs typeface="NikoshBAN" pitchFamily="2" charset="0"/>
              </a:rPr>
              <a:t>নজেলটি</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ঋণাত্মক</a:t>
            </a:r>
            <a:r>
              <a:rPr lang="en-US" sz="2400" dirty="0" smtClean="0">
                <a:latin typeface="NikoshBAN" pitchFamily="2" charset="0"/>
                <a:cs typeface="NikoshBAN" pitchFamily="2" charset="0"/>
              </a:rPr>
              <a:t> </a:t>
            </a:r>
            <a:r>
              <a:rPr lang="en-US" sz="2400" dirty="0" err="1" smtClean="0">
                <a:latin typeface="NikoshBAN" pitchFamily="2" charset="0"/>
                <a:cs typeface="NikoshBAN" pitchFamily="2" charset="0"/>
              </a:rPr>
              <a:t>আধানগ্রস্থ</a:t>
            </a:r>
            <a:endParaRPr lang="en-US" sz="2400" dirty="0">
              <a:latin typeface="NikoshBAN" pitchFamily="2" charset="0"/>
              <a:cs typeface="NikoshBAN" pitchFamily="2" charset="0"/>
            </a:endParaRPr>
          </a:p>
        </p:txBody>
      </p:sp>
      <p:grpSp>
        <p:nvGrpSpPr>
          <p:cNvPr id="2" name="Group 21"/>
          <p:cNvGrpSpPr/>
          <p:nvPr/>
        </p:nvGrpSpPr>
        <p:grpSpPr>
          <a:xfrm>
            <a:off x="2836570" y="1085850"/>
            <a:ext cx="325730" cy="1255931"/>
            <a:chOff x="7086600" y="762000"/>
            <a:chExt cx="325730" cy="1255931"/>
          </a:xfrm>
        </p:grpSpPr>
        <p:sp>
          <p:nvSpPr>
            <p:cNvPr id="17" name="TextBox 16"/>
            <p:cNvSpPr txBox="1"/>
            <p:nvPr/>
          </p:nvSpPr>
          <p:spPr>
            <a:xfrm>
              <a:off x="7086600" y="762000"/>
              <a:ext cx="325730" cy="646331"/>
            </a:xfrm>
            <a:prstGeom prst="rect">
              <a:avLst/>
            </a:prstGeom>
            <a:noFill/>
          </p:spPr>
          <p:txBody>
            <a:bodyPr wrap="none" rtlCol="0">
              <a:spAutoFit/>
            </a:bodyPr>
            <a:lstStyle/>
            <a:p>
              <a:r>
                <a:rPr lang="en-US" sz="3600" dirty="0" smtClean="0"/>
                <a:t>-</a:t>
              </a:r>
              <a:endParaRPr lang="en-US" sz="3600" dirty="0"/>
            </a:p>
          </p:txBody>
        </p:sp>
        <p:sp>
          <p:nvSpPr>
            <p:cNvPr id="18" name="TextBox 17"/>
            <p:cNvSpPr txBox="1"/>
            <p:nvPr/>
          </p:nvSpPr>
          <p:spPr>
            <a:xfrm>
              <a:off x="7086600" y="914400"/>
              <a:ext cx="325730" cy="646331"/>
            </a:xfrm>
            <a:prstGeom prst="rect">
              <a:avLst/>
            </a:prstGeom>
            <a:noFill/>
          </p:spPr>
          <p:txBody>
            <a:bodyPr wrap="none" rtlCol="0">
              <a:spAutoFit/>
            </a:bodyPr>
            <a:lstStyle/>
            <a:p>
              <a:r>
                <a:rPr lang="en-US" sz="3600" dirty="0" smtClean="0"/>
                <a:t>-</a:t>
              </a:r>
              <a:endParaRPr lang="en-US" sz="3600" dirty="0"/>
            </a:p>
          </p:txBody>
        </p:sp>
        <p:sp>
          <p:nvSpPr>
            <p:cNvPr id="19" name="TextBox 18"/>
            <p:cNvSpPr txBox="1"/>
            <p:nvPr/>
          </p:nvSpPr>
          <p:spPr>
            <a:xfrm>
              <a:off x="7086600" y="1066800"/>
              <a:ext cx="325730" cy="646331"/>
            </a:xfrm>
            <a:prstGeom prst="rect">
              <a:avLst/>
            </a:prstGeom>
            <a:noFill/>
          </p:spPr>
          <p:txBody>
            <a:bodyPr wrap="none" rtlCol="0">
              <a:spAutoFit/>
            </a:bodyPr>
            <a:lstStyle/>
            <a:p>
              <a:r>
                <a:rPr lang="en-US" sz="3600" dirty="0" smtClean="0"/>
                <a:t>-</a:t>
              </a:r>
              <a:endParaRPr lang="en-US" sz="3600" dirty="0"/>
            </a:p>
          </p:txBody>
        </p:sp>
        <p:sp>
          <p:nvSpPr>
            <p:cNvPr id="20" name="TextBox 19"/>
            <p:cNvSpPr txBox="1"/>
            <p:nvPr/>
          </p:nvSpPr>
          <p:spPr>
            <a:xfrm>
              <a:off x="7086600" y="1219200"/>
              <a:ext cx="325730" cy="646331"/>
            </a:xfrm>
            <a:prstGeom prst="rect">
              <a:avLst/>
            </a:prstGeom>
            <a:noFill/>
          </p:spPr>
          <p:txBody>
            <a:bodyPr wrap="none" rtlCol="0">
              <a:spAutoFit/>
            </a:bodyPr>
            <a:lstStyle/>
            <a:p>
              <a:r>
                <a:rPr lang="en-US" sz="3600" dirty="0" smtClean="0"/>
                <a:t>-</a:t>
              </a:r>
              <a:endParaRPr lang="en-US" sz="3600" dirty="0"/>
            </a:p>
          </p:txBody>
        </p:sp>
        <p:sp>
          <p:nvSpPr>
            <p:cNvPr id="21" name="TextBox 20"/>
            <p:cNvSpPr txBox="1"/>
            <p:nvPr/>
          </p:nvSpPr>
          <p:spPr>
            <a:xfrm>
              <a:off x="7086600" y="1371600"/>
              <a:ext cx="325730" cy="646331"/>
            </a:xfrm>
            <a:prstGeom prst="rect">
              <a:avLst/>
            </a:prstGeom>
            <a:noFill/>
          </p:spPr>
          <p:txBody>
            <a:bodyPr wrap="none" rtlCol="0">
              <a:spAutoFit/>
            </a:bodyPr>
            <a:lstStyle/>
            <a:p>
              <a:r>
                <a:rPr lang="en-US" sz="3600" dirty="0" smtClean="0"/>
                <a:t>-</a:t>
              </a:r>
              <a:endParaRPr lang="en-US" sz="36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left)">
                                      <p:cBhvr>
                                        <p:cTn id="21" dur="1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up)">
                                      <p:cBhvr>
                                        <p:cTn id="3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alpha val="79000"/>
          </a:schemeClr>
        </a:solidFill>
        <a:effectLst/>
      </p:bgPr>
    </p:bg>
    <p:spTree>
      <p:nvGrpSpPr>
        <p:cNvPr id="1" name=""/>
        <p:cNvGrpSpPr/>
        <p:nvPr/>
      </p:nvGrpSpPr>
      <p:grpSpPr>
        <a:xfrm>
          <a:off x="0" y="0"/>
          <a:ext cx="0" cy="0"/>
          <a:chOff x="0" y="0"/>
          <a:chExt cx="0" cy="0"/>
        </a:xfrm>
      </p:grpSpPr>
      <p:grpSp>
        <p:nvGrpSpPr>
          <p:cNvPr id="5" name="Group 12"/>
          <p:cNvGrpSpPr/>
          <p:nvPr/>
        </p:nvGrpSpPr>
        <p:grpSpPr>
          <a:xfrm>
            <a:off x="-1776664" y="1984127"/>
            <a:ext cx="1676401" cy="545911"/>
            <a:chOff x="2438400" y="1676400"/>
            <a:chExt cx="1676401" cy="545911"/>
          </a:xfrm>
        </p:grpSpPr>
        <p:sp>
          <p:nvSpPr>
            <p:cNvPr id="14" name="Freeform 13"/>
            <p:cNvSpPr/>
            <p:nvPr/>
          </p:nvSpPr>
          <p:spPr>
            <a:xfrm>
              <a:off x="2438400" y="1676400"/>
              <a:ext cx="1676401" cy="545911"/>
            </a:xfrm>
            <a:custGeom>
              <a:avLst/>
              <a:gdLst>
                <a:gd name="connsiteX0" fmla="*/ 0 w 2361063"/>
                <a:gd name="connsiteY0" fmla="*/ 423081 h 545911"/>
                <a:gd name="connsiteX1" fmla="*/ 1856096 w 2361063"/>
                <a:gd name="connsiteY1" fmla="*/ 545911 h 545911"/>
                <a:gd name="connsiteX2" fmla="*/ 2361063 w 2361063"/>
                <a:gd name="connsiteY2" fmla="*/ 68239 h 545911"/>
                <a:gd name="connsiteX3" fmla="*/ 382138 w 2361063"/>
                <a:gd name="connsiteY3" fmla="*/ 0 h 545911"/>
                <a:gd name="connsiteX4" fmla="*/ 0 w 2361063"/>
                <a:gd name="connsiteY4" fmla="*/ 423081 h 54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63" h="545911">
                  <a:moveTo>
                    <a:pt x="0" y="423081"/>
                  </a:moveTo>
                  <a:lnTo>
                    <a:pt x="1856096" y="545911"/>
                  </a:lnTo>
                  <a:lnTo>
                    <a:pt x="2361063" y="68239"/>
                  </a:lnTo>
                  <a:lnTo>
                    <a:pt x="382138" y="0"/>
                  </a:lnTo>
                  <a:lnTo>
                    <a:pt x="0" y="423081"/>
                  </a:lnTo>
                  <a:close/>
                </a:path>
              </a:pathLst>
            </a:cu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rot="16920000">
              <a:off x="3029373" y="1618289"/>
              <a:ext cx="460382" cy="646331"/>
            </a:xfrm>
            <a:prstGeom prst="rect">
              <a:avLst/>
            </a:prstGeom>
            <a:noFill/>
            <a:scene3d>
              <a:camera prst="perspectiveContrastingLeftFacing"/>
              <a:lightRig rig="threePt" dir="t"/>
            </a:scene3d>
          </p:spPr>
          <p:txBody>
            <a:bodyPr wrap="none" rtlCol="0">
              <a:spAutoFit/>
            </a:bodyPr>
            <a:lstStyle/>
            <a:p>
              <a:r>
                <a:rPr lang="en-US" sz="3600" dirty="0" smtClean="0">
                  <a:solidFill>
                    <a:schemeClr val="bg1">
                      <a:lumMod val="50000"/>
                    </a:schemeClr>
                  </a:solidFill>
                  <a:latin typeface="NikoshBAN" pitchFamily="2" charset="0"/>
                  <a:cs typeface="NikoshBAN" pitchFamily="2" charset="0"/>
                </a:rPr>
                <a:t>অ</a:t>
              </a:r>
              <a:endParaRPr lang="en-US" sz="3600" dirty="0">
                <a:solidFill>
                  <a:schemeClr val="bg1">
                    <a:lumMod val="50000"/>
                  </a:schemeClr>
                </a:solidFill>
                <a:latin typeface="NikoshBAN" pitchFamily="2" charset="0"/>
                <a:cs typeface="NikoshBAN" pitchFamily="2" charset="0"/>
              </a:endParaRPr>
            </a:p>
          </p:txBody>
        </p:sp>
      </p:grpSp>
      <p:sp>
        <p:nvSpPr>
          <p:cNvPr id="6" name="Freeform 5"/>
          <p:cNvSpPr/>
          <p:nvPr/>
        </p:nvSpPr>
        <p:spPr>
          <a:xfrm>
            <a:off x="2133965" y="2173831"/>
            <a:ext cx="4925291" cy="741218"/>
          </a:xfrm>
          <a:custGeom>
            <a:avLst/>
            <a:gdLst>
              <a:gd name="connsiteX0" fmla="*/ 0 w 4925291"/>
              <a:gd name="connsiteY0" fmla="*/ 436418 h 685800"/>
              <a:gd name="connsiteX1" fmla="*/ 4343400 w 4925291"/>
              <a:gd name="connsiteY1" fmla="*/ 685800 h 685800"/>
              <a:gd name="connsiteX2" fmla="*/ 4925291 w 4925291"/>
              <a:gd name="connsiteY2" fmla="*/ 166255 h 685800"/>
              <a:gd name="connsiteX3" fmla="*/ 436418 w 4925291"/>
              <a:gd name="connsiteY3" fmla="*/ 0 h 685800"/>
              <a:gd name="connsiteX4" fmla="*/ 0 w 4925291"/>
              <a:gd name="connsiteY4" fmla="*/ 436418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5291" h="685800">
                <a:moveTo>
                  <a:pt x="0" y="436418"/>
                </a:moveTo>
                <a:lnTo>
                  <a:pt x="4343400" y="685800"/>
                </a:lnTo>
                <a:lnTo>
                  <a:pt x="4925291" y="166255"/>
                </a:lnTo>
                <a:lnTo>
                  <a:pt x="436418" y="0"/>
                </a:lnTo>
                <a:lnTo>
                  <a:pt x="0" y="436418"/>
                </a:lnTo>
                <a:close/>
              </a:path>
            </a:pathLst>
          </a:custGeom>
          <a:gradFill>
            <a:gsLst>
              <a:gs pos="100000">
                <a:schemeClr val="tx2">
                  <a:lumMod val="20000"/>
                  <a:lumOff val="80000"/>
                  <a:alpha val="0"/>
                </a:schemeClr>
              </a:gs>
              <a:gs pos="100000">
                <a:schemeClr val="bg1">
                  <a:lumMod val="95000"/>
                </a:schemeClr>
              </a:gs>
              <a:gs pos="0">
                <a:schemeClr val="accent1">
                  <a:lumMod val="20000"/>
                  <a:lumOff val="80000"/>
                </a:schemeClr>
              </a:gs>
            </a:gsLst>
            <a:lin ang="5400000" scaled="0"/>
          </a:gradFill>
          <a:ln>
            <a:solidFill>
              <a:schemeClr val="bg1">
                <a:lumMod val="65000"/>
              </a:schemeClr>
            </a:solidFill>
          </a:ln>
          <a:scene3d>
            <a:camera prst="perspectiveAbove"/>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photocopier Upper.png"/>
          <p:cNvPicPr>
            <a:picLocks noChangeAspect="1"/>
          </p:cNvPicPr>
          <p:nvPr/>
        </p:nvPicPr>
        <p:blipFill>
          <a:blip r:embed="rId3" cstate="print"/>
          <a:stretch>
            <a:fillRect/>
          </a:stretch>
        </p:blipFill>
        <p:spPr>
          <a:xfrm>
            <a:off x="2055514" y="1588593"/>
            <a:ext cx="5079365" cy="1307937"/>
          </a:xfrm>
          <a:prstGeom prst="rect">
            <a:avLst/>
          </a:prstGeom>
        </p:spPr>
      </p:pic>
      <p:pic>
        <p:nvPicPr>
          <p:cNvPr id="3" name="Picture 2" descr="photocopier Midle.png"/>
          <p:cNvPicPr>
            <a:picLocks noChangeAspect="1"/>
          </p:cNvPicPr>
          <p:nvPr/>
        </p:nvPicPr>
        <p:blipFill>
          <a:blip r:embed="rId4" cstate="print"/>
          <a:stretch>
            <a:fillRect/>
          </a:stretch>
        </p:blipFill>
        <p:spPr>
          <a:xfrm>
            <a:off x="1922501" y="2234232"/>
            <a:ext cx="5257143" cy="1460318"/>
          </a:xfrm>
          <a:prstGeom prst="rect">
            <a:avLst/>
          </a:prstGeom>
        </p:spPr>
      </p:pic>
      <p:pic>
        <p:nvPicPr>
          <p:cNvPr id="12" name="Picture 11" descr="photocopier Upper.png"/>
          <p:cNvPicPr>
            <a:picLocks noChangeAspect="1"/>
          </p:cNvPicPr>
          <p:nvPr/>
        </p:nvPicPr>
        <p:blipFill>
          <a:blip r:embed="rId3" cstate="print"/>
          <a:stretch>
            <a:fillRect/>
          </a:stretch>
        </p:blipFill>
        <p:spPr>
          <a:xfrm rot="1260930">
            <a:off x="2981417" y="1030239"/>
            <a:ext cx="4318648" cy="1332753"/>
          </a:xfrm>
          <a:prstGeom prst="rect">
            <a:avLst/>
          </a:prstGeom>
        </p:spPr>
      </p:pic>
      <p:grpSp>
        <p:nvGrpSpPr>
          <p:cNvPr id="7" name="Group 16"/>
          <p:cNvGrpSpPr/>
          <p:nvPr/>
        </p:nvGrpSpPr>
        <p:grpSpPr>
          <a:xfrm>
            <a:off x="4800599" y="3581776"/>
            <a:ext cx="1676401" cy="545911"/>
            <a:chOff x="2971800" y="4114800"/>
            <a:chExt cx="1676401" cy="545911"/>
          </a:xfrm>
        </p:grpSpPr>
        <p:sp>
          <p:nvSpPr>
            <p:cNvPr id="18" name="Freeform 17"/>
            <p:cNvSpPr/>
            <p:nvPr/>
          </p:nvSpPr>
          <p:spPr>
            <a:xfrm>
              <a:off x="2971800" y="4114800"/>
              <a:ext cx="1676401" cy="545911"/>
            </a:xfrm>
            <a:custGeom>
              <a:avLst/>
              <a:gdLst>
                <a:gd name="connsiteX0" fmla="*/ 0 w 2361063"/>
                <a:gd name="connsiteY0" fmla="*/ 423081 h 545911"/>
                <a:gd name="connsiteX1" fmla="*/ 1856096 w 2361063"/>
                <a:gd name="connsiteY1" fmla="*/ 545911 h 545911"/>
                <a:gd name="connsiteX2" fmla="*/ 2361063 w 2361063"/>
                <a:gd name="connsiteY2" fmla="*/ 68239 h 545911"/>
                <a:gd name="connsiteX3" fmla="*/ 382138 w 2361063"/>
                <a:gd name="connsiteY3" fmla="*/ 0 h 545911"/>
                <a:gd name="connsiteX4" fmla="*/ 0 w 2361063"/>
                <a:gd name="connsiteY4" fmla="*/ 423081 h 545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1063" h="545911">
                  <a:moveTo>
                    <a:pt x="0" y="423081"/>
                  </a:moveTo>
                  <a:lnTo>
                    <a:pt x="1856096" y="545911"/>
                  </a:lnTo>
                  <a:lnTo>
                    <a:pt x="2361063" y="68239"/>
                  </a:lnTo>
                  <a:lnTo>
                    <a:pt x="382138" y="0"/>
                  </a:lnTo>
                  <a:lnTo>
                    <a:pt x="0" y="42308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rot="16920000">
              <a:off x="3562773" y="4056689"/>
              <a:ext cx="460382" cy="646331"/>
            </a:xfrm>
            <a:prstGeom prst="rect">
              <a:avLst/>
            </a:prstGeom>
            <a:noFill/>
            <a:scene3d>
              <a:camera prst="perspectiveContrastingLeftFacing"/>
              <a:lightRig rig="threePt" dir="t"/>
            </a:scene3d>
          </p:spPr>
          <p:txBody>
            <a:bodyPr wrap="none" rtlCol="0">
              <a:spAutoFit/>
            </a:bodyPr>
            <a:lstStyle/>
            <a:p>
              <a:r>
                <a:rPr lang="en-US" sz="3600" dirty="0" smtClean="0">
                  <a:latin typeface="NikoshBAN" pitchFamily="2" charset="0"/>
                  <a:cs typeface="NikoshBAN" pitchFamily="2" charset="0"/>
                </a:rPr>
                <a:t>অ</a:t>
              </a:r>
              <a:endParaRPr lang="en-US" sz="3600" dirty="0">
                <a:latin typeface="NikoshBAN" pitchFamily="2" charset="0"/>
                <a:cs typeface="NikoshBAN" pitchFamily="2" charset="0"/>
              </a:endParaRPr>
            </a:p>
          </p:txBody>
        </p:sp>
      </p:grpSp>
      <p:pic>
        <p:nvPicPr>
          <p:cNvPr id="2" name="Picture 1" descr="Digital-copier-machine-sharp.png"/>
          <p:cNvPicPr>
            <a:picLocks noChangeAspect="1"/>
          </p:cNvPicPr>
          <p:nvPr/>
        </p:nvPicPr>
        <p:blipFill>
          <a:blip r:embed="rId5" cstate="print"/>
          <a:stretch>
            <a:fillRect/>
          </a:stretch>
        </p:blipFill>
        <p:spPr>
          <a:xfrm>
            <a:off x="1918031" y="1397625"/>
            <a:ext cx="5307937" cy="5003175"/>
          </a:xfrm>
          <a:prstGeom prst="rect">
            <a:avLst/>
          </a:prstGeom>
        </p:spPr>
      </p:pic>
      <p:sp>
        <p:nvSpPr>
          <p:cNvPr id="16" name="TextBox 15"/>
          <p:cNvSpPr txBox="1"/>
          <p:nvPr/>
        </p:nvSpPr>
        <p:spPr>
          <a:xfrm>
            <a:off x="2842327" y="228600"/>
            <a:ext cx="3177473" cy="646331"/>
          </a:xfrm>
          <a:prstGeom prst="rect">
            <a:avLst/>
          </a:prstGeom>
          <a:ln/>
        </p:spPr>
        <p:style>
          <a:lnRef idx="1">
            <a:schemeClr val="dk1"/>
          </a:lnRef>
          <a:fillRef idx="3">
            <a:schemeClr val="dk1"/>
          </a:fillRef>
          <a:effectRef idx="2">
            <a:schemeClr val="dk1"/>
          </a:effectRef>
          <a:fontRef idx="minor">
            <a:schemeClr val="lt1"/>
          </a:fontRef>
        </p:style>
        <p:txBody>
          <a:bodyPr wrap="none" rtlCol="0">
            <a:spAutoFit/>
          </a:bodyPr>
          <a:lstStyle/>
          <a:p>
            <a:r>
              <a:rPr lang="en-US" sz="3600" dirty="0" err="1" smtClean="0">
                <a:latin typeface="NikoshBAN" pitchFamily="2" charset="0"/>
                <a:cs typeface="NikoshBAN" pitchFamily="2" charset="0"/>
              </a:rPr>
              <a:t>ফটোকপিয়ার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মেশিন</a:t>
            </a:r>
            <a:endParaRPr lang="en-US" sz="3600"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3.33333E-6 -4.07407E-6 L 0.6 0.03982 " pathEditMode="relative" rAng="0" ptsTypes="AA">
                                      <p:cBhvr>
                                        <p:cTn id="13" dur="2000" fill="hold"/>
                                        <p:tgtEl>
                                          <p:spTgt spid="5"/>
                                        </p:tgtEl>
                                        <p:attrNameLst>
                                          <p:attrName>ppt_x</p:attrName>
                                          <p:attrName>ppt_y</p:attrName>
                                        </p:attrNameLst>
                                      </p:cBhvr>
                                      <p:rCtr x="30000" y="2000"/>
                                    </p:animMotion>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2"/>
                                        </p:tgtEl>
                                        <p:attrNameLst>
                                          <p:attrName>style.visibility</p:attrName>
                                        </p:attrNameLst>
                                      </p:cBhvr>
                                      <p:to>
                                        <p:strVal val="hidden"/>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3.33333E-6 3.4642E-7 L -0.45834 0.00647 " pathEditMode="relative" rAng="0" ptsTypes="AA">
                                      <p:cBhvr>
                                        <p:cTn id="24" dur="2000" fill="hold"/>
                                        <p:tgtEl>
                                          <p:spTgt spid="7"/>
                                        </p:tgtEl>
                                        <p:attrNameLst>
                                          <p:attrName>ppt_x</p:attrName>
                                          <p:attrName>ppt_y</p:attrName>
                                        </p:attrNameLst>
                                      </p:cBhvr>
                                      <p:rCtr x="-22900" y="3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2286000" y="304800"/>
            <a:ext cx="5052986" cy="646331"/>
          </a:xfrm>
          <a:prstGeom prst="rect">
            <a:avLst/>
          </a:prstGeom>
          <a:ln/>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sz="3600" dirty="0" err="1" smtClean="0">
                <a:latin typeface="NikoshBAN" pitchFamily="2" charset="0"/>
                <a:cs typeface="NikoshBAN" pitchFamily="2" charset="0"/>
              </a:rPr>
              <a:t>কীভাবে</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ফটোকপিয়ার</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কাজ</a:t>
            </a:r>
            <a:r>
              <a:rPr lang="en-US" sz="3600" dirty="0" smtClean="0">
                <a:latin typeface="NikoshBAN" pitchFamily="2" charset="0"/>
                <a:cs typeface="NikoshBAN" pitchFamily="2" charset="0"/>
              </a:rPr>
              <a:t> </a:t>
            </a:r>
            <a:r>
              <a:rPr lang="en-US" sz="3600" dirty="0" err="1" smtClean="0">
                <a:latin typeface="NikoshBAN" pitchFamily="2" charset="0"/>
                <a:cs typeface="NikoshBAN" pitchFamily="2" charset="0"/>
              </a:rPr>
              <a:t>করে</a:t>
            </a:r>
            <a:r>
              <a:rPr lang="en-US" sz="3600" dirty="0" smtClean="0">
                <a:latin typeface="NikoshBAN" pitchFamily="2" charset="0"/>
                <a:cs typeface="NikoshBAN" pitchFamily="2" charset="0"/>
              </a:rPr>
              <a:t>?</a:t>
            </a:r>
            <a:endParaRPr lang="en-US" sz="3600" dirty="0">
              <a:latin typeface="NikoshBAN" pitchFamily="2" charset="0"/>
              <a:cs typeface="NikoshBAN" pitchFamily="2" charset="0"/>
            </a:endParaRPr>
          </a:p>
        </p:txBody>
      </p:sp>
      <p:grpSp>
        <p:nvGrpSpPr>
          <p:cNvPr id="5" name="Group 4"/>
          <p:cNvGrpSpPr/>
          <p:nvPr/>
        </p:nvGrpSpPr>
        <p:grpSpPr>
          <a:xfrm>
            <a:off x="0" y="989013"/>
            <a:ext cx="9144000" cy="5535612"/>
            <a:chOff x="0" y="989013"/>
            <a:chExt cx="9144000" cy="5535612"/>
          </a:xfrm>
        </p:grpSpPr>
        <p:pic>
          <p:nvPicPr>
            <p:cNvPr id="2" name="Picture 4" descr="pcopier"/>
            <p:cNvPicPr>
              <a:picLocks noChangeAspect="1" noChangeArrowheads="1" noCrop="1"/>
            </p:cNvPicPr>
            <p:nvPr/>
          </p:nvPicPr>
          <p:blipFill>
            <a:blip r:embed="rId2" cstate="print"/>
            <a:srcRect/>
            <a:stretch>
              <a:fillRect/>
            </a:stretch>
          </p:blipFill>
          <p:spPr bwMode="auto">
            <a:xfrm>
              <a:off x="0" y="989013"/>
              <a:ext cx="9144000" cy="5535612"/>
            </a:xfrm>
            <a:prstGeom prst="rect">
              <a:avLst/>
            </a:prstGeom>
            <a:noFill/>
            <a:ln w="9525">
              <a:noFill/>
              <a:miter lim="800000"/>
              <a:headEnd/>
              <a:tailEnd/>
            </a:ln>
          </p:spPr>
        </p:pic>
        <p:sp>
          <p:nvSpPr>
            <p:cNvPr id="4" name="Rectangle 3"/>
            <p:cNvSpPr/>
            <p:nvPr/>
          </p:nvSpPr>
          <p:spPr>
            <a:xfrm>
              <a:off x="2386263" y="5867400"/>
              <a:ext cx="1600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TotalTime>
  <Words>440</Words>
  <Application>Microsoft Office PowerPoint</Application>
  <PresentationFormat>On-screen Show (4:3)</PresentationFormat>
  <Paragraphs>110</Paragraphs>
  <Slides>23</Slides>
  <Notes>19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NikoshBAN</vt:lpstr>
      <vt:lpstr>Times New Roman</vt:lpstr>
      <vt:lpstr>Vrinda</vt:lpstr>
      <vt:lpstr>Webdings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TSS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Doel</dc:creator>
  <cp:lastModifiedBy>c</cp:lastModifiedBy>
  <cp:revision>58</cp:revision>
  <dcterms:created xsi:type="dcterms:W3CDTF">2015-04-26T00:37:59Z</dcterms:created>
  <dcterms:modified xsi:type="dcterms:W3CDTF">2020-09-03T07:43:20Z</dcterms:modified>
</cp:coreProperties>
</file>