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sldIdLst>
    <p:sldId id="309" r:id="rId4"/>
    <p:sldId id="310" r:id="rId5"/>
    <p:sldId id="258" r:id="rId6"/>
    <p:sldId id="259" r:id="rId7"/>
    <p:sldId id="312" r:id="rId8"/>
    <p:sldId id="260" r:id="rId9"/>
    <p:sldId id="261" r:id="rId10"/>
    <p:sldId id="262" r:id="rId11"/>
    <p:sldId id="263" r:id="rId12"/>
    <p:sldId id="264" r:id="rId13"/>
    <p:sldId id="265" r:id="rId14"/>
    <p:sldId id="266" r:id="rId15"/>
    <p:sldId id="297" r:id="rId16"/>
    <p:sldId id="267" r:id="rId17"/>
    <p:sldId id="268" r:id="rId18"/>
    <p:sldId id="269" r:id="rId19"/>
    <p:sldId id="311" r:id="rId20"/>
    <p:sldId id="270" r:id="rId21"/>
    <p:sldId id="271" r:id="rId22"/>
    <p:sldId id="308" r:id="rId23"/>
    <p:sldId id="272" r:id="rId24"/>
    <p:sldId id="296" r:id="rId25"/>
    <p:sldId id="273" r:id="rId26"/>
    <p:sldId id="276" r:id="rId27"/>
    <p:sldId id="277" r:id="rId28"/>
    <p:sldId id="278" r:id="rId29"/>
    <p:sldId id="307" r:id="rId30"/>
    <p:sldId id="279" r:id="rId31"/>
    <p:sldId id="280" r:id="rId32"/>
    <p:sldId id="281" r:id="rId33"/>
    <p:sldId id="298" r:id="rId34"/>
    <p:sldId id="299" r:id="rId35"/>
    <p:sldId id="300" r:id="rId36"/>
    <p:sldId id="301" r:id="rId37"/>
    <p:sldId id="302" r:id="rId38"/>
    <p:sldId id="303" r:id="rId39"/>
    <p:sldId id="304" r:id="rId40"/>
    <p:sldId id="305" r:id="rId41"/>
    <p:sldId id="291" r:id="rId42"/>
    <p:sldId id="29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03-Sep-20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03-Sep-20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17183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03-Sep-20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16439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03-Sep-20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94115955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03-Sep-20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88030066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03-Sep-20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706114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03-Sep-20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44413497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03-Sep-20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6967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solidFill>
                  <a:prstClr val="black"/>
                </a:solidFill>
              </a:rPr>
              <a:pPr/>
              <a:t>03-Sep-20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59440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03-Sep-20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5338395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03-Sep-20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6330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03-Sep-20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9162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03-Sep-20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209389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73933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03-Sep-20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17994858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76531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13863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77288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2714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16128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561400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32725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9170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03-Sep-20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03-Sep-20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03-Sep-20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03-Sep-20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03-Sep-20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prstClr val="black"/>
                </a:solidFill>
              </a:rPr>
              <a:pPr/>
              <a:t>03-Sep-20</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41312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5229607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dorhelal@gmail.com" TargetMode="Externa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0292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740739"/>
            <a:ext cx="4191000" cy="2728673"/>
          </a:xfrm>
        </p:spPr>
      </p:pic>
    </p:spTree>
    <p:extLst>
      <p:ext uri="{BB962C8B-B14F-4D97-AF65-F5344CB8AC3E}">
        <p14:creationId xmlns:p14="http://schemas.microsoft.com/office/powerpoint/2010/main" val="1454584593"/>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705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p:cNvPicPr>
            <a:picLocks noGrp="1" noChangeAspect="1"/>
          </p:cNvPicPr>
          <p:nvPr>
            <p:ph idx="1"/>
          </p:nvPr>
        </p:nvPicPr>
        <p:blipFill>
          <a:blip r:embed="rId2"/>
          <a:stretch>
            <a:fillRect/>
          </a:stretch>
        </p:blipFill>
        <p:spPr>
          <a:xfrm>
            <a:off x="533400" y="1600200"/>
            <a:ext cx="3073482" cy="4495800"/>
          </a:xfrm>
          <a:prstGeom prst="rect">
            <a:avLst/>
          </a:prstGeom>
        </p:spPr>
      </p:pic>
      <p:pic>
        <p:nvPicPr>
          <p:cNvPr id="5" name="Content Placeholder 3" descr="Aristotle.jpg"/>
          <p:cNvPicPr>
            <a:picLocks noChangeAspect="1"/>
          </p:cNvPicPr>
          <p:nvPr/>
        </p:nvPicPr>
        <p:blipFill>
          <a:blip r:embed="rId3"/>
          <a:stretch>
            <a:fillRect/>
          </a:stretch>
        </p:blipFill>
        <p:spPr>
          <a:xfrm>
            <a:off x="4163796" y="1447800"/>
            <a:ext cx="4525963" cy="47244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6294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Aristotle.jpg"/>
          <p:cNvPicPr>
            <a:picLocks noGrp="1" noChangeAspect="1"/>
          </p:cNvPicPr>
          <p:nvPr>
            <p:ph idx="1"/>
          </p:nvPr>
        </p:nvPicPr>
        <p:blipFill>
          <a:blip r:embed="rId2"/>
          <a:stretch>
            <a:fillRect/>
          </a:stretch>
        </p:blipFill>
        <p:spPr>
          <a:xfrm>
            <a:off x="685800" y="2057400"/>
            <a:ext cx="3658397" cy="4343400"/>
          </a:xfrm>
        </p:spPr>
      </p:pic>
      <p:pic>
        <p:nvPicPr>
          <p:cNvPr id="5" name="Content Placeholder 3"/>
          <p:cNvPicPr>
            <a:picLocks noChangeAspect="1"/>
          </p:cNvPicPr>
          <p:nvPr/>
        </p:nvPicPr>
        <p:blipFill>
          <a:blip r:embed="rId3"/>
          <a:stretch>
            <a:fillRect/>
          </a:stretch>
        </p:blipFill>
        <p:spPr>
          <a:xfrm>
            <a:off x="5029200" y="1981200"/>
            <a:ext cx="3369855" cy="449314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657600" cy="1143000"/>
          </a:xfrm>
        </p:spPr>
        <p:txBody>
          <a:bodyPr>
            <a:normAutofit/>
          </a:bodyPr>
          <a:lstStyle/>
          <a:p>
            <a:pPr algn="ctr"/>
            <a:r>
              <a:rPr lang="bn-BD" dirty="0" smtClean="0">
                <a:latin typeface="Nikosh" pitchFamily="2" charset="0"/>
                <a:cs typeface="Nikosh" pitchFamily="2" charset="0"/>
              </a:rPr>
              <a:t>   </a:t>
            </a: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
        <p:nvSpPr>
          <p:cNvPr id="3" name="Content Placeholder 2"/>
          <p:cNvSpPr>
            <a:spLocks noGrp="1"/>
          </p:cNvSpPr>
          <p:nvPr>
            <p:ph idx="1"/>
          </p:nvPr>
        </p:nvSpPr>
        <p:spPr>
          <a:xfrm>
            <a:off x="762000" y="2438400"/>
            <a:ext cx="7696200" cy="2667000"/>
          </a:xfrm>
        </p:spPr>
        <p:txBody>
          <a:bodyPr>
            <a:normAutofit/>
          </a:bodyPr>
          <a:lstStyle/>
          <a:p>
            <a:pPr algn="ctr">
              <a:buNone/>
            </a:pPr>
            <a:r>
              <a:rPr lang="bn-BD" sz="2600" dirty="0" smtClean="0">
                <a:latin typeface="Nikosh" pitchFamily="2" charset="0"/>
                <a:cs typeface="Nikosh" pitchFamily="2" charset="0"/>
              </a:rPr>
              <a:t> </a:t>
            </a:r>
            <a:r>
              <a:rPr lang="bn-BD" sz="4000" dirty="0" smtClean="0">
                <a:latin typeface="Nikosh" pitchFamily="2" charset="0"/>
                <a:cs typeface="Nikosh" pitchFamily="2" charset="0"/>
              </a:rPr>
              <a:t>নৈতিকতা               </a:t>
            </a:r>
          </a:p>
          <a:p>
            <a:pPr algn="ctr">
              <a:buNone/>
            </a:pPr>
            <a:r>
              <a:rPr lang="bn-BD" sz="4000" dirty="0" smtClean="0">
                <a:latin typeface="Nikosh" pitchFamily="2" charset="0"/>
                <a:cs typeface="Nikosh" pitchFamily="2" charset="0"/>
              </a:rPr>
              <a:t> আইন ও নৈতিকতা </a:t>
            </a:r>
          </a:p>
          <a:p>
            <a:pPr algn="ctr">
              <a:buNone/>
            </a:pPr>
            <a:r>
              <a:rPr lang="bn-BD" sz="4000" dirty="0" smtClean="0">
                <a:latin typeface="Nikosh" pitchFamily="2" charset="0"/>
                <a:cs typeface="Nikosh" pitchFamily="2" charset="0"/>
              </a:rPr>
              <a:t> স্বাধীনতার সংজ্ঞা</a:t>
            </a:r>
            <a:r>
              <a:rPr lang="bn-BD" sz="32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1"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ox(i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xit" presetSubtype="16" fill="hold" grpId="2" nodeType="clickEffect">
                                  <p:stCondLst>
                                    <p:cond delay="0"/>
                                  </p:stCondLst>
                                  <p:childTnLst>
                                    <p:animEffect transition="out" filter="diamond(in)">
                                      <p:cBhvr>
                                        <p:cTn id="30" dur="2000"/>
                                        <p:tgtEl>
                                          <p:spTgt spid="2"/>
                                        </p:tgtEl>
                                      </p:cBhvr>
                                    </p:animEffect>
                                    <p:set>
                                      <p:cBhvr>
                                        <p:cTn id="31" dur="1" fill="hold">
                                          <p:stCondLst>
                                            <p:cond delay="19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blinds(horizontal)">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1"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blinds(horizontal)">
                                      <p:cBhvr>
                                        <p:cTn id="41" dur="500"/>
                                        <p:tgtEl>
                                          <p:spTgt spid="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1"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blinds(horizontal)">
                                      <p:cBhvr>
                                        <p:cTn id="46" dur="5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2" nodeType="clickEffect">
                                  <p:stCondLst>
                                    <p:cond delay="0"/>
                                  </p:stCondLst>
                                  <p:childTnLst>
                                    <p:anim calcmode="lin" valueType="num">
                                      <p:cBhvr additive="base">
                                        <p:cTn id="5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1" dur="500"/>
                                        <p:tgtEl>
                                          <p:spTgt spid="3">
                                            <p:txEl>
                                              <p:pRg st="0" end="0"/>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2" nodeType="clickEffect">
                                  <p:stCondLst>
                                    <p:cond delay="0"/>
                                  </p:stCondLst>
                                  <p:childTnLst>
                                    <p:anim calcmode="lin" valueType="num">
                                      <p:cBhvr additive="base">
                                        <p:cTn id="5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7" dur="500"/>
                                        <p:tgtEl>
                                          <p:spTgt spid="3">
                                            <p:txEl>
                                              <p:pRg st="1" end="1"/>
                                            </p:txEl>
                                          </p:spTgt>
                                        </p:tgtEl>
                                        <p:attrNameLst>
                                          <p:attrName>ppt_y</p:attrName>
                                        </p:attrNameLst>
                                      </p:cBhvr>
                                      <p:tavLst>
                                        <p:tav tm="0">
                                          <p:val>
                                            <p:strVal val="ppt_y"/>
                                          </p:val>
                                        </p:tav>
                                        <p:tav tm="100000">
                                          <p:val>
                                            <p:strVal val="1+ppt_h/2"/>
                                          </p:val>
                                        </p:tav>
                                      </p:tavLst>
                                    </p:anim>
                                    <p:set>
                                      <p:cBhvr>
                                        <p:cTn id="5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2" nodeType="clickEffect">
                                  <p:stCondLst>
                                    <p:cond delay="0"/>
                                  </p:stCondLst>
                                  <p:childTnLst>
                                    <p:anim calcmode="lin" valueType="num">
                                      <p:cBhvr additive="base">
                                        <p:cTn id="62"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3" dur="500"/>
                                        <p:tgtEl>
                                          <p:spTgt spid="3">
                                            <p:txEl>
                                              <p:pRg st="2" end="2"/>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
        <p:nvSpPr>
          <p:cNvPr id="3" name="Content Placeholder 2"/>
          <p:cNvSpPr>
            <a:spLocks noGrp="1"/>
          </p:cNvSpPr>
          <p:nvPr>
            <p:ph idx="1"/>
          </p:nvPr>
        </p:nvSpPr>
        <p:spPr>
          <a:xfrm>
            <a:off x="762000" y="2438400"/>
            <a:ext cx="7696200" cy="3124200"/>
          </a:xfrm>
        </p:spPr>
        <p:txBody>
          <a:bodyPr>
            <a:normAutofit/>
          </a:bodyPr>
          <a:lstStyle/>
          <a:p>
            <a:pPr>
              <a:buNone/>
            </a:pPr>
            <a:r>
              <a:rPr lang="bn-BD" sz="4000" dirty="0" smtClean="0">
                <a:latin typeface="Nikosh" pitchFamily="2" charset="0"/>
                <a:cs typeface="Nikosh" pitchFamily="2" charset="0"/>
              </a:rPr>
              <a:t>১। নৈতিকতা  কি বলতে পারবে?                </a:t>
            </a:r>
          </a:p>
          <a:p>
            <a:pPr>
              <a:buNone/>
            </a:pPr>
            <a:r>
              <a:rPr lang="bn-BD" sz="4000" dirty="0" smtClean="0">
                <a:latin typeface="Nikosh" pitchFamily="2" charset="0"/>
                <a:cs typeface="Nikosh" pitchFamily="2" charset="0"/>
              </a:rPr>
              <a:t>২। আইন ও নৈতিকতা কি বলতে পারবে? </a:t>
            </a:r>
          </a:p>
          <a:p>
            <a:pPr>
              <a:buNone/>
            </a:pPr>
            <a:r>
              <a:rPr lang="bn-BD" sz="4000" dirty="0" smtClean="0">
                <a:latin typeface="Nikosh" pitchFamily="2" charset="0"/>
                <a:cs typeface="Nikosh" pitchFamily="2" charset="0"/>
              </a:rPr>
              <a:t>৩। স্বাধীনতার সংজ্ঞা কি বলতে পারবে?</a:t>
            </a:r>
          </a:p>
          <a:p>
            <a:pPr>
              <a:buNone/>
            </a:pPr>
            <a:r>
              <a:rPr lang="bn-BD" sz="26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extLst>
      <p:ext uri="{BB962C8B-B14F-4D97-AF65-F5344CB8AC3E}">
        <p14:creationId xmlns:p14="http://schemas.microsoft.com/office/powerpoint/2010/main" val="316991895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2" nodeType="clickEffect">
                                  <p:stCondLst>
                                    <p:cond delay="0"/>
                                  </p:stCondLst>
                                  <p:childTnLst>
                                    <p:animEffect transition="out" filter="diamond(in)">
                                      <p:cBhvr>
                                        <p:cTn id="34" dur="2000"/>
                                        <p:tgtEl>
                                          <p:spTgt spid="2"/>
                                        </p:tgtEl>
                                      </p:cBhvr>
                                    </p:animEffect>
                                    <p:set>
                                      <p:cBhvr>
                                        <p:cTn id="35" dur="1" fill="hold">
                                          <p:stCondLst>
                                            <p:cond delay="19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linds(horizont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linds(horizontal)">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blinds(horizontal)">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1"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blinds(horizontal)">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2" nodeType="clickEffect">
                                  <p:stCondLst>
                                    <p:cond delay="0"/>
                                  </p:stCondLst>
                                  <p:childTnLst>
                                    <p:anim calcmode="lin" valueType="num">
                                      <p:cBhvr additive="base">
                                        <p:cTn id="59"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0" end="0"/>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2" nodeType="clickEffect">
                                  <p:stCondLst>
                                    <p:cond delay="0"/>
                                  </p:stCondLst>
                                  <p:childTnLst>
                                    <p:anim calcmode="lin" valueType="num">
                                      <p:cBhvr additive="base">
                                        <p:cTn id="65"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6" dur="500"/>
                                        <p:tgtEl>
                                          <p:spTgt spid="3">
                                            <p:txEl>
                                              <p:pRg st="1" end="1"/>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2" nodeType="clickEffect">
                                  <p:stCondLst>
                                    <p:cond delay="0"/>
                                  </p:stCondLst>
                                  <p:childTnLst>
                                    <p:anim calcmode="lin" valueType="num">
                                      <p:cBhvr additive="base">
                                        <p:cTn id="71"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p:tgtEl>
                                          <p:spTgt spid="3">
                                            <p:txEl>
                                              <p:pRg st="2" end="2"/>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2" nodeType="clickEffect">
                                  <p:stCondLst>
                                    <p:cond delay="0"/>
                                  </p:stCondLst>
                                  <p:childTnLst>
                                    <p:anim calcmode="lin" valueType="num">
                                      <p:cBhvr additive="base">
                                        <p:cTn id="77"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8" dur="500"/>
                                        <p:tgtEl>
                                          <p:spTgt spid="3">
                                            <p:txEl>
                                              <p:pRg st="3" end="3"/>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
        <p:nvSpPr>
          <p:cNvPr id="3" name="Content Placeholder 2"/>
          <p:cNvSpPr>
            <a:spLocks noGrp="1"/>
          </p:cNvSpPr>
          <p:nvPr>
            <p:ph idx="1"/>
          </p:nvPr>
        </p:nvSpPr>
        <p:spPr>
          <a:xfrm>
            <a:off x="990600" y="2209800"/>
            <a:ext cx="7848600" cy="2667000"/>
          </a:xfrm>
        </p:spPr>
        <p:txBody>
          <a:bodyPr>
            <a:normAutofit/>
          </a:bodyPr>
          <a:lstStyle/>
          <a:p>
            <a:pPr>
              <a:buNone/>
            </a:pPr>
            <a:r>
              <a:rPr lang="bn-BD" sz="4000" dirty="0" smtClean="0">
                <a:latin typeface="Nikosh" pitchFamily="2" charset="0"/>
                <a:cs typeface="Nikosh" pitchFamily="2" charset="0"/>
              </a:rPr>
              <a:t>১। নৈতিকতা  কি বল?                </a:t>
            </a:r>
          </a:p>
          <a:p>
            <a:pPr>
              <a:buNone/>
            </a:pPr>
            <a:r>
              <a:rPr lang="bn-BD" sz="4000" dirty="0" smtClean="0">
                <a:latin typeface="Nikosh" pitchFamily="2" charset="0"/>
                <a:cs typeface="Nikosh" pitchFamily="2" charset="0"/>
              </a:rPr>
              <a:t>২। আইন ও নৈতিকতা কি বল? </a:t>
            </a:r>
          </a:p>
          <a:p>
            <a:pPr>
              <a:buNone/>
            </a:pPr>
            <a:r>
              <a:rPr lang="bn-BD" sz="4000" dirty="0" smtClean="0">
                <a:latin typeface="Nikosh" pitchFamily="2" charset="0"/>
                <a:cs typeface="Nikosh" pitchFamily="2" charset="0"/>
              </a:rPr>
              <a:t>৩। স্বাধীনতার সংজ্ঞাগুলো  কি বল?</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2" nodeType="clickEffect">
                                  <p:stCondLst>
                                    <p:cond delay="0"/>
                                  </p:stCondLst>
                                  <p:childTnLst>
                                    <p:animEffect transition="out" filter="box(i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   একক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914400" y="2133600"/>
            <a:ext cx="7543800" cy="2286000"/>
          </a:xfrm>
        </p:spPr>
        <p:txBody>
          <a:bodyPr>
            <a:normAutofit/>
          </a:bodyPr>
          <a:lstStyle/>
          <a:p>
            <a:pPr algn="ctr">
              <a:buNone/>
            </a:pPr>
            <a:r>
              <a:rPr lang="bn-BD" sz="4000" dirty="0" smtClean="0">
                <a:latin typeface="Nikosh" pitchFamily="2" charset="0"/>
                <a:cs typeface="Nikosh" pitchFamily="2" charset="0"/>
              </a:rPr>
              <a:t>নৈতিকতা  কি বল?</a:t>
            </a:r>
          </a:p>
          <a:p>
            <a:pPr algn="ctr">
              <a:buNone/>
            </a:pPr>
            <a:r>
              <a:rPr lang="bn-BD" sz="4000" dirty="0" smtClean="0">
                <a:latin typeface="Nikosh" pitchFamily="2" charset="0"/>
                <a:cs typeface="Nikosh" pitchFamily="2" charset="0"/>
              </a:rPr>
              <a:t>সময়ঃ ৫ মিনিট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1"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2"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5562600" cy="1143000"/>
          </a:xfrm>
        </p:spPr>
        <p:txBody>
          <a:bodyPr/>
          <a:lstStyle/>
          <a:p>
            <a:pPr algn="ctr"/>
            <a:r>
              <a:rPr lang="bn-BD" dirty="0" smtClean="0">
                <a:latin typeface="Nikosh" pitchFamily="2" charset="0"/>
                <a:cs typeface="Nikosh" pitchFamily="2" charset="0"/>
              </a:rPr>
              <a:t>একক কাজের সমাধান</a:t>
            </a:r>
            <a:endParaRPr lang="en-US" dirty="0"/>
          </a:p>
        </p:txBody>
      </p:sp>
      <p:sp>
        <p:nvSpPr>
          <p:cNvPr id="5" name="Content Placeholder 4"/>
          <p:cNvSpPr>
            <a:spLocks noGrp="1"/>
          </p:cNvSpPr>
          <p:nvPr>
            <p:ph idx="1"/>
          </p:nvPr>
        </p:nvSpPr>
        <p:spPr>
          <a:xfrm>
            <a:off x="228600" y="1524000"/>
            <a:ext cx="8763000" cy="5181600"/>
          </a:xfrm>
        </p:spPr>
        <p:txBody>
          <a:bodyPr>
            <a:normAutofit/>
          </a:bodyPr>
          <a:lstStyle/>
          <a:p>
            <a:pPr>
              <a:buNone/>
            </a:pPr>
            <a:r>
              <a:rPr lang="bn-BD" sz="3200" dirty="0" smtClean="0">
                <a:latin typeface="Times New Roman" pitchFamily="18" charset="0"/>
                <a:cs typeface="Nikosh" pitchFamily="2" charset="0"/>
              </a:rPr>
              <a:t>নৈতিকতা ইংরেজী প্রতিশব্দ </a:t>
            </a:r>
            <a:r>
              <a:rPr lang="en-US" sz="3200" dirty="0" smtClean="0">
                <a:latin typeface="Times New Roman" pitchFamily="18" charset="0"/>
                <a:cs typeface="Nikosh" pitchFamily="2" charset="0"/>
              </a:rPr>
              <a:t>Morality</a:t>
            </a:r>
            <a:r>
              <a:rPr lang="bn-BD" sz="3200" dirty="0" smtClean="0">
                <a:latin typeface="Times New Roman" pitchFamily="18" charset="0"/>
                <a:cs typeface="Nikosh" pitchFamily="2" charset="0"/>
              </a:rPr>
              <a:t>। ইংরেজী </a:t>
            </a:r>
            <a:r>
              <a:rPr lang="en-US" sz="3200" dirty="0" smtClean="0">
                <a:latin typeface="Times New Roman" pitchFamily="18" charset="0"/>
                <a:cs typeface="Nikosh" pitchFamily="2" charset="0"/>
              </a:rPr>
              <a:t>Morality</a:t>
            </a:r>
            <a:r>
              <a:rPr lang="bn-BD" sz="3200" dirty="0" smtClean="0">
                <a:latin typeface="Times New Roman" pitchFamily="18" charset="0"/>
                <a:cs typeface="Nikosh" pitchFamily="2" charset="0"/>
              </a:rPr>
              <a:t> শব্দটি এসেছে ল্যাটিন </a:t>
            </a:r>
            <a:r>
              <a:rPr lang="en-US" sz="3200" dirty="0" smtClean="0">
                <a:latin typeface="Times New Roman" pitchFamily="18" charset="0"/>
                <a:cs typeface="Nikosh" pitchFamily="2" charset="0"/>
              </a:rPr>
              <a:t> </a:t>
            </a:r>
            <a:r>
              <a:rPr lang="en-US" sz="3200" dirty="0" err="1" smtClean="0">
                <a:latin typeface="Times New Roman" pitchFamily="18" charset="0"/>
                <a:cs typeface="Nikosh" pitchFamily="2" charset="0"/>
              </a:rPr>
              <a:t>Moralitas</a:t>
            </a:r>
            <a:r>
              <a:rPr lang="bn-BD" sz="3200" dirty="0" smtClean="0">
                <a:latin typeface="Nikosh" pitchFamily="2" charset="0"/>
                <a:cs typeface="Nikosh" pitchFamily="2" charset="0"/>
              </a:rPr>
              <a:t> থেকে যার অর্থ সঠিক আচরণ বা চরিত্র। গ্রিক দার্শনিক </a:t>
            </a:r>
            <a:r>
              <a:rPr lang="bn-BD" sz="3200" b="1" dirty="0" smtClean="0">
                <a:latin typeface="Nikosh" pitchFamily="2" charset="0"/>
                <a:cs typeface="Nikosh" pitchFamily="2" charset="0"/>
              </a:rPr>
              <a:t>সক্রেটিস, প্লেটো এবং এরিস্টটল </a:t>
            </a:r>
            <a:r>
              <a:rPr lang="bn-BD" sz="3200" dirty="0" smtClean="0">
                <a:latin typeface="Nikosh" pitchFamily="2" charset="0"/>
                <a:cs typeface="Nikosh" pitchFamily="2" charset="0"/>
              </a:rPr>
              <a:t>সর্বপ্রথম নৈতিকতার প্রতি গুরুত্ব আরোপ করেন। </a:t>
            </a:r>
            <a:r>
              <a:rPr lang="bn-BD" sz="3200" b="1" dirty="0" smtClean="0">
                <a:latin typeface="Nikosh" pitchFamily="2" charset="0"/>
                <a:cs typeface="Nikosh" pitchFamily="2" charset="0"/>
              </a:rPr>
              <a:t>সক্রেটিস</a:t>
            </a:r>
            <a:r>
              <a:rPr lang="bn-BD" sz="3200" dirty="0" smtClean="0">
                <a:latin typeface="Nikosh" pitchFamily="2" charset="0"/>
                <a:cs typeface="Nikosh" pitchFamily="2" charset="0"/>
              </a:rPr>
              <a:t> বলেছেন, সৎ গুনই জ্ঞান</a:t>
            </a:r>
            <a:r>
              <a:rPr lang="en-US" sz="3200" dirty="0" smtClean="0">
                <a:latin typeface="Times New Roman" pitchFamily="18" charset="0"/>
                <a:cs typeface="Nikosh" pitchFamily="2" charset="0"/>
              </a:rPr>
              <a:t> </a:t>
            </a:r>
            <a:r>
              <a:rPr lang="bn-BD" sz="3200" dirty="0" smtClean="0">
                <a:latin typeface="Times New Roman" pitchFamily="18" charset="0"/>
                <a:cs typeface="Nikosh" pitchFamily="2" charset="0"/>
              </a:rPr>
              <a:t>( </a:t>
            </a:r>
            <a:r>
              <a:rPr lang="en-US" sz="3200" dirty="0" smtClean="0">
                <a:latin typeface="Times New Roman" pitchFamily="18" charset="0"/>
                <a:cs typeface="Nikosh" pitchFamily="2" charset="0"/>
              </a:rPr>
              <a:t>Virtue in knowledge</a:t>
            </a:r>
            <a:r>
              <a:rPr lang="bn-BD" sz="3200" dirty="0" smtClean="0">
                <a:latin typeface="Times New Roman" pitchFamily="18" charset="0"/>
                <a:cs typeface="Nikosh" pitchFamily="2" charset="0"/>
              </a:rPr>
              <a:t>)। তিনি বিশ্বাস করতেন যে জ্ঞানী- গুনি ব্যক্তিরা অন্যায় করতে পারেন না এবং ন্যায় বোধের উৎস হচ্ছে জ্ঞান </a:t>
            </a:r>
            <a:r>
              <a:rPr lang="en-US" sz="3200" dirty="0" smtClean="0">
                <a:latin typeface="Times New Roman" pitchFamily="18" charset="0"/>
                <a:cs typeface="Nikosh" pitchFamily="2" charset="0"/>
              </a:rPr>
              <a:t>knowledge </a:t>
            </a:r>
            <a:r>
              <a:rPr lang="bn-BD" sz="3200" dirty="0" smtClean="0">
                <a:latin typeface="Times New Roman" pitchFamily="18" charset="0"/>
                <a:cs typeface="Nikosh" pitchFamily="2" charset="0"/>
              </a:rPr>
              <a:t>এবং অন্যায়বোধের উৎস হচ্ছে অজ্ঞতা </a:t>
            </a:r>
            <a:r>
              <a:rPr lang="en-US" sz="3200" dirty="0" smtClean="0">
                <a:latin typeface="Times New Roman" pitchFamily="18" charset="0"/>
                <a:cs typeface="Nikosh" pitchFamily="2" charset="0"/>
              </a:rPr>
              <a:t> ignorance</a:t>
            </a:r>
            <a:r>
              <a:rPr lang="bn-BD" sz="3200" dirty="0" smtClean="0">
                <a:latin typeface="Times New Roman" pitchFamily="18" charset="0"/>
                <a:cs typeface="Nikosh" pitchFamily="2" charset="0"/>
              </a:rPr>
              <a:t>। পরবর্তীতে রোমান দার্শনিক প্রথাগত আচরণের অর্থে </a:t>
            </a:r>
            <a:r>
              <a:rPr lang="en-US" sz="3200" dirty="0" smtClean="0">
                <a:latin typeface="Times New Roman" pitchFamily="18" charset="0"/>
                <a:cs typeface="Nikosh" pitchFamily="2" charset="0"/>
              </a:rPr>
              <a:t> </a:t>
            </a:r>
            <a:r>
              <a:rPr lang="en-US" sz="3200" dirty="0" err="1" smtClean="0">
                <a:latin typeface="Times New Roman" pitchFamily="18" charset="0"/>
                <a:cs typeface="Nikosh" pitchFamily="2" charset="0"/>
              </a:rPr>
              <a:t>mas</a:t>
            </a:r>
            <a:r>
              <a:rPr lang="en-US" sz="3200" dirty="0" smtClean="0">
                <a:latin typeface="Times New Roman" pitchFamily="18" charset="0"/>
                <a:cs typeface="Nikosh" pitchFamily="2" charset="0"/>
              </a:rPr>
              <a:t> </a:t>
            </a:r>
            <a:r>
              <a:rPr lang="bn-BD" sz="3200" dirty="0" smtClean="0">
                <a:latin typeface="Times New Roman" pitchFamily="18" charset="0"/>
                <a:cs typeface="Nikosh" pitchFamily="2" charset="0"/>
              </a:rPr>
              <a:t>কথাটি ব্যবহার করেন। ল্যাটিন এই </a:t>
            </a:r>
            <a:r>
              <a:rPr lang="en-US" sz="3200" dirty="0" err="1" smtClean="0">
                <a:latin typeface="Times New Roman" pitchFamily="18" charset="0"/>
                <a:cs typeface="Nikosh" pitchFamily="2" charset="0"/>
              </a:rPr>
              <a:t>mas</a:t>
            </a:r>
            <a:r>
              <a:rPr lang="bn-BD" sz="3200" dirty="0" smtClean="0">
                <a:latin typeface="Times New Roman" pitchFamily="18" charset="0"/>
                <a:cs typeface="Nikosh" pitchFamily="2" charset="0"/>
              </a:rPr>
              <a:t> শব্দ থেকেই  </a:t>
            </a:r>
            <a:r>
              <a:rPr lang="en-US" sz="3200" dirty="0" smtClean="0">
                <a:latin typeface="Times New Roman" pitchFamily="18" charset="0"/>
                <a:cs typeface="Nikosh" pitchFamily="2" charset="0"/>
              </a:rPr>
              <a:t>morals </a:t>
            </a:r>
            <a:r>
              <a:rPr lang="bn-BD" sz="3200" dirty="0" smtClean="0">
                <a:latin typeface="Times New Roman" pitchFamily="18" charset="0"/>
                <a:cs typeface="Nikosh" pitchFamily="2" charset="0"/>
              </a:rPr>
              <a:t>ও</a:t>
            </a:r>
            <a:r>
              <a:rPr lang="en-US" sz="3200" dirty="0" smtClean="0">
                <a:latin typeface="Times New Roman" pitchFamily="18" charset="0"/>
                <a:cs typeface="Nikosh" pitchFamily="2" charset="0"/>
              </a:rPr>
              <a:t> morality</a:t>
            </a:r>
            <a:r>
              <a:rPr lang="bn-BD" sz="3200" dirty="0" smtClean="0">
                <a:latin typeface="Times New Roman" pitchFamily="18" charset="0"/>
                <a:cs typeface="Nikosh" pitchFamily="2" charset="0"/>
              </a:rPr>
              <a:t> নৈতিকতা শব্দের উদ্ভব ঘটেছে। </a:t>
            </a:r>
          </a:p>
          <a:p>
            <a:pPr>
              <a:buNone/>
            </a:pPr>
            <a:endParaRPr lang="bn-BD" sz="2200" dirty="0" smtClean="0">
              <a:latin typeface="Times New Roman" pitchFamily="18" charset="0"/>
              <a:cs typeface="Nikosh" pitchFamily="2" charset="0"/>
            </a:endParaRPr>
          </a:p>
          <a:p>
            <a:pPr>
              <a:buNone/>
            </a:pPr>
            <a:endParaRPr lang="bn-BD" sz="2400" dirty="0" smtClean="0">
              <a:latin typeface="Times New Roman" pitchFamily="18"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5562600" cy="1143000"/>
          </a:xfrm>
        </p:spPr>
        <p:txBody>
          <a:bodyPr/>
          <a:lstStyle/>
          <a:p>
            <a:pPr algn="ctr"/>
            <a:r>
              <a:rPr lang="bn-BD" dirty="0" smtClean="0">
                <a:latin typeface="Nikosh" pitchFamily="2" charset="0"/>
                <a:cs typeface="Nikosh" pitchFamily="2" charset="0"/>
              </a:rPr>
              <a:t>একক কাজের সমাধান</a:t>
            </a:r>
            <a:endParaRPr lang="en-US" dirty="0"/>
          </a:p>
        </p:txBody>
      </p:sp>
      <p:sp>
        <p:nvSpPr>
          <p:cNvPr id="5" name="Content Placeholder 4"/>
          <p:cNvSpPr>
            <a:spLocks noGrp="1"/>
          </p:cNvSpPr>
          <p:nvPr>
            <p:ph idx="1"/>
          </p:nvPr>
        </p:nvSpPr>
        <p:spPr>
          <a:xfrm>
            <a:off x="228600" y="1524000"/>
            <a:ext cx="8763000" cy="5181600"/>
          </a:xfrm>
        </p:spPr>
        <p:txBody>
          <a:bodyPr>
            <a:normAutofit/>
          </a:bodyPr>
          <a:lstStyle/>
          <a:p>
            <a:pPr>
              <a:buNone/>
            </a:pPr>
            <a:r>
              <a:rPr lang="bn-BD" sz="3200" b="1" dirty="0" smtClean="0">
                <a:latin typeface="Times New Roman" pitchFamily="18" charset="0"/>
                <a:cs typeface="Nikosh" pitchFamily="2" charset="0"/>
              </a:rPr>
              <a:t>জোনাথান হেইট </a:t>
            </a:r>
            <a:r>
              <a:rPr lang="bn-BD" sz="3200" dirty="0" smtClean="0">
                <a:latin typeface="Times New Roman" pitchFamily="18" charset="0"/>
                <a:cs typeface="Nikosh" pitchFamily="2" charset="0"/>
              </a:rPr>
              <a:t>মনে করেন ধর্ম, ঐতিহ্য এবং মানব আচরণ-তিনটি শব্দ থেকেই নৈতিকতার উদ্ভব হয়েছে। </a:t>
            </a:r>
          </a:p>
          <a:p>
            <a:pPr>
              <a:buNone/>
            </a:pPr>
            <a:r>
              <a:rPr lang="bn-BD" sz="3200" dirty="0" smtClean="0">
                <a:latin typeface="Times New Roman" pitchFamily="18" charset="0"/>
                <a:cs typeface="Nikosh" pitchFamily="2" charset="0"/>
              </a:rPr>
              <a:t>নীতিবিদ </a:t>
            </a:r>
            <a:r>
              <a:rPr lang="bn-BD" sz="3200" b="1" dirty="0" smtClean="0">
                <a:latin typeface="Times New Roman" pitchFamily="18" charset="0"/>
                <a:cs typeface="Nikosh" pitchFamily="2" charset="0"/>
              </a:rPr>
              <a:t>ম্যু</a:t>
            </a:r>
            <a:r>
              <a:rPr lang="en-US" sz="3200" b="1" dirty="0" smtClean="0">
                <a:latin typeface="Times New Roman" pitchFamily="18" charset="0"/>
                <a:cs typeface="Nikosh" pitchFamily="2" charset="0"/>
              </a:rPr>
              <a:t>ই</a:t>
            </a:r>
            <a:r>
              <a:rPr lang="bn-BD" sz="3200" b="1" dirty="0" smtClean="0">
                <a:latin typeface="Times New Roman" pitchFamily="18" charset="0"/>
                <a:cs typeface="Nikosh" pitchFamily="2" charset="0"/>
              </a:rPr>
              <a:t>র</a:t>
            </a:r>
            <a:r>
              <a:rPr lang="bn-BD" sz="3200" dirty="0" smtClean="0">
                <a:latin typeface="Times New Roman" pitchFamily="18" charset="0"/>
                <a:cs typeface="Nikosh" pitchFamily="2" charset="0"/>
              </a:rPr>
              <a:t> বলেছেন শুভর প্রতি অনুরাগ ও অশুভর প্রতি বিরাগই হচ্ছে নৈতিকতা। </a:t>
            </a:r>
            <a:endParaRPr lang="en-US" sz="3200" dirty="0" smtClean="0">
              <a:latin typeface="Times New Roman" pitchFamily="18" charset="0"/>
              <a:cs typeface="Nikosh" pitchFamily="2" charset="0"/>
            </a:endParaRPr>
          </a:p>
          <a:p>
            <a:pPr lvl="0">
              <a:buClr>
                <a:srgbClr val="0BD0D9"/>
              </a:buClr>
              <a:buNone/>
            </a:pPr>
            <a:r>
              <a:rPr lang="en-US" sz="3200" dirty="0">
                <a:solidFill>
                  <a:prstClr val="black"/>
                </a:solidFill>
                <a:latin typeface="Times New Roman" pitchFamily="18" charset="0"/>
                <a:cs typeface="Nikosh" pitchFamily="2" charset="0"/>
              </a:rPr>
              <a:t>Cambridge International Dictionary of English এ</a:t>
            </a:r>
            <a:r>
              <a:rPr lang="bn-BD" sz="3200" dirty="0" smtClean="0">
                <a:solidFill>
                  <a:prstClr val="black"/>
                </a:solidFill>
                <a:latin typeface="Times New Roman" pitchFamily="18" charset="0"/>
                <a:cs typeface="Nikosh" pitchFamily="2" charset="0"/>
              </a:rPr>
              <a:t> </a:t>
            </a:r>
            <a:r>
              <a:rPr lang="bn-BD" sz="3200" dirty="0">
                <a:solidFill>
                  <a:prstClr val="black"/>
                </a:solidFill>
                <a:latin typeface="Times New Roman" pitchFamily="18" charset="0"/>
                <a:cs typeface="Nikosh" pitchFamily="2" charset="0"/>
              </a:rPr>
              <a:t>বলা হয়েছে যে নৈতিকতা হলো ভালো মন্দ আচরণ, স্বচ্ছতা, সততা ইত্যাদির সাথে সম্পর্কযুক্ত একটি গুন যা প্রত্যেক ব্যক্তিই আইন কিংবা অন্য কোন বিষয়ের থেকে বেশী গুরুত্ব প্রদান করে থাকে। </a:t>
            </a:r>
          </a:p>
          <a:p>
            <a:pPr>
              <a:buNone/>
            </a:pPr>
            <a:endParaRPr lang="bn-BD" sz="3200" dirty="0" smtClean="0">
              <a:latin typeface="Times New Roman" pitchFamily="18" charset="0"/>
              <a:cs typeface="Nikosh" pitchFamily="2" charset="0"/>
            </a:endParaRPr>
          </a:p>
          <a:p>
            <a:pPr>
              <a:buNone/>
            </a:pPr>
            <a:endParaRPr lang="bn-BD" sz="2200" dirty="0" smtClean="0">
              <a:latin typeface="Times New Roman" pitchFamily="18" charset="0"/>
              <a:cs typeface="Nikosh" pitchFamily="2" charset="0"/>
            </a:endParaRPr>
          </a:p>
          <a:p>
            <a:pPr>
              <a:buNone/>
            </a:pPr>
            <a:endParaRPr lang="bn-BD" sz="2400" dirty="0" smtClean="0">
              <a:latin typeface="Times New Roman" pitchFamily="18" charset="0"/>
              <a:cs typeface="Nikosh" pitchFamily="2" charset="0"/>
            </a:endParaRPr>
          </a:p>
        </p:txBody>
      </p:sp>
    </p:spTree>
    <p:extLst>
      <p:ext uri="{BB962C8B-B14F-4D97-AF65-F5344CB8AC3E}">
        <p14:creationId xmlns:p14="http://schemas.microsoft.com/office/powerpoint/2010/main" val="407795267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5562600" cy="1143000"/>
          </a:xfrm>
        </p:spPr>
        <p:txBody>
          <a:bodyPr/>
          <a:lstStyle/>
          <a:p>
            <a:pPr algn="ctr"/>
            <a:r>
              <a:rPr lang="bn-BD" dirty="0" smtClean="0">
                <a:latin typeface="Nikosh" pitchFamily="2" charset="0"/>
                <a:cs typeface="Nikosh" pitchFamily="2" charset="0"/>
              </a:rPr>
              <a:t>একক কাজের সমাধান</a:t>
            </a:r>
            <a:endParaRPr lang="en-US" dirty="0"/>
          </a:p>
        </p:txBody>
      </p:sp>
      <p:sp>
        <p:nvSpPr>
          <p:cNvPr id="5" name="Content Placeholder 4"/>
          <p:cNvSpPr>
            <a:spLocks noGrp="1"/>
          </p:cNvSpPr>
          <p:nvPr>
            <p:ph idx="1"/>
          </p:nvPr>
        </p:nvSpPr>
        <p:spPr>
          <a:xfrm>
            <a:off x="152400" y="1219200"/>
            <a:ext cx="8763000" cy="5410200"/>
          </a:xfrm>
        </p:spPr>
        <p:txBody>
          <a:bodyPr>
            <a:normAutofit lnSpcReduction="10000"/>
          </a:bodyPr>
          <a:lstStyle/>
          <a:p>
            <a:pPr>
              <a:buNone/>
            </a:pPr>
            <a:r>
              <a:rPr lang="bn-BD" sz="3200" b="1" dirty="0" smtClean="0">
                <a:latin typeface="Times New Roman" pitchFamily="18" charset="0"/>
                <a:cs typeface="Nikosh" pitchFamily="2" charset="0"/>
              </a:rPr>
              <a:t>ধারণাঃ</a:t>
            </a:r>
            <a:r>
              <a:rPr lang="bn-BD" sz="3200" dirty="0" smtClean="0">
                <a:latin typeface="Times New Roman" pitchFamily="18" charset="0"/>
                <a:cs typeface="Nikosh" pitchFamily="2" charset="0"/>
              </a:rPr>
              <a:t> নৈতিকতা হলো মানুষের অন্তনির্হিত ধ্যান-ধারনার সমষ্টি যা মানুষকে সুকুমার বৃত্তি অনুশীলনে অনুপ্রাণিত করে। নৈতিকতা বা ন্যায়বোধ মানসিক বিষয়। এটি হলো মানব মনের উচ্চ গুণাবলি। নৈতিকতা বা নীতিবোধ একান্তভাবেই মানুষের হৃদয় মন থেকে উৎসারিত। নৈতিকতা বা নীতিবোধের বিকাশ ঘটে মানুষের ন্যায়-অন্যায়, ভালো মন্দ, উচিৎ-অনুচিত বোধ বা অনুভুতি থেকে। </a:t>
            </a:r>
          </a:p>
          <a:p>
            <a:pPr>
              <a:buNone/>
            </a:pPr>
            <a:r>
              <a:rPr lang="bn-BD" sz="3200" dirty="0" smtClean="0">
                <a:latin typeface="Times New Roman" pitchFamily="18" charset="0"/>
                <a:cs typeface="Nikosh" pitchFamily="2" charset="0"/>
              </a:rPr>
              <a:t>নৈতিকতা মুলত ব্যক্তিগত এবং সামাজিক ব্যাপার। নৈতিকতা মানুষের মানসিক আচরণ নিয়ন্ত্রণ করে। আচরণ নিয়ন্ত্রণ করে মানুষের কল্যাণ সাধনই নৈতিকতার লক্ষ্য। যে রাষ্ট্রের মানুষের নৈতিক মান সুউচ্চ, সেদেশের সুশাসন প্রতিষ্ঠা করা সহজ। কেননা সেদেশের নাগরিকগণ নিজেরাই অন্যায় কাজ থেকে দূরে থাকেন, ঘুষ, দুনীর্তিকে ঘৃনা করে। </a:t>
            </a:r>
          </a:p>
          <a:p>
            <a:pPr>
              <a:buNone/>
            </a:pPr>
            <a:endParaRPr lang="bn-BD" sz="2400" dirty="0" smtClean="0">
              <a:latin typeface="Times New Roman" pitchFamily="18"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533400"/>
            <a:ext cx="4495800" cy="1143000"/>
          </a:xfrm>
        </p:spPr>
        <p:txBody>
          <a:bodyPr>
            <a:normAutofit/>
          </a:bodyPr>
          <a:lstStyle/>
          <a:p>
            <a:pPr algn="ctr"/>
            <a:r>
              <a:rPr lang="bn-BD" sz="6000" dirty="0" smtClean="0">
                <a:latin typeface="Nikosh" pitchFamily="2" charset="0"/>
                <a:cs typeface="Nikosh" pitchFamily="2" charset="0"/>
              </a:rPr>
              <a:t>জোড়ায় কাজ</a:t>
            </a:r>
            <a:endPar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381000" y="1905000"/>
            <a:ext cx="8534400" cy="4656138"/>
          </a:xfrm>
          <a:prstGeom prst="rect">
            <a:avLst/>
          </a:prstGeom>
        </p:spPr>
      </p:pic>
    </p:spTree>
    <p:extLst>
      <p:ext uri="{BB962C8B-B14F-4D97-AF65-F5344CB8AC3E}">
        <p14:creationId xmlns:p14="http://schemas.microsoft.com/office/powerpoint/2010/main" val="25889435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2"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grpId="3" nodeType="clickEffect">
                                  <p:stCondLst>
                                    <p:cond delay="0"/>
                                  </p:stCondLst>
                                  <p:childTnLst>
                                    <p:animEffect transition="out" filter="diamond(in)">
                                      <p:cBhvr>
                                        <p:cTn id="36" dur="2000"/>
                                        <p:tgtEl>
                                          <p:spTgt spid="2"/>
                                        </p:tgtEl>
                                      </p:cBhvr>
                                    </p:animEffect>
                                    <p:set>
                                      <p:cBhvr>
                                        <p:cTn id="3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algn="ctr"/>
            <a:r>
              <a:rPr lang="bn-BD" sz="2400" dirty="0">
                <a:solidFill>
                  <a:prstClr val="black"/>
                </a:solidFill>
                <a:latin typeface="Nikosh" pitchFamily="2" charset="0"/>
                <a:cs typeface="Nikosh" pitchFamily="2" charset="0"/>
              </a:rPr>
              <a:t>মোঃ ওবায়দুর রহমান হেলাল</a:t>
            </a:r>
            <a:endParaRPr lang="en-US" sz="2400" dirty="0">
              <a:solidFill>
                <a:prstClr val="black"/>
              </a:solidFill>
              <a:latin typeface="Nikosh" pitchFamily="2" charset="0"/>
              <a:cs typeface="Nikosh" pitchFamily="2" charset="0"/>
            </a:endParaRPr>
          </a:p>
          <a:p>
            <a:pPr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287372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2276434775"/>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953000" cy="1143000"/>
          </a:xfrm>
        </p:spPr>
        <p:txBody>
          <a:bodyPr/>
          <a:lstStyle/>
          <a:p>
            <a:pPr algn="ctr"/>
            <a:r>
              <a:rPr lang="bn-BD" dirty="0" smtClean="0">
                <a:latin typeface="Nikosh" pitchFamily="2" charset="0"/>
                <a:cs typeface="Nikosh" pitchFamily="2" charset="0"/>
              </a:rPr>
              <a:t>   জোড়ায়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685800" y="1905000"/>
            <a:ext cx="8001000" cy="1828800"/>
          </a:xfrm>
        </p:spPr>
        <p:txBody>
          <a:bodyPr>
            <a:normAutofit/>
          </a:bodyPr>
          <a:lstStyle/>
          <a:p>
            <a:pPr algn="ctr">
              <a:buNone/>
            </a:pPr>
            <a:r>
              <a:rPr lang="bn-BD" sz="4000" dirty="0" smtClean="0">
                <a:latin typeface="Nikosh" pitchFamily="2" charset="0"/>
                <a:cs typeface="Nikosh" pitchFamily="2" charset="0"/>
              </a:rPr>
              <a:t>আইন ও নৈতিকতা কি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2" nodeType="clickEffect">
                                  <p:stCondLst>
                                    <p:cond delay="0"/>
                                  </p:stCondLst>
                                  <p:childTnLst>
                                    <p:animEffect transition="out" filter="diamond(in)">
                                      <p:cBhvr>
                                        <p:cTn id="25" dur="2000"/>
                                        <p:tgtEl>
                                          <p:spTgt spid="2"/>
                                        </p:tgtEl>
                                      </p:cBhvr>
                                    </p:animEffect>
                                    <p:set>
                                      <p:cBhvr>
                                        <p:cTn id="2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324600" cy="1143000"/>
          </a:xfrm>
        </p:spPr>
        <p:txBody>
          <a:bodyPr/>
          <a:lstStyle/>
          <a:p>
            <a:pPr algn="ctr"/>
            <a:r>
              <a:rPr lang="bn-BD" dirty="0" smtClean="0">
                <a:latin typeface="Nikosh" pitchFamily="2" charset="0"/>
                <a:cs typeface="Nikosh" pitchFamily="2" charset="0"/>
              </a:rPr>
              <a:t>জোড়ায় কাজের সমাধান</a:t>
            </a:r>
            <a:endParaRPr lang="en-US" dirty="0"/>
          </a:p>
        </p:txBody>
      </p:sp>
      <p:sp>
        <p:nvSpPr>
          <p:cNvPr id="3" name="Content Placeholder 2"/>
          <p:cNvSpPr>
            <a:spLocks noGrp="1"/>
          </p:cNvSpPr>
          <p:nvPr>
            <p:ph idx="1"/>
          </p:nvPr>
        </p:nvSpPr>
        <p:spPr>
          <a:xfrm>
            <a:off x="228600" y="1676400"/>
            <a:ext cx="8686800" cy="5029200"/>
          </a:xfrm>
        </p:spPr>
        <p:txBody>
          <a:bodyPr/>
          <a:lstStyle/>
          <a:p>
            <a:pPr>
              <a:buNone/>
            </a:pPr>
            <a:r>
              <a:rPr lang="bn-BD" sz="3600" dirty="0" smtClean="0">
                <a:latin typeface="Nikosh" pitchFamily="2" charset="0"/>
                <a:cs typeface="Nikosh" pitchFamily="2" charset="0"/>
              </a:rPr>
              <a:t>অতীতে নীতিবিজ্ঞান ছিল পৌরনীতিরই অংশ</a:t>
            </a:r>
            <a:r>
              <a:rPr lang="en-US" sz="3600" dirty="0" smtClean="0">
                <a:latin typeface="Nikosh" pitchFamily="2" charset="0"/>
                <a:cs typeface="Nikosh" pitchFamily="2" charset="0"/>
              </a:rPr>
              <a:t> </a:t>
            </a:r>
            <a:r>
              <a:rPr lang="bn-BD" sz="3600" dirty="0" smtClean="0">
                <a:latin typeface="Nikosh" pitchFamily="2" charset="0"/>
                <a:cs typeface="Nikosh" pitchFamily="2" charset="0"/>
              </a:rPr>
              <a:t>বিশেষ। নৈতিকতার কষ্টি</a:t>
            </a:r>
            <a:r>
              <a:rPr lang="en-US" sz="3600" dirty="0" smtClean="0">
                <a:latin typeface="Nikosh" pitchFamily="2" charset="0"/>
                <a:cs typeface="Nikosh" pitchFamily="2" charset="0"/>
              </a:rPr>
              <a:t> </a:t>
            </a:r>
            <a:r>
              <a:rPr lang="bn-BD" sz="3600" dirty="0" smtClean="0">
                <a:latin typeface="Nikosh" pitchFamily="2" charset="0"/>
                <a:cs typeface="Nikosh" pitchFamily="2" charset="0"/>
              </a:rPr>
              <a:t>পাথরে রাজনৈতিক কার্যকলাপ ও আচার আচরণকে তখন বিচার করা হতো। প্লেটো এবং এরিষ্টটল তাদের আদর্শ রাষ্ট্রের পরিকল্পনায় নৈতিক আদর্শের ওপর গুরুত্ব আরোপ করেছিলেন। ইতালির প্রখ্যাত রাষ্ট্র দার্শনিক </a:t>
            </a:r>
            <a:r>
              <a:rPr lang="bn-BD" sz="3600" b="1" dirty="0" smtClean="0">
                <a:latin typeface="Nikosh" pitchFamily="2" charset="0"/>
                <a:cs typeface="Nikosh" pitchFamily="2" charset="0"/>
              </a:rPr>
              <a:t>নিকোলো ম্যাকিয়াভেলী </a:t>
            </a:r>
            <a:r>
              <a:rPr lang="bn-BD" sz="3600" dirty="0" smtClean="0">
                <a:latin typeface="Nikosh" pitchFamily="2" charset="0"/>
                <a:cs typeface="Nikosh" pitchFamily="2" charset="0"/>
              </a:rPr>
              <a:t>সর্বপ্রথম আইন ও নৈতিকতার মধ্যে পার্থক্য করেন। </a:t>
            </a:r>
          </a:p>
          <a:p>
            <a:pPr>
              <a:buNone/>
            </a:pPr>
            <a:r>
              <a:rPr lang="bn-BD" sz="3600" dirty="0" smtClean="0">
                <a:latin typeface="Nikosh" pitchFamily="2" charset="0"/>
                <a:cs typeface="Nikosh" pitchFamily="2" charset="0"/>
              </a:rPr>
              <a:t>আইন ও নৈতিকতার মধ্যে পার্থক্যগুলো নিম্নরুপঃ </a:t>
            </a:r>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324600" cy="1143000"/>
          </a:xfrm>
        </p:spPr>
        <p:txBody>
          <a:bodyPr/>
          <a:lstStyle/>
          <a:p>
            <a:pPr algn="ctr"/>
            <a:r>
              <a:rPr lang="bn-BD" dirty="0" smtClean="0">
                <a:latin typeface="Nikosh" pitchFamily="2" charset="0"/>
                <a:cs typeface="Nikosh" pitchFamily="2" charset="0"/>
              </a:rPr>
              <a:t>জোড়ায় কাজের সমাধান</a:t>
            </a:r>
            <a:endParaRPr lang="en-US" dirty="0"/>
          </a:p>
        </p:txBody>
      </p:sp>
      <p:sp>
        <p:nvSpPr>
          <p:cNvPr id="3" name="Content Placeholder 2"/>
          <p:cNvSpPr>
            <a:spLocks noGrp="1"/>
          </p:cNvSpPr>
          <p:nvPr>
            <p:ph idx="1"/>
          </p:nvPr>
        </p:nvSpPr>
        <p:spPr>
          <a:xfrm>
            <a:off x="152400" y="1143000"/>
            <a:ext cx="8839200" cy="5532120"/>
          </a:xfrm>
        </p:spPr>
        <p:txBody>
          <a:bodyPr>
            <a:normAutofit/>
          </a:bodyPr>
          <a:lstStyle/>
          <a:p>
            <a:pPr>
              <a:buNone/>
            </a:pPr>
            <a:endParaRPr lang="en-US" sz="2400" dirty="0">
              <a:latin typeface="Nikosh" pitchFamily="2" charset="0"/>
              <a:cs typeface="Nikosh"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90408770"/>
              </p:ext>
            </p:extLst>
          </p:nvPr>
        </p:nvGraphicFramePr>
        <p:xfrm>
          <a:off x="381000" y="1295401"/>
          <a:ext cx="8534400" cy="5951895"/>
        </p:xfrm>
        <a:graphic>
          <a:graphicData uri="http://schemas.openxmlformats.org/drawingml/2006/table">
            <a:tbl>
              <a:tblPr firstRow="1" bandRow="1">
                <a:tableStyleId>{5C22544A-7EE6-4342-B048-85BDC9FD1C3A}</a:tableStyleId>
              </a:tblPr>
              <a:tblGrid>
                <a:gridCol w="2612572"/>
                <a:gridCol w="2557305"/>
                <a:gridCol w="3364523"/>
              </a:tblGrid>
              <a:tr h="549842">
                <a:tc>
                  <a:txBody>
                    <a:bodyPr/>
                    <a:lstStyle/>
                    <a:p>
                      <a:pPr algn="ctr"/>
                      <a:r>
                        <a:rPr lang="bn-BD" sz="2400" dirty="0" smtClean="0">
                          <a:latin typeface="Nikosh" pitchFamily="2" charset="0"/>
                          <a:cs typeface="Nikosh" pitchFamily="2" charset="0"/>
                        </a:rPr>
                        <a:t>বিষয়</a:t>
                      </a:r>
                      <a:endParaRPr lang="en-US" sz="2400" dirty="0">
                        <a:latin typeface="Nikosh" pitchFamily="2" charset="0"/>
                        <a:cs typeface="Nikosh" pitchFamily="2" charset="0"/>
                      </a:endParaRPr>
                    </a:p>
                  </a:txBody>
                  <a:tcPr/>
                </a:tc>
                <a:tc>
                  <a:txBody>
                    <a:bodyPr/>
                    <a:lstStyle/>
                    <a:p>
                      <a:pPr algn="ctr"/>
                      <a:r>
                        <a:rPr lang="bn-BD" sz="2400" dirty="0" smtClean="0">
                          <a:latin typeface="Nikosh" pitchFamily="2" charset="0"/>
                          <a:cs typeface="Nikosh" pitchFamily="2" charset="0"/>
                        </a:rPr>
                        <a:t>আইন</a:t>
                      </a:r>
                      <a:r>
                        <a:rPr lang="bn-BD" sz="2400" baseline="0" dirty="0" smtClean="0">
                          <a:latin typeface="Nikosh" pitchFamily="2" charset="0"/>
                          <a:cs typeface="Nikosh" pitchFamily="2" charset="0"/>
                        </a:rPr>
                        <a:t> </a:t>
                      </a:r>
                      <a:endParaRPr lang="en-US" sz="2400" dirty="0">
                        <a:latin typeface="Nikosh" pitchFamily="2" charset="0"/>
                        <a:cs typeface="Nikosh" pitchFamily="2" charset="0"/>
                      </a:endParaRPr>
                    </a:p>
                  </a:txBody>
                  <a:tcPr/>
                </a:tc>
                <a:tc>
                  <a:txBody>
                    <a:bodyPr/>
                    <a:lstStyle/>
                    <a:p>
                      <a:pPr algn="ctr"/>
                      <a:r>
                        <a:rPr lang="bn-BD" sz="2400" dirty="0" smtClean="0">
                          <a:latin typeface="Nikosh" pitchFamily="2" charset="0"/>
                          <a:cs typeface="Nikosh" pitchFamily="2" charset="0"/>
                        </a:rPr>
                        <a:t>নৈতিকতা</a:t>
                      </a:r>
                      <a:endParaRPr lang="en-US" sz="2400" dirty="0">
                        <a:latin typeface="Nikosh" pitchFamily="2" charset="0"/>
                        <a:cs typeface="Nikosh" pitchFamily="2" charset="0"/>
                      </a:endParaRPr>
                    </a:p>
                  </a:txBody>
                  <a:tcPr/>
                </a:tc>
              </a:tr>
              <a:tr h="1238275">
                <a:tc>
                  <a:txBody>
                    <a:bodyPr/>
                    <a:lstStyle/>
                    <a:p>
                      <a:r>
                        <a:rPr lang="bn-BD" sz="2400" dirty="0" smtClean="0">
                          <a:latin typeface="Nikosh" pitchFamily="2" charset="0"/>
                          <a:cs typeface="Nikosh" pitchFamily="2" charset="0"/>
                        </a:rPr>
                        <a:t>পরিধি</a:t>
                      </a:r>
                      <a:r>
                        <a:rPr lang="bn-BD" sz="2400" baseline="0" dirty="0" smtClean="0">
                          <a:latin typeface="Nikosh" pitchFamily="2" charset="0"/>
                          <a:cs typeface="Nikosh" pitchFamily="2" charset="0"/>
                        </a:rPr>
                        <a:t> ও বিষয়বস্তু </a:t>
                      </a:r>
                      <a:endParaRPr lang="en-US" sz="2400" dirty="0">
                        <a:latin typeface="Nikosh" pitchFamily="2" charset="0"/>
                        <a:cs typeface="Nikosh" pitchFamily="2" charset="0"/>
                      </a:endParaRPr>
                    </a:p>
                  </a:txBody>
                  <a:tcPr/>
                </a:tc>
                <a:tc>
                  <a:txBody>
                    <a:bodyPr/>
                    <a:lstStyle/>
                    <a:p>
                      <a:r>
                        <a:rPr lang="bn-BD" sz="2400" dirty="0" smtClean="0">
                          <a:latin typeface="Nikosh" pitchFamily="2" charset="0"/>
                          <a:cs typeface="Nikosh" pitchFamily="2" charset="0"/>
                        </a:rPr>
                        <a:t>আইন মানুষের</a:t>
                      </a:r>
                      <a:r>
                        <a:rPr lang="bn-BD" sz="2400" baseline="0" dirty="0" smtClean="0">
                          <a:latin typeface="Nikosh" pitchFamily="2" charset="0"/>
                          <a:cs typeface="Nikosh" pitchFamily="2" charset="0"/>
                        </a:rPr>
                        <a:t> বাহ্যিক আচরণ নিয়ন্ত্রণ করে</a:t>
                      </a:r>
                      <a:endParaRPr lang="en-US" sz="2400" dirty="0">
                        <a:latin typeface="Nikosh" pitchFamily="2" charset="0"/>
                        <a:cs typeface="Nikosh" pitchFamily="2" charset="0"/>
                      </a:endParaRPr>
                    </a:p>
                  </a:txBody>
                  <a:tcPr/>
                </a:tc>
                <a:tc>
                  <a:txBody>
                    <a:bodyPr/>
                    <a:lstStyle/>
                    <a:p>
                      <a:r>
                        <a:rPr lang="bn-BD" sz="2400" dirty="0" smtClean="0">
                          <a:latin typeface="Nikosh" pitchFamily="2" charset="0"/>
                          <a:cs typeface="Nikosh" pitchFamily="2" charset="0"/>
                        </a:rPr>
                        <a:t>নৈতিকতা</a:t>
                      </a:r>
                      <a:r>
                        <a:rPr lang="bn-BD" sz="2400" baseline="0" dirty="0" smtClean="0">
                          <a:latin typeface="Nikosh" pitchFamily="2" charset="0"/>
                          <a:cs typeface="Nikosh" pitchFamily="2" charset="0"/>
                        </a:rPr>
                        <a:t> মানুষের বাহ্যিক ও মানিসিক আচরণসমুহ নিয়ন্ত্রণ করে</a:t>
                      </a:r>
                      <a:endParaRPr lang="en-US" sz="2400" dirty="0">
                        <a:latin typeface="Nikosh" pitchFamily="2" charset="0"/>
                        <a:cs typeface="Nikosh" pitchFamily="2" charset="0"/>
                      </a:endParaRPr>
                    </a:p>
                  </a:txBody>
                  <a:tcPr/>
                </a:tc>
              </a:tr>
              <a:tr h="1619283">
                <a:tc>
                  <a:txBody>
                    <a:bodyPr/>
                    <a:lstStyle/>
                    <a:p>
                      <a:r>
                        <a:rPr lang="bn-BD" sz="2400" dirty="0" smtClean="0">
                          <a:latin typeface="Nikosh" pitchFamily="2" charset="0"/>
                          <a:cs typeface="Nikosh" pitchFamily="2" charset="0"/>
                        </a:rPr>
                        <a:t>নির্দিষ্টতা</a:t>
                      </a:r>
                      <a:r>
                        <a:rPr lang="bn-BD" sz="2400" baseline="0" dirty="0" smtClean="0">
                          <a:latin typeface="Nikosh" pitchFamily="2" charset="0"/>
                          <a:cs typeface="Nikosh" pitchFamily="2" charset="0"/>
                        </a:rPr>
                        <a:t> ও স্পষ্টতা সম্পর্কিত পার্থক্য</a:t>
                      </a:r>
                      <a:endParaRPr lang="en-US" sz="2400" dirty="0">
                        <a:latin typeface="Nikosh" pitchFamily="2" charset="0"/>
                        <a:cs typeface="Nikosh" pitchFamily="2" charset="0"/>
                      </a:endParaRPr>
                    </a:p>
                  </a:txBody>
                  <a:tcPr/>
                </a:tc>
                <a:tc>
                  <a:txBody>
                    <a:bodyPr/>
                    <a:lstStyle/>
                    <a:p>
                      <a:r>
                        <a:rPr lang="bn-BD" sz="2400" dirty="0" smtClean="0">
                          <a:latin typeface="Nikosh" pitchFamily="2" charset="0"/>
                          <a:cs typeface="Nikosh" pitchFamily="2" charset="0"/>
                        </a:rPr>
                        <a:t>আইন নির্দিষ্ট</a:t>
                      </a:r>
                      <a:r>
                        <a:rPr lang="bn-BD" sz="2400" baseline="0" dirty="0" smtClean="0">
                          <a:latin typeface="Nikosh" pitchFamily="2" charset="0"/>
                          <a:cs typeface="Nikosh" pitchFamily="2" charset="0"/>
                        </a:rPr>
                        <a:t> ও সুস্পষ্ট, আইন সর্বজনীন</a:t>
                      </a:r>
                      <a:endParaRPr lang="en-US" sz="2400" dirty="0">
                        <a:latin typeface="Nikosh" pitchFamily="2" charset="0"/>
                        <a:cs typeface="Nikosh" pitchFamily="2" charset="0"/>
                      </a:endParaRPr>
                    </a:p>
                  </a:txBody>
                  <a:tcPr/>
                </a:tc>
                <a:tc>
                  <a:txBody>
                    <a:bodyPr/>
                    <a:lstStyle/>
                    <a:p>
                      <a:r>
                        <a:rPr lang="bn-BD" sz="2400" dirty="0" smtClean="0">
                          <a:latin typeface="Nikosh" pitchFamily="2" charset="0"/>
                          <a:cs typeface="Nikosh" pitchFamily="2" charset="0"/>
                        </a:rPr>
                        <a:t>নৈতিকতা</a:t>
                      </a:r>
                      <a:r>
                        <a:rPr lang="bn-BD" sz="2400" baseline="0" dirty="0" smtClean="0">
                          <a:latin typeface="Nikosh" pitchFamily="2" charset="0"/>
                          <a:cs typeface="Nikosh" pitchFamily="2" charset="0"/>
                        </a:rPr>
                        <a:t> অনির্দিষ্ট ও অস্পষ্ট, দেশ কাল পাত্রভেদে নৈতিকতা বিভিন্ন রকমের হতে পারে। </a:t>
                      </a:r>
                      <a:endParaRPr lang="en-US" sz="2400" dirty="0">
                        <a:latin typeface="Nikosh" pitchFamily="2" charset="0"/>
                        <a:cs typeface="Nikosh" pitchFamily="2" charset="0"/>
                      </a:endParaRPr>
                    </a:p>
                  </a:txBody>
                  <a:tcPr/>
                </a:tc>
              </a:tr>
              <a:tr h="1355775">
                <a:tc>
                  <a:txBody>
                    <a:bodyPr/>
                    <a:lstStyle/>
                    <a:p>
                      <a:r>
                        <a:rPr lang="bn-BD" sz="2400" dirty="0" smtClean="0">
                          <a:latin typeface="Nikosh" pitchFamily="2" charset="0"/>
                          <a:cs typeface="Nikosh" pitchFamily="2" charset="0"/>
                        </a:rPr>
                        <a:t>উচিৎ-অনুচিতের</a:t>
                      </a:r>
                      <a:r>
                        <a:rPr lang="bn-BD" sz="2400" baseline="0" dirty="0" smtClean="0">
                          <a:latin typeface="Nikosh" pitchFamily="2" charset="0"/>
                          <a:cs typeface="Nikosh" pitchFamily="2" charset="0"/>
                        </a:rPr>
                        <a:t> মানদন্ডগত পার্থক্য </a:t>
                      </a:r>
                      <a:endParaRPr lang="en-US" sz="2400" dirty="0">
                        <a:latin typeface="Nikosh" pitchFamily="2" charset="0"/>
                        <a:cs typeface="Nikosh" pitchFamily="2" charset="0"/>
                      </a:endParaRPr>
                    </a:p>
                  </a:txBody>
                  <a:tcPr/>
                </a:tc>
                <a:tc>
                  <a:txBody>
                    <a:bodyPr/>
                    <a:lstStyle/>
                    <a:p>
                      <a:r>
                        <a:rPr lang="bn-BD" sz="2400" dirty="0" smtClean="0">
                          <a:latin typeface="Nikosh" pitchFamily="2" charset="0"/>
                          <a:cs typeface="Nikosh" pitchFamily="2" charset="0"/>
                        </a:rPr>
                        <a:t>আইন</a:t>
                      </a:r>
                      <a:r>
                        <a:rPr lang="bn-BD" sz="2400" baseline="0" dirty="0" smtClean="0">
                          <a:latin typeface="Nikosh" pitchFamily="2" charset="0"/>
                          <a:cs typeface="Nikosh" pitchFamily="2" charset="0"/>
                        </a:rPr>
                        <a:t> নির্দিষ্ট মানদন্ডে চলে, </a:t>
                      </a:r>
                      <a:endParaRPr lang="en-US" sz="2400" dirty="0">
                        <a:latin typeface="Nikosh" pitchFamily="2" charset="0"/>
                        <a:cs typeface="Nikosh" pitchFamily="2" charset="0"/>
                      </a:endParaRPr>
                    </a:p>
                  </a:txBody>
                  <a:tcPr/>
                </a:tc>
                <a:tc>
                  <a:txBody>
                    <a:bodyPr/>
                    <a:lstStyle/>
                    <a:p>
                      <a:r>
                        <a:rPr lang="bn-BD" sz="2400" dirty="0" smtClean="0">
                          <a:latin typeface="Nikosh" pitchFamily="2" charset="0"/>
                          <a:cs typeface="Nikosh" pitchFamily="2" charset="0"/>
                        </a:rPr>
                        <a:t>নৈতিকতা</a:t>
                      </a:r>
                      <a:r>
                        <a:rPr lang="bn-BD" sz="2400" baseline="0" dirty="0" smtClean="0">
                          <a:latin typeface="Nikosh" pitchFamily="2" charset="0"/>
                          <a:cs typeface="Nikosh" pitchFamily="2" charset="0"/>
                        </a:rPr>
                        <a:t> কোন কাজকে ভালো-মন্দ, উচিৎ-অনুচিৎ, ন্যায়-অন্যায় ইত্যাদির মানদন্ডে বিচার করে।</a:t>
                      </a:r>
                      <a:endParaRPr lang="en-US" sz="2400" dirty="0">
                        <a:latin typeface="Nikosh" pitchFamily="2" charset="0"/>
                        <a:cs typeface="Nikosh" pitchFamily="2" charset="0"/>
                      </a:endParaRPr>
                    </a:p>
                  </a:txBody>
                  <a:tcPr/>
                </a:tc>
              </a:tr>
              <a:tr h="949043">
                <a:tc>
                  <a:txBody>
                    <a:bodyPr/>
                    <a:lstStyle/>
                    <a:p>
                      <a:r>
                        <a:rPr lang="bn-BD" sz="2400" dirty="0" smtClean="0">
                          <a:latin typeface="Nikosh" pitchFamily="2" charset="0"/>
                          <a:cs typeface="Nikosh" pitchFamily="2" charset="0"/>
                        </a:rPr>
                        <a:t>বলবৎকরনের</a:t>
                      </a:r>
                      <a:r>
                        <a:rPr lang="bn-BD" sz="2400" baseline="0" dirty="0" smtClean="0">
                          <a:latin typeface="Nikosh" pitchFamily="2" charset="0"/>
                          <a:cs typeface="Nikosh" pitchFamily="2" charset="0"/>
                        </a:rPr>
                        <a:t> ক্ষেত্রে পার্থক্য </a:t>
                      </a:r>
                      <a:endParaRPr lang="en-US" sz="2400" dirty="0">
                        <a:latin typeface="Nikosh" pitchFamily="2" charset="0"/>
                        <a:cs typeface="Nikosh" pitchFamily="2" charset="0"/>
                      </a:endParaRPr>
                    </a:p>
                  </a:txBody>
                  <a:tcPr/>
                </a:tc>
                <a:tc>
                  <a:txBody>
                    <a:bodyPr/>
                    <a:lstStyle/>
                    <a:p>
                      <a:r>
                        <a:rPr lang="bn-BD" sz="2400" dirty="0" smtClean="0">
                          <a:latin typeface="Nikosh" pitchFamily="2" charset="0"/>
                          <a:cs typeface="Nikosh" pitchFamily="2" charset="0"/>
                        </a:rPr>
                        <a:t>আইনের পিছনে</a:t>
                      </a:r>
                      <a:r>
                        <a:rPr lang="bn-BD" sz="2400" baseline="0" dirty="0" smtClean="0">
                          <a:latin typeface="Nikosh" pitchFamily="2" charset="0"/>
                          <a:cs typeface="Nikosh" pitchFamily="2" charset="0"/>
                        </a:rPr>
                        <a:t> রয়েছে সার্বভৌম রাষ্ট্রীয় কতৃত্বের সমর্থন।</a:t>
                      </a:r>
                      <a:endParaRPr lang="en-US" sz="2400" dirty="0">
                        <a:latin typeface="Nikosh" pitchFamily="2" charset="0"/>
                        <a:cs typeface="Nikosh" pitchFamily="2" charset="0"/>
                      </a:endParaRPr>
                    </a:p>
                  </a:txBody>
                  <a:tcPr/>
                </a:tc>
                <a:tc>
                  <a:txBody>
                    <a:bodyPr/>
                    <a:lstStyle/>
                    <a:p>
                      <a:r>
                        <a:rPr lang="bn-BD" sz="2400" dirty="0" smtClean="0">
                          <a:latin typeface="Nikosh" pitchFamily="2" charset="0"/>
                          <a:cs typeface="Nikosh" pitchFamily="2" charset="0"/>
                        </a:rPr>
                        <a:t>নৈতিকতা</a:t>
                      </a:r>
                      <a:r>
                        <a:rPr lang="bn-BD" sz="2400" baseline="0" dirty="0" smtClean="0">
                          <a:latin typeface="Nikosh" pitchFamily="2" charset="0"/>
                          <a:cs typeface="Nikosh" pitchFamily="2" charset="0"/>
                        </a:rPr>
                        <a:t> সামাজিক বিবেক ও মুল্যবোধ দ্বারা নিয়ন্ত্রিত। </a:t>
                      </a:r>
                      <a:endParaRPr lang="en-US" sz="2400" dirty="0">
                        <a:latin typeface="Nikosh" pitchFamily="2" charset="0"/>
                        <a:cs typeface="Nikosh" pitchFamily="2" charset="0"/>
                      </a:endParaRPr>
                    </a:p>
                  </a:txBody>
                  <a:tcPr/>
                </a:tc>
              </a:tr>
            </a:tbl>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2" nodeType="clickEffect">
                                  <p:stCondLst>
                                    <p:cond delay="0"/>
                                  </p:stCondLst>
                                  <p:childTnLst>
                                    <p:animRot by="21600000">
                                      <p:cBhvr>
                                        <p:cTn id="1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096000" cy="1143000"/>
          </a:xfrm>
        </p:spPr>
        <p:txBody>
          <a:bodyPr/>
          <a:lstStyle/>
          <a:p>
            <a:pPr algn="ctr"/>
            <a:r>
              <a:rPr lang="bn-BD" dirty="0" smtClean="0">
                <a:latin typeface="Nikosh" pitchFamily="2" charset="0"/>
                <a:cs typeface="Nikosh" pitchFamily="2" charset="0"/>
              </a:rPr>
              <a:t>জোড়ায় কাজের সমাধান</a:t>
            </a:r>
            <a:endParaRPr lang="en-US" dirty="0"/>
          </a:p>
        </p:txBody>
      </p:sp>
      <p:sp>
        <p:nvSpPr>
          <p:cNvPr id="3" name="Content Placeholder 2"/>
          <p:cNvSpPr>
            <a:spLocks noGrp="1"/>
          </p:cNvSpPr>
          <p:nvPr>
            <p:ph idx="1"/>
          </p:nvPr>
        </p:nvSpPr>
        <p:spPr/>
        <p:txBody>
          <a:bodyPr>
            <a:noAutofit/>
          </a:bodyPr>
          <a:lstStyle/>
          <a:p>
            <a:pPr>
              <a:buNone/>
            </a:pPr>
            <a:r>
              <a:rPr lang="bn-BD" sz="2200" dirty="0" smtClean="0">
                <a:latin typeface="Nikosh" pitchFamily="2" charset="0"/>
                <a:cs typeface="Nikosh" pitchFamily="2" charset="0"/>
              </a:rPr>
              <a:t> </a:t>
            </a:r>
            <a:r>
              <a:rPr lang="bn-BD" sz="4000" dirty="0" smtClean="0">
                <a:latin typeface="Nikosh" pitchFamily="2" charset="0"/>
                <a:cs typeface="Nikosh" pitchFamily="2" charset="0"/>
              </a:rPr>
              <a:t>আইন ও নৈতিকতার মধ্যে মিল বা সাদৃশ্য নিম্নরুপঃ</a:t>
            </a:r>
          </a:p>
          <a:p>
            <a:pPr>
              <a:buNone/>
            </a:pPr>
            <a:r>
              <a:rPr lang="bn-BD" sz="4000" dirty="0" smtClean="0">
                <a:latin typeface="Nikosh" pitchFamily="2" charset="0"/>
                <a:cs typeface="Nikosh" pitchFamily="2" charset="0"/>
              </a:rPr>
              <a:t>১। লক্ষ্যের অভিন্নতা  ২। ঘনিষ্টতা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৩। একে অপরকে প্রভাবিত করে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 ৪। সমাজ ও রাষ্ট্র নির্ভরতা </a:t>
            </a:r>
          </a:p>
          <a:p>
            <a:pPr>
              <a:buNone/>
            </a:pPr>
            <a:endParaRPr lang="bn-BD" sz="22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5105400" cy="1143000"/>
          </a:xfrm>
        </p:spPr>
        <p:txBody>
          <a:bodyPr/>
          <a:lstStyle/>
          <a:p>
            <a:pPr algn="ctr"/>
            <a:r>
              <a:rPr lang="bn-BD" dirty="0" smtClean="0">
                <a:latin typeface="Nikosh" pitchFamily="2" charset="0"/>
                <a:cs typeface="Nikosh" pitchFamily="2" charset="0"/>
              </a:rPr>
              <a:t>দলীয় কাজ</a:t>
            </a:r>
            <a:endParaRPr lang="en-US" dirty="0"/>
          </a:p>
        </p:txBody>
      </p:sp>
      <p:pic>
        <p:nvPicPr>
          <p:cNvPr id="4" name="Content Placeholder 3" descr="imagaaaaes.jpg"/>
          <p:cNvPicPr>
            <a:picLocks noGrp="1" noChangeAspect="1"/>
          </p:cNvPicPr>
          <p:nvPr>
            <p:ph idx="1"/>
          </p:nvPr>
        </p:nvPicPr>
        <p:blipFill>
          <a:blip r:embed="rId2"/>
          <a:stretch>
            <a:fillRect/>
          </a:stretch>
        </p:blipFill>
        <p:spPr>
          <a:xfrm>
            <a:off x="1905000" y="1921605"/>
            <a:ext cx="3619500" cy="4560570"/>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0" y="609600"/>
            <a:ext cx="3733800" cy="944563"/>
          </a:xfrm>
        </p:spPr>
        <p:txBody>
          <a:bodyPr>
            <a:normAutofit fontScale="90000"/>
          </a:bodyPr>
          <a:lstStyle/>
          <a:p>
            <a:pPr algn="ctr"/>
            <a:r>
              <a:rPr lang="bn-IN" sz="6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দলীয় কাজ</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2362200" y="1828800"/>
            <a:ext cx="4572000" cy="4681370"/>
          </a:xfrm>
          <a:prstGeom prst="rect">
            <a:avLst/>
          </a:prstGeom>
        </p:spPr>
      </p:pic>
    </p:spTree>
    <p:extLst>
      <p:ext uri="{BB962C8B-B14F-4D97-AF65-F5344CB8AC3E}">
        <p14:creationId xmlns:p14="http://schemas.microsoft.com/office/powerpoint/2010/main" val="15952544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4"/>
                                        </p:tgtEl>
                                      </p:cBhvr>
                                    </p:animEffect>
                                    <p:anim calcmode="lin" valueType="num">
                                      <p:cBhvr>
                                        <p:cTn id="24" dur="1000"/>
                                        <p:tgtEl>
                                          <p:spTgt spid="4"/>
                                        </p:tgtEl>
                                        <p:attrNameLst>
                                          <p:attrName>ppt_x</p:attrName>
                                        </p:attrNameLst>
                                      </p:cBhvr>
                                      <p:tavLst>
                                        <p:tav tm="0">
                                          <p:val>
                                            <p:strVal val="ppt_x"/>
                                          </p:val>
                                        </p:tav>
                                        <p:tav tm="100000">
                                          <p:val>
                                            <p:strVal val="ppt_x"/>
                                          </p:val>
                                        </p:tav>
                                      </p:tavLst>
                                    </p:anim>
                                    <p:anim calcmode="lin" valueType="num">
                                      <p:cBhvr>
                                        <p:cTn id="25" dur="1000"/>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2"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3" nodeType="clickEffect">
                                  <p:stCondLst>
                                    <p:cond delay="0"/>
                                  </p:stCondLst>
                                  <p:childTnLst>
                                    <p:anim calcmode="lin" valueType="num">
                                      <p:cBhvr additive="base">
                                        <p:cTn id="35" dur="500"/>
                                        <p:tgtEl>
                                          <p:spTgt spid="2"/>
                                        </p:tgtEl>
                                        <p:attrNameLst>
                                          <p:attrName>ppt_x</p:attrName>
                                        </p:attrNameLst>
                                      </p:cBhvr>
                                      <p:tavLst>
                                        <p:tav tm="0">
                                          <p:val>
                                            <p:strVal val="ppt_x"/>
                                          </p:val>
                                        </p:tav>
                                        <p:tav tm="100000">
                                          <p:val>
                                            <p:strVal val="ppt_x"/>
                                          </p:val>
                                        </p:tav>
                                      </p:tavLst>
                                    </p:anim>
                                    <p:anim calcmode="lin" valueType="num">
                                      <p:cBhvr additive="base">
                                        <p:cTn id="36" dur="500"/>
                                        <p:tgtEl>
                                          <p:spTgt spid="2"/>
                                        </p:tgtEl>
                                        <p:attrNameLst>
                                          <p:attrName>ppt_y</p:attrName>
                                        </p:attrNameLst>
                                      </p:cBhvr>
                                      <p:tavLst>
                                        <p:tav tm="0">
                                          <p:val>
                                            <p:strVal val="ppt_y"/>
                                          </p:val>
                                        </p:tav>
                                        <p:tav tm="100000">
                                          <p:val>
                                            <p:strVal val="1+ppt_h/2"/>
                                          </p:val>
                                        </p:tav>
                                      </p:tavLst>
                                    </p:anim>
                                    <p:set>
                                      <p:cBhvr>
                                        <p:cTn id="3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3089332330"/>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     দলীয় কাজের প্রশ্ন </a:t>
            </a:r>
            <a:endParaRPr lang="en-US" dirty="0">
              <a:latin typeface="Nikosh" pitchFamily="2" charset="0"/>
              <a:cs typeface="Nikosh" pitchFamily="2" charset="0"/>
            </a:endParaRPr>
          </a:p>
        </p:txBody>
      </p:sp>
      <p:sp>
        <p:nvSpPr>
          <p:cNvPr id="3" name="Content Placeholder 2"/>
          <p:cNvSpPr>
            <a:spLocks noGrp="1"/>
          </p:cNvSpPr>
          <p:nvPr>
            <p:ph idx="1"/>
          </p:nvPr>
        </p:nvSpPr>
        <p:spPr>
          <a:xfrm>
            <a:off x="1066800" y="2286000"/>
            <a:ext cx="7010400" cy="2209800"/>
          </a:xfrm>
        </p:spPr>
        <p:txBody>
          <a:bodyPr>
            <a:normAutofit/>
          </a:bodyPr>
          <a:lstStyle/>
          <a:p>
            <a:pPr algn="ctr">
              <a:buNone/>
            </a:pPr>
            <a:r>
              <a:rPr lang="bn-BD" sz="4000" dirty="0" smtClean="0">
                <a:latin typeface="Nikosh" pitchFamily="2" charset="0"/>
                <a:cs typeface="Nikosh" pitchFamily="2" charset="0"/>
              </a:rPr>
              <a:t>স্বাধীনতার সংজ্ঞাগুলো  কি বল?</a:t>
            </a:r>
          </a:p>
          <a:p>
            <a:pPr algn="ctr">
              <a:buNone/>
            </a:pPr>
            <a:r>
              <a:rPr lang="bn-BD" sz="4000" dirty="0" smtClean="0">
                <a:latin typeface="Nikosh" pitchFamily="2" charset="0"/>
                <a:cs typeface="Nikosh" pitchFamily="2" charset="0"/>
              </a:rPr>
              <a:t>সময়ঃ ১০ মিনিট </a:t>
            </a:r>
          </a:p>
          <a:p>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867400" cy="1143000"/>
          </a:xfrm>
        </p:spPr>
        <p:txBody>
          <a:bodyPr/>
          <a:lstStyle/>
          <a:p>
            <a:pPr algn="ctr"/>
            <a:r>
              <a:rPr lang="bn-BD" dirty="0" smtClean="0">
                <a:latin typeface="Nikosh" pitchFamily="2" charset="0"/>
                <a:cs typeface="Nikosh" pitchFamily="2" charset="0"/>
              </a:rPr>
              <a:t>দলীয় কাজের সমাধান </a:t>
            </a:r>
            <a:endParaRPr lang="en-US" dirty="0"/>
          </a:p>
        </p:txBody>
      </p:sp>
      <p:sp>
        <p:nvSpPr>
          <p:cNvPr id="5" name="Content Placeholder 4"/>
          <p:cNvSpPr>
            <a:spLocks noGrp="1"/>
          </p:cNvSpPr>
          <p:nvPr>
            <p:ph idx="1"/>
          </p:nvPr>
        </p:nvSpPr>
        <p:spPr>
          <a:xfrm>
            <a:off x="152400" y="1447800"/>
            <a:ext cx="8839200" cy="5257800"/>
          </a:xfrm>
        </p:spPr>
        <p:txBody>
          <a:bodyPr>
            <a:normAutofit/>
          </a:bodyPr>
          <a:lstStyle/>
          <a:p>
            <a:pPr>
              <a:buNone/>
            </a:pPr>
            <a:r>
              <a:rPr lang="bn-BD" sz="2400" dirty="0" smtClean="0">
                <a:latin typeface="Nikosh" pitchFamily="2" charset="0"/>
                <a:cs typeface="Nikosh" pitchFamily="2" charset="0"/>
              </a:rPr>
              <a:t>স্বাধীনতা শব্দটি ইংরেজী প্রতিশব্দ </a:t>
            </a:r>
            <a:r>
              <a:rPr lang="en-US" sz="2400" dirty="0" smtClean="0">
                <a:latin typeface="Times New Roman" pitchFamily="18" charset="0"/>
                <a:cs typeface="Times New Roman" pitchFamily="18" charset="0"/>
              </a:rPr>
              <a:t>Liberty</a:t>
            </a:r>
            <a:r>
              <a:rPr lang="bn-BD" sz="2400" dirty="0" smtClean="0">
                <a:latin typeface="Nikosh" pitchFamily="2" charset="0"/>
                <a:cs typeface="Nikosh" pitchFamily="2" charset="0"/>
              </a:rPr>
              <a:t>। </a:t>
            </a:r>
            <a:r>
              <a:rPr lang="en-US" sz="2400" dirty="0" smtClean="0">
                <a:latin typeface="Times New Roman" pitchFamily="18" charset="0"/>
                <a:cs typeface="Times New Roman" pitchFamily="18" charset="0"/>
              </a:rPr>
              <a:t>  Liberty </a:t>
            </a:r>
            <a:r>
              <a:rPr lang="bn-BD" sz="2400" dirty="0" smtClean="0">
                <a:latin typeface="Nikosh" pitchFamily="2" charset="0"/>
                <a:cs typeface="Nikosh" pitchFamily="2" charset="0"/>
              </a:rPr>
              <a:t>শব্দটি ল্যাটিন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Liber</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থেকে এসেছে যার অর্থ </a:t>
            </a:r>
            <a:r>
              <a:rPr lang="en-US" sz="2400" dirty="0" smtClean="0">
                <a:latin typeface="Times New Roman" pitchFamily="18" charset="0"/>
                <a:cs typeface="Times New Roman" pitchFamily="18" charset="0"/>
              </a:rPr>
              <a:t> Free </a:t>
            </a:r>
            <a:r>
              <a:rPr lang="bn-BD" sz="2400" dirty="0" smtClean="0">
                <a:latin typeface="Nikosh" pitchFamily="2" charset="0"/>
                <a:cs typeface="Nikosh" pitchFamily="2" charset="0"/>
              </a:rPr>
              <a:t>বা স্বাধীন। সুতরাং শাব্দিক অর্থে মানুষের ইচ্ছানুযায়ী কিছু করা বা বলার ক্ষমতাকে স্বাধীনতা বলা হয়। সাধারণ ভাষায় স্বাধীনতা বলতে মানুষের ইচ্ছামত কোন কিছু করা বা না করার অধিকারকে বোঝায়। </a:t>
            </a:r>
          </a:p>
          <a:p>
            <a:pPr>
              <a:buNone/>
            </a:pPr>
            <a:r>
              <a:rPr lang="bn-BD" sz="2400" b="1" dirty="0" smtClean="0">
                <a:latin typeface="Nikosh" pitchFamily="2" charset="0"/>
                <a:cs typeface="Nikosh" pitchFamily="2" charset="0"/>
              </a:rPr>
              <a:t>জন স্টুয়ার্ট মিল </a:t>
            </a:r>
            <a:r>
              <a:rPr lang="bn-BD" sz="2400" dirty="0" smtClean="0">
                <a:latin typeface="Nikosh" pitchFamily="2" charset="0"/>
                <a:cs typeface="Nikosh" pitchFamily="2" charset="0"/>
              </a:rPr>
              <a:t>এর মতে মানুষের মৌলিক শক্তির বলিষ্ঠ অব্যাহত ও বিভিন্নমুখি প্রকাশই স্বাধীনতা। স্বাধীনতার অর্থ মানুষ কর্তৃক নিজস্ব উপায়ে কল্যান অনুধাবন করা। তিনি আরো বলেন নিজের ওপর নিজের দেহ ও মনের ওপর ব্যক্তিই সার্বভৌম। </a:t>
            </a:r>
          </a:p>
          <a:p>
            <a:pPr>
              <a:buNone/>
            </a:pPr>
            <a:r>
              <a:rPr lang="bn-BD" sz="2400" b="1" dirty="0" smtClean="0">
                <a:latin typeface="Nikosh" pitchFamily="2" charset="0"/>
                <a:cs typeface="Nikosh" pitchFamily="2" charset="0"/>
              </a:rPr>
              <a:t>হার্বার্ট স্পেন্সার </a:t>
            </a:r>
            <a:r>
              <a:rPr lang="bn-BD" sz="2400" dirty="0" smtClean="0">
                <a:latin typeface="Nikosh" pitchFamily="2" charset="0"/>
                <a:cs typeface="Nikosh" pitchFamily="2" charset="0"/>
              </a:rPr>
              <a:t>এর মতে স্বাধীনতা বলতে খুশিমতো কাজ করাকে বোঝায়, যদি উক্ত কাজ দ্বারা অন্যের অনুরুপ স্বাধীনতা উপভোগে বাধার সৃষ্টি না হয়। </a:t>
            </a:r>
          </a:p>
          <a:p>
            <a:pPr>
              <a:buNone/>
            </a:pPr>
            <a:r>
              <a:rPr lang="bn-BD" sz="2400" b="1" dirty="0" smtClean="0">
                <a:latin typeface="Nikosh" pitchFamily="2" charset="0"/>
                <a:cs typeface="Nikosh" pitchFamily="2" charset="0"/>
              </a:rPr>
              <a:t>টি এইচ গ্রিণ </a:t>
            </a:r>
            <a:r>
              <a:rPr lang="bn-BD" sz="2400" dirty="0" smtClean="0">
                <a:latin typeface="Nikosh" pitchFamily="2" charset="0"/>
                <a:cs typeface="Nikosh" pitchFamily="2" charset="0"/>
              </a:rPr>
              <a:t>এর মতে যা উপভোগ করার এবং সম্পন্ন করার যোগ্য তা উপভোগ ও সম্পাদন করার ক্ষমতাকে স্বাধীনতা বলে। </a:t>
            </a:r>
            <a:endParaRPr lang="bn-BD" sz="2400" dirty="0" smtClean="0">
              <a:latin typeface="Times New Roman" pitchFamily="18"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3"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4" nodeType="clickEffect">
                                  <p:stCondLst>
                                    <p:cond delay="0"/>
                                  </p:stCondLst>
                                  <p:childTnLst>
                                    <p:animEffect transition="out" filter="box(in)">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
        <p:nvSpPr>
          <p:cNvPr id="3" name="Content Placeholder 2"/>
          <p:cNvSpPr>
            <a:spLocks noGrp="1"/>
          </p:cNvSpPr>
          <p:nvPr>
            <p:ph idx="1"/>
          </p:nvPr>
        </p:nvSpPr>
        <p:spPr>
          <a:xfrm>
            <a:off x="1828800" y="1828800"/>
            <a:ext cx="5638800" cy="3048000"/>
          </a:xfrm>
        </p:spPr>
        <p:txBody>
          <a:bodyPr>
            <a:normAutofit/>
          </a:bodyPr>
          <a:lstStyle/>
          <a:p>
            <a:pPr algn="ctr">
              <a:buNone/>
            </a:pPr>
            <a:r>
              <a:rPr lang="bn-BD" sz="4000" dirty="0" smtClean="0">
                <a:latin typeface="Nikosh" pitchFamily="2" charset="0"/>
                <a:cs typeface="Nikosh" pitchFamily="2" charset="0"/>
              </a:rPr>
              <a:t>শ্রেনীঃ একাদশ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১৩</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০৫</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sz="4000" dirty="0" smtClean="0">
                <a:latin typeface="Nikosh" pitchFamily="2" charset="0"/>
                <a:cs typeface="Nikosh" pitchFamily="2" charset="0"/>
              </a:rPr>
              <a:t>                  </a:t>
            </a:r>
            <a:endParaRPr lang="en-US" sz="4000"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p:tgtEl>
                                          <p:spTgt spid="3">
                                            <p:txEl>
                                              <p:pRg st="0" end="0"/>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1" end="1"/>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2" end="2"/>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3" end="3"/>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709"/>
            <a:ext cx="5715000" cy="1143000"/>
          </a:xfrm>
        </p:spPr>
        <p:txBody>
          <a:bodyPr/>
          <a:lstStyle/>
          <a:p>
            <a:pPr algn="ctr"/>
            <a:r>
              <a:rPr lang="bn-BD" dirty="0" smtClean="0">
                <a:latin typeface="Nikosh" pitchFamily="2" charset="0"/>
                <a:cs typeface="Nikosh" pitchFamily="2" charset="0"/>
              </a:rPr>
              <a:t>দলীয় কাজের সমাধান </a:t>
            </a:r>
            <a:endParaRPr lang="en-US" dirty="0"/>
          </a:p>
        </p:txBody>
      </p:sp>
      <p:sp>
        <p:nvSpPr>
          <p:cNvPr id="3" name="Content Placeholder 2"/>
          <p:cNvSpPr>
            <a:spLocks noGrp="1"/>
          </p:cNvSpPr>
          <p:nvPr>
            <p:ph idx="1"/>
          </p:nvPr>
        </p:nvSpPr>
        <p:spPr>
          <a:xfrm>
            <a:off x="152400" y="1219200"/>
            <a:ext cx="8839200" cy="5486400"/>
          </a:xfrm>
        </p:spPr>
        <p:txBody>
          <a:bodyPr>
            <a:noAutofit/>
          </a:bodyPr>
          <a:lstStyle/>
          <a:p>
            <a:pPr>
              <a:buNone/>
            </a:pPr>
            <a:r>
              <a:rPr lang="bn-BD" sz="3600" b="1" dirty="0" smtClean="0">
                <a:latin typeface="Nikosh" pitchFamily="2" charset="0"/>
                <a:cs typeface="Nikosh" pitchFamily="2" charset="0"/>
              </a:rPr>
              <a:t>অধ্যাপক হ্যারল্ড জ়ে লাস্কি </a:t>
            </a:r>
            <a:r>
              <a:rPr lang="bn-BD" sz="3600" dirty="0" smtClean="0">
                <a:latin typeface="Nikosh" pitchFamily="2" charset="0"/>
                <a:cs typeface="Nikosh" pitchFamily="2" charset="0"/>
              </a:rPr>
              <a:t>এর মতে নেতিবাচিক অর্থে স্বাধীনতা বলতে বোঝায় সে সকল সামাজিক অবস্থার ওপর থেকে বাধা-নিষেদের অপসারণ, যা আধুনিক সভ্যজগতে মানুষের সুখী জীবনযাপনের জন্য অত্যাবশ্যক। </a:t>
            </a:r>
          </a:p>
          <a:p>
            <a:pPr>
              <a:buNone/>
            </a:pPr>
            <a:r>
              <a:rPr lang="bn-BD" sz="3600" b="1" dirty="0" smtClean="0">
                <a:latin typeface="Nikosh" pitchFamily="2" charset="0"/>
                <a:cs typeface="Nikosh" pitchFamily="2" charset="0"/>
              </a:rPr>
              <a:t>হ্যারল্ড জ়ে লাস্কি </a:t>
            </a:r>
            <a:r>
              <a:rPr lang="bn-BD" sz="3600" dirty="0" smtClean="0">
                <a:latin typeface="Nikosh" pitchFamily="2" charset="0"/>
                <a:cs typeface="Nikosh" pitchFamily="2" charset="0"/>
              </a:rPr>
              <a:t>এর মতে স্বাধীনতা বলতে আমি বুঝি সেই পরিবেশের আগ্রহ সংরক্ষণ</a:t>
            </a:r>
            <a:r>
              <a:rPr lang="en-US" sz="3600" dirty="0" smtClean="0">
                <a:latin typeface="Nikosh" pitchFamily="2" charset="0"/>
                <a:cs typeface="Nikosh" pitchFamily="2" charset="0"/>
              </a:rPr>
              <a:t>,</a:t>
            </a:r>
            <a:r>
              <a:rPr lang="bn-BD" sz="3600" dirty="0" smtClean="0">
                <a:latin typeface="Nikosh" pitchFamily="2" charset="0"/>
                <a:cs typeface="Nikosh" pitchFamily="2" charset="0"/>
              </a:rPr>
              <a:t> যেখানে মানুষ তার সত্তাকে পুর্ণ উপলদ্ধি করার সুযোগ লাভ করতে পারে। </a:t>
            </a:r>
          </a:p>
          <a:p>
            <a:pPr>
              <a:buNone/>
            </a:pPr>
            <a:r>
              <a:rPr lang="bn-BD" sz="3600" dirty="0" smtClean="0">
                <a:latin typeface="Nikosh" pitchFamily="2" charset="0"/>
                <a:cs typeface="Nikosh" pitchFamily="2" charset="0"/>
              </a:rPr>
              <a:t>অতএব স্বাধীনতার অর্থ যা কিছু করার ক্ষমতা নয়।  ব্যক্তির ব্যক্তিত্ব বিকাশের উপযোগী অনুকুল সামাজিক ব্যবস্থা বা পরিবেশই স্বাধীনতা।</a:t>
            </a:r>
            <a:endParaRPr lang="en-US" sz="36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19200"/>
            <a:ext cx="8915400" cy="5410200"/>
          </a:xfrm>
        </p:spPr>
        <p:txBody>
          <a:bodyPr>
            <a:normAutofit fontScale="92500" lnSpcReduction="10000"/>
          </a:bodyPr>
          <a:lstStyle/>
          <a:p>
            <a:pPr>
              <a:buNone/>
            </a:pPr>
            <a:r>
              <a:rPr lang="bn-BD" sz="4500" dirty="0" smtClean="0">
                <a:latin typeface="Nikosh" pitchFamily="2" charset="0"/>
                <a:cs typeface="Nikosh" pitchFamily="2" charset="0"/>
              </a:rPr>
              <a:t>জ্ঞান মুলক,অনুধাবন মুলক, প্রয়োগ মুলক প্রশ্ন  </a:t>
            </a:r>
          </a:p>
          <a:p>
            <a:pPr>
              <a:buNone/>
            </a:pPr>
            <a:r>
              <a:rPr lang="bn-BD" dirty="0" smtClean="0">
                <a:latin typeface="Nikosh" pitchFamily="2" charset="0"/>
                <a:cs typeface="Nikosh" pitchFamily="2" charset="0"/>
              </a:rPr>
              <a:t>১।  আইনের ইংরেজী প্রতিশব্দ </a:t>
            </a:r>
            <a:r>
              <a:rPr lang="en-US" dirty="0" smtClean="0">
                <a:latin typeface="Times New Roman" pitchFamily="18" charset="0"/>
                <a:cs typeface="Times New Roman" pitchFamily="18" charset="0"/>
              </a:rPr>
              <a:t>Law </a:t>
            </a:r>
            <a:r>
              <a:rPr lang="bn-BD" dirty="0" smtClean="0">
                <a:latin typeface="Nikosh" pitchFamily="2" charset="0"/>
                <a:cs typeface="Nikosh" pitchFamily="2" charset="0"/>
              </a:rPr>
              <a:t>এটি এসেছে? </a:t>
            </a:r>
          </a:p>
          <a:p>
            <a:pPr>
              <a:buNone/>
            </a:pPr>
            <a:r>
              <a:rPr lang="bn-BD" dirty="0" smtClean="0">
                <a:latin typeface="Nikosh" pitchFamily="2" charset="0"/>
                <a:cs typeface="Nikosh" pitchFamily="2" charset="0"/>
              </a:rPr>
              <a:t>ক।  গ্রিক শব্দ থেকে </a:t>
            </a:r>
            <a:r>
              <a:rPr lang="bn-BD" b="1" dirty="0" smtClean="0">
                <a:latin typeface="Nikosh" pitchFamily="2" charset="0"/>
                <a:cs typeface="Nikosh" pitchFamily="2" charset="0"/>
              </a:rPr>
              <a:t>খ।</a:t>
            </a:r>
            <a:r>
              <a:rPr lang="en-US" b="1" dirty="0" smtClean="0">
                <a:latin typeface="Nikosh" pitchFamily="2" charset="0"/>
                <a:cs typeface="Nikosh" pitchFamily="2" charset="0"/>
              </a:rPr>
              <a:t> </a:t>
            </a:r>
            <a:r>
              <a:rPr lang="bn-BD" b="1" dirty="0" smtClean="0">
                <a:latin typeface="Nikosh" pitchFamily="2" charset="0"/>
                <a:cs typeface="Nikosh" pitchFamily="2" charset="0"/>
              </a:rPr>
              <a:t> টিউটনিক শব্দ থেকে </a:t>
            </a:r>
            <a:r>
              <a:rPr lang="en-US" b="1" dirty="0" smtClean="0">
                <a:latin typeface="Times New Roman" pitchFamily="18" charset="0"/>
                <a:cs typeface="Times New Roman" pitchFamily="18" charset="0"/>
              </a:rPr>
              <a:t> </a:t>
            </a:r>
          </a:p>
          <a:p>
            <a:pPr>
              <a:buNone/>
            </a:pP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ল্যাটিন শব্দ থেকে  ঘ। জার্মান শব্দ থেকে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২। ইংরেজী </a:t>
            </a:r>
            <a:r>
              <a:rPr lang="en-US" dirty="0" smtClean="0">
                <a:latin typeface="Times New Roman" pitchFamily="18" charset="0"/>
                <a:cs typeface="Times New Roman" pitchFamily="18" charset="0"/>
              </a:rPr>
              <a:t>Law </a:t>
            </a:r>
            <a:r>
              <a:rPr lang="bn-BD" dirty="0" smtClean="0">
                <a:latin typeface="Nikosh" pitchFamily="2" charset="0"/>
                <a:cs typeface="Nikosh" pitchFamily="2" charset="0"/>
              </a:rPr>
              <a:t>শব্দটি কোন টিউটনিক শব্দ থেকে এসেছে।</a:t>
            </a:r>
          </a:p>
          <a:p>
            <a:pPr>
              <a:buNone/>
            </a:pPr>
            <a:r>
              <a:rPr lang="bn-BD" dirty="0" smtClean="0">
                <a:latin typeface="Nikosh" pitchFamily="2" charset="0"/>
                <a:cs typeface="Nikosh" pitchFamily="2" charset="0"/>
              </a:rPr>
              <a:t> ক। </a:t>
            </a:r>
            <a:r>
              <a:rPr lang="en-US" dirty="0" smtClean="0">
                <a:latin typeface="Times New Roman" pitchFamily="18" charset="0"/>
                <a:cs typeface="Times New Roman" pitchFamily="18" charset="0"/>
              </a:rPr>
              <a:t>Low</a:t>
            </a:r>
            <a:r>
              <a:rPr lang="bn-BD" dirty="0" smtClean="0">
                <a:latin typeface="Nikosh" pitchFamily="2" charset="0"/>
                <a:cs typeface="Nikosh" pitchFamily="2" charset="0"/>
              </a:rPr>
              <a:t>   খ।</a:t>
            </a:r>
            <a:r>
              <a:rPr lang="en-US" dirty="0" smtClean="0">
                <a:latin typeface="Nikosh" pitchFamily="2" charset="0"/>
                <a:cs typeface="Nikosh" pitchFamily="2" charset="0"/>
              </a:rPr>
              <a:t> </a:t>
            </a:r>
            <a:r>
              <a:rPr lang="bn-BD" dirty="0" smtClean="0">
                <a:latin typeface="Nikosh" pitchFamily="2" charset="0"/>
                <a:cs typeface="Nikosh" pitchFamily="2" charset="0"/>
              </a:rPr>
              <a:t> </a:t>
            </a:r>
            <a:r>
              <a:rPr lang="en-US" dirty="0" smtClean="0">
                <a:latin typeface="Times New Roman" pitchFamily="18" charset="0"/>
                <a:cs typeface="Times New Roman" pitchFamily="18" charset="0"/>
              </a:rPr>
              <a:t>Leg  </a:t>
            </a:r>
            <a:r>
              <a:rPr lang="bn-BD" b="1" dirty="0" smtClean="0">
                <a:latin typeface="Nikosh" pitchFamily="2" charset="0"/>
                <a:cs typeface="Nikosh" pitchFamily="2" charset="0"/>
              </a:rPr>
              <a:t>গ। </a:t>
            </a:r>
            <a:r>
              <a:rPr lang="en-US" b="1" dirty="0" smtClean="0">
                <a:latin typeface="Times New Roman" pitchFamily="18" charset="0"/>
                <a:cs typeface="Times New Roman" pitchFamily="18" charset="0"/>
              </a:rPr>
              <a:t>Lag</a:t>
            </a:r>
            <a:r>
              <a:rPr lang="bn-BD" b="1" dirty="0" smtClean="0">
                <a:latin typeface="Nikosh" pitchFamily="2" charset="0"/>
                <a:cs typeface="Nikosh" pitchFamily="2" charset="0"/>
              </a:rPr>
              <a:t>   </a:t>
            </a:r>
            <a:r>
              <a:rPr lang="bn-BD" dirty="0" smtClean="0">
                <a:latin typeface="Nikosh" pitchFamily="2" charset="0"/>
                <a:cs typeface="Nikosh" pitchFamily="2" charset="0"/>
              </a:rPr>
              <a:t>ঘ।  </a:t>
            </a:r>
            <a:r>
              <a:rPr lang="en-US" dirty="0" smtClean="0">
                <a:latin typeface="Times New Roman" pitchFamily="18" charset="0"/>
                <a:cs typeface="Times New Roman" pitchFamily="18" charset="0"/>
              </a:rPr>
              <a:t>Log</a:t>
            </a:r>
            <a:r>
              <a:rPr lang="bn-BD" dirty="0" smtClean="0">
                <a:latin typeface="Nikosh" pitchFamily="2" charset="0"/>
                <a:cs typeface="Nikosh" pitchFamily="2" charset="0"/>
              </a:rPr>
              <a:t>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যুক্তিসিদ্ধ ইচ্ছার অভিব্যক্তিই আইন- উক্তিটি কার?  </a:t>
            </a:r>
          </a:p>
          <a:p>
            <a:pPr>
              <a:buNone/>
            </a:pPr>
            <a:r>
              <a:rPr lang="bn-BD" dirty="0" smtClean="0">
                <a:latin typeface="Nikosh" pitchFamily="2" charset="0"/>
                <a:cs typeface="Nikosh" pitchFamily="2" charset="0"/>
              </a:rPr>
              <a:t>ক। সক্রেটিস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ট</a:t>
            </a:r>
            <a:r>
              <a:rPr lang="en-US" dirty="0" err="1" smtClean="0">
                <a:latin typeface="Nikosh" pitchFamily="2" charset="0"/>
                <a:cs typeface="Nikosh" pitchFamily="2" charset="0"/>
              </a:rPr>
              <a:t>মা</a:t>
            </a:r>
            <a:r>
              <a:rPr lang="bn-BD" dirty="0" smtClean="0">
                <a:latin typeface="Nikosh" pitchFamily="2" charset="0"/>
                <a:cs typeface="Nikosh" pitchFamily="2" charset="0"/>
              </a:rPr>
              <a:t>স হবস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Nikosh" pitchFamily="2" charset="0"/>
                <a:cs typeface="Nikosh" pitchFamily="2" charset="0"/>
              </a:rPr>
              <a:t> এরিষ্টটল </a:t>
            </a:r>
            <a:r>
              <a:rPr lang="bn-BD" b="1" dirty="0" smtClean="0">
                <a:latin typeface="Times New Roman" pitchFamily="18" charset="0"/>
                <a:cs typeface="Nikosh" pitchFamily="2" charset="0"/>
              </a:rPr>
              <a:t>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জন অস্টিন</a:t>
            </a:r>
            <a:r>
              <a:rPr lang="bn-BD" dirty="0" smtClean="0">
                <a:latin typeface="Times New Roman" pitchFamily="18" charset="0"/>
                <a:cs typeface="Nikosh" pitchFamily="2" charset="0"/>
              </a:rPr>
              <a:t>  </a:t>
            </a:r>
          </a:p>
          <a:p>
            <a:pPr>
              <a:buNone/>
            </a:pPr>
            <a:r>
              <a:rPr lang="bn-BD" dirty="0" smtClean="0">
                <a:latin typeface="Nikosh" pitchFamily="2" charset="0"/>
                <a:cs typeface="Nikosh" pitchFamily="2" charset="0"/>
              </a:rPr>
              <a:t>৪।  আইন হচ্ছে নিম্নতমের প্রতি উদ্ধতন রাজনৈতিক কর্তৃত্বের আদেশ- উক্তিটি কার?         </a:t>
            </a:r>
          </a:p>
          <a:p>
            <a:pPr>
              <a:buNone/>
            </a:pPr>
            <a:r>
              <a:rPr lang="bn-BD" b="1" dirty="0" smtClean="0">
                <a:latin typeface="Nikosh" pitchFamily="2" charset="0"/>
                <a:cs typeface="Nikosh" pitchFamily="2" charset="0"/>
              </a:rPr>
              <a:t>ক। জন অষ্টিন</a:t>
            </a:r>
            <a:r>
              <a:rPr lang="bn-BD" b="1" dirty="0" smtClean="0">
                <a:latin typeface="Times New Roman" pitchFamily="18" charset="0"/>
                <a:cs typeface="Nikosh" pitchFamily="2" charset="0"/>
              </a:rPr>
              <a:t> </a:t>
            </a:r>
            <a:r>
              <a:rPr lang="en-US" b="1" dirty="0" smtClean="0">
                <a:latin typeface="Times New Roman" pitchFamily="18" charset="0"/>
                <a:cs typeface="Nikosh" pitchFamily="2" charset="0"/>
              </a:rPr>
              <a:t> </a:t>
            </a:r>
            <a:r>
              <a:rPr lang="bn-BD" dirty="0" smtClean="0">
                <a:latin typeface="Nikosh" pitchFamily="2" charset="0"/>
                <a:cs typeface="Nikosh" pitchFamily="2" charset="0"/>
              </a:rPr>
              <a:t>খ। স্যাভিনি    গ। ট</a:t>
            </a:r>
            <a:r>
              <a:rPr lang="en-US" dirty="0" err="1" smtClean="0">
                <a:latin typeface="Nikosh" pitchFamily="2" charset="0"/>
                <a:cs typeface="Nikosh" pitchFamily="2" charset="0"/>
              </a:rPr>
              <a:t>মাস</a:t>
            </a:r>
            <a:r>
              <a:rPr lang="en-US" dirty="0" smtClean="0">
                <a:latin typeface="Nikosh" pitchFamily="2" charset="0"/>
                <a:cs typeface="Nikosh" pitchFamily="2" charset="0"/>
              </a:rPr>
              <a:t> </a:t>
            </a:r>
            <a:r>
              <a:rPr lang="bn-BD" dirty="0" smtClean="0">
                <a:latin typeface="Nikosh" pitchFamily="2" charset="0"/>
                <a:cs typeface="Nikosh" pitchFamily="2" charset="0"/>
              </a:rPr>
              <a:t> হবস   ঘ। অধ্যাপক হল্যান্ড  </a:t>
            </a:r>
          </a:p>
          <a:p>
            <a:pPr>
              <a:buNone/>
            </a:pPr>
            <a:r>
              <a:rPr lang="bn-BD" dirty="0" smtClean="0">
                <a:latin typeface="Nikosh" pitchFamily="2" charset="0"/>
                <a:cs typeface="Nikosh" pitchFamily="2" charset="0"/>
              </a:rPr>
              <a:t>৫।  আইনের সর্বজ</a:t>
            </a:r>
            <a:r>
              <a:rPr lang="en-US" dirty="0" err="1" smtClean="0">
                <a:latin typeface="Nikosh" pitchFamily="2" charset="0"/>
                <a:cs typeface="Nikosh" pitchFamily="2" charset="0"/>
              </a:rPr>
              <a:t>নগ্রা</a:t>
            </a:r>
            <a:r>
              <a:rPr lang="bn-BD" dirty="0" smtClean="0">
                <a:latin typeface="Nikosh" pitchFamily="2" charset="0"/>
                <a:cs typeface="Nikosh" pitchFamily="2" charset="0"/>
              </a:rPr>
              <a:t>হ্য সংজ্ঞা প্রদান করেছেন কে ?      </a:t>
            </a:r>
          </a:p>
          <a:p>
            <a:pPr>
              <a:buNone/>
            </a:pPr>
            <a:r>
              <a:rPr lang="bn-BD" dirty="0" smtClean="0">
                <a:latin typeface="Nikosh" pitchFamily="2" charset="0"/>
                <a:cs typeface="Nikosh" pitchFamily="2" charset="0"/>
              </a:rPr>
              <a:t>ক। অধ্যাপক হল্যান্ড</a:t>
            </a:r>
            <a:r>
              <a:rPr lang="bn-BD" dirty="0" smtClean="0">
                <a:latin typeface="Times New Roman" pitchFamily="18" charset="0"/>
                <a:cs typeface="Nikosh" pitchFamily="2" charset="0"/>
              </a:rPr>
              <a:t> </a:t>
            </a:r>
            <a:r>
              <a:rPr lang="en-US" dirty="0" smtClean="0">
                <a:latin typeface="Times New Roman" pitchFamily="18" charset="0"/>
                <a:cs typeface="Nikosh" pitchFamily="2" charset="0"/>
              </a:rPr>
              <a:t> </a:t>
            </a:r>
            <a:r>
              <a:rPr lang="bn-BD" dirty="0" smtClean="0">
                <a:latin typeface="Nikosh" pitchFamily="2" charset="0"/>
                <a:cs typeface="Nikosh" pitchFamily="2" charset="0"/>
              </a:rPr>
              <a:t>খ। জন অষ্টিন </a:t>
            </a:r>
            <a:r>
              <a:rPr lang="en-US" dirty="0" smtClean="0">
                <a:latin typeface="Nikosh" pitchFamily="2" charset="0"/>
                <a:cs typeface="Nikosh" pitchFamily="2" charset="0"/>
              </a:rPr>
              <a:t> </a:t>
            </a:r>
            <a:r>
              <a:rPr lang="bn-BD" b="1" dirty="0" smtClean="0">
                <a:latin typeface="Nikosh" pitchFamily="2" charset="0"/>
                <a:cs typeface="Nikosh" pitchFamily="2" charset="0"/>
              </a:rPr>
              <a:t>গ।  উড্রো উইলসন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টমাস হবস </a:t>
            </a:r>
            <a:endParaRPr lang="en-US" dirty="0"/>
          </a:p>
        </p:txBody>
      </p:sp>
      <p:sp>
        <p:nvSpPr>
          <p:cNvPr id="2" name="Title 1"/>
          <p:cNvSpPr>
            <a:spLocks noGrp="1"/>
          </p:cNvSpPr>
          <p:nvPr>
            <p:ph type="title"/>
          </p:nvPr>
        </p:nvSpPr>
        <p:spPr>
          <a:xfrm>
            <a:off x="1981200" y="152400"/>
            <a:ext cx="4267200" cy="1143000"/>
          </a:xfrm>
        </p:spPr>
        <p:txBody>
          <a:bodyPr/>
          <a:lstStyle/>
          <a:p>
            <a:pPr algn="ctr"/>
            <a:r>
              <a:rPr lang="bn-BD" dirty="0" smtClean="0">
                <a:latin typeface="Nikosh" pitchFamily="2" charset="0"/>
                <a:cs typeface="Nikosh" pitchFamily="2" charset="0"/>
              </a:rPr>
              <a:t>মুল্যায়ন</a:t>
            </a:r>
            <a:endParaRPr lang="en-US" dirty="0"/>
          </a:p>
        </p:txBody>
      </p:sp>
    </p:spTree>
    <p:extLst>
      <p:ext uri="{BB962C8B-B14F-4D97-AF65-F5344CB8AC3E}">
        <p14:creationId xmlns:p14="http://schemas.microsoft.com/office/powerpoint/2010/main" val="18970807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839200" cy="5715000"/>
          </a:xfrm>
        </p:spPr>
        <p:txBody>
          <a:bodyPr>
            <a:normAutofit/>
          </a:bodyPr>
          <a:lstStyle/>
          <a:p>
            <a:pPr>
              <a:buNone/>
            </a:pPr>
            <a:r>
              <a:rPr lang="bn-BD" sz="2400" dirty="0" smtClean="0">
                <a:latin typeface="Nikosh" pitchFamily="2" charset="0"/>
                <a:cs typeface="Nikosh" pitchFamily="2" charset="0"/>
              </a:rPr>
              <a:t>৬।  আইন হল মানুষের স্থায়ী আচার-ব্যবহার ও চিন্তাধারার সেই অংশ যা রাষ্ট্রের দ্বারা স্বীকৃত্ব </a:t>
            </a:r>
          </a:p>
          <a:p>
            <a:pPr>
              <a:buNone/>
            </a:pPr>
            <a:r>
              <a:rPr lang="bn-BD" sz="2400" dirty="0" smtClean="0">
                <a:latin typeface="Nikosh" pitchFamily="2" charset="0"/>
                <a:cs typeface="Nikosh" pitchFamily="2" charset="0"/>
              </a:rPr>
              <a:t>বিধিতে পরিণত হয়েছে এবং যার পশ্চাতে রাষ্ট্রীয় কর্তৃত্বের সুষ্পষ্ট সমর্থন রয়েছে- উক্তিটি কার? </a:t>
            </a:r>
            <a:r>
              <a:rPr lang="bn-BD" sz="2400" dirty="0" smtClean="0">
                <a:latin typeface="Times New Roman" pitchFamily="18" charset="0"/>
                <a:cs typeface="Nikosh" pitchFamily="2" charset="0"/>
              </a:rPr>
              <a:t>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    </a:t>
            </a:r>
          </a:p>
          <a:p>
            <a:pPr>
              <a:buNone/>
            </a:pPr>
            <a:r>
              <a:rPr lang="bn-BD" sz="2400" dirty="0" smtClean="0">
                <a:latin typeface="Nikosh" pitchFamily="2" charset="0"/>
                <a:cs typeface="Nikosh" pitchFamily="2" charset="0"/>
              </a:rPr>
              <a:t>ক। জন অস্টিন   খ।</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অধ্যাপক হল্যান্ড  </a:t>
            </a:r>
            <a:r>
              <a:rPr lang="bn-BD" sz="2400" dirty="0" smtClean="0">
                <a:latin typeface="Times New Roman" pitchFamily="18" charset="0"/>
                <a:cs typeface="Nikosh" pitchFamily="2" charset="0"/>
              </a:rPr>
              <a:t> </a:t>
            </a:r>
            <a:r>
              <a:rPr lang="bn-BD" sz="2400" b="1" dirty="0" smtClean="0">
                <a:latin typeface="Nikosh" pitchFamily="2" charset="0"/>
                <a:cs typeface="Nikosh" pitchFamily="2" charset="0"/>
              </a:rPr>
              <a:t>গ। উড্রো উইলসনের </a:t>
            </a:r>
            <a:r>
              <a:rPr lang="bn-BD" sz="2400" dirty="0" smtClean="0">
                <a:latin typeface="Nikosh" pitchFamily="2" charset="0"/>
                <a:cs typeface="Nikosh" pitchFamily="2" charset="0"/>
              </a:rPr>
              <a:t>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ঘ।  অধ্যাপক গেটেল  </a:t>
            </a:r>
          </a:p>
          <a:p>
            <a:pPr>
              <a:buNone/>
            </a:pPr>
            <a:r>
              <a:rPr lang="bn-BD" sz="2400" dirty="0" smtClean="0">
                <a:latin typeface="Nikosh" pitchFamily="2" charset="0"/>
                <a:cs typeface="Nikosh" pitchFamily="2" charset="0"/>
              </a:rPr>
              <a:t> ৭। অধ্যাপক হল্যান্ডের মতে আইনের উৎস কয়টি?    </a:t>
            </a:r>
          </a:p>
          <a:p>
            <a:pPr>
              <a:buNone/>
            </a:pPr>
            <a:r>
              <a:rPr lang="bn-BD" sz="2400" dirty="0" smtClean="0">
                <a:latin typeface="Nikosh" pitchFamily="2" charset="0"/>
                <a:cs typeface="Nikosh" pitchFamily="2" charset="0"/>
              </a:rPr>
              <a:t>ক। ৫টি   </a:t>
            </a:r>
            <a:r>
              <a:rPr lang="bn-BD" sz="2400" b="1" dirty="0" smtClean="0">
                <a:latin typeface="Nikosh" pitchFamily="2" charset="0"/>
                <a:cs typeface="Nikosh" pitchFamily="2" charset="0"/>
              </a:rPr>
              <a:t>খ। ৬টি  </a:t>
            </a:r>
            <a:r>
              <a:rPr lang="bn-BD" sz="2400" dirty="0" smtClean="0">
                <a:latin typeface="Nikosh" pitchFamily="2" charset="0"/>
                <a:cs typeface="Nikosh" pitchFamily="2" charset="0"/>
              </a:rPr>
              <a:t>গ।  ৪টি    ঘ।  ৩টি</a:t>
            </a:r>
            <a:endParaRPr lang="en-US" sz="2400" dirty="0" smtClean="0">
              <a:latin typeface="Times New Roman" pitchFamily="18" charset="0"/>
              <a:cs typeface="Times New Roman" pitchFamily="18" charset="0"/>
            </a:endParaRPr>
          </a:p>
          <a:p>
            <a:pPr>
              <a:buNone/>
            </a:pPr>
            <a:r>
              <a:rPr lang="bn-BD" sz="2400" dirty="0" smtClean="0">
                <a:latin typeface="Nikosh" pitchFamily="2" charset="0"/>
                <a:cs typeface="Nikosh" pitchFamily="2" charset="0"/>
              </a:rPr>
              <a:t>৮।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আইনের উৎস একটি এবং তা হচ্ছে সার্বভৌমের আদেশ- উক্তিটি কার ?  </a:t>
            </a:r>
          </a:p>
          <a:p>
            <a:pPr>
              <a:buNone/>
            </a:pPr>
            <a:r>
              <a:rPr lang="bn-BD" sz="2400" dirty="0" smtClean="0">
                <a:latin typeface="Nikosh" pitchFamily="2" charset="0"/>
                <a:cs typeface="Nikosh" pitchFamily="2" charset="0"/>
              </a:rPr>
              <a:t>ক। টমাস  হবস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অধ্যাপক হলান্ড     গ।</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মেইটল্যান্ড   </a:t>
            </a:r>
            <a:r>
              <a:rPr lang="bn-BD" sz="2400" b="1" dirty="0" smtClean="0">
                <a:latin typeface="Nikosh" pitchFamily="2" charset="0"/>
                <a:cs typeface="Nikosh" pitchFamily="2" charset="0"/>
              </a:rPr>
              <a:t>ঘ।</a:t>
            </a:r>
            <a:r>
              <a:rPr lang="en-US" sz="2400" b="1" dirty="0" smtClean="0">
                <a:latin typeface="Nikosh" pitchFamily="2" charset="0"/>
                <a:cs typeface="Nikosh" pitchFamily="2" charset="0"/>
              </a:rPr>
              <a:t> </a:t>
            </a:r>
            <a:r>
              <a:rPr lang="bn-BD" sz="2400" b="1" dirty="0" smtClean="0">
                <a:latin typeface="Nikosh" pitchFamily="2" charset="0"/>
                <a:cs typeface="Nikosh" pitchFamily="2" charset="0"/>
              </a:rPr>
              <a:t> জন অস্টিন </a:t>
            </a:r>
          </a:p>
          <a:p>
            <a:pPr>
              <a:buNone/>
            </a:pPr>
            <a:r>
              <a:rPr lang="bn-BD" sz="2400" dirty="0" smtClean="0">
                <a:latin typeface="Nikosh" pitchFamily="2" charset="0"/>
                <a:cs typeface="Nikosh" pitchFamily="2" charset="0"/>
              </a:rPr>
              <a:t>৯।  নিজের ওপর, নিজের দেহ ও মনের ওপর ব্যক্তিই সার্বভৌম-উক্তিটি কার?         </a:t>
            </a:r>
          </a:p>
          <a:p>
            <a:pPr>
              <a:buNone/>
            </a:pPr>
            <a:r>
              <a:rPr lang="bn-BD" sz="2400" b="1" dirty="0" smtClean="0">
                <a:latin typeface="Nikosh" pitchFamily="2" charset="0"/>
                <a:cs typeface="Nikosh" pitchFamily="2" charset="0"/>
              </a:rPr>
              <a:t>ক।  জন ষ্টুয়ার্ট মিল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জেমস মিল  গ।  ম্যাকাইভার  ঘ।  লাস্কি  </a:t>
            </a:r>
          </a:p>
          <a:p>
            <a:pPr>
              <a:buNone/>
            </a:pPr>
            <a:r>
              <a:rPr lang="bn-BD" sz="2400" dirty="0" smtClean="0">
                <a:latin typeface="Nikosh" pitchFamily="2" charset="0"/>
                <a:cs typeface="Nikosh" pitchFamily="2" charset="0"/>
              </a:rPr>
              <a:t>১০। স্বাধীনতা বলতে আমি বুঝি সেই পরিবেশের সুযোগ সংরক্ষণ, যেখানে মানুষ তার সত্তাকে পুর্ণ উপলদ্ধি করার সুযোগ লাভ করতে পারে-উক্তিটি কার ?      </a:t>
            </a:r>
          </a:p>
          <a:p>
            <a:pPr>
              <a:buNone/>
            </a:pPr>
            <a:r>
              <a:rPr lang="bn-BD" sz="2400" b="1" dirty="0" smtClean="0">
                <a:latin typeface="Nikosh" pitchFamily="2" charset="0"/>
                <a:cs typeface="Nikosh" pitchFamily="2" charset="0"/>
              </a:rPr>
              <a:t>ক।  অধ্যাপক হ্যারল্ড লাস্কি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জন স্টুয়ার্ট মিল   গ। হার্বাট স্পেন্সার   ঘ। টি এইচ গ্রিন  </a:t>
            </a:r>
          </a:p>
          <a:p>
            <a:pPr>
              <a:buNone/>
            </a:pPr>
            <a:endParaRPr lang="bn-BD" sz="2000" dirty="0" smtClean="0">
              <a:latin typeface="Nikosh" pitchFamily="2" charset="0"/>
              <a:cs typeface="Nikosh" pitchFamily="2" charset="0"/>
            </a:endParaRPr>
          </a:p>
          <a:p>
            <a:pPr>
              <a:buNone/>
            </a:pPr>
            <a:endParaRPr lang="bn-BD" sz="2000" dirty="0" smtClean="0">
              <a:latin typeface="Nikosh" pitchFamily="2" charset="0"/>
              <a:cs typeface="Nikosh" pitchFamily="2" charset="0"/>
            </a:endParaRPr>
          </a:p>
        </p:txBody>
      </p:sp>
      <p:sp>
        <p:nvSpPr>
          <p:cNvPr id="2" name="Title 1"/>
          <p:cNvSpPr>
            <a:spLocks noGrp="1"/>
          </p:cNvSpPr>
          <p:nvPr>
            <p:ph type="title"/>
          </p:nvPr>
        </p:nvSpPr>
        <p:spPr>
          <a:xfrm>
            <a:off x="533400" y="381000"/>
            <a:ext cx="8229600" cy="838200"/>
          </a:xfrm>
        </p:spPr>
        <p:txBody>
          <a:bodyPr>
            <a:noAutofit/>
          </a:bodyPr>
          <a:lstStyle/>
          <a:p>
            <a:pPr algn="ctr"/>
            <a:r>
              <a:rPr lang="bn-BD" sz="3600" dirty="0" smtClean="0">
                <a:latin typeface="Nikosh" pitchFamily="2" charset="0"/>
                <a:cs typeface="Nikosh" pitchFamily="2" charset="0"/>
              </a:rPr>
              <a:t>জ্ঞান মুলক,অনুধাবন মুলক, প্রয়োগ মুলক প্রশ্ন  </a:t>
            </a:r>
            <a:br>
              <a:rPr lang="bn-BD" sz="3600" dirty="0" smtClean="0">
                <a:latin typeface="Nikosh" pitchFamily="2" charset="0"/>
                <a:cs typeface="Nikosh" pitchFamily="2" charset="0"/>
              </a:rPr>
            </a:br>
            <a:endParaRPr lang="en-US" sz="3600" dirty="0"/>
          </a:p>
        </p:txBody>
      </p:sp>
    </p:spTree>
    <p:extLst>
      <p:ext uri="{BB962C8B-B14F-4D97-AF65-F5344CB8AC3E}">
        <p14:creationId xmlns:p14="http://schemas.microsoft.com/office/powerpoint/2010/main" val="13309531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839200" cy="5715000"/>
          </a:xfrm>
        </p:spPr>
        <p:txBody>
          <a:bodyPr>
            <a:normAutofit/>
          </a:bodyPr>
          <a:lstStyle/>
          <a:p>
            <a:pPr>
              <a:buNone/>
            </a:pPr>
            <a:r>
              <a:rPr lang="bn-BD" sz="2400" dirty="0" smtClean="0">
                <a:latin typeface="Nikosh" pitchFamily="2" charset="0"/>
                <a:cs typeface="Nikosh" pitchFamily="2" charset="0"/>
              </a:rPr>
              <a:t>১১। স্বাধীনতা বলতে </a:t>
            </a:r>
            <a:r>
              <a:rPr lang="en-US" sz="2400" dirty="0" err="1" smtClean="0">
                <a:latin typeface="Nikosh" pitchFamily="2" charset="0"/>
                <a:cs typeface="Nikosh" pitchFamily="2" charset="0"/>
              </a:rPr>
              <a:t>বু</a:t>
            </a:r>
            <a:r>
              <a:rPr lang="bn-BD" sz="2400" smtClean="0">
                <a:latin typeface="Nikosh" pitchFamily="2" charset="0"/>
                <a:cs typeface="Nikosh" pitchFamily="2" charset="0"/>
              </a:rPr>
              <a:t>ঝায় সে সকল </a:t>
            </a:r>
            <a:r>
              <a:rPr lang="bn-BD" sz="2400" dirty="0" smtClean="0">
                <a:latin typeface="Nikosh" pitchFamily="2" charset="0"/>
                <a:cs typeface="Nikosh" pitchFamily="2" charset="0"/>
              </a:rPr>
              <a:t>সামাজিক অবস্থার ওপর থেকে বিধি নিষেধের অপসারণ, যা আধুনিক সভ্যজগতে মানুষের সুখী জীবন যাপনের জন্য অত্যাবশ্যক- উক্তিটি কার? </a:t>
            </a:r>
          </a:p>
          <a:p>
            <a:pPr>
              <a:buNone/>
            </a:pPr>
            <a:r>
              <a:rPr lang="bn-BD" sz="2400" dirty="0" smtClean="0">
                <a:latin typeface="Nikosh" pitchFamily="2" charset="0"/>
                <a:cs typeface="Nikosh" pitchFamily="2" charset="0"/>
              </a:rPr>
              <a:t>    </a:t>
            </a:r>
            <a:r>
              <a:rPr lang="bn-BD" sz="2400" b="1" dirty="0" smtClean="0">
                <a:latin typeface="Nikosh" pitchFamily="2" charset="0"/>
                <a:cs typeface="Nikosh" pitchFamily="2" charset="0"/>
              </a:rPr>
              <a:t>ক।  অধ্যাপক হ্যারল্ড লাস্কি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জন স্টুয়ার্ট মিল   গ। হার্বাট স্পেন্সার   ঘ। টি এইচ গ্রিন  </a:t>
            </a:r>
          </a:p>
          <a:p>
            <a:pPr lvl="0">
              <a:buClr>
                <a:srgbClr val="2DA2BF"/>
              </a:buClr>
              <a:buNone/>
            </a:pPr>
            <a:r>
              <a:rPr lang="bn-BD" sz="2500" dirty="0" smtClean="0">
                <a:solidFill>
                  <a:prstClr val="black"/>
                </a:solidFill>
                <a:latin typeface="Nikosh" pitchFamily="2" charset="0"/>
                <a:cs typeface="Nikosh" pitchFamily="2" charset="0"/>
              </a:rPr>
              <a:t>১২</a:t>
            </a:r>
            <a:r>
              <a:rPr lang="bn-BD" sz="2500" dirty="0">
                <a:solidFill>
                  <a:prstClr val="black"/>
                </a:solidFill>
                <a:latin typeface="Nikosh" pitchFamily="2" charset="0"/>
                <a:cs typeface="Nikosh" pitchFamily="2" charset="0"/>
              </a:rPr>
              <a:t>। স্বাধীনতা ও আইনের বিরোধ নেই-  উক্তিটি কার? </a:t>
            </a:r>
            <a:r>
              <a:rPr lang="bn-BD" sz="2500" dirty="0">
                <a:solidFill>
                  <a:prstClr val="black"/>
                </a:solidFill>
                <a:latin typeface="Times New Roman" pitchFamily="18" charset="0"/>
                <a:cs typeface="Nikosh" pitchFamily="2" charset="0"/>
              </a:rPr>
              <a:t>   </a:t>
            </a:r>
            <a:r>
              <a:rPr lang="bn-BD" sz="2500" dirty="0">
                <a:solidFill>
                  <a:prstClr val="black"/>
                </a:solidFill>
                <a:latin typeface="Times New Roman" pitchFamily="18" charset="0"/>
                <a:cs typeface="Times New Roman" pitchFamily="18" charset="0"/>
              </a:rPr>
              <a:t>  </a:t>
            </a:r>
            <a:r>
              <a:rPr lang="bn-BD" sz="2500" dirty="0">
                <a:solidFill>
                  <a:prstClr val="black"/>
                </a:solidFill>
                <a:latin typeface="Nikosh" pitchFamily="2" charset="0"/>
                <a:cs typeface="Nikosh" pitchFamily="2" charset="0"/>
              </a:rPr>
              <a:t>    </a:t>
            </a:r>
          </a:p>
          <a:p>
            <a:pPr lvl="0">
              <a:buClr>
                <a:srgbClr val="2DA2BF"/>
              </a:buClr>
              <a:buNone/>
            </a:pPr>
            <a:r>
              <a:rPr lang="bn-BD" sz="2500" dirty="0">
                <a:solidFill>
                  <a:prstClr val="black"/>
                </a:solidFill>
                <a:latin typeface="Nikosh" pitchFamily="2" charset="0"/>
                <a:cs typeface="Nikosh" pitchFamily="2" charset="0"/>
              </a:rPr>
              <a:t>ক। মন্টেস্কু  খ।</a:t>
            </a:r>
            <a:r>
              <a:rPr lang="bn-BD" sz="2500" b="1" dirty="0">
                <a:solidFill>
                  <a:prstClr val="black"/>
                </a:solidFill>
                <a:latin typeface="Nikosh" pitchFamily="2" charset="0"/>
                <a:cs typeface="Nikosh" pitchFamily="2" charset="0"/>
              </a:rPr>
              <a:t> </a:t>
            </a:r>
            <a:r>
              <a:rPr lang="bn-BD" sz="2500" dirty="0">
                <a:solidFill>
                  <a:prstClr val="black"/>
                </a:solidFill>
                <a:latin typeface="Nikosh" pitchFamily="2" charset="0"/>
                <a:cs typeface="Nikosh" pitchFamily="2" charset="0"/>
              </a:rPr>
              <a:t>জন লক  </a:t>
            </a:r>
            <a:r>
              <a:rPr lang="bn-BD" sz="2500" dirty="0">
                <a:solidFill>
                  <a:prstClr val="black"/>
                </a:solidFill>
                <a:latin typeface="Times New Roman" pitchFamily="18" charset="0"/>
                <a:cs typeface="Nikosh" pitchFamily="2" charset="0"/>
              </a:rPr>
              <a:t> </a:t>
            </a:r>
            <a:r>
              <a:rPr lang="bn-BD" sz="2500" b="1" dirty="0">
                <a:solidFill>
                  <a:prstClr val="black"/>
                </a:solidFill>
                <a:latin typeface="Nikosh" pitchFamily="2" charset="0"/>
                <a:cs typeface="Nikosh" pitchFamily="2" charset="0"/>
              </a:rPr>
              <a:t>গ। বার্কার  </a:t>
            </a:r>
            <a:r>
              <a:rPr lang="bn-BD" sz="2500" dirty="0">
                <a:solidFill>
                  <a:prstClr val="black"/>
                </a:solidFill>
                <a:latin typeface="Nikosh" pitchFamily="2" charset="0"/>
                <a:cs typeface="Nikosh" pitchFamily="2" charset="0"/>
              </a:rPr>
              <a:t> ঘ। উইলোবী </a:t>
            </a:r>
          </a:p>
          <a:p>
            <a:pPr lvl="0">
              <a:buClr>
                <a:srgbClr val="2DA2BF"/>
              </a:buClr>
              <a:buNone/>
            </a:pPr>
            <a:r>
              <a:rPr lang="bn-BD" sz="2500" dirty="0">
                <a:solidFill>
                  <a:prstClr val="black"/>
                </a:solidFill>
                <a:latin typeface="Nikosh" pitchFamily="2" charset="0"/>
                <a:cs typeface="Nikosh" pitchFamily="2" charset="0"/>
              </a:rPr>
              <a:t>১৩।  যেখানে আইন থাকে না সেখানে স্বাধীনতা থাকতে পারে না- উক্তিটি কার?    </a:t>
            </a:r>
          </a:p>
          <a:p>
            <a:pPr lvl="0">
              <a:buClr>
                <a:srgbClr val="2DA2BF"/>
              </a:buClr>
              <a:buNone/>
            </a:pPr>
            <a:r>
              <a:rPr lang="bn-BD" sz="2500" dirty="0">
                <a:solidFill>
                  <a:prstClr val="black"/>
                </a:solidFill>
                <a:latin typeface="Nikosh" pitchFamily="2" charset="0"/>
                <a:cs typeface="Nikosh" pitchFamily="2" charset="0"/>
              </a:rPr>
              <a:t>ক। বার্কার   </a:t>
            </a:r>
            <a:r>
              <a:rPr lang="bn-BD" sz="2500" b="1" dirty="0">
                <a:solidFill>
                  <a:prstClr val="black"/>
                </a:solidFill>
                <a:latin typeface="Nikosh" pitchFamily="2" charset="0"/>
                <a:cs typeface="Nikosh" pitchFamily="2" charset="0"/>
              </a:rPr>
              <a:t>খ।   জন লক     </a:t>
            </a:r>
            <a:r>
              <a:rPr lang="bn-BD" sz="2500" dirty="0">
                <a:solidFill>
                  <a:prstClr val="black"/>
                </a:solidFill>
                <a:latin typeface="Nikosh" pitchFamily="2" charset="0"/>
                <a:cs typeface="Nikosh" pitchFamily="2" charset="0"/>
              </a:rPr>
              <a:t>গ।  উইলোবী   ঘ।  এ ভি ডাইসি </a:t>
            </a:r>
            <a:endParaRPr lang="en-US" sz="2500" dirty="0">
              <a:solidFill>
                <a:prstClr val="black"/>
              </a:solidFill>
              <a:latin typeface="Times New Roman" pitchFamily="18" charset="0"/>
              <a:cs typeface="Times New Roman" pitchFamily="18" charset="0"/>
            </a:endParaRPr>
          </a:p>
          <a:p>
            <a:pPr lvl="0">
              <a:buClr>
                <a:srgbClr val="2DA2BF"/>
              </a:buClr>
              <a:buNone/>
            </a:pPr>
            <a:r>
              <a:rPr lang="bn-BD" sz="2500" dirty="0">
                <a:solidFill>
                  <a:prstClr val="black"/>
                </a:solidFill>
                <a:latin typeface="Nikosh" pitchFamily="2" charset="0"/>
                <a:cs typeface="Nikosh" pitchFamily="2" charset="0"/>
              </a:rPr>
              <a:t>১৪। </a:t>
            </a:r>
            <a:r>
              <a:rPr lang="en-US" sz="2500" dirty="0">
                <a:solidFill>
                  <a:prstClr val="black"/>
                </a:solidFill>
                <a:latin typeface="Nikosh" pitchFamily="2" charset="0"/>
                <a:cs typeface="Nikosh" pitchFamily="2" charset="0"/>
              </a:rPr>
              <a:t> </a:t>
            </a:r>
            <a:r>
              <a:rPr lang="bn-BD" sz="2500" dirty="0">
                <a:solidFill>
                  <a:prstClr val="black"/>
                </a:solidFill>
                <a:latin typeface="Nikosh" pitchFamily="2" charset="0"/>
                <a:cs typeface="Nikosh" pitchFamily="2" charset="0"/>
              </a:rPr>
              <a:t>আইন হলো আবেগ বিবর্জিত যুক্তি- উক্তিটি কার ?  </a:t>
            </a:r>
          </a:p>
          <a:p>
            <a:pPr lvl="0">
              <a:buClr>
                <a:srgbClr val="2DA2BF"/>
              </a:buClr>
              <a:buNone/>
            </a:pPr>
            <a:r>
              <a:rPr lang="bn-BD" sz="2500" dirty="0">
                <a:solidFill>
                  <a:prstClr val="black"/>
                </a:solidFill>
                <a:latin typeface="Nikosh" pitchFamily="2" charset="0"/>
                <a:cs typeface="Nikosh" pitchFamily="2" charset="0"/>
              </a:rPr>
              <a:t>ক।  জন অষ্টিন   </a:t>
            </a:r>
            <a:r>
              <a:rPr lang="bn-BD" sz="2500" dirty="0">
                <a:solidFill>
                  <a:prstClr val="black"/>
                </a:solidFill>
                <a:latin typeface="Times New Roman" pitchFamily="18" charset="0"/>
                <a:cs typeface="Nikosh" pitchFamily="2" charset="0"/>
              </a:rPr>
              <a:t> </a:t>
            </a:r>
            <a:r>
              <a:rPr lang="bn-BD" sz="2500" dirty="0">
                <a:solidFill>
                  <a:prstClr val="black"/>
                </a:solidFill>
                <a:latin typeface="Nikosh" pitchFamily="2" charset="0"/>
                <a:cs typeface="Nikosh" pitchFamily="2" charset="0"/>
              </a:rPr>
              <a:t>খ। জন লক     </a:t>
            </a:r>
            <a:r>
              <a:rPr lang="bn-BD" sz="2500" b="1" dirty="0">
                <a:solidFill>
                  <a:prstClr val="black"/>
                </a:solidFill>
                <a:latin typeface="Nikosh" pitchFamily="2" charset="0"/>
                <a:cs typeface="Nikosh" pitchFamily="2" charset="0"/>
              </a:rPr>
              <a:t>গ।</a:t>
            </a:r>
            <a:r>
              <a:rPr lang="en-US" sz="2500" b="1" dirty="0">
                <a:solidFill>
                  <a:prstClr val="black"/>
                </a:solidFill>
                <a:latin typeface="Nikosh" pitchFamily="2" charset="0"/>
                <a:cs typeface="Nikosh" pitchFamily="2" charset="0"/>
              </a:rPr>
              <a:t> </a:t>
            </a:r>
            <a:r>
              <a:rPr lang="bn-BD" sz="2500" b="1" dirty="0">
                <a:solidFill>
                  <a:prstClr val="black"/>
                </a:solidFill>
                <a:latin typeface="Times New Roman" pitchFamily="18" charset="0"/>
                <a:cs typeface="Nikosh" pitchFamily="2" charset="0"/>
              </a:rPr>
              <a:t> এরিষ্টটল  </a:t>
            </a:r>
            <a:r>
              <a:rPr lang="en-US" sz="2500" b="1" dirty="0">
                <a:solidFill>
                  <a:prstClr val="black"/>
                </a:solidFill>
                <a:latin typeface="Times New Roman" pitchFamily="18" charset="0"/>
                <a:cs typeface="Times New Roman" pitchFamily="18" charset="0"/>
              </a:rPr>
              <a:t> </a:t>
            </a:r>
            <a:r>
              <a:rPr lang="bn-BD" sz="2500" dirty="0">
                <a:solidFill>
                  <a:prstClr val="black"/>
                </a:solidFill>
                <a:latin typeface="Nikosh" pitchFamily="2" charset="0"/>
                <a:cs typeface="Nikosh" pitchFamily="2" charset="0"/>
              </a:rPr>
              <a:t>ঘ।</a:t>
            </a:r>
            <a:r>
              <a:rPr lang="en-US" sz="2500" dirty="0">
                <a:solidFill>
                  <a:prstClr val="black"/>
                </a:solidFill>
                <a:latin typeface="Nikosh" pitchFamily="2" charset="0"/>
                <a:cs typeface="Nikosh" pitchFamily="2" charset="0"/>
              </a:rPr>
              <a:t> </a:t>
            </a:r>
            <a:r>
              <a:rPr lang="bn-BD" sz="2500" dirty="0">
                <a:solidFill>
                  <a:prstClr val="black"/>
                </a:solidFill>
                <a:latin typeface="Nikosh" pitchFamily="2" charset="0"/>
                <a:cs typeface="Nikosh" pitchFamily="2" charset="0"/>
              </a:rPr>
              <a:t> অধ্যাপক হল্যান্ড</a:t>
            </a:r>
          </a:p>
          <a:p>
            <a:pPr lvl="0">
              <a:buClr>
                <a:srgbClr val="2DA2BF"/>
              </a:buClr>
              <a:buNone/>
            </a:pPr>
            <a:r>
              <a:rPr lang="bn-BD" sz="2500" dirty="0">
                <a:solidFill>
                  <a:prstClr val="black"/>
                </a:solidFill>
                <a:latin typeface="Nikosh" pitchFamily="2" charset="0"/>
                <a:cs typeface="Nikosh" pitchFamily="2" charset="0"/>
              </a:rPr>
              <a:t>১৫।  আইন সার্বভৌম শাসকের আদেশ- এটি কার মত?        </a:t>
            </a:r>
          </a:p>
          <a:p>
            <a:pPr lvl="0">
              <a:buClr>
                <a:srgbClr val="2DA2BF"/>
              </a:buClr>
              <a:buNone/>
            </a:pPr>
            <a:r>
              <a:rPr lang="bn-BD" sz="2500" dirty="0">
                <a:solidFill>
                  <a:prstClr val="black"/>
                </a:solidFill>
                <a:latin typeface="Nikosh" pitchFamily="2" charset="0"/>
                <a:cs typeface="Nikosh" pitchFamily="2" charset="0"/>
              </a:rPr>
              <a:t>ক। এরিষ্টটল    </a:t>
            </a:r>
            <a:r>
              <a:rPr lang="bn-BD" sz="2500" dirty="0">
                <a:solidFill>
                  <a:prstClr val="black"/>
                </a:solidFill>
                <a:latin typeface="Times New Roman" pitchFamily="18" charset="0"/>
                <a:cs typeface="Nikosh" pitchFamily="2" charset="0"/>
              </a:rPr>
              <a:t> </a:t>
            </a:r>
            <a:r>
              <a:rPr lang="bn-BD" sz="2500" b="1" dirty="0">
                <a:solidFill>
                  <a:prstClr val="black"/>
                </a:solidFill>
                <a:latin typeface="Nikosh" pitchFamily="2" charset="0"/>
                <a:cs typeface="Nikosh" pitchFamily="2" charset="0"/>
              </a:rPr>
              <a:t>খ। জন অষ্টিন    </a:t>
            </a:r>
            <a:r>
              <a:rPr lang="bn-BD" sz="2500" dirty="0">
                <a:solidFill>
                  <a:prstClr val="black"/>
                </a:solidFill>
                <a:latin typeface="Nikosh" pitchFamily="2" charset="0"/>
                <a:cs typeface="Nikosh" pitchFamily="2" charset="0"/>
              </a:rPr>
              <a:t>গ।</a:t>
            </a:r>
            <a:r>
              <a:rPr lang="en-US" sz="2500" dirty="0">
                <a:solidFill>
                  <a:prstClr val="black"/>
                </a:solidFill>
                <a:latin typeface="Nikosh" pitchFamily="2" charset="0"/>
                <a:cs typeface="Nikosh" pitchFamily="2" charset="0"/>
              </a:rPr>
              <a:t> </a:t>
            </a:r>
            <a:r>
              <a:rPr lang="bn-BD" sz="2500" dirty="0">
                <a:solidFill>
                  <a:prstClr val="black"/>
                </a:solidFill>
                <a:latin typeface="Times New Roman" pitchFamily="18" charset="0"/>
                <a:cs typeface="Nikosh" pitchFamily="2" charset="0"/>
              </a:rPr>
              <a:t> অধ্যাপক হল্যান্ড  </a:t>
            </a:r>
            <a:r>
              <a:rPr lang="en-US" sz="2500" dirty="0">
                <a:solidFill>
                  <a:prstClr val="black"/>
                </a:solidFill>
                <a:latin typeface="Times New Roman" pitchFamily="18" charset="0"/>
                <a:cs typeface="Times New Roman" pitchFamily="18" charset="0"/>
              </a:rPr>
              <a:t> </a:t>
            </a:r>
            <a:r>
              <a:rPr lang="bn-BD" sz="2500" dirty="0">
                <a:solidFill>
                  <a:prstClr val="black"/>
                </a:solidFill>
                <a:latin typeface="Nikosh" pitchFamily="2" charset="0"/>
                <a:cs typeface="Nikosh" pitchFamily="2" charset="0"/>
              </a:rPr>
              <a:t>ঘ।</a:t>
            </a:r>
            <a:r>
              <a:rPr lang="en-US" sz="2500" dirty="0">
                <a:solidFill>
                  <a:prstClr val="black"/>
                </a:solidFill>
                <a:latin typeface="Nikosh" pitchFamily="2" charset="0"/>
                <a:cs typeface="Nikosh" pitchFamily="2" charset="0"/>
              </a:rPr>
              <a:t> </a:t>
            </a:r>
            <a:r>
              <a:rPr lang="bn-BD" sz="2500" dirty="0">
                <a:solidFill>
                  <a:prstClr val="black"/>
                </a:solidFill>
                <a:latin typeface="Nikosh" pitchFamily="2" charset="0"/>
                <a:cs typeface="Nikosh" pitchFamily="2" charset="0"/>
              </a:rPr>
              <a:t> জন লক</a:t>
            </a:r>
            <a:endParaRPr lang="bn-BD" sz="2000" dirty="0" smtClean="0">
              <a:latin typeface="Nikosh" pitchFamily="2" charset="0"/>
              <a:cs typeface="Nikosh" pitchFamily="2" charset="0"/>
            </a:endParaRPr>
          </a:p>
        </p:txBody>
      </p:sp>
      <p:sp>
        <p:nvSpPr>
          <p:cNvPr id="2" name="Title 1"/>
          <p:cNvSpPr>
            <a:spLocks noGrp="1"/>
          </p:cNvSpPr>
          <p:nvPr>
            <p:ph type="title"/>
          </p:nvPr>
        </p:nvSpPr>
        <p:spPr>
          <a:xfrm>
            <a:off x="533400" y="381000"/>
            <a:ext cx="8229600" cy="838200"/>
          </a:xfrm>
        </p:spPr>
        <p:txBody>
          <a:bodyPr>
            <a:noAutofit/>
          </a:bodyPr>
          <a:lstStyle/>
          <a:p>
            <a:pPr algn="ctr"/>
            <a:r>
              <a:rPr lang="bn-BD" sz="3600" dirty="0" smtClean="0">
                <a:latin typeface="Nikosh" pitchFamily="2" charset="0"/>
                <a:cs typeface="Nikosh" pitchFamily="2" charset="0"/>
              </a:rPr>
              <a:t>জ্ঞান মুলক,অনুধাবন মুলক, প্রয়োগ মুলক প্রশ্ন  </a:t>
            </a:r>
            <a:br>
              <a:rPr lang="bn-BD" sz="3600" dirty="0" smtClean="0">
                <a:latin typeface="Nikosh" pitchFamily="2" charset="0"/>
                <a:cs typeface="Nikosh" pitchFamily="2" charset="0"/>
              </a:rPr>
            </a:br>
            <a:endParaRPr lang="en-US" sz="3600" dirty="0"/>
          </a:p>
        </p:txBody>
      </p:sp>
    </p:spTree>
    <p:extLst>
      <p:ext uri="{BB962C8B-B14F-4D97-AF65-F5344CB8AC3E}">
        <p14:creationId xmlns:p14="http://schemas.microsoft.com/office/powerpoint/2010/main" val="25836362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91600" cy="5334000"/>
          </a:xfrm>
        </p:spPr>
        <p:txBody>
          <a:bodyPr>
            <a:normAutofit/>
          </a:bodyPr>
          <a:lstStyle/>
          <a:p>
            <a:pPr>
              <a:buNone/>
            </a:pPr>
            <a:r>
              <a:rPr lang="bn-BD" dirty="0" smtClean="0">
                <a:latin typeface="Nikosh" pitchFamily="2" charset="0"/>
                <a:cs typeface="Nikosh" pitchFamily="2" charset="0"/>
              </a:rPr>
              <a:t>১৬।  চিরন্তন সতর্কতার মধ্যেই স্বাধীনতার মুল্য নিহিত- উক্তিটি কার?         </a:t>
            </a:r>
          </a:p>
          <a:p>
            <a:pPr>
              <a:buNone/>
            </a:pPr>
            <a:r>
              <a:rPr lang="bn-BD" b="1" dirty="0" smtClean="0">
                <a:latin typeface="Nikosh" pitchFamily="2" charset="0"/>
                <a:cs typeface="Nikosh" pitchFamily="2" charset="0"/>
              </a:rPr>
              <a:t>ক।  লাস্কি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জন লক  গ।  মন্টেস্কু  ঘ।  জন অস্টিন</a:t>
            </a:r>
          </a:p>
          <a:p>
            <a:pPr>
              <a:buNone/>
            </a:pPr>
            <a:r>
              <a:rPr lang="bn-BD" dirty="0" smtClean="0">
                <a:latin typeface="Nikosh" pitchFamily="2" charset="0"/>
                <a:cs typeface="Nikosh" pitchFamily="2" charset="0"/>
              </a:rPr>
              <a:t>১৭।  জনমত আইনের অন্যতম উৎস- এটি কার উক্তি?     </a:t>
            </a:r>
          </a:p>
          <a:p>
            <a:pPr>
              <a:buNone/>
            </a:pPr>
            <a:r>
              <a:rPr lang="bn-BD" dirty="0" smtClean="0">
                <a:latin typeface="Nikosh" pitchFamily="2" charset="0"/>
                <a:cs typeface="Nikosh" pitchFamily="2" charset="0"/>
              </a:rPr>
              <a:t>ক।  </a:t>
            </a:r>
            <a:r>
              <a:rPr lang="en-US" dirty="0" err="1" smtClean="0">
                <a:latin typeface="Nikosh" pitchFamily="2" charset="0"/>
                <a:cs typeface="Nikosh" pitchFamily="2" charset="0"/>
              </a:rPr>
              <a:t>জন</a:t>
            </a:r>
            <a:r>
              <a:rPr lang="en-US" dirty="0" smtClean="0">
                <a:latin typeface="Nikosh" pitchFamily="2" charset="0"/>
                <a:cs typeface="Nikosh" pitchFamily="2" charset="0"/>
              </a:rPr>
              <a:t> </a:t>
            </a:r>
            <a:r>
              <a:rPr lang="bn-BD" dirty="0" smtClean="0">
                <a:latin typeface="Nikosh" pitchFamily="2" charset="0"/>
                <a:cs typeface="Nikosh" pitchFamily="2" charset="0"/>
              </a:rPr>
              <a:t>লক </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খ। ওপেন হাউস  </a:t>
            </a:r>
            <a:r>
              <a:rPr lang="bn-BD" dirty="0" smtClean="0">
                <a:latin typeface="Nikosh" pitchFamily="2" charset="0"/>
                <a:cs typeface="Nikosh" pitchFamily="2" charset="0"/>
              </a:rPr>
              <a:t>গ।  অধ্যাপক লাস্কি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অধ্যাপক হল্যান্ড </a:t>
            </a:r>
            <a:endParaRPr lang="en-US" dirty="0" smtClean="0">
              <a:latin typeface="Nikosh" pitchFamily="2" charset="0"/>
              <a:cs typeface="Nikosh" pitchFamily="2" charset="0"/>
            </a:endParaRPr>
          </a:p>
          <a:p>
            <a:pPr lvl="0">
              <a:buClr>
                <a:srgbClr val="2DA2BF"/>
              </a:buClr>
              <a:buNone/>
            </a:pPr>
            <a:r>
              <a:rPr lang="bn-BD" sz="2400" dirty="0">
                <a:solidFill>
                  <a:prstClr val="black"/>
                </a:solidFill>
                <a:latin typeface="Nikosh" pitchFamily="2" charset="0"/>
                <a:cs typeface="Nikosh" pitchFamily="2" charset="0"/>
              </a:rPr>
              <a:t>১৮</a:t>
            </a:r>
            <a:r>
              <a:rPr lang="bn-IN" sz="2400" dirty="0">
                <a:solidFill>
                  <a:prstClr val="black"/>
                </a:solidFill>
                <a:latin typeface="Nikosh" pitchFamily="2" charset="0"/>
                <a:cs typeface="Nikosh" pitchFamily="2" charset="0"/>
              </a:rPr>
              <a:t>। </a:t>
            </a:r>
            <a:r>
              <a:rPr lang="bn-BD" sz="2400" dirty="0">
                <a:solidFill>
                  <a:prstClr val="black"/>
                </a:solidFill>
                <a:latin typeface="Nikosh" pitchFamily="2" charset="0"/>
                <a:cs typeface="Nikosh" pitchFamily="2" charset="0"/>
              </a:rPr>
              <a:t>অবাধ ও নিয়ন্ত্রণহীণ স্বাধীনতা  </a:t>
            </a:r>
            <a:r>
              <a:rPr lang="bn-BD" sz="2400" dirty="0" smtClean="0">
                <a:solidFill>
                  <a:prstClr val="black"/>
                </a:solidFill>
                <a:latin typeface="Nikosh" pitchFamily="2" charset="0"/>
                <a:cs typeface="Nikosh" pitchFamily="2" charset="0"/>
              </a:rPr>
              <a:t>-?</a:t>
            </a:r>
            <a:endParaRPr lang="bn-IN" sz="2400" dirty="0">
              <a:solidFill>
                <a:prstClr val="black"/>
              </a:solidFill>
              <a:latin typeface="Nikosh" pitchFamily="2" charset="0"/>
              <a:cs typeface="Nikosh" pitchFamily="2" charset="0"/>
            </a:endParaRPr>
          </a:p>
          <a:p>
            <a:pPr lvl="0">
              <a:buClr>
                <a:srgbClr val="2DA2BF"/>
              </a:buClr>
              <a:buNone/>
            </a:pPr>
            <a:r>
              <a:rPr lang="en-US" sz="2400" dirty="0">
                <a:solidFill>
                  <a:prstClr val="black"/>
                </a:solidFill>
                <a:latin typeface="Nikosh" pitchFamily="2" charset="0"/>
                <a:cs typeface="Nikosh" pitchFamily="2" charset="0"/>
              </a:rPr>
              <a:t>i-</a:t>
            </a:r>
            <a:r>
              <a:rPr lang="bn-BD" sz="2400" dirty="0">
                <a:solidFill>
                  <a:prstClr val="black"/>
                </a:solidFill>
                <a:latin typeface="Nikosh" pitchFamily="2" charset="0"/>
                <a:cs typeface="Nikosh" pitchFamily="2" charset="0"/>
              </a:rPr>
              <a:t> উচ্ছংখলতার নামান্তর</a:t>
            </a:r>
            <a:r>
              <a:rPr lang="bn-IN" sz="2400" dirty="0">
                <a:solidFill>
                  <a:prstClr val="black"/>
                </a:solidFill>
                <a:latin typeface="Nikosh" pitchFamily="2" charset="0"/>
                <a:cs typeface="Nikosh" pitchFamily="2" charset="0"/>
              </a:rPr>
              <a:t>  </a:t>
            </a:r>
            <a:r>
              <a:rPr lang="en-US" sz="2400" dirty="0">
                <a:solidFill>
                  <a:prstClr val="black"/>
                </a:solidFill>
                <a:latin typeface="Nikosh" pitchFamily="2" charset="0"/>
                <a:cs typeface="Nikosh" pitchFamily="2" charset="0"/>
              </a:rPr>
              <a:t>ii-</a:t>
            </a:r>
            <a:r>
              <a:rPr lang="bn-BD" sz="2400" dirty="0">
                <a:solidFill>
                  <a:prstClr val="black"/>
                </a:solidFill>
                <a:latin typeface="Nikosh" pitchFamily="2" charset="0"/>
                <a:cs typeface="Nikosh" pitchFamily="2" charset="0"/>
              </a:rPr>
              <a:t> অরাজকতার নামান্তর  </a:t>
            </a:r>
            <a:r>
              <a:rPr lang="bn-IN" sz="2400" dirty="0">
                <a:solidFill>
                  <a:prstClr val="black"/>
                </a:solidFill>
                <a:latin typeface="Nikosh" pitchFamily="2" charset="0"/>
                <a:cs typeface="Nikosh" pitchFamily="2" charset="0"/>
              </a:rPr>
              <a:t>  </a:t>
            </a:r>
            <a:r>
              <a:rPr lang="en-US" sz="2400" dirty="0">
                <a:solidFill>
                  <a:prstClr val="black"/>
                </a:solidFill>
                <a:latin typeface="Nikosh" pitchFamily="2" charset="0"/>
                <a:cs typeface="Nikosh" pitchFamily="2" charset="0"/>
              </a:rPr>
              <a:t>iii- </a:t>
            </a:r>
            <a:r>
              <a:rPr lang="bn-BD" sz="2400" dirty="0">
                <a:solidFill>
                  <a:prstClr val="black"/>
                </a:solidFill>
                <a:latin typeface="Nikosh" pitchFamily="2" charset="0"/>
                <a:cs typeface="Nikosh" pitchFamily="2" charset="0"/>
              </a:rPr>
              <a:t>প্রকৃত স্বাধীনতা </a:t>
            </a:r>
            <a:r>
              <a:rPr lang="bn-IN" sz="2400" dirty="0">
                <a:solidFill>
                  <a:prstClr val="black"/>
                </a:solidFill>
                <a:latin typeface="Nikosh" pitchFamily="2" charset="0"/>
                <a:cs typeface="Nikosh" pitchFamily="2" charset="0"/>
              </a:rPr>
              <a:t>---নিচের কোনটি সঠিক? </a:t>
            </a:r>
          </a:p>
          <a:p>
            <a:pPr lvl="0">
              <a:buClr>
                <a:srgbClr val="2DA2BF"/>
              </a:buClr>
              <a:buNone/>
            </a:pPr>
            <a:r>
              <a:rPr lang="bn-IN" sz="2400" b="1" dirty="0">
                <a:solidFill>
                  <a:prstClr val="black"/>
                </a:solidFill>
                <a:latin typeface="Nikosh" pitchFamily="2" charset="0"/>
                <a:cs typeface="Nikosh" pitchFamily="2" charset="0"/>
              </a:rPr>
              <a:t> ক- </a:t>
            </a:r>
            <a:r>
              <a:rPr lang="en-US" sz="2400" b="1" dirty="0">
                <a:solidFill>
                  <a:prstClr val="black"/>
                </a:solidFill>
                <a:latin typeface="Nikosh" pitchFamily="2" charset="0"/>
                <a:cs typeface="Nikosh" pitchFamily="2" charset="0"/>
              </a:rPr>
              <a:t>i </a:t>
            </a:r>
            <a:r>
              <a:rPr lang="bn-BD" sz="2400" b="1" dirty="0">
                <a:solidFill>
                  <a:prstClr val="black"/>
                </a:solidFill>
                <a:latin typeface="Nikosh" pitchFamily="2" charset="0"/>
                <a:cs typeface="Nikosh" pitchFamily="2" charset="0"/>
              </a:rPr>
              <a:t>ও </a:t>
            </a:r>
            <a:r>
              <a:rPr lang="en-US" sz="2400" dirty="0">
                <a:solidFill>
                  <a:prstClr val="black"/>
                </a:solidFill>
                <a:latin typeface="Nikosh" pitchFamily="2" charset="0"/>
                <a:cs typeface="Nikosh" pitchFamily="2" charset="0"/>
              </a:rPr>
              <a:t>ii</a:t>
            </a:r>
            <a:r>
              <a:rPr lang="bn-IN" sz="2400" b="1" dirty="0">
                <a:solidFill>
                  <a:prstClr val="black"/>
                </a:solidFill>
                <a:latin typeface="Nikosh" pitchFamily="2" charset="0"/>
                <a:cs typeface="Nikosh" pitchFamily="2" charset="0"/>
              </a:rPr>
              <a:t>   </a:t>
            </a:r>
            <a:r>
              <a:rPr lang="bn-IN" sz="2400" dirty="0">
                <a:solidFill>
                  <a:prstClr val="black"/>
                </a:solidFill>
                <a:latin typeface="Nikosh" pitchFamily="2" charset="0"/>
                <a:cs typeface="Nikosh" pitchFamily="2" charset="0"/>
              </a:rPr>
              <a:t>খ-</a:t>
            </a:r>
            <a:r>
              <a:rPr lang="en-US" sz="2400" dirty="0">
                <a:solidFill>
                  <a:prstClr val="black"/>
                </a:solidFill>
                <a:latin typeface="Nikosh" pitchFamily="2" charset="0"/>
                <a:cs typeface="Nikosh" pitchFamily="2" charset="0"/>
              </a:rPr>
              <a:t>  ii </a:t>
            </a:r>
            <a:r>
              <a:rPr lang="bn-BD" sz="2400" dirty="0">
                <a:solidFill>
                  <a:prstClr val="black"/>
                </a:solidFill>
                <a:latin typeface="Nikosh" pitchFamily="2" charset="0"/>
                <a:cs typeface="Nikosh" pitchFamily="2" charset="0"/>
              </a:rPr>
              <a:t>    </a:t>
            </a:r>
            <a:r>
              <a:rPr lang="en-US" sz="2400" dirty="0">
                <a:solidFill>
                  <a:prstClr val="black"/>
                </a:solidFill>
                <a:latin typeface="Nikosh" pitchFamily="2" charset="0"/>
                <a:cs typeface="Nikosh" pitchFamily="2" charset="0"/>
              </a:rPr>
              <a:t>  </a:t>
            </a:r>
            <a:r>
              <a:rPr lang="bn-IN" sz="2400" dirty="0">
                <a:solidFill>
                  <a:prstClr val="black"/>
                </a:solidFill>
                <a:latin typeface="Nikosh" pitchFamily="2" charset="0"/>
                <a:cs typeface="Nikosh" pitchFamily="2" charset="0"/>
              </a:rPr>
              <a:t>গ- </a:t>
            </a:r>
            <a:r>
              <a:rPr lang="en-US" sz="2400" dirty="0">
                <a:solidFill>
                  <a:prstClr val="black"/>
                </a:solidFill>
                <a:latin typeface="Nikosh" pitchFamily="2" charset="0"/>
                <a:cs typeface="Nikosh" pitchFamily="2" charset="0"/>
              </a:rPr>
              <a:t>iii</a:t>
            </a:r>
            <a:r>
              <a:rPr lang="bn-IN" sz="2400" dirty="0">
                <a:solidFill>
                  <a:prstClr val="black"/>
                </a:solidFill>
                <a:latin typeface="Nikosh" pitchFamily="2" charset="0"/>
                <a:cs typeface="Nikosh" pitchFamily="2" charset="0"/>
              </a:rPr>
              <a:t>     ঘ-</a:t>
            </a:r>
            <a:r>
              <a:rPr lang="en-US" sz="2400" dirty="0">
                <a:solidFill>
                  <a:prstClr val="black"/>
                </a:solidFill>
                <a:latin typeface="Nikosh" pitchFamily="2" charset="0"/>
                <a:cs typeface="Nikosh" pitchFamily="2" charset="0"/>
              </a:rPr>
              <a:t> i, ii </a:t>
            </a:r>
            <a:r>
              <a:rPr lang="bn-IN" sz="2400" dirty="0">
                <a:solidFill>
                  <a:prstClr val="black"/>
                </a:solidFill>
                <a:latin typeface="Nikosh" pitchFamily="2" charset="0"/>
                <a:cs typeface="Nikosh" pitchFamily="2" charset="0"/>
              </a:rPr>
              <a:t>ও </a:t>
            </a:r>
            <a:r>
              <a:rPr lang="en-US" sz="2400" dirty="0">
                <a:solidFill>
                  <a:prstClr val="black"/>
                </a:solidFill>
                <a:latin typeface="Nikosh" pitchFamily="2" charset="0"/>
                <a:cs typeface="Nikosh" pitchFamily="2" charset="0"/>
              </a:rPr>
              <a:t> iii</a:t>
            </a:r>
          </a:p>
          <a:p>
            <a:pPr lvl="0">
              <a:buClr>
                <a:srgbClr val="2DA2BF"/>
              </a:buClr>
              <a:buNone/>
            </a:pPr>
            <a:r>
              <a:rPr lang="bn-BD" sz="2400" dirty="0">
                <a:solidFill>
                  <a:prstClr val="black"/>
                </a:solidFill>
                <a:latin typeface="Nikosh" pitchFamily="2" charset="0"/>
                <a:cs typeface="Nikosh" pitchFamily="2" charset="0"/>
              </a:rPr>
              <a:t>১৯</a:t>
            </a:r>
            <a:r>
              <a:rPr lang="bn-IN" sz="2400" dirty="0">
                <a:solidFill>
                  <a:prstClr val="black"/>
                </a:solidFill>
                <a:latin typeface="Nikosh" pitchFamily="2" charset="0"/>
                <a:cs typeface="Nikosh" pitchFamily="2" charset="0"/>
              </a:rPr>
              <a:t>। </a:t>
            </a:r>
            <a:r>
              <a:rPr lang="bn-BD" sz="2400" dirty="0">
                <a:solidFill>
                  <a:prstClr val="black"/>
                </a:solidFill>
                <a:latin typeface="Nikosh" pitchFamily="2" charset="0"/>
                <a:cs typeface="Nikosh" pitchFamily="2" charset="0"/>
              </a:rPr>
              <a:t> জাতীয় স্বাধীনতা ব্যতীত অর্থহীন- কোনটি </a:t>
            </a:r>
            <a:r>
              <a:rPr lang="bn-BD" sz="2400" dirty="0" smtClean="0">
                <a:solidFill>
                  <a:prstClr val="black"/>
                </a:solidFill>
                <a:latin typeface="Nikosh" pitchFamily="2" charset="0"/>
                <a:cs typeface="Nikosh" pitchFamily="2" charset="0"/>
              </a:rPr>
              <a:t>?</a:t>
            </a:r>
            <a:endParaRPr lang="bn-IN" sz="2400" dirty="0">
              <a:solidFill>
                <a:prstClr val="black"/>
              </a:solidFill>
              <a:latin typeface="Nikosh" pitchFamily="2" charset="0"/>
              <a:cs typeface="Nikosh" pitchFamily="2" charset="0"/>
            </a:endParaRPr>
          </a:p>
          <a:p>
            <a:pPr lvl="0">
              <a:buClr>
                <a:srgbClr val="2DA2BF"/>
              </a:buClr>
              <a:buNone/>
            </a:pPr>
            <a:r>
              <a:rPr lang="en-US" sz="2400" dirty="0">
                <a:solidFill>
                  <a:prstClr val="black"/>
                </a:solidFill>
                <a:latin typeface="Nikosh" pitchFamily="2" charset="0"/>
                <a:cs typeface="Nikosh" pitchFamily="2" charset="0"/>
              </a:rPr>
              <a:t>i-</a:t>
            </a:r>
            <a:r>
              <a:rPr lang="bn-BD" sz="2400" dirty="0">
                <a:solidFill>
                  <a:prstClr val="black"/>
                </a:solidFill>
                <a:latin typeface="Nikosh" pitchFamily="2" charset="0"/>
                <a:cs typeface="Nikosh" pitchFamily="2" charset="0"/>
              </a:rPr>
              <a:t> সামাজিক স্বাধীনতা </a:t>
            </a:r>
            <a:r>
              <a:rPr lang="en-US" sz="2400" dirty="0">
                <a:solidFill>
                  <a:prstClr val="black"/>
                </a:solidFill>
                <a:latin typeface="Nikosh" pitchFamily="2" charset="0"/>
                <a:cs typeface="Nikosh" pitchFamily="2" charset="0"/>
              </a:rPr>
              <a:t>ii-</a:t>
            </a:r>
            <a:r>
              <a:rPr lang="bn-BD" sz="2400" dirty="0">
                <a:solidFill>
                  <a:prstClr val="black"/>
                </a:solidFill>
                <a:latin typeface="Nikosh" pitchFamily="2" charset="0"/>
                <a:cs typeface="Nikosh" pitchFamily="2" charset="0"/>
              </a:rPr>
              <a:t> রাজনৈতিক স্বাধীনতা  </a:t>
            </a:r>
            <a:r>
              <a:rPr lang="bn-IN" sz="2400" dirty="0">
                <a:solidFill>
                  <a:prstClr val="black"/>
                </a:solidFill>
                <a:latin typeface="Nikosh" pitchFamily="2" charset="0"/>
                <a:cs typeface="Nikosh" pitchFamily="2" charset="0"/>
              </a:rPr>
              <a:t> </a:t>
            </a:r>
            <a:r>
              <a:rPr lang="en-US" sz="2400" dirty="0">
                <a:solidFill>
                  <a:prstClr val="black"/>
                </a:solidFill>
                <a:latin typeface="Nikosh" pitchFamily="2" charset="0"/>
                <a:cs typeface="Nikosh" pitchFamily="2" charset="0"/>
              </a:rPr>
              <a:t>iii- </a:t>
            </a:r>
            <a:r>
              <a:rPr lang="bn-BD" sz="2400" dirty="0">
                <a:solidFill>
                  <a:prstClr val="black"/>
                </a:solidFill>
                <a:latin typeface="Nikosh" pitchFamily="2" charset="0"/>
                <a:cs typeface="Nikosh" pitchFamily="2" charset="0"/>
              </a:rPr>
              <a:t>অর্থনৈতিক স্বাধীনতা</a:t>
            </a:r>
            <a:r>
              <a:rPr lang="bn-IN" sz="2400" dirty="0">
                <a:solidFill>
                  <a:prstClr val="black"/>
                </a:solidFill>
                <a:latin typeface="Nikosh" pitchFamily="2" charset="0"/>
                <a:cs typeface="Nikosh" pitchFamily="2" charset="0"/>
              </a:rPr>
              <a:t>--- নিচের কোনটি সঠিক? </a:t>
            </a:r>
          </a:p>
          <a:p>
            <a:pPr lvl="0">
              <a:buClr>
                <a:srgbClr val="2DA2BF"/>
              </a:buClr>
              <a:buNone/>
            </a:pPr>
            <a:r>
              <a:rPr lang="bn-IN" sz="2400" dirty="0">
                <a:solidFill>
                  <a:prstClr val="black"/>
                </a:solidFill>
                <a:latin typeface="Nikosh" pitchFamily="2" charset="0"/>
                <a:cs typeface="Nikosh" pitchFamily="2" charset="0"/>
              </a:rPr>
              <a:t> ক- </a:t>
            </a:r>
            <a:r>
              <a:rPr lang="en-US" sz="2400" dirty="0">
                <a:solidFill>
                  <a:prstClr val="black"/>
                </a:solidFill>
                <a:latin typeface="Times New Roman" pitchFamily="18" charset="0"/>
                <a:cs typeface="Times New Roman" pitchFamily="18" charset="0"/>
              </a:rPr>
              <a:t>i </a:t>
            </a:r>
            <a:r>
              <a:rPr lang="bn-BD" sz="2400" dirty="0">
                <a:solidFill>
                  <a:prstClr val="black"/>
                </a:solidFill>
                <a:latin typeface="Nikosh" pitchFamily="2" charset="0"/>
                <a:cs typeface="Nikosh" pitchFamily="2" charset="0"/>
              </a:rPr>
              <a:t>ও</a:t>
            </a:r>
            <a:r>
              <a:rPr lang="bn-BD" sz="2400" dirty="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i </a:t>
            </a:r>
            <a:r>
              <a:rPr lang="en-US" sz="2400" dirty="0" err="1">
                <a:solidFill>
                  <a:prstClr val="black"/>
                </a:solidFill>
                <a:latin typeface="Times New Roman" pitchFamily="18" charset="0"/>
                <a:cs typeface="Times New Roman" pitchFamily="18" charset="0"/>
              </a:rPr>
              <a:t>i</a:t>
            </a:r>
            <a:r>
              <a:rPr lang="en-US" sz="2400" dirty="0">
                <a:solidFill>
                  <a:prstClr val="black"/>
                </a:solidFill>
                <a:latin typeface="Times New Roman" pitchFamily="18" charset="0"/>
                <a:cs typeface="Times New Roman" pitchFamily="18" charset="0"/>
              </a:rPr>
              <a:t> </a:t>
            </a:r>
            <a:r>
              <a:rPr lang="bn-IN" sz="2400" dirty="0">
                <a:solidFill>
                  <a:prstClr val="black"/>
                </a:solidFill>
                <a:latin typeface="Nikosh" pitchFamily="2" charset="0"/>
                <a:cs typeface="Nikosh" pitchFamily="2" charset="0"/>
              </a:rPr>
              <a:t>খ-</a:t>
            </a:r>
            <a:r>
              <a:rPr lang="en-US" sz="2400" dirty="0">
                <a:solidFill>
                  <a:prstClr val="black"/>
                </a:solidFill>
                <a:latin typeface="Nikosh" pitchFamily="2" charset="0"/>
                <a:cs typeface="Nikosh" pitchFamily="2" charset="0"/>
              </a:rPr>
              <a:t>  </a:t>
            </a:r>
            <a:r>
              <a:rPr lang="en-US" sz="2400" dirty="0">
                <a:solidFill>
                  <a:prstClr val="black"/>
                </a:solidFill>
                <a:latin typeface="Times New Roman" pitchFamily="18" charset="0"/>
                <a:cs typeface="Times New Roman" pitchFamily="18" charset="0"/>
              </a:rPr>
              <a:t>iii </a:t>
            </a:r>
            <a:r>
              <a:rPr lang="en-US" sz="2400" dirty="0">
                <a:solidFill>
                  <a:prstClr val="black"/>
                </a:solidFill>
                <a:latin typeface="Nikosh" pitchFamily="2" charset="0"/>
                <a:cs typeface="Nikosh" pitchFamily="2" charset="0"/>
              </a:rPr>
              <a:t>  </a:t>
            </a:r>
            <a:r>
              <a:rPr lang="bn-IN" sz="2400" dirty="0">
                <a:solidFill>
                  <a:prstClr val="black"/>
                </a:solidFill>
                <a:latin typeface="Nikosh" pitchFamily="2" charset="0"/>
                <a:cs typeface="Nikosh" pitchFamily="2" charset="0"/>
              </a:rPr>
              <a:t>গ- </a:t>
            </a:r>
            <a:r>
              <a:rPr lang="en-US" sz="2400" dirty="0">
                <a:solidFill>
                  <a:prstClr val="black"/>
                </a:solidFill>
                <a:latin typeface="Nikosh" pitchFamily="2" charset="0"/>
                <a:cs typeface="Nikosh" pitchFamily="2" charset="0"/>
              </a:rPr>
              <a:t>ii </a:t>
            </a:r>
            <a:r>
              <a:rPr lang="bn-IN" sz="2400" dirty="0">
                <a:solidFill>
                  <a:prstClr val="black"/>
                </a:solidFill>
                <a:latin typeface="Nikosh" pitchFamily="2" charset="0"/>
                <a:cs typeface="Nikosh" pitchFamily="2" charset="0"/>
              </a:rPr>
              <a:t>ও </a:t>
            </a:r>
            <a:r>
              <a:rPr lang="en-US" sz="2400" dirty="0">
                <a:solidFill>
                  <a:prstClr val="black"/>
                </a:solidFill>
                <a:latin typeface="Nikosh" pitchFamily="2" charset="0"/>
                <a:cs typeface="Nikosh" pitchFamily="2" charset="0"/>
              </a:rPr>
              <a:t>iii</a:t>
            </a:r>
            <a:r>
              <a:rPr lang="bn-IN" sz="2400" dirty="0">
                <a:solidFill>
                  <a:prstClr val="black"/>
                </a:solidFill>
                <a:latin typeface="Nikosh" pitchFamily="2" charset="0"/>
                <a:cs typeface="Nikosh" pitchFamily="2" charset="0"/>
              </a:rPr>
              <a:t>    </a:t>
            </a:r>
            <a:r>
              <a:rPr lang="bn-IN" sz="2400" b="1" dirty="0">
                <a:solidFill>
                  <a:prstClr val="black"/>
                </a:solidFill>
                <a:latin typeface="Nikosh" pitchFamily="2" charset="0"/>
                <a:cs typeface="Nikosh" pitchFamily="2" charset="0"/>
              </a:rPr>
              <a:t>ঘ-</a:t>
            </a:r>
            <a:r>
              <a:rPr lang="en-US" sz="2400" b="1" dirty="0">
                <a:solidFill>
                  <a:prstClr val="black"/>
                </a:solidFill>
                <a:latin typeface="Nikosh" pitchFamily="2" charset="0"/>
                <a:cs typeface="Nikosh" pitchFamily="2" charset="0"/>
              </a:rPr>
              <a:t> i, ii </a:t>
            </a:r>
            <a:r>
              <a:rPr lang="bn-IN" sz="2400" b="1" dirty="0">
                <a:solidFill>
                  <a:prstClr val="black"/>
                </a:solidFill>
                <a:latin typeface="Nikosh" pitchFamily="2" charset="0"/>
                <a:cs typeface="Nikosh" pitchFamily="2" charset="0"/>
              </a:rPr>
              <a:t>ও </a:t>
            </a:r>
            <a:r>
              <a:rPr lang="en-US" sz="2400" b="1" dirty="0">
                <a:solidFill>
                  <a:prstClr val="black"/>
                </a:solidFill>
                <a:latin typeface="Nikosh" pitchFamily="2" charset="0"/>
                <a:cs typeface="Nikosh" pitchFamily="2" charset="0"/>
              </a:rPr>
              <a:t> iii</a:t>
            </a:r>
            <a:endParaRPr lang="bn-BD" sz="2400" b="1" dirty="0">
              <a:solidFill>
                <a:prstClr val="black"/>
              </a:solidFill>
              <a:latin typeface="Nikosh" pitchFamily="2" charset="0"/>
              <a:cs typeface="Nikosh" pitchFamily="2" charset="0"/>
            </a:endParaRPr>
          </a:p>
          <a:p>
            <a:pPr>
              <a:buNone/>
            </a:pPr>
            <a:endParaRPr lang="en-US" dirty="0"/>
          </a:p>
        </p:txBody>
      </p:sp>
      <p:sp>
        <p:nvSpPr>
          <p:cNvPr id="2" name="Title 1"/>
          <p:cNvSpPr>
            <a:spLocks noGrp="1"/>
          </p:cNvSpPr>
          <p:nvPr>
            <p:ph type="title"/>
          </p:nvPr>
        </p:nvSpPr>
        <p:spPr>
          <a:xfrm>
            <a:off x="533400" y="228600"/>
            <a:ext cx="8229600" cy="914400"/>
          </a:xfrm>
        </p:spPr>
        <p:txBody>
          <a:bodyPr>
            <a:normAutofit fontScale="90000"/>
          </a:bodyPr>
          <a:lstStyle/>
          <a:p>
            <a:pPr algn="ctr"/>
            <a:r>
              <a:rPr lang="bn-BD" dirty="0" smtClean="0">
                <a:latin typeface="Nikosh" pitchFamily="2" charset="0"/>
                <a:cs typeface="Nikosh" pitchFamily="2" charset="0"/>
              </a:rPr>
              <a:t/>
            </a:r>
            <a:br>
              <a:rPr lang="bn-BD" dirty="0" smtClean="0">
                <a:latin typeface="Nikosh" pitchFamily="2" charset="0"/>
                <a:cs typeface="Nikosh" pitchFamily="2" charset="0"/>
              </a:rPr>
            </a:br>
            <a:r>
              <a:rPr lang="bn-BD" dirty="0" smtClean="0">
                <a:latin typeface="Nikosh" pitchFamily="2" charset="0"/>
                <a:cs typeface="Nikosh" pitchFamily="2" charset="0"/>
              </a:rPr>
              <a:t>জ্ঞান মুলক,অনুধাবন মুলক, প্রয়োগ মুলক প্রশ্ন </a:t>
            </a:r>
            <a:br>
              <a:rPr lang="bn-BD" dirty="0" smtClean="0">
                <a:latin typeface="Nikosh" pitchFamily="2" charset="0"/>
                <a:cs typeface="Nikosh" pitchFamily="2" charset="0"/>
              </a:rPr>
            </a:br>
            <a:endParaRPr lang="en-US" dirty="0"/>
          </a:p>
        </p:txBody>
      </p:sp>
    </p:spTree>
    <p:extLst>
      <p:ext uri="{BB962C8B-B14F-4D97-AF65-F5344CB8AC3E}">
        <p14:creationId xmlns:p14="http://schemas.microsoft.com/office/powerpoint/2010/main" val="186791394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763000" cy="5486400"/>
          </a:xfrm>
        </p:spPr>
        <p:txBody>
          <a:bodyPr>
            <a:normAutofit/>
          </a:bodyPr>
          <a:lstStyle/>
          <a:p>
            <a:pPr>
              <a:buNone/>
            </a:pPr>
            <a:r>
              <a:rPr lang="bn-BD" sz="2400" dirty="0" smtClean="0">
                <a:latin typeface="Nikosh" pitchFamily="2" charset="0"/>
                <a:cs typeface="Nikosh" pitchFamily="2" charset="0"/>
              </a:rPr>
              <a:t>২০</a:t>
            </a:r>
            <a:r>
              <a:rPr lang="bn-IN" sz="2400" dirty="0" smtClean="0">
                <a:latin typeface="Nikosh" pitchFamily="2" charset="0"/>
                <a:cs typeface="Nikosh" pitchFamily="2" charset="0"/>
              </a:rPr>
              <a:t>। </a:t>
            </a:r>
            <a:r>
              <a:rPr lang="bn-BD" sz="2400" dirty="0" smtClean="0">
                <a:latin typeface="Nikosh" pitchFamily="2" charset="0"/>
                <a:cs typeface="Nikosh" pitchFamily="2" charset="0"/>
              </a:rPr>
              <a:t> ফরাসি বিপ্লবের মুলমন্ত্র ছিল- </a:t>
            </a:r>
            <a:r>
              <a:rPr lang="bn-IN" sz="2400" dirty="0" smtClean="0">
                <a:latin typeface="Nikosh" pitchFamily="2" charset="0"/>
                <a:cs typeface="Nikosh" pitchFamily="2" charset="0"/>
              </a:rPr>
              <a:t> </a:t>
            </a:r>
            <a:r>
              <a:rPr lang="bn-BD" sz="2400" dirty="0" smtClean="0">
                <a:latin typeface="Nikosh" pitchFamily="2" charset="0"/>
                <a:cs typeface="Nikosh" pitchFamily="2" charset="0"/>
              </a:rPr>
              <a:t>?</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সাম্য, স্বাধীনতা ও আইন</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আইন, স্বাধীনতা ও ভাতৃত্ব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সাম্য, স্বাধীনতা ও ভাতৃত্ব</a:t>
            </a:r>
            <a:r>
              <a:rPr lang="bn-IN" sz="2400" dirty="0" smtClean="0">
                <a:latin typeface="Nikosh" pitchFamily="2" charset="0"/>
                <a:cs typeface="Nikosh" pitchFamily="2" charset="0"/>
              </a:rPr>
              <a:t>--- নিচের কোনটি সঠিক? </a:t>
            </a:r>
          </a:p>
          <a:p>
            <a:pPr>
              <a:buNone/>
            </a:pP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ক- </a:t>
            </a:r>
            <a:r>
              <a:rPr lang="en-US" sz="2400" dirty="0" err="1" smtClean="0">
                <a:latin typeface="Nikosh" pitchFamily="2" charset="0"/>
                <a:cs typeface="Nikosh" pitchFamily="2" charset="0"/>
              </a:rPr>
              <a:t>i</a:t>
            </a:r>
            <a:r>
              <a:rPr lang="en-US" sz="2400" b="1" dirty="0" smtClean="0">
                <a:latin typeface="Nikosh" pitchFamily="2" charset="0"/>
                <a:cs typeface="Nikosh" pitchFamily="2" charset="0"/>
              </a:rPr>
              <a:t>  </a:t>
            </a: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ও </a:t>
            </a:r>
            <a:r>
              <a:rPr lang="en-US" sz="2400" dirty="0" smtClean="0">
                <a:latin typeface="Nikosh" pitchFamily="2" charset="0"/>
                <a:cs typeface="Nikosh" pitchFamily="2" charset="0"/>
              </a:rPr>
              <a:t> ii   </a:t>
            </a:r>
            <a:r>
              <a:rPr lang="bn-BD" sz="2400" dirty="0" smtClean="0">
                <a:latin typeface="Nikosh" pitchFamily="2" charset="0"/>
                <a:cs typeface="Nikosh" pitchFamily="2" charset="0"/>
              </a:rPr>
              <a:t>  </a:t>
            </a:r>
            <a:r>
              <a:rPr lang="bn-IN" sz="2400" b="1" dirty="0" smtClean="0">
                <a:latin typeface="Nikosh" pitchFamily="2" charset="0"/>
                <a:cs typeface="Nikosh" pitchFamily="2" charset="0"/>
              </a:rPr>
              <a:t>গ- </a:t>
            </a:r>
            <a:r>
              <a:rPr lang="en-US" sz="2400" b="1" dirty="0" smtClean="0">
                <a:latin typeface="Nikosh" pitchFamily="2" charset="0"/>
                <a:cs typeface="Nikosh" pitchFamily="2" charset="0"/>
              </a:rPr>
              <a:t>iii</a:t>
            </a: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r>
              <a:rPr lang="bn-BD" sz="2400" dirty="0" smtClean="0">
                <a:latin typeface="Nikosh" pitchFamily="2" charset="0"/>
                <a:cs typeface="Nikosh" pitchFamily="2" charset="0"/>
              </a:rPr>
              <a:t>২১</a:t>
            </a:r>
            <a:r>
              <a:rPr lang="bn-IN" sz="2400" dirty="0" smtClean="0">
                <a:latin typeface="Nikosh" pitchFamily="2" charset="0"/>
                <a:cs typeface="Nikosh" pitchFamily="2" charset="0"/>
              </a:rPr>
              <a:t>। </a:t>
            </a:r>
            <a:r>
              <a:rPr lang="bn-BD" sz="2400" dirty="0" smtClean="0">
                <a:latin typeface="Nikosh" pitchFamily="2" charset="0"/>
                <a:cs typeface="Nikosh" pitchFamily="2" charset="0"/>
              </a:rPr>
              <a:t>আমাদের দেশের সকল নাগরিক সমান সুযোগ-সুবিধা ভোগ করে</a:t>
            </a:r>
            <a:r>
              <a:rPr lang="bn-IN" sz="2400" dirty="0" smtClean="0">
                <a:latin typeface="Nikosh" pitchFamily="2" charset="0"/>
                <a:cs typeface="Nikosh" pitchFamily="2" charset="0"/>
              </a:rPr>
              <a:t>-</a:t>
            </a:r>
            <a:r>
              <a:rPr lang="bn-BD" sz="2400" dirty="0" smtClean="0">
                <a:latin typeface="Nikosh" pitchFamily="2" charset="0"/>
                <a:cs typeface="Nikosh" pitchFamily="2" charset="0"/>
              </a:rPr>
              <a:t>?</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সামাজিক অধিকার ভোগের ক্ষেত্রে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রাজনৈতিক অধিকার ভোগের ক্ষেত্রে </a:t>
            </a:r>
            <a:endParaRPr lang="en-US" sz="2400" dirty="0" smtClean="0">
              <a:latin typeface="Nikosh" pitchFamily="2" charset="0"/>
              <a:cs typeface="Nikosh" pitchFamily="2" charset="0"/>
            </a:endParaRPr>
          </a:p>
          <a:p>
            <a:pPr>
              <a:buNone/>
            </a:pP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অর্থনৈতিক অধিকার ক্ষেত্রে</a:t>
            </a:r>
            <a:r>
              <a:rPr lang="bn-IN" sz="2400" dirty="0" smtClean="0">
                <a:latin typeface="Nikosh" pitchFamily="2" charset="0"/>
                <a:cs typeface="Nikosh" pitchFamily="2" charset="0"/>
              </a:rPr>
              <a:t>--- নিচের কোনটি সঠিক? </a:t>
            </a:r>
          </a:p>
          <a:p>
            <a:pPr>
              <a:buNone/>
            </a:pPr>
            <a:r>
              <a:rPr lang="bn-IN" sz="2400" dirty="0" smtClean="0">
                <a:latin typeface="Nikosh" pitchFamily="2" charset="0"/>
                <a:cs typeface="Nikosh" pitchFamily="2" charset="0"/>
              </a:rPr>
              <a:t> ক-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a:t>
            </a:r>
            <a:r>
              <a:rPr lang="en-US" sz="2400" dirty="0" smtClean="0">
                <a:latin typeface="Times New Roman" pitchFamily="18" charset="0"/>
                <a:cs typeface="Times New Roman" pitchFamily="18" charset="0"/>
              </a:rPr>
              <a:t>iii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a:t>
            </a:r>
            <a:r>
              <a:rPr lang="bn-IN" sz="2400" b="1" dirty="0" smtClean="0">
                <a:latin typeface="Nikosh" pitchFamily="2" charset="0"/>
                <a:cs typeface="Nikosh" pitchFamily="2" charset="0"/>
              </a:rPr>
              <a:t>ঘ-</a:t>
            </a:r>
            <a:r>
              <a:rPr lang="en-US" sz="2400" b="1" dirty="0" smtClean="0">
                <a:latin typeface="Nikosh" pitchFamily="2" charset="0"/>
                <a:cs typeface="Nikosh" pitchFamily="2" charset="0"/>
              </a:rPr>
              <a:t> </a:t>
            </a:r>
            <a:r>
              <a:rPr lang="en-US" sz="2400" b="1" dirty="0" err="1" smtClean="0">
                <a:latin typeface="Nikosh" pitchFamily="2" charset="0"/>
                <a:cs typeface="Nikosh" pitchFamily="2" charset="0"/>
              </a:rPr>
              <a:t>i</a:t>
            </a:r>
            <a:r>
              <a:rPr lang="en-US" sz="2400" b="1" dirty="0" smtClean="0">
                <a:latin typeface="Nikosh" pitchFamily="2" charset="0"/>
                <a:cs typeface="Nikosh" pitchFamily="2" charset="0"/>
              </a:rPr>
              <a:t>, ii </a:t>
            </a:r>
            <a:r>
              <a:rPr lang="bn-IN" sz="2400" b="1" dirty="0" smtClean="0">
                <a:latin typeface="Nikosh" pitchFamily="2" charset="0"/>
                <a:cs typeface="Nikosh" pitchFamily="2" charset="0"/>
              </a:rPr>
              <a:t>ও </a:t>
            </a:r>
            <a:r>
              <a:rPr lang="en-US" sz="2400" b="1" dirty="0" smtClean="0">
                <a:latin typeface="Nikosh" pitchFamily="2" charset="0"/>
                <a:cs typeface="Nikosh" pitchFamily="2" charset="0"/>
              </a:rPr>
              <a:t> iii</a:t>
            </a:r>
            <a:endParaRPr lang="bn-BD" sz="2400" b="1" dirty="0" smtClean="0">
              <a:latin typeface="Nikosh" pitchFamily="2" charset="0"/>
              <a:cs typeface="Nikosh" pitchFamily="2" charset="0"/>
            </a:endParaRPr>
          </a:p>
          <a:p>
            <a:pPr>
              <a:buNone/>
            </a:pPr>
            <a:r>
              <a:rPr lang="bn-BD" sz="2400" dirty="0" smtClean="0">
                <a:latin typeface="Nikosh" pitchFamily="2" charset="0"/>
                <a:cs typeface="Nikosh" pitchFamily="2" charset="0"/>
              </a:rPr>
              <a:t>২২</a:t>
            </a:r>
            <a:r>
              <a:rPr lang="bn-IN" sz="2400" dirty="0" smtClean="0">
                <a:latin typeface="Nikosh" pitchFamily="2" charset="0"/>
                <a:cs typeface="Nikosh" pitchFamily="2" charset="0"/>
              </a:rPr>
              <a:t>। </a:t>
            </a:r>
            <a:r>
              <a:rPr lang="bn-BD" sz="2400" dirty="0" smtClean="0">
                <a:latin typeface="Nikosh" pitchFamily="2" charset="0"/>
                <a:cs typeface="Nikosh" pitchFamily="2" charset="0"/>
              </a:rPr>
              <a:t> আমানুল্লাহ রাষ্ট্রের একজন নাগরিক হিসেবে যে রাজনৈতিক স্বাধীনতা ভোগ করবে?</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রাজনৈতিক মতামত প্রকাশের অধিকার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নির্বাচনে প্রতিদ্বন্দ্বিতার অধিকার </a:t>
            </a:r>
            <a:endParaRPr lang="en-US" sz="2400" dirty="0" smtClean="0">
              <a:latin typeface="Nikosh" pitchFamily="2" charset="0"/>
              <a:cs typeface="Nikosh" pitchFamily="2" charset="0"/>
            </a:endParaRPr>
          </a:p>
          <a:p>
            <a:pPr>
              <a:buNone/>
            </a:pP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কর্মে নিযুক্ত হবার অধিকার</a:t>
            </a:r>
            <a:r>
              <a:rPr lang="bn-IN" sz="2400" dirty="0" smtClean="0">
                <a:latin typeface="Nikosh" pitchFamily="2" charset="0"/>
                <a:cs typeface="Nikosh" pitchFamily="2" charset="0"/>
              </a:rPr>
              <a:t> --- নিচের কোনটি সঠিক? </a:t>
            </a:r>
          </a:p>
          <a:p>
            <a:pPr>
              <a:buNone/>
            </a:pPr>
            <a:r>
              <a:rPr lang="bn-IN" sz="2400" dirty="0" smtClean="0">
                <a:latin typeface="Nikosh" pitchFamily="2" charset="0"/>
                <a:cs typeface="Nikosh" pitchFamily="2" charset="0"/>
              </a:rPr>
              <a:t> ক-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en-US" sz="2400" dirty="0" smtClean="0">
                <a:latin typeface="Nikosh" pitchFamily="2" charset="0"/>
                <a:cs typeface="Nikosh" pitchFamily="2" charset="0"/>
              </a:rPr>
              <a:t> </a:t>
            </a:r>
            <a:r>
              <a:rPr lang="bn-IN" sz="2400" b="1" dirty="0" smtClean="0">
                <a:latin typeface="Nikosh" pitchFamily="2" charset="0"/>
                <a:cs typeface="Nikosh" pitchFamily="2" charset="0"/>
              </a:rPr>
              <a:t>খ-</a:t>
            </a:r>
            <a:r>
              <a:rPr lang="en-US" sz="2400" b="1" dirty="0" smtClean="0">
                <a:latin typeface="Nikosh" pitchFamily="2" charset="0"/>
                <a:cs typeface="Nikosh" pitchFamily="2" charset="0"/>
              </a:rPr>
              <a:t> </a:t>
            </a:r>
            <a:r>
              <a:rPr lang="en-US" sz="2400" b="1"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bn-BD" sz="2400" b="1" dirty="0" smtClean="0">
                <a:latin typeface="Nikosh" pitchFamily="2" charset="0"/>
                <a:cs typeface="Nikosh" pitchFamily="2" charset="0"/>
              </a:rPr>
              <a:t>ও </a:t>
            </a:r>
            <a:r>
              <a:rPr lang="en-US" sz="2400" b="1" dirty="0" smtClean="0">
                <a:latin typeface="Times New Roman" pitchFamily="18" charset="0"/>
                <a:cs typeface="Times New Roman" pitchFamily="18" charset="0"/>
              </a:rPr>
              <a:t>ii</a:t>
            </a:r>
            <a:r>
              <a:rPr lang="en-US" sz="2400" b="1"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endParaRPr lang="en-US" sz="2400" b="1"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a:xfrm>
            <a:off x="457200" y="152400"/>
            <a:ext cx="8229600" cy="1143000"/>
          </a:xfrm>
        </p:spPr>
        <p:txBody>
          <a:bodyPr>
            <a:normAutofit/>
          </a:bodyPr>
          <a:lstStyle/>
          <a:p>
            <a:pPr algn="ctr"/>
            <a:r>
              <a:rPr lang="bn-BD" dirty="0" smtClean="0">
                <a:latin typeface="Nikosh" pitchFamily="2" charset="0"/>
                <a:cs typeface="Nikosh" pitchFamily="2" charset="0"/>
              </a:rPr>
              <a:t>বহুপদি সমাপ্তিসুচক বহুনির্বাচনি প্রশ্ন</a:t>
            </a:r>
            <a:endParaRPr lang="en-US" dirty="0">
              <a:latin typeface="Nikosh" pitchFamily="2" charset="0"/>
              <a:cs typeface="Nikosh" pitchFamily="2" charset="0"/>
            </a:endParaRPr>
          </a:p>
        </p:txBody>
      </p:sp>
    </p:spTree>
    <p:extLst>
      <p:ext uri="{BB962C8B-B14F-4D97-AF65-F5344CB8AC3E}">
        <p14:creationId xmlns:p14="http://schemas.microsoft.com/office/powerpoint/2010/main" val="323754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 presetClass="emph" presetSubtype="1" grpId="3" nodeType="clickEffect">
                                  <p:stCondLst>
                                    <p:cond delay="0"/>
                                  </p:stCondLst>
                                  <p:childTnLst>
                                    <p:set>
                                      <p:cBhvr override="childStyle">
                                        <p:cTn id="23" dur="indefinite"/>
                                        <p:tgtEl>
                                          <p:spTgt spid="2"/>
                                        </p:tgtEl>
                                        <p:attrNameLst>
                                          <p:attrName>style.fontStyle</p:attrName>
                                        </p:attrNameLst>
                                      </p:cBhvr>
                                      <p:to>
                                        <p:strVal val="normal"/>
                                      </p:to>
                                    </p:set>
                                    <p:set>
                                      <p:cBhvr override="childStyle">
                                        <p:cTn id="24" dur="indefinite"/>
                                        <p:tgtEl>
                                          <p:spTgt spid="2"/>
                                        </p:tgtEl>
                                        <p:attrNameLst>
                                          <p:attrName>style.fontWeight</p:attrName>
                                        </p:attrNameLst>
                                      </p:cBhvr>
                                      <p:to>
                                        <p:strVal val="bold"/>
                                      </p:to>
                                    </p:set>
                                    <p:set>
                                      <p:cBhvr override="childStyle">
                                        <p:cTn id="25"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915400" cy="5562600"/>
          </a:xfrm>
        </p:spPr>
        <p:txBody>
          <a:bodyPr>
            <a:normAutofit fontScale="85000" lnSpcReduction="10000"/>
          </a:bodyPr>
          <a:lstStyle/>
          <a:p>
            <a:pPr>
              <a:buNone/>
            </a:pPr>
            <a:r>
              <a:rPr lang="en-US" dirty="0" err="1" smtClean="0">
                <a:latin typeface="Nikosh" pitchFamily="2" charset="0"/>
                <a:cs typeface="Nikosh" pitchFamily="2" charset="0"/>
              </a:rPr>
              <a:t>হাসি</a:t>
            </a:r>
            <a:r>
              <a:rPr lang="en-US" dirty="0" smtClean="0">
                <a:latin typeface="Nikosh" pitchFamily="2" charset="0"/>
                <a:cs typeface="Nikosh" pitchFamily="2" charset="0"/>
              </a:rPr>
              <a:t> </a:t>
            </a:r>
            <a:r>
              <a:rPr lang="bn-BD" dirty="0" smtClean="0">
                <a:latin typeface="Nikosh" pitchFamily="2" charset="0"/>
                <a:cs typeface="Nikosh" pitchFamily="2" charset="0"/>
              </a:rPr>
              <a:t>, প্রিয় ও </a:t>
            </a:r>
            <a:r>
              <a:rPr lang="en-US" dirty="0" err="1" smtClean="0">
                <a:latin typeface="Nikosh" pitchFamily="2" charset="0"/>
                <a:cs typeface="Nikosh" pitchFamily="2" charset="0"/>
              </a:rPr>
              <a:t>ছবি</a:t>
            </a:r>
            <a:r>
              <a:rPr lang="bn-BD" dirty="0" smtClean="0">
                <a:latin typeface="Nikosh" pitchFamily="2" charset="0"/>
                <a:cs typeface="Nikosh" pitchFamily="2" charset="0"/>
              </a:rPr>
              <a:t>  একটি টেলিভিশন চ্যনেলে কাজ করেন। টেলিভিশন  চ্যানেলে যারা কাজ করেন তারা সকলেই অসম্প্রদায়িক চেতনার অধিকারী এবং ভিন্ন ভিন্ন ধর্মের লোক, তারা সৌহার্দপুর্ণ পরিবেশে কাজ করেন ।  তাদের চ্যানেলের ক্যান্টিনে সব ধরনের ধর্ম বর্ণের মানুষ খেতে পারে। এখানে কিরুপ সাম্য প্রতিষ্ঠিত হয়েছে। </a:t>
            </a:r>
          </a:p>
          <a:p>
            <a:pPr>
              <a:buNone/>
            </a:pPr>
            <a:r>
              <a:rPr lang="bn-BD" dirty="0" smtClean="0">
                <a:latin typeface="Nikosh" pitchFamily="2" charset="0"/>
                <a:cs typeface="Nikosh" pitchFamily="2" charset="0"/>
              </a:rPr>
              <a:t>২৩</a:t>
            </a:r>
            <a:r>
              <a:rPr lang="bn-IN" dirty="0" smtClean="0">
                <a:latin typeface="Nikosh" pitchFamily="2" charset="0"/>
                <a:cs typeface="Nikosh" pitchFamily="2" charset="0"/>
              </a:rPr>
              <a:t>। </a:t>
            </a:r>
            <a:r>
              <a:rPr lang="bn-BD" dirty="0" smtClean="0">
                <a:latin typeface="Nikosh" pitchFamily="2" charset="0"/>
                <a:cs typeface="Nikosh" pitchFamily="2" charset="0"/>
              </a:rPr>
              <a:t>সংবাদপত্রে তাদের কাজের মধ্যে কিরুপ সাম্য প্রতিষ্ঠিত হয়েছে?</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সাংস্কৃতিক সাম্য</a:t>
            </a:r>
            <a:r>
              <a:rPr lang="bn-IN"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সামাজিক সাম্য  </a:t>
            </a:r>
            <a:r>
              <a:rPr lang="bn-IN" dirty="0" smtClean="0">
                <a:latin typeface="Nikosh" pitchFamily="2" charset="0"/>
                <a:cs typeface="Nikosh" pitchFamily="2" charset="0"/>
              </a:rPr>
              <a:t>  </a:t>
            </a:r>
            <a:r>
              <a:rPr lang="en-US" dirty="0" smtClean="0">
                <a:latin typeface="Nikosh" pitchFamily="2" charset="0"/>
                <a:cs typeface="Nikosh" pitchFamily="2" charset="0"/>
              </a:rPr>
              <a:t>iii- </a:t>
            </a:r>
            <a:r>
              <a:rPr lang="bn-BD" dirty="0" smtClean="0">
                <a:latin typeface="Nikosh" pitchFamily="2" charset="0"/>
                <a:cs typeface="Nikosh" pitchFamily="2" charset="0"/>
              </a:rPr>
              <a:t>অর্থনৈতিক সাম্য</a:t>
            </a:r>
            <a:r>
              <a:rPr lang="bn-IN" dirty="0" smtClean="0">
                <a:latin typeface="Nikosh" pitchFamily="2" charset="0"/>
                <a:cs typeface="Nikosh" pitchFamily="2" charset="0"/>
              </a:rPr>
              <a:t>---   নিচের কোনটি সঠিক? </a:t>
            </a:r>
          </a:p>
          <a:p>
            <a:pPr>
              <a:buNone/>
            </a:pPr>
            <a:r>
              <a:rPr lang="bn-IN" dirty="0" smtClean="0">
                <a:latin typeface="Nikosh" pitchFamily="2" charset="0"/>
                <a:cs typeface="Nikosh" pitchFamily="2" charset="0"/>
              </a:rPr>
              <a:t> ক- </a:t>
            </a:r>
            <a:r>
              <a:rPr lang="en-US" dirty="0" err="1" smtClean="0">
                <a:latin typeface="Nikosh" pitchFamily="2" charset="0"/>
                <a:cs typeface="Nikosh" pitchFamily="2" charset="0"/>
              </a:rPr>
              <a:t>i</a:t>
            </a:r>
            <a:r>
              <a:rPr lang="en-US" dirty="0" smtClean="0">
                <a:latin typeface="Nikosh" pitchFamily="2" charset="0"/>
                <a:cs typeface="Nikosh" pitchFamily="2" charset="0"/>
              </a:rPr>
              <a:t>  </a:t>
            </a:r>
            <a:r>
              <a:rPr lang="bn-IN" dirty="0" smtClean="0">
                <a:latin typeface="Nikosh" pitchFamily="2" charset="0"/>
                <a:cs typeface="Nikosh" pitchFamily="2" charset="0"/>
              </a:rPr>
              <a:t>  </a:t>
            </a:r>
            <a:r>
              <a:rPr lang="bn-IN" b="1" dirty="0" smtClean="0">
                <a:latin typeface="Nikosh" pitchFamily="2" charset="0"/>
                <a:cs typeface="Nikosh" pitchFamily="2" charset="0"/>
              </a:rPr>
              <a:t>খ-</a:t>
            </a:r>
            <a:r>
              <a:rPr lang="en-US" b="1" dirty="0" smtClean="0">
                <a:latin typeface="Nikosh" pitchFamily="2" charset="0"/>
                <a:cs typeface="Nikosh" pitchFamily="2" charset="0"/>
              </a:rPr>
              <a:t> ii </a:t>
            </a:r>
            <a:r>
              <a:rPr lang="bn-BD" b="1" dirty="0" smtClean="0">
                <a:latin typeface="Nikosh" pitchFamily="2" charset="0"/>
                <a:cs typeface="Nikosh" pitchFamily="2" charset="0"/>
              </a:rPr>
              <a:t>    </a:t>
            </a:r>
            <a:r>
              <a:rPr lang="en-US" dirty="0" smtClean="0">
                <a:latin typeface="Nikosh" pitchFamily="2" charset="0"/>
                <a:cs typeface="Nikosh" pitchFamily="2" charset="0"/>
              </a:rPr>
              <a:t>  </a:t>
            </a:r>
            <a:r>
              <a:rPr lang="bn-IN" dirty="0" smtClean="0">
                <a:latin typeface="Nikosh" pitchFamily="2" charset="0"/>
                <a:cs typeface="Nikosh" pitchFamily="2" charset="0"/>
              </a:rPr>
              <a:t>গ-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p>
          <a:p>
            <a:pPr>
              <a:buNone/>
            </a:pPr>
            <a:r>
              <a:rPr lang="bn-BD" dirty="0" smtClean="0">
                <a:latin typeface="Nikosh" pitchFamily="2" charset="0"/>
                <a:cs typeface="Nikosh" pitchFamily="2" charset="0"/>
              </a:rPr>
              <a:t>২৪</a:t>
            </a:r>
            <a:r>
              <a:rPr lang="bn-IN" dirty="0" smtClean="0">
                <a:latin typeface="Nikosh" pitchFamily="2" charset="0"/>
                <a:cs typeface="Nikosh" pitchFamily="2" charset="0"/>
              </a:rPr>
              <a:t>। </a:t>
            </a:r>
            <a:r>
              <a:rPr lang="bn-BD" dirty="0" smtClean="0">
                <a:latin typeface="Nikosh" pitchFamily="2" charset="0"/>
                <a:cs typeface="Nikosh" pitchFamily="2" charset="0"/>
              </a:rPr>
              <a:t>সকল নাগরিকের বেকারত্ব সামাজিক নিরাপত্তা প্রদান এতে কোন ধরনের সাম্য প্রতিষ্ঠিত হবে</a:t>
            </a:r>
            <a:r>
              <a:rPr lang="bn-IN" dirty="0" smtClean="0">
                <a:latin typeface="Nikosh" pitchFamily="2" charset="0"/>
                <a:cs typeface="Nikosh" pitchFamily="2" charset="0"/>
              </a:rPr>
              <a:t>-</a:t>
            </a:r>
            <a:r>
              <a:rPr lang="bn-BD" dirty="0" smtClean="0">
                <a:latin typeface="Nikosh" pitchFamily="2" charset="0"/>
                <a:cs typeface="Nikosh" pitchFamily="2" charset="0"/>
              </a:rPr>
              <a:t>?</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অর্থনৈতিক সাম্য </a:t>
            </a:r>
            <a:r>
              <a:rPr lang="bn-IN"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রাজনৈতিক সাম্য </a:t>
            </a:r>
            <a:r>
              <a:rPr lang="bn-IN" dirty="0" smtClean="0">
                <a:latin typeface="Nikosh" pitchFamily="2" charset="0"/>
                <a:cs typeface="Nikosh" pitchFamily="2" charset="0"/>
              </a:rPr>
              <a:t>  </a:t>
            </a:r>
            <a:r>
              <a:rPr lang="en-US" dirty="0" smtClean="0">
                <a:latin typeface="Nikosh" pitchFamily="2" charset="0"/>
                <a:cs typeface="Nikosh" pitchFamily="2" charset="0"/>
              </a:rPr>
              <a:t>iii- </a:t>
            </a:r>
            <a:r>
              <a:rPr lang="bn-BD" dirty="0" smtClean="0">
                <a:latin typeface="Nikosh" pitchFamily="2" charset="0"/>
                <a:cs typeface="Nikosh" pitchFamily="2" charset="0"/>
              </a:rPr>
              <a:t>সামাজিক সাম্য  </a:t>
            </a:r>
            <a:r>
              <a:rPr lang="bn-IN" dirty="0" smtClean="0">
                <a:latin typeface="Nikosh" pitchFamily="2" charset="0"/>
                <a:cs typeface="Nikosh" pitchFamily="2" charset="0"/>
              </a:rPr>
              <a:t>--- নিচের কোনটি সঠিক? </a:t>
            </a:r>
          </a:p>
          <a:p>
            <a:pPr>
              <a:buNone/>
            </a:pPr>
            <a:r>
              <a:rPr lang="bn-IN" b="1" dirty="0" smtClean="0">
                <a:latin typeface="Nikosh" pitchFamily="2" charset="0"/>
                <a:cs typeface="Nikosh" pitchFamily="2" charset="0"/>
              </a:rPr>
              <a:t>ক- </a:t>
            </a:r>
            <a:r>
              <a:rPr lang="en-US" b="1"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dirty="0" smtClean="0">
                <a:latin typeface="Nikosh" pitchFamily="2" charset="0"/>
                <a:cs typeface="Nikosh" pitchFamily="2" charset="0"/>
              </a:rPr>
              <a:t> </a:t>
            </a:r>
            <a:r>
              <a:rPr lang="bn-IN" dirty="0" smtClean="0">
                <a:latin typeface="Nikosh" pitchFamily="2" charset="0"/>
                <a:cs typeface="Nikosh" pitchFamily="2" charset="0"/>
              </a:rPr>
              <a:t>খ-</a:t>
            </a:r>
            <a:r>
              <a:rPr lang="en-US" dirty="0" smtClean="0">
                <a:latin typeface="Nikosh" pitchFamily="2" charset="0"/>
                <a:cs typeface="Nikosh" pitchFamily="2" charset="0"/>
              </a:rPr>
              <a:t>  </a:t>
            </a:r>
            <a:r>
              <a:rPr lang="en-US" dirty="0" smtClean="0">
                <a:latin typeface="Times New Roman" pitchFamily="18" charset="0"/>
                <a:cs typeface="Times New Roman" pitchFamily="18" charset="0"/>
              </a:rPr>
              <a:t>ii </a:t>
            </a:r>
            <a:r>
              <a:rPr lang="en-US" dirty="0" smtClean="0">
                <a:latin typeface="Nikosh" pitchFamily="2" charset="0"/>
                <a:cs typeface="Nikosh" pitchFamily="2" charset="0"/>
              </a:rPr>
              <a:t>  </a:t>
            </a:r>
            <a:r>
              <a:rPr lang="bn-IN" dirty="0" smtClean="0">
                <a:latin typeface="Nikosh" pitchFamily="2" charset="0"/>
                <a:cs typeface="Nikosh" pitchFamily="2" charset="0"/>
              </a:rPr>
              <a:t>গ- </a:t>
            </a:r>
            <a:r>
              <a:rPr lang="en-US" dirty="0" smtClean="0">
                <a:latin typeface="Nikosh" pitchFamily="2" charset="0"/>
                <a:cs typeface="Nikosh" pitchFamily="2" charset="0"/>
              </a:rPr>
              <a:t>ii </a:t>
            </a:r>
            <a:r>
              <a:rPr lang="bn-IN" dirty="0" smtClean="0">
                <a:latin typeface="Nikosh" pitchFamily="2" charset="0"/>
                <a:cs typeface="Nikosh" pitchFamily="2" charset="0"/>
              </a:rPr>
              <a:t>ও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endParaRPr lang="bn-BD" dirty="0" smtClean="0">
              <a:latin typeface="Nikosh" pitchFamily="2" charset="0"/>
              <a:cs typeface="Nikosh" pitchFamily="2" charset="0"/>
            </a:endParaRPr>
          </a:p>
          <a:p>
            <a:pPr>
              <a:buNone/>
            </a:pPr>
            <a:r>
              <a:rPr lang="bn-BD" dirty="0" smtClean="0">
                <a:latin typeface="Nikosh" pitchFamily="2" charset="0"/>
                <a:cs typeface="Nikosh" pitchFamily="2" charset="0"/>
              </a:rPr>
              <a:t>২৫</a:t>
            </a:r>
            <a:r>
              <a:rPr lang="bn-IN" dirty="0" smtClean="0">
                <a:latin typeface="Nikosh" pitchFamily="2" charset="0"/>
                <a:cs typeface="Nikosh" pitchFamily="2" charset="0"/>
              </a:rPr>
              <a:t>। </a:t>
            </a:r>
            <a:r>
              <a:rPr lang="bn-BD" dirty="0" smtClean="0">
                <a:latin typeface="Nikosh" pitchFamily="2" charset="0"/>
                <a:cs typeface="Nikosh" pitchFamily="2" charset="0"/>
              </a:rPr>
              <a:t> সমাজ ও রাষ্ট্রে আন্দোলন ও বিপ্লব অবশ্যম্ভাবী হয়ে ওঠে </a:t>
            </a:r>
            <a:r>
              <a:rPr lang="bn-IN" dirty="0" smtClean="0">
                <a:latin typeface="Nikosh" pitchFamily="2" charset="0"/>
                <a:cs typeface="Nikosh" pitchFamily="2" charset="0"/>
              </a:rPr>
              <a:t> </a:t>
            </a:r>
            <a:r>
              <a:rPr lang="bn-BD" dirty="0" smtClean="0">
                <a:latin typeface="Nikosh" pitchFamily="2" charset="0"/>
                <a:cs typeface="Nikosh" pitchFamily="2" charset="0"/>
              </a:rPr>
              <a:t>?</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আইনের শাসনের অভাবে</a:t>
            </a:r>
            <a:r>
              <a:rPr lang="bn-IN" dirty="0" smtClean="0">
                <a:latin typeface="Nikosh" pitchFamily="2" charset="0"/>
                <a:cs typeface="Nikosh" pitchFamily="2" charset="0"/>
              </a:rPr>
              <a:t>   </a:t>
            </a:r>
            <a:r>
              <a:rPr lang="bn-BD"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শাসক ও শাসিত জনগনের মধ্যে দুরুত্ব বৃদ্ধি পাওয়ায় </a:t>
            </a:r>
            <a:r>
              <a:rPr lang="bn-IN" dirty="0" smtClean="0">
                <a:latin typeface="Nikosh" pitchFamily="2" charset="0"/>
                <a:cs typeface="Nikosh" pitchFamily="2" charset="0"/>
              </a:rPr>
              <a:t>  </a:t>
            </a:r>
            <a:endParaRPr lang="bn-BD" dirty="0" smtClean="0">
              <a:latin typeface="Nikosh" pitchFamily="2" charset="0"/>
              <a:cs typeface="Nikosh" pitchFamily="2" charset="0"/>
            </a:endParaRPr>
          </a:p>
          <a:p>
            <a:pPr>
              <a:buNone/>
            </a:pPr>
            <a:r>
              <a:rPr lang="en-US" dirty="0" smtClean="0">
                <a:latin typeface="Nikosh" pitchFamily="2" charset="0"/>
                <a:cs typeface="Nikosh" pitchFamily="2" charset="0"/>
              </a:rPr>
              <a:t>iii- </a:t>
            </a:r>
            <a:r>
              <a:rPr lang="bn-BD" dirty="0" smtClean="0">
                <a:latin typeface="Nikosh" pitchFamily="2" charset="0"/>
                <a:cs typeface="Nikosh" pitchFamily="2" charset="0"/>
              </a:rPr>
              <a:t>সকলেই শাসক হতে চায় বলে </a:t>
            </a:r>
            <a:r>
              <a:rPr lang="bn-IN" dirty="0" smtClean="0">
                <a:latin typeface="Nikosh" pitchFamily="2" charset="0"/>
                <a:cs typeface="Nikosh" pitchFamily="2" charset="0"/>
              </a:rPr>
              <a:t>---     নিচের কোনটি সঠিক? </a:t>
            </a:r>
          </a:p>
          <a:p>
            <a:pPr>
              <a:buNone/>
            </a:pPr>
            <a:r>
              <a:rPr lang="bn-IN" b="1" dirty="0" smtClean="0">
                <a:latin typeface="Nikosh" pitchFamily="2" charset="0"/>
                <a:cs typeface="Nikosh" pitchFamily="2" charset="0"/>
              </a:rPr>
              <a:t> ক- </a:t>
            </a:r>
            <a:r>
              <a:rPr lang="en-US" b="1" dirty="0" err="1" smtClean="0">
                <a:latin typeface="Nikosh" pitchFamily="2" charset="0"/>
                <a:cs typeface="Nikosh" pitchFamily="2" charset="0"/>
              </a:rPr>
              <a:t>i</a:t>
            </a:r>
            <a:r>
              <a:rPr lang="en-US" b="1" dirty="0" smtClean="0">
                <a:latin typeface="Nikosh" pitchFamily="2" charset="0"/>
                <a:cs typeface="Nikosh" pitchFamily="2" charset="0"/>
              </a:rPr>
              <a:t> </a:t>
            </a:r>
            <a:r>
              <a:rPr lang="bn-BD" b="1" dirty="0" smtClean="0">
                <a:latin typeface="Nikosh" pitchFamily="2" charset="0"/>
                <a:cs typeface="Nikosh" pitchFamily="2" charset="0"/>
              </a:rPr>
              <a:t>ও </a:t>
            </a:r>
            <a:r>
              <a:rPr lang="en-US" b="1" dirty="0" smtClean="0">
                <a:latin typeface="Nikosh" pitchFamily="2" charset="0"/>
                <a:cs typeface="Nikosh" pitchFamily="2" charset="0"/>
              </a:rPr>
              <a:t>ii  </a:t>
            </a:r>
            <a:r>
              <a:rPr lang="bn-IN" b="1" dirty="0" smtClean="0">
                <a:latin typeface="Nikosh" pitchFamily="2" charset="0"/>
                <a:cs typeface="Nikosh" pitchFamily="2" charset="0"/>
              </a:rPr>
              <a:t>  </a:t>
            </a:r>
            <a:r>
              <a:rPr lang="bn-IN" dirty="0" smtClean="0">
                <a:latin typeface="Nikosh" pitchFamily="2" charset="0"/>
                <a:cs typeface="Nikosh" pitchFamily="2" charset="0"/>
              </a:rPr>
              <a:t>খ-</a:t>
            </a:r>
            <a:r>
              <a:rPr lang="en-US" dirty="0" smtClean="0">
                <a:latin typeface="Nikosh" pitchFamily="2" charset="0"/>
                <a:cs typeface="Nikosh" pitchFamily="2" charset="0"/>
              </a:rPr>
              <a:t>  ii   </a:t>
            </a:r>
            <a:r>
              <a:rPr lang="bn-IN" dirty="0" smtClean="0">
                <a:latin typeface="Nikosh" pitchFamily="2" charset="0"/>
                <a:cs typeface="Nikosh" pitchFamily="2" charset="0"/>
              </a:rPr>
              <a:t>গ-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p>
          <a:p>
            <a:pPr>
              <a:buNone/>
            </a:pPr>
            <a:endParaRPr lang="en-US"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a:xfrm>
            <a:off x="457200" y="228600"/>
            <a:ext cx="8229600" cy="762000"/>
          </a:xfrm>
        </p:spPr>
        <p:txBody>
          <a:bodyPr>
            <a:normAutofit/>
          </a:bodyPr>
          <a:lstStyle/>
          <a:p>
            <a:pPr algn="ctr"/>
            <a:r>
              <a:rPr lang="bn-IN" sz="32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দক্ষতা ও  বহুপদী সমাপ্তি সুচক বহুর্নিবাচনী প্রশ্ন </a:t>
            </a:r>
            <a:endParaRPr lang="en-US" sz="3200" dirty="0"/>
          </a:p>
        </p:txBody>
      </p:sp>
    </p:spTree>
    <p:extLst>
      <p:ext uri="{BB962C8B-B14F-4D97-AF65-F5344CB8AC3E}">
        <p14:creationId xmlns:p14="http://schemas.microsoft.com/office/powerpoint/2010/main" val="19068090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915400" cy="5224272"/>
          </a:xfrm>
        </p:spPr>
        <p:txBody>
          <a:bodyPr>
            <a:normAutofit/>
          </a:bodyPr>
          <a:lstStyle/>
          <a:p>
            <a:pPr>
              <a:buNone/>
            </a:pPr>
            <a:r>
              <a:rPr lang="bn-BD" sz="2400" dirty="0" smtClean="0">
                <a:latin typeface="Nikosh" pitchFamily="2" charset="0"/>
                <a:cs typeface="Nikosh" pitchFamily="2" charset="0"/>
              </a:rPr>
              <a:t>আইনের শাসন গণতন্ত্রের সাফল্যের অন্যতম পুর্বশর্ত। আইনের শাসনের অর্থ হলো আইনের চোখে সকলেই সমান। সকলেই আইনের আশ্রয় লাভের অধিকার লাভ করে। কাউকেই বিনাবিচারে গ্রেপ্তার বা আটক রাখা যাবে না, এর অর্থ হল আইনের প্রাধান্য ও আইনের দৃষ্টিতে সাম্য প্রতিষ্ঠা। </a:t>
            </a:r>
          </a:p>
          <a:p>
            <a:pPr>
              <a:buNone/>
            </a:pPr>
            <a:r>
              <a:rPr lang="bn-BD" sz="2400" dirty="0" smtClean="0">
                <a:latin typeface="Nikosh" pitchFamily="2" charset="0"/>
                <a:cs typeface="Nikosh" pitchFamily="2" charset="0"/>
              </a:rPr>
              <a:t>২৬। আইনের অনুশাসন বলতে যে প্রধান দুটো ধারণাকে বোঝায় তা হল-? </a:t>
            </a:r>
          </a:p>
          <a:p>
            <a:pPr>
              <a:buNone/>
            </a:pP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 ব্যক্তিস্বাধীনতা ও ন্যায়বিচার  </a:t>
            </a:r>
            <a:r>
              <a:rPr lang="en-US" sz="2400" dirty="0" smtClean="0">
                <a:latin typeface="Times New Roman" pitchFamily="18" charset="0"/>
                <a:cs typeface="Times New Roman" pitchFamily="18" charset="0"/>
              </a:rPr>
              <a:t>ii.</a:t>
            </a:r>
            <a:r>
              <a:rPr lang="bn-BD" sz="2400" dirty="0" smtClean="0">
                <a:latin typeface="Nikosh" pitchFamily="2" charset="0"/>
                <a:cs typeface="Nikosh" pitchFamily="2" charset="0"/>
              </a:rPr>
              <a:t> আইনের প্রাধান্য ও আইনের দৃষ্টিতে সাম্য </a:t>
            </a:r>
          </a:p>
          <a:p>
            <a:pPr>
              <a:buNone/>
            </a:pPr>
            <a:r>
              <a:rPr lang="bn-BD" sz="2400" dirty="0" smtClean="0">
                <a:latin typeface="Nikosh" pitchFamily="2" charset="0"/>
                <a:cs typeface="Nikosh" pitchFamily="2" charset="0"/>
              </a:rPr>
              <a:t> </a:t>
            </a:r>
            <a:r>
              <a:rPr lang="en-US" sz="2400" dirty="0" smtClean="0">
                <a:latin typeface="Times New Roman" pitchFamily="18" charset="0"/>
                <a:cs typeface="Times New Roman" pitchFamily="18" charset="0"/>
              </a:rPr>
              <a:t>iii. </a:t>
            </a:r>
            <a:r>
              <a:rPr lang="bn-BD" sz="2400" dirty="0" smtClean="0">
                <a:latin typeface="Nikosh" pitchFamily="2" charset="0"/>
                <a:cs typeface="Nikosh" pitchFamily="2" charset="0"/>
              </a:rPr>
              <a:t> আইনের প্রাধান্য ও গণতান্ত্রিক মুল্যবোধ </a:t>
            </a:r>
          </a:p>
          <a:p>
            <a:pPr>
              <a:buNone/>
            </a:pPr>
            <a:r>
              <a:rPr lang="bn-IN" sz="2400" dirty="0" smtClean="0">
                <a:latin typeface="Nikosh" pitchFamily="2" charset="0"/>
                <a:cs typeface="Nikosh" pitchFamily="2" charset="0"/>
              </a:rPr>
              <a:t> ক-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a:t>
            </a:r>
            <a:r>
              <a:rPr lang="bn-IN" sz="2400" dirty="0" smtClean="0">
                <a:latin typeface="Nikosh" pitchFamily="2" charset="0"/>
                <a:cs typeface="Nikosh" pitchFamily="2" charset="0"/>
              </a:rPr>
              <a:t>  </a:t>
            </a:r>
            <a:r>
              <a:rPr lang="bn-IN" sz="2400" b="1" dirty="0" smtClean="0">
                <a:latin typeface="Nikosh" pitchFamily="2" charset="0"/>
                <a:cs typeface="Nikosh" pitchFamily="2" charset="0"/>
              </a:rPr>
              <a:t>খ-</a:t>
            </a:r>
            <a:r>
              <a:rPr lang="en-US" sz="2400" b="1" dirty="0" smtClean="0">
                <a:latin typeface="Nikosh" pitchFamily="2" charset="0"/>
                <a:cs typeface="Nikosh" pitchFamily="2" charset="0"/>
              </a:rPr>
              <a:t> ii </a:t>
            </a:r>
            <a:r>
              <a:rPr lang="bn-BD" sz="2400" b="1" dirty="0" smtClean="0">
                <a:latin typeface="Nikosh" pitchFamily="2" charset="0"/>
                <a:cs typeface="Nikosh" pitchFamily="2"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r>
              <a:rPr lang="bn-BD" sz="2400" dirty="0" smtClean="0">
                <a:latin typeface="Nikosh" pitchFamily="2" charset="0"/>
                <a:cs typeface="Nikosh" pitchFamily="2" charset="0"/>
              </a:rPr>
              <a:t>২৭।</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আইনের অনুশাসন থাকলে-? </a:t>
            </a:r>
          </a:p>
          <a:p>
            <a:pPr>
              <a:buNone/>
            </a:pP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 সরকার ক্ষমতার অপব্যবহার করতে পারে না  </a:t>
            </a:r>
            <a:r>
              <a:rPr lang="en-US" sz="2400" dirty="0" smtClean="0">
                <a:latin typeface="Times New Roman" pitchFamily="18" charset="0"/>
                <a:cs typeface="Times New Roman" pitchFamily="18" charset="0"/>
              </a:rPr>
              <a:t>ii.</a:t>
            </a:r>
            <a:r>
              <a:rPr lang="bn-BD" sz="2400" dirty="0" smtClean="0">
                <a:latin typeface="Nikosh" pitchFamily="2" charset="0"/>
                <a:cs typeface="Nikosh" pitchFamily="2" charset="0"/>
              </a:rPr>
              <a:t> বিনা বিচারে কাউকে আটক বা শাস্তি প্রদান করা যায় না   </a:t>
            </a:r>
            <a:r>
              <a:rPr lang="en-US" sz="2400" dirty="0" smtClean="0">
                <a:latin typeface="Times New Roman" pitchFamily="18" charset="0"/>
                <a:cs typeface="Times New Roman" pitchFamily="18" charset="0"/>
              </a:rPr>
              <a:t>iii. </a:t>
            </a:r>
            <a:r>
              <a:rPr lang="bn-BD" sz="2400" dirty="0" smtClean="0">
                <a:latin typeface="Nikosh" pitchFamily="2" charset="0"/>
                <a:cs typeface="Nikosh" pitchFamily="2" charset="0"/>
              </a:rPr>
              <a:t> র‌্যাব পুলিশ ক্রশফায়ার দ্বারা মানুষ হত্যা করে </a:t>
            </a:r>
          </a:p>
          <a:p>
            <a:pPr>
              <a:buNone/>
            </a:pPr>
            <a:r>
              <a:rPr lang="bn-IN" sz="2400" dirty="0" smtClean="0">
                <a:latin typeface="Nikosh" pitchFamily="2" charset="0"/>
                <a:cs typeface="Nikosh" pitchFamily="2" charset="0"/>
              </a:rPr>
              <a:t> ক-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a:t>
            </a:r>
            <a:r>
              <a:rPr lang="bn-IN" sz="2400" dirty="0" smtClean="0">
                <a:latin typeface="Nikosh" pitchFamily="2" charset="0"/>
                <a:cs typeface="Nikosh" pitchFamily="2" charset="0"/>
              </a:rPr>
              <a:t>  </a:t>
            </a:r>
            <a:r>
              <a:rPr lang="bn-IN" sz="2400" b="1" dirty="0" smtClean="0">
                <a:latin typeface="Nikosh" pitchFamily="2" charset="0"/>
                <a:cs typeface="Nikosh" pitchFamily="2" charset="0"/>
              </a:rPr>
              <a:t>খ-</a:t>
            </a:r>
            <a:r>
              <a:rPr lang="en-US" sz="2400" b="1" dirty="0" smtClean="0">
                <a:latin typeface="Nikosh" pitchFamily="2" charset="0"/>
                <a:cs typeface="Nikosh" pitchFamily="2" charset="0"/>
              </a:rPr>
              <a:t> </a:t>
            </a:r>
            <a:r>
              <a:rPr lang="en-US" sz="2400" b="1" dirty="0" err="1" smtClean="0">
                <a:latin typeface="Nikosh" pitchFamily="2" charset="0"/>
                <a:cs typeface="Nikosh" pitchFamily="2" charset="0"/>
              </a:rPr>
              <a:t>i</a:t>
            </a:r>
            <a:r>
              <a:rPr lang="en-US" sz="2400" dirty="0" smtClean="0">
                <a:latin typeface="Nikosh" pitchFamily="2" charset="0"/>
                <a:cs typeface="Nikosh" pitchFamily="2" charset="0"/>
              </a:rPr>
              <a:t> </a:t>
            </a:r>
            <a:r>
              <a:rPr lang="bn-BD" sz="2400" b="1" dirty="0" smtClean="0">
                <a:latin typeface="Nikosh" pitchFamily="2" charset="0"/>
                <a:cs typeface="Nikosh" pitchFamily="2" charset="0"/>
              </a:rPr>
              <a:t>ও </a:t>
            </a:r>
            <a:r>
              <a:rPr lang="en-US" sz="2400" b="1" dirty="0" smtClean="0">
                <a:latin typeface="Nikosh" pitchFamily="2" charset="0"/>
                <a:cs typeface="Nikosh" pitchFamily="2" charset="0"/>
              </a:rPr>
              <a:t>ii </a:t>
            </a:r>
            <a:r>
              <a:rPr lang="bn-BD" sz="2400" b="1" dirty="0" smtClean="0">
                <a:latin typeface="Nikosh" pitchFamily="2" charset="0"/>
                <a:cs typeface="Nikosh" pitchFamily="2"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p:txBody>
          <a:bodyPr>
            <a:normAutofit/>
          </a:bodyPr>
          <a:lstStyle/>
          <a:p>
            <a:pPr algn="ctr"/>
            <a:r>
              <a:rPr lang="bn-IN"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a:t>
            </a:r>
            <a:r>
              <a:rPr lang="bn-IN" sz="2800" b="1" dirty="0" smtClean="0">
                <a:ln w="22225">
                  <a:solidFill>
                    <a:schemeClr val="accent2"/>
                  </a:solidFill>
                  <a:prstDash val="solid"/>
                </a:ln>
                <a:solidFill>
                  <a:schemeClr val="accent2">
                    <a:lumMod val="40000"/>
                    <a:lumOff val="60000"/>
                  </a:schemeClr>
                </a:solidFill>
                <a:effectLst/>
                <a:latin typeface="Nikosh" pitchFamily="2" charset="0"/>
                <a:cs typeface="Nikosh" pitchFamily="2" charset="0"/>
              </a:rPr>
              <a:t>দক্ষতা</a:t>
            </a:r>
            <a:r>
              <a:rPr lang="bn-IN"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বহুপদী সমাপ্তি </a:t>
            </a:r>
            <a:r>
              <a:rPr lang="bn-IN" sz="2800" b="1" dirty="0" smtClean="0">
                <a:ln w="22225">
                  <a:solidFill>
                    <a:schemeClr val="accent2"/>
                  </a:solidFill>
                  <a:prstDash val="solid"/>
                </a:ln>
                <a:solidFill>
                  <a:schemeClr val="accent2">
                    <a:lumMod val="40000"/>
                    <a:lumOff val="60000"/>
                  </a:schemeClr>
                </a:solidFill>
                <a:effectLst/>
                <a:latin typeface="Nikosh" pitchFamily="2" charset="0"/>
                <a:cs typeface="Nikosh" pitchFamily="2" charset="0"/>
              </a:rPr>
              <a:t>সুচক</a:t>
            </a:r>
            <a:r>
              <a:rPr lang="bn-BD"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অভিন্ন তথ্য ভিত্তিক </a:t>
            </a:r>
            <a:r>
              <a:rPr lang="bn-IN"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বহুর্নিবাচনী প্রশ্ন </a:t>
            </a:r>
            <a:endParaRPr lang="en-US" sz="2800" dirty="0"/>
          </a:p>
        </p:txBody>
      </p:sp>
    </p:spTree>
    <p:extLst>
      <p:ext uri="{BB962C8B-B14F-4D97-AF65-F5344CB8AC3E}">
        <p14:creationId xmlns:p14="http://schemas.microsoft.com/office/powerpoint/2010/main" val="278970234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3" nodeType="clickEffect">
                                  <p:stCondLst>
                                    <p:cond delay="0"/>
                                  </p:stCondLst>
                                  <p:childTnLst>
                                    <p:animScale>
                                      <p:cBhvr>
                                        <p:cTn id="21"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86800" cy="3810000"/>
          </a:xfrm>
        </p:spPr>
        <p:txBody>
          <a:bodyPr>
            <a:noAutofit/>
          </a:bodyPr>
          <a:lstStyle/>
          <a:p>
            <a:pPr>
              <a:buNone/>
            </a:pPr>
            <a:r>
              <a:rPr lang="bn-BD" sz="4000" b="1" dirty="0" smtClean="0">
                <a:latin typeface="Nikosh" pitchFamily="2" charset="0"/>
                <a:cs typeface="Nikosh" pitchFamily="2" charset="0"/>
              </a:rPr>
              <a:t> </a:t>
            </a:r>
            <a:r>
              <a:rPr lang="bn-BD" sz="4000" dirty="0" smtClean="0">
                <a:latin typeface="Nikosh" pitchFamily="2" charset="0"/>
                <a:cs typeface="Nikosh" pitchFamily="2" charset="0"/>
              </a:rPr>
              <a:t>১। খ  ২। গ  ৩। গ  ৪। ক  ৫। গ  ৬। গ  ৭। খ  ৮। ঘ  ৯। ক  ১০। ক  ১১। ক ১২। গ  ১৩। খ  ১৪। গ  ১৫। খ  ১৬। ক  ১৭। খ  ১৮। ক  ১৯। ঘ  ২০। গ  ২১।  খ  ২২।  খ   ২৩।  খ  ২৪।  ক  ২৫। ক   ২৬। খ  ২৭। খ </a:t>
            </a:r>
            <a:endParaRPr lang="en-US" sz="4000" dirty="0">
              <a:latin typeface="Nikosh" pitchFamily="2" charset="0"/>
              <a:cs typeface="Nikosh" pitchFamily="2" charset="0"/>
            </a:endParaRPr>
          </a:p>
        </p:txBody>
      </p:sp>
      <p:sp>
        <p:nvSpPr>
          <p:cNvPr id="2" name="Title 1"/>
          <p:cNvSpPr>
            <a:spLocks noGrp="1"/>
          </p:cNvSpPr>
          <p:nvPr>
            <p:ph type="title"/>
          </p:nvPr>
        </p:nvSpPr>
        <p:spPr>
          <a:xfrm>
            <a:off x="2895600" y="274638"/>
            <a:ext cx="3048000" cy="1143000"/>
          </a:xfrm>
        </p:spPr>
        <p:txBody>
          <a:bodyPr/>
          <a:lstStyle/>
          <a:p>
            <a:pPr algn="ctr"/>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Tree>
    <p:extLst>
      <p:ext uri="{BB962C8B-B14F-4D97-AF65-F5344CB8AC3E}">
        <p14:creationId xmlns:p14="http://schemas.microsoft.com/office/powerpoint/2010/main" val="181637233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
        <p:nvSpPr>
          <p:cNvPr id="3" name="Content Placeholder 2"/>
          <p:cNvSpPr>
            <a:spLocks noGrp="1"/>
          </p:cNvSpPr>
          <p:nvPr>
            <p:ph idx="1"/>
          </p:nvPr>
        </p:nvSpPr>
        <p:spPr>
          <a:xfrm>
            <a:off x="381000" y="1981200"/>
            <a:ext cx="8382000" cy="2819400"/>
          </a:xfrm>
        </p:spPr>
        <p:txBody>
          <a:bodyPr>
            <a:normAutofit fontScale="92500"/>
          </a:bodyPr>
          <a:lstStyle/>
          <a:p>
            <a:pPr algn="ctr">
              <a:buNone/>
            </a:pPr>
            <a:r>
              <a:rPr lang="bn-BD" sz="4000" dirty="0" smtClean="0">
                <a:latin typeface="Nikosh" pitchFamily="2" charset="0"/>
                <a:cs typeface="Nikosh" pitchFamily="2" charset="0"/>
              </a:rPr>
              <a:t>স্বাধীনতার অর্থ যা কিছু করার ক্ষমতা নয় আলোচনা কর?</a:t>
            </a:r>
          </a:p>
          <a:p>
            <a:pPr algn="ctr">
              <a:buNone/>
            </a:pPr>
            <a:endParaRPr lang="bn-BD" sz="2400" dirty="0" smtClean="0">
              <a:latin typeface="Nikosh" pitchFamily="2" charset="0"/>
              <a:cs typeface="Nikosh" pitchFamily="2" charset="0"/>
            </a:endParaRPr>
          </a:p>
          <a:p>
            <a:pPr algn="ctr">
              <a:buNone/>
            </a:pPr>
            <a:endParaRPr lang="bn-BD" sz="2400" dirty="0" smtClean="0">
              <a:latin typeface="Nikosh" pitchFamily="2" charset="0"/>
              <a:cs typeface="Nikosh" pitchFamily="2" charset="0"/>
            </a:endParaRPr>
          </a:p>
          <a:p>
            <a:pPr lvl="0" algn="ctr">
              <a:buClr>
                <a:srgbClr val="0BD0D9"/>
              </a:buClr>
              <a:buNone/>
            </a:pPr>
            <a:r>
              <a:rPr lang="bn-BD" sz="2800" dirty="0">
                <a:solidFill>
                  <a:prstClr val="black"/>
                </a:solidFill>
                <a:latin typeface="Nikosh" pitchFamily="2" charset="0"/>
                <a:cs typeface="Nikosh" pitchFamily="2" charset="0"/>
              </a:rPr>
              <a:t>সহায়ক গ্রন্থ</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প্রকাশনীঃ</a:t>
            </a:r>
            <a:r>
              <a:rPr lang="bn-BD"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পৌরনীতি</a:t>
            </a:r>
            <a:r>
              <a:rPr lang="en-US" sz="2800" dirty="0">
                <a:solidFill>
                  <a:prstClr val="black"/>
                </a:solidFill>
                <a:latin typeface="Nikosh" pitchFamily="2" charset="0"/>
                <a:cs typeface="Nikosh" pitchFamily="2" charset="0"/>
              </a:rPr>
              <a:t> ও </a:t>
            </a:r>
            <a:r>
              <a:rPr lang="en-US" sz="2800" dirty="0" err="1">
                <a:solidFill>
                  <a:prstClr val="black"/>
                </a:solidFill>
                <a:latin typeface="Nikosh" pitchFamily="2" charset="0"/>
                <a:cs typeface="Nikosh" pitchFamily="2" charset="0"/>
              </a:rPr>
              <a:t>সুশাসনঃ</a:t>
            </a:r>
            <a:r>
              <a:rPr lang="en-US" sz="2800" dirty="0">
                <a:solidFill>
                  <a:prstClr val="black"/>
                </a:solidFill>
                <a:latin typeface="Nikosh" pitchFamily="2" charset="0"/>
                <a:cs typeface="Nikosh" pitchFamily="2" charset="0"/>
              </a:rPr>
              <a:t> </a:t>
            </a:r>
            <a:r>
              <a:rPr lang="bn-BD" sz="2800" dirty="0">
                <a:solidFill>
                  <a:prstClr val="black"/>
                </a:solidFill>
                <a:latin typeface="Nikosh" pitchFamily="2" charset="0"/>
                <a:cs typeface="Nikosh" pitchFamily="2" charset="0"/>
              </a:rPr>
              <a:t>হাসান বুক হাউস, লেকচার প্রকাশনী</a:t>
            </a:r>
            <a:r>
              <a:rPr lang="en-US" sz="2800" dirty="0">
                <a:solidFill>
                  <a:prstClr val="black"/>
                </a:solidFill>
                <a:latin typeface="Nikosh" pitchFamily="2" charset="0"/>
                <a:cs typeface="Nikosh" pitchFamily="2" charset="0"/>
              </a:rPr>
              <a:t>,</a:t>
            </a:r>
            <a:r>
              <a:rPr lang="bn-BD" sz="2800" dirty="0">
                <a:solidFill>
                  <a:prstClr val="black"/>
                </a:solidFill>
                <a:latin typeface="Nikosh" pitchFamily="2" charset="0"/>
                <a:cs typeface="Nikosh" pitchFamily="2" charset="0"/>
              </a:rPr>
              <a:t> অক্ষরপত্র প্রকাশনী</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ব্যতিক্রম</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ধারা</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কাজল</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ব্রাদার্স</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লিমিটেড</a:t>
            </a:r>
            <a:endParaRPr lang="bn-BD" sz="2800" dirty="0">
              <a:solidFill>
                <a:prstClr val="black"/>
              </a:solidFill>
              <a:latin typeface="Nikosh" pitchFamily="2" charset="0"/>
              <a:cs typeface="Nikosh" pitchFamily="2" charset="0"/>
            </a:endParaRPr>
          </a:p>
          <a:p>
            <a:pPr algn="ctr">
              <a:buNone/>
            </a:pPr>
            <a:endParaRPr lang="bn-BD" sz="24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txBody>
          <a:bodyPr>
            <a:normAutofit/>
          </a:bodyPr>
          <a:lstStyle/>
          <a:p>
            <a:pPr algn="ctr"/>
            <a:r>
              <a:rPr lang="bn-BD" sz="3200" dirty="0" smtClean="0">
                <a:latin typeface="Nikosh" pitchFamily="2" charset="0"/>
                <a:cs typeface="Nikosh" pitchFamily="2" charset="0"/>
              </a:rPr>
              <a:t> </a:t>
            </a:r>
            <a:r>
              <a:rPr lang="bn-BD" sz="4000" dirty="0" smtClean="0">
                <a:latin typeface="Nikosh" pitchFamily="2" charset="0"/>
                <a:cs typeface="Nikosh" pitchFamily="2" charset="0"/>
              </a:rPr>
              <a:t>মুল শিরোনামঃ মুল্যবোধ, আইন, স্বাধীনতা ও সাম্য   </a:t>
            </a:r>
            <a:endParaRPr lang="en-US" sz="4000" dirty="0">
              <a:latin typeface="Nikosh" pitchFamily="2" charset="0"/>
              <a:cs typeface="Nikosh" pitchFamily="2" charset="0"/>
            </a:endParaRPr>
          </a:p>
        </p:txBody>
      </p:sp>
      <p:sp>
        <p:nvSpPr>
          <p:cNvPr id="3" name="Content Placeholder 2"/>
          <p:cNvSpPr>
            <a:spLocks noGrp="1"/>
          </p:cNvSpPr>
          <p:nvPr>
            <p:ph idx="1"/>
          </p:nvPr>
        </p:nvSpPr>
        <p:spPr>
          <a:xfrm>
            <a:off x="304800" y="2057400"/>
            <a:ext cx="8534400" cy="2667000"/>
          </a:xfrm>
        </p:spPr>
        <p:txBody>
          <a:bodyPr>
            <a:normAutofit/>
          </a:bodyPr>
          <a:lstStyle/>
          <a:p>
            <a:pPr algn="ctr">
              <a:buNone/>
            </a:pPr>
            <a:r>
              <a:rPr lang="en-US" sz="4000" dirty="0">
                <a:latin typeface="Nikosh" pitchFamily="2" charset="0"/>
                <a:cs typeface="Nikosh" pitchFamily="2" charset="0"/>
              </a:rPr>
              <a:t>অ</a:t>
            </a:r>
            <a:r>
              <a:rPr lang="bn-BD" sz="4000" dirty="0" smtClean="0">
                <a:latin typeface="Nikosh" pitchFamily="2" charset="0"/>
                <a:cs typeface="Nikosh" pitchFamily="2" charset="0"/>
              </a:rPr>
              <a:t>ধ্যায়ঃ ৩   </a:t>
            </a:r>
          </a:p>
          <a:p>
            <a:pPr algn="ctr">
              <a:buNone/>
            </a:pPr>
            <a:r>
              <a:rPr lang="bn-BD" sz="4000" dirty="0" smtClean="0">
                <a:latin typeface="Nikosh" pitchFamily="2" charset="0"/>
                <a:cs typeface="Nikosh" pitchFamily="2" charset="0"/>
              </a:rPr>
              <a:t>আজকের পাঠ/পাঠ ঘোষনাঃ নৈতিকতা, আইন ও নৈতিকতা, স্বাধীনতার সংজ্ঞা</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2"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diamond(in)">
                                      <p:cBhvr>
                                        <p:cTn id="31" dur="2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1"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diamond(in)">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2" nodeType="clickEffect">
                                  <p:stCondLst>
                                    <p:cond delay="0"/>
                                  </p:stCondLst>
                                  <p:childTnLst>
                                    <p:animEffect transition="out" filter="box(in)">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2" nodeType="clickEffect">
                                  <p:stCondLst>
                                    <p:cond delay="0"/>
                                  </p:stCondLst>
                                  <p:childTnLst>
                                    <p:animEffect transition="out" filter="box(in)">
                                      <p:cBhvr>
                                        <p:cTn id="45" dur="500"/>
                                        <p:tgtEl>
                                          <p:spTgt spid="3">
                                            <p:txEl>
                                              <p:pRg st="1" end="1"/>
                                            </p:txEl>
                                          </p:spTgt>
                                        </p:tgtEl>
                                      </p:cBhvr>
                                    </p:animEffect>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71800" y="6858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3" nodeType="clickEffect">
                                  <p:stCondLst>
                                    <p:cond delay="0"/>
                                  </p:stCondLst>
                                  <p:childTnLst>
                                    <p:animEffect transition="out" filter="diamond(in)">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prstClr val="black"/>
                </a:solidFill>
                <a:latin typeface="Nikosh" pitchFamily="2" charset="0"/>
                <a:cs typeface="Nikosh" pitchFamily="2" charset="0"/>
              </a:rPr>
              <a:t>এসো</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বন্ধুরা</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আমার</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একটি</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ভিডিও</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ক্লাস</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দেখ</a:t>
            </a:r>
            <a:endParaRPr lang="en-US" dirty="0"/>
          </a:p>
        </p:txBody>
      </p:sp>
      <p:sp>
        <p:nvSpPr>
          <p:cNvPr id="3" name="Content Placeholder 2"/>
          <p:cNvSpPr>
            <a:spLocks noGrp="1"/>
          </p:cNvSpPr>
          <p:nvPr>
            <p:ph idx="1"/>
          </p:nvPr>
        </p:nvSpPr>
        <p:spPr/>
        <p:txBody>
          <a:bodyPr/>
          <a:lstStyle/>
          <a:p>
            <a:pPr marL="0" indent="0">
              <a:buNone/>
            </a:pPr>
            <a:r>
              <a:rPr lang="en-US" sz="2800">
                <a:latin typeface="Calibri"/>
                <a:ea typeface="Calibri"/>
                <a:cs typeface="Vrinda"/>
              </a:rPr>
              <a:t>https://youtu.be/VS1UsDT_E0M</a:t>
            </a:r>
            <a:endParaRPr lang="en-US"/>
          </a:p>
        </p:txBody>
      </p:sp>
    </p:spTree>
    <p:extLst>
      <p:ext uri="{BB962C8B-B14F-4D97-AF65-F5344CB8AC3E}">
        <p14:creationId xmlns:p14="http://schemas.microsoft.com/office/powerpoint/2010/main" val="52936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1" y="1869745"/>
            <a:ext cx="3372703" cy="4496937"/>
          </a:xfrm>
          <a:prstGeom prst="rect">
            <a:avLst/>
          </a:prstGeom>
        </p:spPr>
      </p:pic>
      <p:pic>
        <p:nvPicPr>
          <p:cNvPr id="4" name="Picture 3"/>
          <p:cNvPicPr>
            <a:picLocks noChangeAspect="1"/>
          </p:cNvPicPr>
          <p:nvPr/>
        </p:nvPicPr>
        <p:blipFill>
          <a:blip r:embed="rId3"/>
          <a:stretch>
            <a:fillRect/>
          </a:stretch>
        </p:blipFill>
        <p:spPr>
          <a:xfrm>
            <a:off x="559914" y="1972102"/>
            <a:ext cx="4399835" cy="4394579"/>
          </a:xfrm>
          <a:prstGeom prst="rect">
            <a:avLst/>
          </a:prstGeom>
        </p:spPr>
      </p:pic>
      <p:sp>
        <p:nvSpPr>
          <p:cNvPr id="6" name="TextBox 5"/>
          <p:cNvSpPr txBox="1"/>
          <p:nvPr/>
        </p:nvSpPr>
        <p:spPr>
          <a:xfrm>
            <a:off x="2133600" y="609600"/>
            <a:ext cx="5254965" cy="707886"/>
          </a:xfrm>
          <a:prstGeom prst="rect">
            <a:avLst/>
          </a:prstGeom>
          <a:noFill/>
        </p:spPr>
        <p:txBody>
          <a:bodyPr wrap="square" rtlCol="0">
            <a:spAutoFit/>
          </a:bodyPr>
          <a:lstStyle/>
          <a:p>
            <a:pPr algn="ctr"/>
            <a:r>
              <a:rPr lang="en-US" sz="4000"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endParaRPr lang="en-US" sz="4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Tree>
    <p:extLst>
      <p:ext uri="{BB962C8B-B14F-4D97-AF65-F5344CB8AC3E}">
        <p14:creationId xmlns:p14="http://schemas.microsoft.com/office/powerpoint/2010/main" val="178219925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6">
                                            <p:txEl>
                                              <p:pRg st="0" end="0"/>
                                            </p:txEl>
                                          </p:spTgt>
                                        </p:tgtEl>
                                      </p:cBhvr>
                                    </p:animEffect>
                                    <p:set>
                                      <p:cBhvr>
                                        <p:cTn id="17" dur="1" fill="hold">
                                          <p:stCondLst>
                                            <p:cond delay="19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P spid="6" grpId="2"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pic>
        <p:nvPicPr>
          <p:cNvPr id="4" name="Content Placeholder 3"/>
          <p:cNvPicPr>
            <a:picLocks noGrp="1" noChangeAspect="1"/>
          </p:cNvPicPr>
          <p:nvPr>
            <p:ph idx="1"/>
          </p:nvPr>
        </p:nvPicPr>
        <p:blipFill>
          <a:blip r:embed="rId2"/>
          <a:stretch>
            <a:fillRect/>
          </a:stretch>
        </p:blipFill>
        <p:spPr>
          <a:xfrm>
            <a:off x="990600" y="1600200"/>
            <a:ext cx="6705600" cy="437109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324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united-nations-lesson.jpg"/>
          <p:cNvPicPr>
            <a:picLocks noGrp="1" noChangeAspect="1"/>
          </p:cNvPicPr>
          <p:nvPr>
            <p:ph idx="1"/>
          </p:nvPr>
        </p:nvPicPr>
        <p:blipFill>
          <a:blip r:embed="rId2"/>
          <a:stretch>
            <a:fillRect/>
          </a:stretch>
        </p:blipFill>
        <p:spPr>
          <a:xfrm>
            <a:off x="870092" y="2410618"/>
            <a:ext cx="7130908" cy="3502902"/>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1722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united-nations-lesson.jpg"/>
          <p:cNvPicPr>
            <a:picLocks noGrp="1" noChangeAspect="1"/>
          </p:cNvPicPr>
          <p:nvPr>
            <p:ph idx="1"/>
          </p:nvPr>
        </p:nvPicPr>
        <p:blipFill>
          <a:blip r:embed="rId2"/>
          <a:stretch>
            <a:fillRect/>
          </a:stretch>
        </p:blipFill>
        <p:spPr>
          <a:xfrm>
            <a:off x="685800" y="2362200"/>
            <a:ext cx="3893430" cy="3200400"/>
          </a:xfrm>
        </p:spPr>
      </p:pic>
      <p:pic>
        <p:nvPicPr>
          <p:cNvPr id="5" name="Content Placeholder 3" descr="file.png"/>
          <p:cNvPicPr>
            <a:picLocks noChangeAspect="1"/>
          </p:cNvPicPr>
          <p:nvPr/>
        </p:nvPicPr>
        <p:blipFill>
          <a:blip r:embed="rId3"/>
          <a:stretch>
            <a:fillRect/>
          </a:stretch>
        </p:blipFill>
        <p:spPr>
          <a:xfrm>
            <a:off x="5334000" y="2209800"/>
            <a:ext cx="2381250" cy="1438275"/>
          </a:xfrm>
          <a:prstGeom prst="rect">
            <a:avLst/>
          </a:prstGeom>
        </p:spPr>
      </p:pic>
      <p:pic>
        <p:nvPicPr>
          <p:cNvPr id="6" name="Content Placeholder 3" descr="file.png"/>
          <p:cNvPicPr>
            <a:picLocks noChangeAspect="1"/>
          </p:cNvPicPr>
          <p:nvPr/>
        </p:nvPicPr>
        <p:blipFill>
          <a:blip r:embed="rId4"/>
          <a:stretch>
            <a:fillRect/>
          </a:stretch>
        </p:blipFill>
        <p:spPr>
          <a:xfrm>
            <a:off x="5781676" y="3886200"/>
            <a:ext cx="1676400" cy="16764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mph" presetSubtype="1" grpId="1" nodeType="clickEffect">
                                  <p:stCondLst>
                                    <p:cond delay="0"/>
                                  </p:stCondLst>
                                  <p:childTnLst>
                                    <p:set>
                                      <p:cBhvr override="childStyle">
                                        <p:cTn id="12" dur="indefinite"/>
                                        <p:tgtEl>
                                          <p:spTgt spid="2"/>
                                        </p:tgtEl>
                                        <p:attrNameLst>
                                          <p:attrName>style.fontStyle</p:attrName>
                                        </p:attrNameLst>
                                      </p:cBhvr>
                                      <p:to>
                                        <p:strVal val="normal"/>
                                      </p:to>
                                    </p:set>
                                    <p:set>
                                      <p:cBhvr override="childStyle">
                                        <p:cTn id="13" dur="indefinite"/>
                                        <p:tgtEl>
                                          <p:spTgt spid="2"/>
                                        </p:tgtEl>
                                        <p:attrNameLst>
                                          <p:attrName>style.fontWeight</p:attrName>
                                        </p:attrNameLst>
                                      </p:cBhvr>
                                      <p:to>
                                        <p:strVal val="bold"/>
                                      </p:to>
                                    </p:set>
                                    <p:set>
                                      <p:cBhvr override="childStyle">
                                        <p:cTn id="14" dur="indefinite"/>
                                        <p:tgtEl>
                                          <p:spTgt spid="2"/>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2"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3" nodeType="clickEffect">
                                  <p:stCondLst>
                                    <p:cond delay="0"/>
                                  </p:stCondLst>
                                  <p:childTnLst>
                                    <p:animScale>
                                      <p:cBhvr>
                                        <p:cTn id="23"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114</TotalTime>
  <Words>2124</Words>
  <Application>Microsoft Office PowerPoint</Application>
  <PresentationFormat>On-screen Show (4:3)</PresentationFormat>
  <Paragraphs>199</Paragraphs>
  <Slides>40</Slides>
  <Notes>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Flow</vt:lpstr>
      <vt:lpstr>Concourse</vt:lpstr>
      <vt:lpstr>Theme1</vt:lpstr>
      <vt:lpstr>        শুভেচ্ছা/ স্বাগতম</vt:lpstr>
      <vt:lpstr>শিক্ষক পরিচিতি</vt:lpstr>
      <vt:lpstr>  পাঠ পরিচিতি</vt:lpstr>
      <vt:lpstr> মুল শিরোনামঃ মুল্যবোধ, আইন, স্বাধীনতা ও সাম্য   </vt:lpstr>
      <vt:lpstr>এসো বন্ধুরা আমার একটি ভিডিও ক্লাস দেখ</vt:lpstr>
      <vt:lpstr>PowerPoint Presentation</vt:lpstr>
      <vt:lpstr>নিচের  ছবি গুলো লক্ষ্য করি  </vt:lpstr>
      <vt:lpstr>নিচের  ছবি গুলো লক্ষ্য করি</vt:lpstr>
      <vt:lpstr>নিচের  ছবি গুলো লক্ষ্য করি</vt:lpstr>
      <vt:lpstr>নিচের  ছবি গুলো লক্ষ্য করি</vt:lpstr>
      <vt:lpstr>নিচের  ছবি গুলো লক্ষ্য করি</vt:lpstr>
      <vt:lpstr>   প্রারম্ভিক বক্তব্য</vt:lpstr>
      <vt:lpstr>   শিখন ফল </vt:lpstr>
      <vt:lpstr> শিখন ফলের আলোকে প্রশ্ন  </vt:lpstr>
      <vt:lpstr>   একক কাজের প্রশ্ন</vt:lpstr>
      <vt:lpstr>একক কাজের সমাধান</vt:lpstr>
      <vt:lpstr>একক কাজের সমাধান</vt:lpstr>
      <vt:lpstr>একক কাজের সমাধান</vt:lpstr>
      <vt:lpstr>জোড়ায় কাজ</vt:lpstr>
      <vt:lpstr>PowerPoint Presentation</vt:lpstr>
      <vt:lpstr>   জোড়ায় কাজের প্রশ্ন</vt:lpstr>
      <vt:lpstr>জোড়ায় কাজের সমাধান</vt:lpstr>
      <vt:lpstr>জোড়ায় কাজের সমাধান</vt:lpstr>
      <vt:lpstr>জোড়ায় কাজের সমাধান</vt:lpstr>
      <vt:lpstr>দলীয় কাজ</vt:lpstr>
      <vt:lpstr>দলীয় কাজ</vt:lpstr>
      <vt:lpstr>PowerPoint Presentation</vt:lpstr>
      <vt:lpstr>     দলীয় কাজের প্রশ্ন </vt:lpstr>
      <vt:lpstr>দলীয় কাজের সমাধান </vt:lpstr>
      <vt:lpstr>দলীয় কাজের সমাধান </vt:lpstr>
      <vt:lpstr>মুল্যায়ন</vt:lpstr>
      <vt:lpstr>জ্ঞান মুলক,অনুধাবন মুলক, প্রয়োগ মুলক প্রশ্ন   </vt:lpstr>
      <vt:lpstr>জ্ঞান মুলক,অনুধাবন মুলক, প্রয়োগ মুলক প্রশ্ন   </vt:lpstr>
      <vt:lpstr> জ্ঞান মুলক,অনুধাবন মুলক, প্রয়োগ মুলক প্রশ্ন  </vt:lpstr>
      <vt:lpstr>বহুপদি সমাপ্তিসুচক বহুনির্বাচনি প্রশ্ন</vt:lpstr>
      <vt:lpstr>উচ্চতর দক্ষতা ও  বহুপদী সমাপ্তি সুচক বহুর্নিবাচনী প্রশ্ন </vt:lpstr>
      <vt:lpstr>উচ্চতর দক্ষতা  বহুপদী সমাপ্তি সুচক অভিন্ন তথ্য ভিত্তিক  বহুর্নিবাচনী প্রশ্ন </vt:lpstr>
      <vt:lpstr>     সমাধান</vt:lpstr>
      <vt:lpstr>   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36</cp:revision>
  <dcterms:created xsi:type="dcterms:W3CDTF">2006-08-16T00:00:00Z</dcterms:created>
  <dcterms:modified xsi:type="dcterms:W3CDTF">2020-09-03T07:10:10Z</dcterms:modified>
</cp:coreProperties>
</file>