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297" r:id="rId4"/>
    <p:sldId id="298" r:id="rId5"/>
    <p:sldId id="258" r:id="rId6"/>
    <p:sldId id="259" r:id="rId7"/>
    <p:sldId id="312" r:id="rId8"/>
    <p:sldId id="260" r:id="rId9"/>
    <p:sldId id="261" r:id="rId10"/>
    <p:sldId id="262" r:id="rId11"/>
    <p:sldId id="263" r:id="rId12"/>
    <p:sldId id="264" r:id="rId13"/>
    <p:sldId id="265" r:id="rId14"/>
    <p:sldId id="266" r:id="rId15"/>
    <p:sldId id="296" r:id="rId16"/>
    <p:sldId id="267" r:id="rId17"/>
    <p:sldId id="268" r:id="rId18"/>
    <p:sldId id="269" r:id="rId19"/>
    <p:sldId id="299" r:id="rId20"/>
    <p:sldId id="270" r:id="rId21"/>
    <p:sldId id="295" r:id="rId22"/>
    <p:sldId id="271" r:id="rId23"/>
    <p:sldId id="311" r:id="rId24"/>
    <p:sldId id="272" r:id="rId25"/>
    <p:sldId id="273" r:id="rId26"/>
    <p:sldId id="300" r:id="rId27"/>
    <p:sldId id="276" r:id="rId28"/>
    <p:sldId id="277" r:id="rId29"/>
    <p:sldId id="309" r:id="rId30"/>
    <p:sldId id="278" r:id="rId31"/>
    <p:sldId id="280" r:id="rId32"/>
    <p:sldId id="301" r:id="rId33"/>
    <p:sldId id="281" r:id="rId34"/>
    <p:sldId id="282" r:id="rId35"/>
    <p:sldId id="302" r:id="rId36"/>
    <p:sldId id="303" r:id="rId37"/>
    <p:sldId id="304" r:id="rId38"/>
    <p:sldId id="305" r:id="rId39"/>
    <p:sldId id="306" r:id="rId40"/>
    <p:sldId id="307" r:id="rId41"/>
    <p:sldId id="308" r:id="rId42"/>
    <p:sldId id="289" r:id="rId43"/>
    <p:sldId id="290"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BFA640-053E-4712-8A64-E8CF3C9F0C4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1AADE9DB-BF63-4CA7-BB6D-F6E5DF051AE3}">
      <dgm:prSet phldrT="[Text]" custT="1"/>
      <dgm:spPr/>
      <dgm:t>
        <a:bodyPr/>
        <a:lstStyle/>
        <a:p>
          <a:r>
            <a:rPr lang="bn-BD" sz="3600" dirty="0" smtClean="0">
              <a:latin typeface="Nikosh" pitchFamily="2" charset="0"/>
              <a:cs typeface="Nikosh" pitchFamily="2" charset="0"/>
            </a:rPr>
            <a:t>স্বাধীনতা </a:t>
          </a:r>
          <a:endParaRPr lang="en-US" sz="3600" dirty="0">
            <a:latin typeface="Nikosh" pitchFamily="2" charset="0"/>
            <a:cs typeface="Nikosh" pitchFamily="2" charset="0"/>
          </a:endParaRPr>
        </a:p>
      </dgm:t>
    </dgm:pt>
    <dgm:pt modelId="{FE7C4C8D-4EF8-499C-954B-246B36E899D5}" type="parTrans" cxnId="{00F108DF-3FA8-4992-B480-AA40BFF46075}">
      <dgm:prSet/>
      <dgm:spPr/>
      <dgm:t>
        <a:bodyPr/>
        <a:lstStyle/>
        <a:p>
          <a:endParaRPr lang="en-US"/>
        </a:p>
      </dgm:t>
    </dgm:pt>
    <dgm:pt modelId="{CD912977-79DA-4B6E-A77E-E5D6768211DB}" type="sibTrans" cxnId="{00F108DF-3FA8-4992-B480-AA40BFF46075}">
      <dgm:prSet/>
      <dgm:spPr/>
      <dgm:t>
        <a:bodyPr/>
        <a:lstStyle/>
        <a:p>
          <a:endParaRPr lang="en-US"/>
        </a:p>
      </dgm:t>
    </dgm:pt>
    <dgm:pt modelId="{7852EF60-A437-4D53-9FE4-18D0698B1C43}">
      <dgm:prSet phldrT="[Text]" custT="1"/>
      <dgm:spPr/>
      <dgm:t>
        <a:bodyPr/>
        <a:lstStyle/>
        <a:p>
          <a:pPr algn="l"/>
          <a:r>
            <a:rPr lang="bn-BD" sz="1600" dirty="0" smtClean="0">
              <a:latin typeface="Nikosh" pitchFamily="2" charset="0"/>
              <a:cs typeface="Nikosh" pitchFamily="2" charset="0"/>
            </a:rPr>
            <a:t>১</a:t>
          </a:r>
          <a:r>
            <a:rPr lang="bn-BD" sz="3200" dirty="0" smtClean="0">
              <a:latin typeface="Nikosh" pitchFamily="2" charset="0"/>
              <a:cs typeface="Nikosh" pitchFamily="2" charset="0"/>
            </a:rPr>
            <a:t>। ব্যক্তিগত স্বাধীনতা বা পৌর স্বাধীনতা</a:t>
          </a:r>
        </a:p>
        <a:p>
          <a:pPr algn="l"/>
          <a:r>
            <a:rPr lang="bn-BD" sz="3200" dirty="0" smtClean="0">
              <a:latin typeface="Nikosh" pitchFamily="2" charset="0"/>
              <a:cs typeface="Nikosh" pitchFamily="2" charset="0"/>
            </a:rPr>
            <a:t>২। প্রাকৃতিক স্বাধীনতা   </a:t>
          </a:r>
          <a:endParaRPr lang="en-US" sz="3200" dirty="0">
            <a:latin typeface="Nikosh" pitchFamily="2" charset="0"/>
            <a:cs typeface="Nikosh" pitchFamily="2" charset="0"/>
          </a:endParaRPr>
        </a:p>
      </dgm:t>
    </dgm:pt>
    <dgm:pt modelId="{032DB930-9416-4EE4-B18B-1892608CFC27}" type="parTrans" cxnId="{8BF5599C-D334-4D37-A877-DE19C7BF80B5}">
      <dgm:prSet/>
      <dgm:spPr/>
      <dgm:t>
        <a:bodyPr/>
        <a:lstStyle/>
        <a:p>
          <a:endParaRPr lang="en-US"/>
        </a:p>
      </dgm:t>
    </dgm:pt>
    <dgm:pt modelId="{244C9D1D-AF8E-4AC0-A665-5AC5E5748E96}" type="sibTrans" cxnId="{8BF5599C-D334-4D37-A877-DE19C7BF80B5}">
      <dgm:prSet/>
      <dgm:spPr/>
      <dgm:t>
        <a:bodyPr/>
        <a:lstStyle/>
        <a:p>
          <a:endParaRPr lang="en-US"/>
        </a:p>
      </dgm:t>
    </dgm:pt>
    <dgm:pt modelId="{26EE55AE-98A2-40E5-A139-20440CD2ED2A}">
      <dgm:prSet custT="1"/>
      <dgm:spPr/>
      <dgm:t>
        <a:bodyPr/>
        <a:lstStyle/>
        <a:p>
          <a:r>
            <a:rPr lang="bn-BD" sz="3200" dirty="0" smtClean="0">
              <a:latin typeface="Nikosh" pitchFamily="2" charset="0"/>
              <a:cs typeface="Nikosh" pitchFamily="2" charset="0"/>
            </a:rPr>
            <a:t>৩। আইনগত স্বাধীনতা </a:t>
          </a:r>
        </a:p>
        <a:p>
          <a:r>
            <a:rPr lang="bn-BD" sz="3200" dirty="0" smtClean="0">
              <a:latin typeface="Nikosh" pitchFamily="2" charset="0"/>
              <a:cs typeface="Nikosh" pitchFamily="2" charset="0"/>
            </a:rPr>
            <a:t> ৪। সামাজিক স্বাধীনতা</a:t>
          </a:r>
          <a:endParaRPr lang="en-US" sz="3200" dirty="0"/>
        </a:p>
      </dgm:t>
    </dgm:pt>
    <dgm:pt modelId="{9F6593DD-2036-43E7-8761-3503C1AAB42C}" type="parTrans" cxnId="{F0C7CDFB-C471-4776-A081-9D517865AD05}">
      <dgm:prSet/>
      <dgm:spPr/>
      <dgm:t>
        <a:bodyPr/>
        <a:lstStyle/>
        <a:p>
          <a:endParaRPr lang="en-US"/>
        </a:p>
      </dgm:t>
    </dgm:pt>
    <dgm:pt modelId="{33E03C68-9C1E-4E7B-947B-0B5226A47213}" type="sibTrans" cxnId="{F0C7CDFB-C471-4776-A081-9D517865AD05}">
      <dgm:prSet/>
      <dgm:spPr/>
      <dgm:t>
        <a:bodyPr/>
        <a:lstStyle/>
        <a:p>
          <a:endParaRPr lang="en-US"/>
        </a:p>
      </dgm:t>
    </dgm:pt>
    <dgm:pt modelId="{151F6504-5419-4622-A3FE-B05E8517EFE3}">
      <dgm:prSet custT="1"/>
      <dgm:spPr/>
      <dgm:t>
        <a:bodyPr/>
        <a:lstStyle/>
        <a:p>
          <a:pPr algn="l"/>
          <a:r>
            <a:rPr lang="bn-BD" sz="3200" dirty="0" smtClean="0">
              <a:latin typeface="Nikosh" pitchFamily="2" charset="0"/>
              <a:cs typeface="Nikosh" pitchFamily="2" charset="0"/>
            </a:rPr>
            <a:t>৫। রাজনৈতিক স্বাধীনতা  </a:t>
          </a:r>
          <a:endParaRPr lang="en-US" sz="3200" dirty="0" smtClean="0">
            <a:latin typeface="Nikosh" pitchFamily="2" charset="0"/>
            <a:cs typeface="Nikosh" pitchFamily="2" charset="0"/>
          </a:endParaRPr>
        </a:p>
        <a:p>
          <a:pPr algn="l"/>
          <a:r>
            <a:rPr lang="bn-BD" sz="3200" dirty="0" smtClean="0">
              <a:latin typeface="Nikosh" pitchFamily="2" charset="0"/>
              <a:cs typeface="Nikosh" pitchFamily="2" charset="0"/>
            </a:rPr>
            <a:t>৬। অর্থনৈতিক স্বাধীনতা    </a:t>
          </a:r>
          <a:endParaRPr lang="en-US" sz="3200" dirty="0" smtClean="0">
            <a:latin typeface="Nikosh" pitchFamily="2" charset="0"/>
            <a:cs typeface="Nikosh" pitchFamily="2" charset="0"/>
          </a:endParaRPr>
        </a:p>
        <a:p>
          <a:pPr algn="l"/>
          <a:r>
            <a:rPr lang="bn-BD" sz="3200" dirty="0" smtClean="0">
              <a:latin typeface="Nikosh" pitchFamily="2" charset="0"/>
              <a:cs typeface="Nikosh" pitchFamily="2" charset="0"/>
            </a:rPr>
            <a:t>৭। জাতীয় স্বাধীনতা</a:t>
          </a:r>
          <a:endParaRPr lang="en-US" sz="3200" dirty="0"/>
        </a:p>
      </dgm:t>
    </dgm:pt>
    <dgm:pt modelId="{A2997975-E6BE-4DD8-8504-24608990C7FE}" type="parTrans" cxnId="{6481C5B7-6695-4D94-BE8F-D03EB54EF678}">
      <dgm:prSet/>
      <dgm:spPr/>
      <dgm:t>
        <a:bodyPr/>
        <a:lstStyle/>
        <a:p>
          <a:endParaRPr lang="en-US"/>
        </a:p>
      </dgm:t>
    </dgm:pt>
    <dgm:pt modelId="{655180FF-21C0-436D-B79F-ADD9EAED69FF}" type="sibTrans" cxnId="{6481C5B7-6695-4D94-BE8F-D03EB54EF678}">
      <dgm:prSet/>
      <dgm:spPr/>
      <dgm:t>
        <a:bodyPr/>
        <a:lstStyle/>
        <a:p>
          <a:endParaRPr lang="en-US"/>
        </a:p>
      </dgm:t>
    </dgm:pt>
    <dgm:pt modelId="{73264B05-F0AF-4C75-8B4E-F15D389C303C}" type="pres">
      <dgm:prSet presAssocID="{73BFA640-053E-4712-8A64-E8CF3C9F0C46}" presName="Name0" presStyleCnt="0">
        <dgm:presLayoutVars>
          <dgm:chPref val="1"/>
          <dgm:dir/>
          <dgm:animOne val="branch"/>
          <dgm:animLvl val="lvl"/>
          <dgm:resizeHandles/>
        </dgm:presLayoutVars>
      </dgm:prSet>
      <dgm:spPr/>
      <dgm:t>
        <a:bodyPr/>
        <a:lstStyle/>
        <a:p>
          <a:endParaRPr lang="en-US"/>
        </a:p>
      </dgm:t>
    </dgm:pt>
    <dgm:pt modelId="{E73C7F3E-7EA2-4BC8-B873-34F3FE5516AB}" type="pres">
      <dgm:prSet presAssocID="{1AADE9DB-BF63-4CA7-BB6D-F6E5DF051AE3}" presName="vertOne" presStyleCnt="0"/>
      <dgm:spPr/>
    </dgm:pt>
    <dgm:pt modelId="{99D86C89-F950-4E16-B9B1-825BB2A142F2}" type="pres">
      <dgm:prSet presAssocID="{1AADE9DB-BF63-4CA7-BB6D-F6E5DF051AE3}" presName="txOne" presStyleLbl="node0" presStyleIdx="0" presStyleCnt="1" custScaleY="24978" custLinFactNeighborX="-36" custLinFactNeighborY="-73768">
        <dgm:presLayoutVars>
          <dgm:chPref val="3"/>
        </dgm:presLayoutVars>
      </dgm:prSet>
      <dgm:spPr/>
      <dgm:t>
        <a:bodyPr/>
        <a:lstStyle/>
        <a:p>
          <a:endParaRPr lang="en-US"/>
        </a:p>
      </dgm:t>
    </dgm:pt>
    <dgm:pt modelId="{1B7B6C0E-7700-40F8-B953-D11336232974}" type="pres">
      <dgm:prSet presAssocID="{1AADE9DB-BF63-4CA7-BB6D-F6E5DF051AE3}" presName="parTransOne" presStyleCnt="0"/>
      <dgm:spPr/>
    </dgm:pt>
    <dgm:pt modelId="{467C89D3-CE08-411A-A579-1201E97ACDD8}" type="pres">
      <dgm:prSet presAssocID="{1AADE9DB-BF63-4CA7-BB6D-F6E5DF051AE3}" presName="horzOne" presStyleCnt="0"/>
      <dgm:spPr/>
    </dgm:pt>
    <dgm:pt modelId="{9E20E571-B42A-4B69-9B1A-B2A468DF39E2}" type="pres">
      <dgm:prSet presAssocID="{7852EF60-A437-4D53-9FE4-18D0698B1C43}" presName="vertTwo" presStyleCnt="0"/>
      <dgm:spPr/>
    </dgm:pt>
    <dgm:pt modelId="{629D37D0-9FB4-430F-84C4-56DB737B0C36}" type="pres">
      <dgm:prSet presAssocID="{7852EF60-A437-4D53-9FE4-18D0698B1C43}" presName="txTwo" presStyleLbl="node2" presStyleIdx="0" presStyleCnt="3" custScaleX="94666" custScaleY="71456" custLinFactNeighborX="-114" custLinFactNeighborY="-7610">
        <dgm:presLayoutVars>
          <dgm:chPref val="3"/>
        </dgm:presLayoutVars>
      </dgm:prSet>
      <dgm:spPr/>
      <dgm:t>
        <a:bodyPr/>
        <a:lstStyle/>
        <a:p>
          <a:endParaRPr lang="en-US"/>
        </a:p>
      </dgm:t>
    </dgm:pt>
    <dgm:pt modelId="{F31D7B4E-6BDE-455A-A94B-84CE90645F83}" type="pres">
      <dgm:prSet presAssocID="{7852EF60-A437-4D53-9FE4-18D0698B1C43}" presName="horzTwo" presStyleCnt="0"/>
      <dgm:spPr/>
    </dgm:pt>
    <dgm:pt modelId="{1BD6862C-B7C4-4CC2-89C7-631969A43281}" type="pres">
      <dgm:prSet presAssocID="{244C9D1D-AF8E-4AC0-A665-5AC5E5748E96}" presName="sibSpaceTwo" presStyleCnt="0"/>
      <dgm:spPr/>
    </dgm:pt>
    <dgm:pt modelId="{22561E29-06B2-46C3-B86C-00C98AA4CD58}" type="pres">
      <dgm:prSet presAssocID="{26EE55AE-98A2-40E5-A139-20440CD2ED2A}" presName="vertTwo" presStyleCnt="0"/>
      <dgm:spPr/>
    </dgm:pt>
    <dgm:pt modelId="{0C3E5F97-325D-468C-8012-0B6CE55A4B84}" type="pres">
      <dgm:prSet presAssocID="{26EE55AE-98A2-40E5-A139-20440CD2ED2A}" presName="txTwo" presStyleLbl="node2" presStyleIdx="1" presStyleCnt="3" custScaleX="87573" custScaleY="64317" custLinFactNeighborX="-2838" custLinFactNeighborY="-3333">
        <dgm:presLayoutVars>
          <dgm:chPref val="3"/>
        </dgm:presLayoutVars>
      </dgm:prSet>
      <dgm:spPr/>
      <dgm:t>
        <a:bodyPr/>
        <a:lstStyle/>
        <a:p>
          <a:endParaRPr lang="en-US"/>
        </a:p>
      </dgm:t>
    </dgm:pt>
    <dgm:pt modelId="{01528287-A2AC-45DE-8334-EA0C8B6BB270}" type="pres">
      <dgm:prSet presAssocID="{26EE55AE-98A2-40E5-A139-20440CD2ED2A}" presName="horzTwo" presStyleCnt="0"/>
      <dgm:spPr/>
    </dgm:pt>
    <dgm:pt modelId="{6BB698E4-9254-4127-88E4-13A398F8F919}" type="pres">
      <dgm:prSet presAssocID="{33E03C68-9C1E-4E7B-947B-0B5226A47213}" presName="sibSpaceTwo" presStyleCnt="0"/>
      <dgm:spPr/>
    </dgm:pt>
    <dgm:pt modelId="{63896D68-EB63-47A0-BF9D-B48D3C7083FA}" type="pres">
      <dgm:prSet presAssocID="{151F6504-5419-4622-A3FE-B05E8517EFE3}" presName="vertTwo" presStyleCnt="0"/>
      <dgm:spPr/>
    </dgm:pt>
    <dgm:pt modelId="{E2A414B9-A76C-4FB4-AB1C-EF9F8308A5F5}" type="pres">
      <dgm:prSet presAssocID="{151F6504-5419-4622-A3FE-B05E8517EFE3}" presName="txTwo" presStyleLbl="node2" presStyleIdx="2" presStyleCnt="3" custScaleX="109431" custScaleY="73789" custLinFactNeighborX="-2781" custLinFactNeighborY="-3333">
        <dgm:presLayoutVars>
          <dgm:chPref val="3"/>
        </dgm:presLayoutVars>
      </dgm:prSet>
      <dgm:spPr/>
      <dgm:t>
        <a:bodyPr/>
        <a:lstStyle/>
        <a:p>
          <a:endParaRPr lang="en-US"/>
        </a:p>
      </dgm:t>
    </dgm:pt>
    <dgm:pt modelId="{926850F0-058A-4B8B-AA26-707F10CEA725}" type="pres">
      <dgm:prSet presAssocID="{151F6504-5419-4622-A3FE-B05E8517EFE3}" presName="horzTwo" presStyleCnt="0"/>
      <dgm:spPr/>
    </dgm:pt>
  </dgm:ptLst>
  <dgm:cxnLst>
    <dgm:cxn modelId="{A095E825-E00B-4035-BAB8-A55AC3FF18E5}" type="presOf" srcId="{26EE55AE-98A2-40E5-A139-20440CD2ED2A}" destId="{0C3E5F97-325D-468C-8012-0B6CE55A4B84}" srcOrd="0" destOrd="0" presId="urn:microsoft.com/office/officeart/2005/8/layout/hierarchy4"/>
    <dgm:cxn modelId="{F0C7CDFB-C471-4776-A081-9D517865AD05}" srcId="{1AADE9DB-BF63-4CA7-BB6D-F6E5DF051AE3}" destId="{26EE55AE-98A2-40E5-A139-20440CD2ED2A}" srcOrd="1" destOrd="0" parTransId="{9F6593DD-2036-43E7-8761-3503C1AAB42C}" sibTransId="{33E03C68-9C1E-4E7B-947B-0B5226A47213}"/>
    <dgm:cxn modelId="{00F108DF-3FA8-4992-B480-AA40BFF46075}" srcId="{73BFA640-053E-4712-8A64-E8CF3C9F0C46}" destId="{1AADE9DB-BF63-4CA7-BB6D-F6E5DF051AE3}" srcOrd="0" destOrd="0" parTransId="{FE7C4C8D-4EF8-499C-954B-246B36E899D5}" sibTransId="{CD912977-79DA-4B6E-A77E-E5D6768211DB}"/>
    <dgm:cxn modelId="{08E5D263-1828-4255-AC33-E3552853BB70}" type="presOf" srcId="{151F6504-5419-4622-A3FE-B05E8517EFE3}" destId="{E2A414B9-A76C-4FB4-AB1C-EF9F8308A5F5}" srcOrd="0" destOrd="0" presId="urn:microsoft.com/office/officeart/2005/8/layout/hierarchy4"/>
    <dgm:cxn modelId="{3576D608-1C9A-48C7-ADDB-EDA2C6A37AC6}" type="presOf" srcId="{7852EF60-A437-4D53-9FE4-18D0698B1C43}" destId="{629D37D0-9FB4-430F-84C4-56DB737B0C36}" srcOrd="0" destOrd="0" presId="urn:microsoft.com/office/officeart/2005/8/layout/hierarchy4"/>
    <dgm:cxn modelId="{8BF5599C-D334-4D37-A877-DE19C7BF80B5}" srcId="{1AADE9DB-BF63-4CA7-BB6D-F6E5DF051AE3}" destId="{7852EF60-A437-4D53-9FE4-18D0698B1C43}" srcOrd="0" destOrd="0" parTransId="{032DB930-9416-4EE4-B18B-1892608CFC27}" sibTransId="{244C9D1D-AF8E-4AC0-A665-5AC5E5748E96}"/>
    <dgm:cxn modelId="{7AF6499E-473E-4C6F-84DA-882A762ED1DA}" type="presOf" srcId="{1AADE9DB-BF63-4CA7-BB6D-F6E5DF051AE3}" destId="{99D86C89-F950-4E16-B9B1-825BB2A142F2}" srcOrd="0" destOrd="0" presId="urn:microsoft.com/office/officeart/2005/8/layout/hierarchy4"/>
    <dgm:cxn modelId="{6481C5B7-6695-4D94-BE8F-D03EB54EF678}" srcId="{1AADE9DB-BF63-4CA7-BB6D-F6E5DF051AE3}" destId="{151F6504-5419-4622-A3FE-B05E8517EFE3}" srcOrd="2" destOrd="0" parTransId="{A2997975-E6BE-4DD8-8504-24608990C7FE}" sibTransId="{655180FF-21C0-436D-B79F-ADD9EAED69FF}"/>
    <dgm:cxn modelId="{36118FAD-073C-4839-90A9-29E251537FFA}" type="presOf" srcId="{73BFA640-053E-4712-8A64-E8CF3C9F0C46}" destId="{73264B05-F0AF-4C75-8B4E-F15D389C303C}" srcOrd="0" destOrd="0" presId="urn:microsoft.com/office/officeart/2005/8/layout/hierarchy4"/>
    <dgm:cxn modelId="{EAD32E23-666B-4236-B7B4-F3516074BBEB}" type="presParOf" srcId="{73264B05-F0AF-4C75-8B4E-F15D389C303C}" destId="{E73C7F3E-7EA2-4BC8-B873-34F3FE5516AB}" srcOrd="0" destOrd="0" presId="urn:microsoft.com/office/officeart/2005/8/layout/hierarchy4"/>
    <dgm:cxn modelId="{9BE1E051-2743-4AAE-B17D-259CC46B7B23}" type="presParOf" srcId="{E73C7F3E-7EA2-4BC8-B873-34F3FE5516AB}" destId="{99D86C89-F950-4E16-B9B1-825BB2A142F2}" srcOrd="0" destOrd="0" presId="urn:microsoft.com/office/officeart/2005/8/layout/hierarchy4"/>
    <dgm:cxn modelId="{242E087F-7CAE-4E9E-BC42-399434541F14}" type="presParOf" srcId="{E73C7F3E-7EA2-4BC8-B873-34F3FE5516AB}" destId="{1B7B6C0E-7700-40F8-B953-D11336232974}" srcOrd="1" destOrd="0" presId="urn:microsoft.com/office/officeart/2005/8/layout/hierarchy4"/>
    <dgm:cxn modelId="{0E38732D-7ADF-441F-A9C5-FF70631D3D26}" type="presParOf" srcId="{E73C7F3E-7EA2-4BC8-B873-34F3FE5516AB}" destId="{467C89D3-CE08-411A-A579-1201E97ACDD8}" srcOrd="2" destOrd="0" presId="urn:microsoft.com/office/officeart/2005/8/layout/hierarchy4"/>
    <dgm:cxn modelId="{11B1D18A-0A8D-4738-B4E2-F168D3494E54}" type="presParOf" srcId="{467C89D3-CE08-411A-A579-1201E97ACDD8}" destId="{9E20E571-B42A-4B69-9B1A-B2A468DF39E2}" srcOrd="0" destOrd="0" presId="urn:microsoft.com/office/officeart/2005/8/layout/hierarchy4"/>
    <dgm:cxn modelId="{A63EA7BA-11A0-4414-B8A6-B20464C87DEE}" type="presParOf" srcId="{9E20E571-B42A-4B69-9B1A-B2A468DF39E2}" destId="{629D37D0-9FB4-430F-84C4-56DB737B0C36}" srcOrd="0" destOrd="0" presId="urn:microsoft.com/office/officeart/2005/8/layout/hierarchy4"/>
    <dgm:cxn modelId="{67B0CBF9-F814-456E-B6CF-5A5C2D87E3E8}" type="presParOf" srcId="{9E20E571-B42A-4B69-9B1A-B2A468DF39E2}" destId="{F31D7B4E-6BDE-455A-A94B-84CE90645F83}" srcOrd="1" destOrd="0" presId="urn:microsoft.com/office/officeart/2005/8/layout/hierarchy4"/>
    <dgm:cxn modelId="{F31C0F87-7790-42F7-9A20-3C20B7692426}" type="presParOf" srcId="{467C89D3-CE08-411A-A579-1201E97ACDD8}" destId="{1BD6862C-B7C4-4CC2-89C7-631969A43281}" srcOrd="1" destOrd="0" presId="urn:microsoft.com/office/officeart/2005/8/layout/hierarchy4"/>
    <dgm:cxn modelId="{9666FCEA-93EC-4620-9F88-209C7D4A6609}" type="presParOf" srcId="{467C89D3-CE08-411A-A579-1201E97ACDD8}" destId="{22561E29-06B2-46C3-B86C-00C98AA4CD58}" srcOrd="2" destOrd="0" presId="urn:microsoft.com/office/officeart/2005/8/layout/hierarchy4"/>
    <dgm:cxn modelId="{9963A409-2185-4E51-B768-EDD170D86138}" type="presParOf" srcId="{22561E29-06B2-46C3-B86C-00C98AA4CD58}" destId="{0C3E5F97-325D-468C-8012-0B6CE55A4B84}" srcOrd="0" destOrd="0" presId="urn:microsoft.com/office/officeart/2005/8/layout/hierarchy4"/>
    <dgm:cxn modelId="{979AC3AF-3273-487B-BEC0-AFD2998257E2}" type="presParOf" srcId="{22561E29-06B2-46C3-B86C-00C98AA4CD58}" destId="{01528287-A2AC-45DE-8334-EA0C8B6BB270}" srcOrd="1" destOrd="0" presId="urn:microsoft.com/office/officeart/2005/8/layout/hierarchy4"/>
    <dgm:cxn modelId="{B654D740-AB7E-4764-A0F7-DF6FEAD58BC7}" type="presParOf" srcId="{467C89D3-CE08-411A-A579-1201E97ACDD8}" destId="{6BB698E4-9254-4127-88E4-13A398F8F919}" srcOrd="3" destOrd="0" presId="urn:microsoft.com/office/officeart/2005/8/layout/hierarchy4"/>
    <dgm:cxn modelId="{7E1D195B-0A51-47A0-A280-63D37F1C1D28}" type="presParOf" srcId="{467C89D3-CE08-411A-A579-1201E97ACDD8}" destId="{63896D68-EB63-47A0-BF9D-B48D3C7083FA}" srcOrd="4" destOrd="0" presId="urn:microsoft.com/office/officeart/2005/8/layout/hierarchy4"/>
    <dgm:cxn modelId="{0E086288-3E69-4068-8204-DEBDF2A4FF73}" type="presParOf" srcId="{63896D68-EB63-47A0-BF9D-B48D3C7083FA}" destId="{E2A414B9-A76C-4FB4-AB1C-EF9F8308A5F5}" srcOrd="0" destOrd="0" presId="urn:microsoft.com/office/officeart/2005/8/layout/hierarchy4"/>
    <dgm:cxn modelId="{7B0C1E94-C0A1-4705-B1CB-1BED65A54668}" type="presParOf" srcId="{63896D68-EB63-47A0-BF9D-B48D3C7083FA}" destId="{926850F0-058A-4B8B-AA26-707F10CEA72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03-Sep-20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03-Sep-20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944137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2786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03-Sep-20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3284071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780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6089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62870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2454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02797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18710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84027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03-Sep-20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623615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31675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03-Sep-20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1527335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03-Sep-20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8628843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898399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03-Sep-20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62770356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525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851012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03-Sep-20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80068772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1937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265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03-Sep-20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03-Sep-20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03-Sep-20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03-Sep-20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895515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03-Sep-20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27424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3279881800"/>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normAutofit fontScale="90000"/>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762000" y="2438400"/>
            <a:ext cx="7696200" cy="2895600"/>
          </a:xfrm>
        </p:spPr>
        <p:txBody>
          <a:bodyPr>
            <a:normAutofit/>
          </a:bodyPr>
          <a:lstStyle/>
          <a:p>
            <a:pPr algn="ctr">
              <a:buNone/>
            </a:pPr>
            <a:r>
              <a:rPr lang="bn-BD" sz="4000" dirty="0" smtClean="0">
                <a:latin typeface="Nikosh" pitchFamily="2" charset="0"/>
                <a:cs typeface="Nikosh" pitchFamily="2" charset="0"/>
              </a:rPr>
              <a:t> স্বাধীনতার বিভিন্ন রুপ                 </a:t>
            </a:r>
          </a:p>
          <a:p>
            <a:pPr algn="ctr">
              <a:buNone/>
            </a:pPr>
            <a:r>
              <a:rPr lang="bn-BD" sz="4000" dirty="0" smtClean="0">
                <a:latin typeface="Nikosh" pitchFamily="2" charset="0"/>
                <a:cs typeface="Nikosh" pitchFamily="2" charset="0"/>
              </a:rPr>
              <a:t> স্বাধীনতার রক্ষাকবচ</a:t>
            </a:r>
          </a:p>
          <a:p>
            <a:pPr algn="ctr">
              <a:buNone/>
            </a:pPr>
            <a:r>
              <a:rPr lang="bn-BD" sz="4000" dirty="0" smtClean="0">
                <a:latin typeface="Nikosh" pitchFamily="2" charset="0"/>
                <a:cs typeface="Nikosh" pitchFamily="2" charset="0"/>
              </a:rPr>
              <a:t> আইন ও স্বাধীনতার সম্পর্ক  </a:t>
            </a:r>
            <a:r>
              <a:rPr lang="bn-BD" sz="32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1"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grpId="2" nodeType="clickEffect">
                                  <p:stCondLst>
                                    <p:cond delay="0"/>
                                  </p:stCondLst>
                                  <p:childTnLst>
                                    <p:animEffect transition="out" filter="diamond(in)">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blinds(horizontal)">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1"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blinds(horizontal)">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blinds(horizontal)">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2" nodeType="clickEffect">
                                  <p:stCondLst>
                                    <p:cond delay="0"/>
                                  </p:stCondLst>
                                  <p:childTnLst>
                                    <p:anim calcmode="lin" valueType="num">
                                      <p:cBhvr additive="base">
                                        <p:cTn id="5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0" end="0"/>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2" nodeType="clickEffect">
                                  <p:stCondLst>
                                    <p:cond delay="0"/>
                                  </p:stCondLst>
                                  <p:childTnLst>
                                    <p:anim calcmode="lin" valueType="num">
                                      <p:cBhvr additive="base">
                                        <p:cTn id="5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7" dur="500"/>
                                        <p:tgtEl>
                                          <p:spTgt spid="3">
                                            <p:txEl>
                                              <p:pRg st="1" end="1"/>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2" nodeType="clickEffect">
                                  <p:stCondLst>
                                    <p:cond delay="0"/>
                                  </p:stCondLst>
                                  <p:childTnLst>
                                    <p:anim calcmode="lin" valueType="num">
                                      <p:cBhvr additive="base">
                                        <p:cTn id="6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3" dur="500"/>
                                        <p:tgtEl>
                                          <p:spTgt spid="3">
                                            <p:txEl>
                                              <p:pRg st="2" end="2"/>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2438400"/>
            <a:ext cx="8763000" cy="3048000"/>
          </a:xfrm>
        </p:spPr>
        <p:txBody>
          <a:bodyPr>
            <a:normAutofit/>
          </a:bodyPr>
          <a:lstStyle/>
          <a:p>
            <a:pPr>
              <a:buNone/>
            </a:pPr>
            <a:r>
              <a:rPr lang="bn-BD" sz="4000" dirty="0" smtClean="0">
                <a:latin typeface="Nikosh" pitchFamily="2" charset="0"/>
                <a:cs typeface="Nikosh" pitchFamily="2" charset="0"/>
              </a:rPr>
              <a:t>১। স্বাধীনতার বিভিন্ন রুপ কি বলতে পারবে?                </a:t>
            </a:r>
          </a:p>
          <a:p>
            <a:pPr>
              <a:buNone/>
            </a:pPr>
            <a:r>
              <a:rPr lang="bn-BD" sz="4000" dirty="0" smtClean="0">
                <a:latin typeface="Nikosh" pitchFamily="2" charset="0"/>
                <a:cs typeface="Nikosh" pitchFamily="2" charset="0"/>
              </a:rPr>
              <a:t>২। স্বাধীনতার রক্ষাকবচ কি বলতে পারবে? </a:t>
            </a:r>
          </a:p>
          <a:p>
            <a:pPr>
              <a:buNone/>
            </a:pPr>
            <a:r>
              <a:rPr lang="bn-BD" sz="4000" dirty="0" smtClean="0">
                <a:latin typeface="Nikosh" pitchFamily="2" charset="0"/>
                <a:cs typeface="Nikosh" pitchFamily="2" charset="0"/>
              </a:rPr>
              <a:t>৩। আইন ও স্বাধীনতার সম্পর্ক কি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367826440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990600" y="2209800"/>
            <a:ext cx="7848600" cy="3048000"/>
          </a:xfrm>
        </p:spPr>
        <p:txBody>
          <a:bodyPr>
            <a:normAutofit/>
          </a:bodyPr>
          <a:lstStyle/>
          <a:p>
            <a:pPr>
              <a:buNone/>
            </a:pPr>
            <a:r>
              <a:rPr lang="bn-BD" sz="4000" dirty="0" smtClean="0">
                <a:latin typeface="Nikosh" pitchFamily="2" charset="0"/>
                <a:cs typeface="Nikosh" pitchFamily="2" charset="0"/>
              </a:rPr>
              <a:t>১। স্বাধীনতার বিভিন্ন রুপ কি বল?                </a:t>
            </a:r>
          </a:p>
          <a:p>
            <a:pPr>
              <a:buNone/>
            </a:pPr>
            <a:r>
              <a:rPr lang="bn-BD" sz="4000" dirty="0" smtClean="0">
                <a:latin typeface="Nikosh" pitchFamily="2" charset="0"/>
                <a:cs typeface="Nikosh" pitchFamily="2" charset="0"/>
              </a:rPr>
              <a:t>২। স্বাধীনতার রক্ষাকবচগুলো কি বল? </a:t>
            </a:r>
          </a:p>
          <a:p>
            <a:pPr>
              <a:buNone/>
            </a:pPr>
            <a:r>
              <a:rPr lang="bn-BD" sz="4000" dirty="0" smtClean="0">
                <a:latin typeface="Nikosh" pitchFamily="2" charset="0"/>
                <a:cs typeface="Nikosh" pitchFamily="2" charset="0"/>
              </a:rPr>
              <a:t>৩। আইন ও স্বাধীনতার সম্পর্কগুলো কি বল?</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133600"/>
            <a:ext cx="7543800" cy="1752600"/>
          </a:xfrm>
        </p:spPr>
        <p:txBody>
          <a:bodyPr>
            <a:normAutofit lnSpcReduction="10000"/>
          </a:bodyPr>
          <a:lstStyle/>
          <a:p>
            <a:pPr algn="ctr">
              <a:buNone/>
            </a:pPr>
            <a:r>
              <a:rPr lang="bn-BD" sz="4000" dirty="0" smtClean="0">
                <a:latin typeface="Nikosh" pitchFamily="2" charset="0"/>
                <a:cs typeface="Nikosh" pitchFamily="2" charset="0"/>
              </a:rPr>
              <a:t>স্বাধীনতার বিভিন্ন রুপ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152400" y="1524000"/>
            <a:ext cx="8839200" cy="5257800"/>
          </a:xfrm>
        </p:spPr>
        <p:txBody>
          <a:bodyPr>
            <a:normAutofit/>
          </a:bodyPr>
          <a:lstStyle/>
          <a:p>
            <a:pPr>
              <a:buNone/>
            </a:pPr>
            <a:r>
              <a:rPr lang="bn-BD" sz="3200" dirty="0" smtClean="0">
                <a:latin typeface="Nikosh" pitchFamily="2" charset="0"/>
                <a:cs typeface="Nikosh" pitchFamily="2" charset="0"/>
              </a:rPr>
              <a:t>স্বাধীনতা শব্দটি ইংরেজী প্রতিশব্দ </a:t>
            </a:r>
            <a:r>
              <a:rPr lang="en-US" sz="3200" dirty="0" smtClean="0">
                <a:latin typeface="Times New Roman" pitchFamily="18" charset="0"/>
                <a:cs typeface="Times New Roman" pitchFamily="18" charset="0"/>
              </a:rPr>
              <a:t>Liberty</a:t>
            </a:r>
            <a:r>
              <a:rPr lang="bn-BD" sz="3200" dirty="0" smtClean="0">
                <a:latin typeface="Nikosh" pitchFamily="2" charset="0"/>
                <a:cs typeface="Nikosh" pitchFamily="2" charset="0"/>
              </a:rPr>
              <a:t>। </a:t>
            </a:r>
            <a:r>
              <a:rPr lang="en-US" sz="3200" dirty="0" smtClean="0">
                <a:latin typeface="Times New Roman" pitchFamily="18" charset="0"/>
                <a:cs typeface="Times New Roman" pitchFamily="18" charset="0"/>
              </a:rPr>
              <a:t>  Liberty </a:t>
            </a:r>
            <a:r>
              <a:rPr lang="bn-BD" sz="3200" dirty="0" smtClean="0">
                <a:latin typeface="Nikosh" pitchFamily="2" charset="0"/>
                <a:cs typeface="Nikosh" pitchFamily="2" charset="0"/>
              </a:rPr>
              <a:t>শব্দটি ল্যাটিন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Liber</a:t>
            </a:r>
            <a:r>
              <a:rPr lang="en-US" sz="3200" dirty="0" smtClean="0">
                <a:latin typeface="Times New Roman" pitchFamily="18" charset="0"/>
                <a:cs typeface="Times New Roman" pitchFamily="18" charset="0"/>
              </a:rPr>
              <a:t> </a:t>
            </a:r>
            <a:r>
              <a:rPr lang="bn-BD" sz="3200" dirty="0" smtClean="0">
                <a:latin typeface="Nikosh" pitchFamily="2" charset="0"/>
                <a:cs typeface="Nikosh" pitchFamily="2" charset="0"/>
              </a:rPr>
              <a:t>থেকে এসেছে যার অর্থ </a:t>
            </a:r>
            <a:r>
              <a:rPr lang="en-US" sz="3200" dirty="0" smtClean="0">
                <a:latin typeface="Times New Roman" pitchFamily="18" charset="0"/>
                <a:cs typeface="Times New Roman" pitchFamily="18" charset="0"/>
              </a:rPr>
              <a:t> Free </a:t>
            </a:r>
            <a:r>
              <a:rPr lang="bn-BD" sz="3200" dirty="0" smtClean="0">
                <a:latin typeface="Nikosh" pitchFamily="2" charset="0"/>
                <a:cs typeface="Nikosh" pitchFamily="2" charset="0"/>
              </a:rPr>
              <a:t>বা স্বাধীন। সুতরাং শাব্দিক অর্থে মানুষের ইচ্ছানুযায়ী কিছু করা বা বলার ক্ষমতাকে স্বাধীনতা বলা হয়। সাধারণ ভাষায় স্বাধীনতা বলতে মানুষের ইচ্ছামত কোন কিছু করা বা না করার অধিকারকে বোঝায়। </a:t>
            </a:r>
          </a:p>
          <a:p>
            <a:pPr>
              <a:buNone/>
            </a:pPr>
            <a:r>
              <a:rPr lang="bn-BD" sz="3200" b="1" dirty="0" smtClean="0">
                <a:latin typeface="Nikosh" pitchFamily="2" charset="0"/>
                <a:cs typeface="Nikosh" pitchFamily="2" charset="0"/>
              </a:rPr>
              <a:t>জন স্টুয়ার্ট মিল </a:t>
            </a:r>
            <a:r>
              <a:rPr lang="bn-BD" sz="3200" dirty="0" smtClean="0">
                <a:latin typeface="Nikosh" pitchFamily="2" charset="0"/>
                <a:cs typeface="Nikosh" pitchFamily="2" charset="0"/>
              </a:rPr>
              <a:t>এর মতে মানুষের মৌলিক শক্তির বলিষ্ঠ অব্যাহত ও বিভিন্নমুখি প্রকাশই স্বাধীনতা। স্বাধীনতার অর্থ মানুষ কর্তৃক নিজস্ব উপায়ে কল্যান অনুধাবন করা। তিনি আরো বলেন নিজের ওপর নিজের দেহ ও মনের ওপর ব্যক্তিই সার্বভৌম। </a:t>
            </a:r>
          </a:p>
          <a:p>
            <a:pPr>
              <a:buNone/>
            </a:pPr>
            <a:endParaRPr lang="bn-BD" sz="2200" dirty="0" smtClean="0">
              <a:latin typeface="Times New Roman" pitchFamily="18" charset="0"/>
              <a:cs typeface="Nikosh" pitchFamily="2" charset="0"/>
            </a:endParaRPr>
          </a:p>
          <a:p>
            <a:pPr>
              <a:buNone/>
            </a:pPr>
            <a:endParaRPr lang="bn-BD" sz="2400" dirty="0" smtClean="0">
              <a:latin typeface="Times New Roman" pitchFamily="18"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152400" y="1524000"/>
            <a:ext cx="8839200" cy="5257800"/>
          </a:xfrm>
        </p:spPr>
        <p:txBody>
          <a:bodyPr>
            <a:normAutofit/>
          </a:bodyPr>
          <a:lstStyle/>
          <a:p>
            <a:pPr>
              <a:buNone/>
            </a:pPr>
            <a:r>
              <a:rPr lang="bn-BD" sz="3200" b="1" dirty="0" smtClean="0">
                <a:latin typeface="Nikosh" pitchFamily="2" charset="0"/>
                <a:cs typeface="Nikosh" pitchFamily="2" charset="0"/>
              </a:rPr>
              <a:t>হার্বার্ট স্পেন্সার </a:t>
            </a:r>
            <a:r>
              <a:rPr lang="bn-BD" sz="3200" dirty="0" smtClean="0">
                <a:latin typeface="Nikosh" pitchFamily="2" charset="0"/>
                <a:cs typeface="Nikosh" pitchFamily="2" charset="0"/>
              </a:rPr>
              <a:t>এর মতে স্বাধীনতা বলতে খুশিমতো কাজ করাকে বোঝায়, যদি উক্ত কাজ দ্বারা অন্যের অনুরুপ স্বাধীনতা উপভোগে বাধার সৃষ্টি না হয়। </a:t>
            </a:r>
          </a:p>
          <a:p>
            <a:pPr>
              <a:buNone/>
            </a:pPr>
            <a:r>
              <a:rPr lang="bn-BD" sz="3200" b="1" dirty="0" smtClean="0">
                <a:latin typeface="Nikosh" pitchFamily="2" charset="0"/>
                <a:cs typeface="Nikosh" pitchFamily="2" charset="0"/>
              </a:rPr>
              <a:t>টি এইচ গ্রিণ </a:t>
            </a:r>
            <a:r>
              <a:rPr lang="bn-BD" sz="3200" dirty="0" smtClean="0">
                <a:latin typeface="Nikosh" pitchFamily="2" charset="0"/>
                <a:cs typeface="Nikosh" pitchFamily="2" charset="0"/>
              </a:rPr>
              <a:t>এর মতে যা উপভোগ করার এবং সম্পন্ন করার যোগ্য তা উপভোগ ও সম্পাদন করার ক্ষমতাকে স্বাধীনতা বলে। </a:t>
            </a:r>
            <a:endParaRPr lang="en-US" sz="3200" dirty="0" smtClean="0">
              <a:latin typeface="Nikosh" pitchFamily="2" charset="0"/>
              <a:cs typeface="Nikosh" pitchFamily="2" charset="0"/>
            </a:endParaRPr>
          </a:p>
          <a:p>
            <a:pPr lvl="0">
              <a:buClr>
                <a:srgbClr val="0BD0D9"/>
              </a:buClr>
              <a:buNone/>
            </a:pPr>
            <a:r>
              <a:rPr lang="bn-BD" sz="3200" b="1" dirty="0">
                <a:solidFill>
                  <a:prstClr val="black"/>
                </a:solidFill>
                <a:latin typeface="Nikosh" pitchFamily="2" charset="0"/>
                <a:cs typeface="Nikosh" pitchFamily="2" charset="0"/>
              </a:rPr>
              <a:t>অধ্যাপক হ্যারল্ড জ়ে লাস্কি </a:t>
            </a:r>
            <a:r>
              <a:rPr lang="bn-BD" sz="3200" dirty="0">
                <a:solidFill>
                  <a:prstClr val="black"/>
                </a:solidFill>
                <a:latin typeface="Nikosh" pitchFamily="2" charset="0"/>
                <a:cs typeface="Nikosh" pitchFamily="2" charset="0"/>
              </a:rPr>
              <a:t>এর মতে নেতিবাচিক অর্থে স্বাধীনতা বলতে বোঝায় সে সকল সামাজিক অবস্থার ওপর থেকে বাধা-নিষেদের অপসারণ, যা আধুনিক সভ্যজগতে মানুষের সুখী জীবনযাপনের জন্য অত্যাবশ্যক। </a:t>
            </a:r>
          </a:p>
          <a:p>
            <a:pPr>
              <a:buNone/>
            </a:pPr>
            <a:endParaRPr lang="bn-BD" sz="3200" dirty="0" smtClean="0">
              <a:latin typeface="Times New Roman" pitchFamily="18" charset="0"/>
              <a:cs typeface="Nikosh" pitchFamily="2" charset="0"/>
            </a:endParaRPr>
          </a:p>
          <a:p>
            <a:pPr>
              <a:buNone/>
            </a:pPr>
            <a:endParaRPr lang="bn-BD" sz="2200" dirty="0" smtClean="0">
              <a:latin typeface="Times New Roman" pitchFamily="18" charset="0"/>
              <a:cs typeface="Nikosh" pitchFamily="2" charset="0"/>
            </a:endParaRPr>
          </a:p>
          <a:p>
            <a:pPr>
              <a:buNone/>
            </a:pPr>
            <a:endParaRPr lang="bn-BD" sz="2400" dirty="0" smtClean="0">
              <a:latin typeface="Times New Roman" pitchFamily="18" charset="0"/>
              <a:cs typeface="Nikosh" pitchFamily="2" charset="0"/>
            </a:endParaRPr>
          </a:p>
        </p:txBody>
      </p:sp>
    </p:spTree>
    <p:extLst>
      <p:ext uri="{BB962C8B-B14F-4D97-AF65-F5344CB8AC3E}">
        <p14:creationId xmlns:p14="http://schemas.microsoft.com/office/powerpoint/2010/main" val="168398305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152400" y="1524000"/>
            <a:ext cx="8839200" cy="5181600"/>
          </a:xfrm>
        </p:spPr>
        <p:txBody>
          <a:bodyPr>
            <a:normAutofit/>
          </a:bodyPr>
          <a:lstStyle/>
          <a:p>
            <a:pPr>
              <a:buNone/>
            </a:pPr>
            <a:r>
              <a:rPr lang="bn-BD" sz="3200" b="1" dirty="0" smtClean="0">
                <a:latin typeface="Nikosh" pitchFamily="2" charset="0"/>
                <a:cs typeface="Nikosh" pitchFamily="2" charset="0"/>
              </a:rPr>
              <a:t>হ্যারল্ড জ়ে লাস্কি </a:t>
            </a:r>
            <a:r>
              <a:rPr lang="bn-BD" sz="3200" dirty="0" smtClean="0">
                <a:latin typeface="Nikosh" pitchFamily="2" charset="0"/>
                <a:cs typeface="Nikosh" pitchFamily="2" charset="0"/>
              </a:rPr>
              <a:t>এর মতে স্বাধীনতা বলতে আমি বুঝি সেই পরিবেশের আগ্রহ সংরক্ষণ</a:t>
            </a:r>
            <a:r>
              <a:rPr lang="en-US" sz="3200" dirty="0" smtClean="0">
                <a:latin typeface="Nikosh" pitchFamily="2" charset="0"/>
                <a:cs typeface="Nikosh" pitchFamily="2" charset="0"/>
              </a:rPr>
              <a:t>,</a:t>
            </a:r>
            <a:r>
              <a:rPr lang="bn-BD" sz="3200" dirty="0" smtClean="0">
                <a:latin typeface="Nikosh" pitchFamily="2" charset="0"/>
                <a:cs typeface="Nikosh" pitchFamily="2" charset="0"/>
              </a:rPr>
              <a:t> যেখানে মানুষ তার সত্তাকে পুর্ণ উপলদ্ধি করার সুযোগ লাভ করতে পারে। </a:t>
            </a:r>
          </a:p>
          <a:p>
            <a:pPr>
              <a:buNone/>
            </a:pPr>
            <a:r>
              <a:rPr lang="bn-BD" sz="3200" dirty="0" smtClean="0">
                <a:latin typeface="Nikosh" pitchFamily="2" charset="0"/>
                <a:cs typeface="Nikosh" pitchFamily="2" charset="0"/>
              </a:rPr>
              <a:t>অতএব স্বাধীনতার অর্থ যা কিছু করার ক্ষমতা নয়।  ব্যক্তির ব্যক্তিত্ব বিকাশের উপযোগী অনুকুল সামাজিক ব্যবস্থা বা পরিবেশই স্বাধীনতা।</a:t>
            </a:r>
          </a:p>
          <a:p>
            <a:pPr>
              <a:buNone/>
            </a:pPr>
            <a:r>
              <a:rPr lang="bn-BD" sz="3200" dirty="0" smtClean="0">
                <a:latin typeface="Nikosh" pitchFamily="2" charset="0"/>
                <a:cs typeface="Nikosh" pitchFamily="2" charset="0"/>
              </a:rPr>
              <a:t>স্বাধীনতার বিভিন্নরুপ সম্পর্কে নিম্নে দেখানো হলঃ </a:t>
            </a:r>
          </a:p>
          <a:p>
            <a:pPr>
              <a:buNone/>
            </a:pPr>
            <a:r>
              <a:rPr lang="bn-BD" sz="3200" dirty="0" smtClean="0">
                <a:latin typeface="Nikosh" pitchFamily="2" charset="0"/>
                <a:cs typeface="Nikosh" pitchFamily="2" charset="0"/>
              </a:rPr>
              <a:t>১। ব্যক্তিগত স্বাধীনতা বা পৌর স্বাধীনতা  ২। প্রাকৃতিক স্বাধীনতা   </a:t>
            </a:r>
            <a:endParaRPr lang="en-US" sz="3200" dirty="0" smtClean="0">
              <a:latin typeface="Nikosh" pitchFamily="2" charset="0"/>
              <a:cs typeface="Nikosh" pitchFamily="2" charset="0"/>
            </a:endParaRPr>
          </a:p>
          <a:p>
            <a:pPr>
              <a:buNone/>
            </a:pPr>
            <a:r>
              <a:rPr lang="bn-BD" sz="3200" dirty="0" smtClean="0">
                <a:latin typeface="Nikosh" pitchFamily="2" charset="0"/>
                <a:cs typeface="Nikosh" pitchFamily="2" charset="0"/>
              </a:rPr>
              <a:t>৩। আইনগত স্বাধীনতা  ৪। সামাজিক স্বাধীনতা  ৫। রাজনৈতিক স্বাধীনতা  ৬। অর্থনৈতিক স্বাধীনতা    ৭। জাতীয় স্বাধীনতা</a:t>
            </a:r>
            <a:endParaRPr lang="en-US" sz="3200" dirty="0" smtClean="0">
              <a:latin typeface="Nikosh" pitchFamily="2" charset="0"/>
              <a:cs typeface="Nikosh" pitchFamily="2" charset="0"/>
            </a:endParaRPr>
          </a:p>
          <a:p>
            <a:pPr>
              <a:buNone/>
            </a:pPr>
            <a:endParaRPr lang="bn-BD" sz="2400" dirty="0" smtClean="0">
              <a:latin typeface="Times New Roman" pitchFamily="18"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0198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3" name="Content Placeholder 2"/>
          <p:cNvSpPr>
            <a:spLocks noGrp="1"/>
          </p:cNvSpPr>
          <p:nvPr>
            <p:ph idx="1"/>
          </p:nvPr>
        </p:nvSpPr>
        <p:spPr>
          <a:xfrm>
            <a:off x="457200" y="1524000"/>
            <a:ext cx="8229600" cy="5334000"/>
          </a:xfrm>
        </p:spPr>
        <p:txBody>
          <a:bodyPr/>
          <a:lstStyle/>
          <a:p>
            <a:pPr>
              <a:buNone/>
            </a:pPr>
            <a:r>
              <a:rPr lang="bn-BD" sz="3200" dirty="0" smtClean="0">
                <a:latin typeface="Nikosh" pitchFamily="2" charset="0"/>
                <a:cs typeface="Nikosh" pitchFamily="2" charset="0"/>
              </a:rPr>
              <a:t>স্বাধীনতার বিভিন্নরুপ সম্পর্কে নিম্নে দেখানো হলঃ </a:t>
            </a:r>
          </a:p>
          <a:p>
            <a:pPr>
              <a:buNone/>
            </a:pPr>
            <a:endParaRPr lang="en-US" dirty="0"/>
          </a:p>
        </p:txBody>
      </p:sp>
      <p:graphicFrame>
        <p:nvGraphicFramePr>
          <p:cNvPr id="4" name="Diagram 3"/>
          <p:cNvGraphicFramePr/>
          <p:nvPr>
            <p:extLst>
              <p:ext uri="{D42A27DB-BD31-4B8C-83A1-F6EECF244321}">
                <p14:modId xmlns:p14="http://schemas.microsoft.com/office/powerpoint/2010/main" val="1983057941"/>
              </p:ext>
            </p:extLst>
          </p:nvPr>
        </p:nvGraphicFramePr>
        <p:xfrm>
          <a:off x="228600" y="2743200"/>
          <a:ext cx="8686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রহমান হেলাল</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16164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4495800" cy="1143000"/>
          </a:xfrm>
        </p:spPr>
        <p:txBody>
          <a:bodyPr>
            <a:normAutofit/>
          </a:bodyPr>
          <a:lstStyle/>
          <a:p>
            <a:pPr algn="ctr"/>
            <a:r>
              <a:rPr lang="bn-BD" sz="6000" dirty="0" smtClean="0">
                <a:latin typeface="Nikosh" pitchFamily="2" charset="0"/>
                <a:cs typeface="Nikosh" pitchFamily="2" charset="0"/>
              </a:rPr>
              <a:t>জোড়ায় কাজ</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304800" y="1828800"/>
            <a:ext cx="85344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4112665032"/>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905000"/>
            <a:ext cx="8001000" cy="1828800"/>
          </a:xfrm>
        </p:spPr>
        <p:txBody>
          <a:bodyPr>
            <a:normAutofit/>
          </a:bodyPr>
          <a:lstStyle/>
          <a:p>
            <a:pPr algn="ctr">
              <a:buNone/>
            </a:pPr>
            <a:r>
              <a:rPr lang="bn-BD" sz="4000" dirty="0" smtClean="0">
                <a:latin typeface="Nikosh" pitchFamily="2" charset="0"/>
                <a:cs typeface="Nikosh" pitchFamily="2" charset="0"/>
              </a:rPr>
              <a:t>স্বাধীনতার রক্ষাকবচগুলো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24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228600" y="1524000"/>
            <a:ext cx="8763000" cy="5105400"/>
          </a:xfrm>
        </p:spPr>
        <p:txBody>
          <a:bodyPr>
            <a:normAutofit/>
          </a:bodyPr>
          <a:lstStyle/>
          <a:p>
            <a:pPr>
              <a:buNone/>
            </a:pPr>
            <a:r>
              <a:rPr lang="bn-BD" sz="3600" dirty="0" smtClean="0">
                <a:latin typeface="Nikosh" pitchFamily="2" charset="0"/>
                <a:cs typeface="Nikosh" pitchFamily="2" charset="0"/>
              </a:rPr>
              <a:t>স্বাধীনতা মানুষের জন্মগত অধিকার। কিন্তু স্বাধীনতা অর্জন যেমন দুরুহ প্রক্রিয়া, স্বাধীনতা সংরক্ষন ততোধিক গুরুত্বপুর্ণ সমস্যা। কেননা নানা কারনে জনগনের স্বাধীনতা বিপন্ন হয়ে পড়ে। এ জন্যই লাস্কি বলেছেন, সংরক্ষনের বিশেষ ব্যবস্থা ব্যতীত অধিকাংশ লোক স্বাধীনতা উপভোগ করতে পারে না। স্বাধীনতা অক্ষুন্ন ও অটুট রাখার জন্য কতগুলো পদ্ধতি রয়েছে। এ পদ্ধতিগুলোকে স্বাধীনতার রক্ষাকবচ বলে। স্বাধীনতা রক্ষাকবচগুলো নিম্নে দেখানো হলঃ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324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228600" y="1295400"/>
            <a:ext cx="8763000" cy="5334000"/>
          </a:xfrm>
        </p:spPr>
        <p:txBody>
          <a:bodyPr>
            <a:noAutofit/>
          </a:bodyPr>
          <a:lstStyle/>
          <a:p>
            <a:pPr>
              <a:buNone/>
            </a:pPr>
            <a:r>
              <a:rPr lang="bn-BD" sz="3600" dirty="0" smtClean="0">
                <a:latin typeface="Nikosh" pitchFamily="2" charset="0"/>
                <a:cs typeface="Nikosh" pitchFamily="2" charset="0"/>
              </a:rPr>
              <a:t>১। আইন  ২। সংবিধানে মৌলিক অধিকারের সমাবেশ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৩। দায়িত্বশীল শাসনব্যবস্থা  ৪। প্রত্যক্ষ গণতান্ত্রিক পদ্ধতি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৫। আইনের অনুশাসন   ৬। ক্ষমতা স্বতন্ত্র্বীকরণ নীতি   </a:t>
            </a:r>
          </a:p>
          <a:p>
            <a:pPr>
              <a:buNone/>
            </a:pPr>
            <a:r>
              <a:rPr lang="bn-BD" sz="3600" dirty="0" smtClean="0">
                <a:latin typeface="Nikosh" pitchFamily="2" charset="0"/>
                <a:cs typeface="Nikosh" pitchFamily="2" charset="0"/>
              </a:rPr>
              <a:t>৭। বিচার বিভাগীয় স্বাধীনতা  ৮। ক্ষমতার বিকেন্দ্রীকরণ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৯। সামাজিক ন্যায়বিচার  ১০। সাম্য প্রতিষ্ঠা  ১১। সুসংগঠিত দল ব্যবস্থা  ১২। সাংবিধানিক সরকার   ১৩। সরকার ও জনগনের মধ্যে সুসম্পর্ক   ১৪। শোষণমুক্ত সামাজিক কাঠামো  ১৫। সদা জাগ্রত জনমত  ১৬। স্বাধীনতা সংরক্ষনের মানসিক প্রস্তুতি </a:t>
            </a:r>
            <a:r>
              <a:rPr lang="en-US" sz="3600" dirty="0" smtClean="0">
                <a:latin typeface="Nikosh" pitchFamily="2" charset="0"/>
                <a:cs typeface="Nikosh" pitchFamily="2" charset="0"/>
              </a:rPr>
              <a:t>  </a:t>
            </a:r>
            <a:r>
              <a:rPr lang="bn-BD" sz="3600" dirty="0" smtClean="0">
                <a:latin typeface="Nikosh" pitchFamily="2" charset="0"/>
                <a:cs typeface="Nikosh" pitchFamily="2" charset="0"/>
              </a:rPr>
              <a:t>১৭। স্বাধীনতার মুলমন্ত্র</a:t>
            </a:r>
            <a:endParaRPr lang="en-US" sz="3600" dirty="0">
              <a:latin typeface="Nikosh" pitchFamily="2" charset="0"/>
              <a:cs typeface="Nikosh" pitchFamily="2" charset="0"/>
            </a:endParaRPr>
          </a:p>
        </p:txBody>
      </p:sp>
    </p:spTree>
    <p:extLst>
      <p:ext uri="{BB962C8B-B14F-4D97-AF65-F5344CB8AC3E}">
        <p14:creationId xmlns:p14="http://schemas.microsoft.com/office/powerpoint/2010/main" val="5890135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imagaaaaes.jpg"/>
          <p:cNvPicPr>
            <a:picLocks noGrp="1" noChangeAspect="1"/>
          </p:cNvPicPr>
          <p:nvPr>
            <p:ph idx="1"/>
          </p:nvPr>
        </p:nvPicPr>
        <p:blipFill>
          <a:blip r:embed="rId2"/>
          <a:stretch>
            <a:fillRect/>
          </a:stretch>
        </p:blipFill>
        <p:spPr>
          <a:xfrm>
            <a:off x="2133600" y="1921605"/>
            <a:ext cx="3390900" cy="4272534"/>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95600" y="5334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133600" y="1548625"/>
            <a:ext cx="4876800" cy="4993463"/>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1865605052"/>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1066800" y="2286000"/>
            <a:ext cx="7239000" cy="1981200"/>
          </a:xfrm>
        </p:spPr>
        <p:txBody>
          <a:bodyPr>
            <a:normAutofit/>
          </a:bodyPr>
          <a:lstStyle/>
          <a:p>
            <a:pPr algn="ctr">
              <a:buNone/>
            </a:pPr>
            <a:r>
              <a:rPr lang="bn-BD" sz="4000" dirty="0" smtClean="0">
                <a:latin typeface="Nikosh" pitchFamily="2" charset="0"/>
                <a:cs typeface="Nikosh" pitchFamily="2" charset="0"/>
              </a:rPr>
              <a:t>আইন ও স্বাধীনতার সম্পর্কগুলো কি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709"/>
            <a:ext cx="57150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3" name="Content Placeholder 2"/>
          <p:cNvSpPr>
            <a:spLocks noGrp="1"/>
          </p:cNvSpPr>
          <p:nvPr>
            <p:ph idx="1"/>
          </p:nvPr>
        </p:nvSpPr>
        <p:spPr>
          <a:xfrm>
            <a:off x="152400" y="1219200"/>
            <a:ext cx="8839200" cy="5486400"/>
          </a:xfrm>
        </p:spPr>
        <p:txBody>
          <a:bodyPr>
            <a:noAutofit/>
          </a:bodyPr>
          <a:lstStyle/>
          <a:p>
            <a:pPr>
              <a:buNone/>
            </a:pPr>
            <a:r>
              <a:rPr lang="bn-BD" sz="3200" dirty="0" smtClean="0">
                <a:latin typeface="Nikosh" pitchFamily="2" charset="0"/>
                <a:cs typeface="Nikosh" pitchFamily="2" charset="0"/>
              </a:rPr>
              <a:t>আইন ও স্বাধীনতার সম্পর্ক সংক্রান্ত পরস্পর বিরোধী দুটি মতবাদ প্রচলিত রয়েছে। প্রথম দলটি মনে করেন, আইন ও স্বাধীনতা গভীরভাবে সম্পর্কযুক্ত। সুতরাং স্বাধীনতা আইনের ওপর নির্ভরশীল। </a:t>
            </a:r>
            <a:r>
              <a:rPr lang="bn-BD" sz="3200" b="1" dirty="0" smtClean="0">
                <a:latin typeface="Nikosh" pitchFamily="2" charset="0"/>
                <a:cs typeface="Nikosh" pitchFamily="2" charset="0"/>
              </a:rPr>
              <a:t>এরিষ্টটল, মন্টেস্কু, রিচি, উইলোবী, বার্কার, লক </a:t>
            </a:r>
            <a:r>
              <a:rPr lang="bn-BD" sz="3200" dirty="0" smtClean="0">
                <a:latin typeface="Nikosh" pitchFamily="2" charset="0"/>
                <a:cs typeface="Nikosh" pitchFamily="2" charset="0"/>
              </a:rPr>
              <a:t>প্রমুখ মনীষী এই মতের সমর্থক। </a:t>
            </a:r>
            <a:r>
              <a:rPr lang="bn-BD" sz="3200" b="1" dirty="0" smtClean="0">
                <a:latin typeface="Nikosh" pitchFamily="2" charset="0"/>
                <a:cs typeface="Nikosh" pitchFamily="2" charset="0"/>
              </a:rPr>
              <a:t>বার্কারের</a:t>
            </a:r>
            <a:r>
              <a:rPr lang="bn-BD" sz="3200" dirty="0" smtClean="0">
                <a:latin typeface="Nikosh" pitchFamily="2" charset="0"/>
                <a:cs typeface="Nikosh" pitchFamily="2" charset="0"/>
              </a:rPr>
              <a:t> ভাষায়, স্বাধীনতা ও আইনের বিরোধ নেই। </a:t>
            </a:r>
          </a:p>
          <a:p>
            <a:pPr>
              <a:buNone/>
            </a:pPr>
            <a:r>
              <a:rPr lang="bn-BD" sz="3200" dirty="0" smtClean="0">
                <a:latin typeface="Nikosh" pitchFamily="2" charset="0"/>
                <a:cs typeface="Nikosh" pitchFamily="2" charset="0"/>
              </a:rPr>
              <a:t>আবার কেউ কেউ মনে করেন যে আইন ও স্বাধীনতা পরস্পর বিরোধী। </a:t>
            </a:r>
            <a:r>
              <a:rPr lang="bn-BD" sz="3200" b="1" dirty="0" smtClean="0">
                <a:latin typeface="Nikosh" pitchFamily="2" charset="0"/>
                <a:cs typeface="Nikosh" pitchFamily="2" charset="0"/>
              </a:rPr>
              <a:t>জন স্টুয়ার্ট মিল, হার্বাট স্পেন্সার এ ডি ভি ডাইসি, গুডুইন </a:t>
            </a:r>
            <a:r>
              <a:rPr lang="bn-BD" sz="3200" dirty="0" smtClean="0">
                <a:latin typeface="Nikosh" pitchFamily="2" charset="0"/>
                <a:cs typeface="Nikosh" pitchFamily="2" charset="0"/>
              </a:rPr>
              <a:t>প্রমুখ চিন্তাবিদ এই দলের সমর্থক। </a:t>
            </a:r>
            <a:r>
              <a:rPr lang="bn-BD" sz="3200" b="1" dirty="0" smtClean="0">
                <a:latin typeface="Nikosh" pitchFamily="2" charset="0"/>
                <a:cs typeface="Nikosh" pitchFamily="2" charset="0"/>
              </a:rPr>
              <a:t>ডাইসির</a:t>
            </a:r>
            <a:r>
              <a:rPr lang="bn-BD" sz="3200" dirty="0" smtClean="0">
                <a:latin typeface="Nikosh" pitchFamily="2" charset="0"/>
                <a:cs typeface="Nikosh" pitchFamily="2" charset="0"/>
              </a:rPr>
              <a:t> মতে একটি বেশী হলে অপরটি কমে যায়। </a:t>
            </a:r>
            <a:r>
              <a:rPr lang="bn-BD" sz="3200" b="1" dirty="0" smtClean="0">
                <a:latin typeface="Nikosh" pitchFamily="2" charset="0"/>
                <a:cs typeface="Nikosh" pitchFamily="2" charset="0"/>
              </a:rPr>
              <a:t>স্পেনসার</a:t>
            </a:r>
            <a:r>
              <a:rPr lang="bn-BD" sz="3200" dirty="0" smtClean="0">
                <a:latin typeface="Nikosh" pitchFamily="2" charset="0"/>
                <a:cs typeface="Nikosh" pitchFamily="2" charset="0"/>
              </a:rPr>
              <a:t> এর মতে আইন ও স্বাধীনতা পরস্পর বিরোধী।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905000" y="1828800"/>
            <a:ext cx="5257800" cy="3505200"/>
          </a:xfrm>
        </p:spPr>
        <p:txBody>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১৪</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০৫</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7150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3" name="Content Placeholder 2"/>
          <p:cNvSpPr>
            <a:spLocks noGrp="1"/>
          </p:cNvSpPr>
          <p:nvPr>
            <p:ph idx="1"/>
          </p:nvPr>
        </p:nvSpPr>
        <p:spPr>
          <a:xfrm>
            <a:off x="152400" y="1935480"/>
            <a:ext cx="8839200" cy="4770120"/>
          </a:xfrm>
        </p:spPr>
        <p:txBody>
          <a:bodyPr>
            <a:normAutofit/>
          </a:bodyPr>
          <a:lstStyle/>
          <a:p>
            <a:pPr>
              <a:buNone/>
            </a:pPr>
            <a:r>
              <a:rPr lang="bn-BD" sz="3200" dirty="0" smtClean="0">
                <a:latin typeface="Nikosh" pitchFamily="2" charset="0"/>
                <a:cs typeface="Nikosh" pitchFamily="2" charset="0"/>
              </a:rPr>
              <a:t>আইন ও স্বাধীনতার সম্পর্ক নির্ণয়ের ক্ষেত্রে উভয় মতবাদেই অযৌক্তিক অতিরঞ্জন বা বাড়াবাড়ি রয়েছে। অনিয়ন্ত্রিত </a:t>
            </a:r>
            <a:r>
              <a:rPr lang="en-US" sz="3200" dirty="0" smtClean="0">
                <a:latin typeface="Nikosh" pitchFamily="2" charset="0"/>
                <a:cs typeface="Nikosh" pitchFamily="2" charset="0"/>
              </a:rPr>
              <a:t>অ</a:t>
            </a:r>
            <a:r>
              <a:rPr lang="bn-BD" sz="3200" dirty="0" smtClean="0">
                <a:latin typeface="Nikosh" pitchFamily="2" charset="0"/>
                <a:cs typeface="Nikosh" pitchFamily="2" charset="0"/>
              </a:rPr>
              <a:t>বাধ স্বাধীনতা একদিকে যেমন স্বেচ্ছাচারিতার নামান্তর, তেমনি সব আইন স্বাধীনতাকে সংরক্ষন করে না। </a:t>
            </a:r>
            <a:r>
              <a:rPr lang="en-US" sz="3200" dirty="0" err="1" smtClean="0">
                <a:latin typeface="Nikosh" pitchFamily="2" charset="0"/>
                <a:cs typeface="Nikosh" pitchFamily="2" charset="0"/>
              </a:rPr>
              <a:t>যেমনঃ</a:t>
            </a:r>
            <a:r>
              <a:rPr lang="en-US" sz="3200" dirty="0" smtClean="0">
                <a:latin typeface="Nikosh" pitchFamily="2" charset="0"/>
                <a:cs typeface="Nikosh" pitchFamily="2" charset="0"/>
              </a:rPr>
              <a:t> </a:t>
            </a:r>
            <a:endParaRPr lang="bn-BD" sz="3200" dirty="0" smtClean="0">
              <a:latin typeface="Nikosh" pitchFamily="2" charset="0"/>
              <a:cs typeface="Nikosh" pitchFamily="2" charset="0"/>
            </a:endParaRPr>
          </a:p>
          <a:p>
            <a:pPr>
              <a:buNone/>
            </a:pPr>
            <a:r>
              <a:rPr lang="bn-BD" sz="3200" dirty="0" smtClean="0">
                <a:latin typeface="Nikosh" pitchFamily="2" charset="0"/>
                <a:cs typeface="Nikosh" pitchFamily="2" charset="0"/>
              </a:rPr>
              <a:t>১। আইন স্বাধীনতার শর্ত ও ভিত্তি   ২। আইন স্বাধীনতার রক্ষাকবচ  </a:t>
            </a:r>
            <a:endParaRPr lang="en-US" sz="3200" dirty="0" smtClean="0">
              <a:latin typeface="Nikosh" pitchFamily="2" charset="0"/>
              <a:cs typeface="Nikosh" pitchFamily="2" charset="0"/>
            </a:endParaRPr>
          </a:p>
          <a:p>
            <a:pPr>
              <a:buNone/>
            </a:pPr>
            <a:r>
              <a:rPr lang="bn-BD" sz="3200" dirty="0" smtClean="0">
                <a:latin typeface="Nikosh" pitchFamily="2" charset="0"/>
                <a:cs typeface="Nikosh" pitchFamily="2" charset="0"/>
              </a:rPr>
              <a:t>৩। আইন স্বাধীনতার অভিভাবক  ৪। আইন স্বাধীনতার রক্ষক </a:t>
            </a:r>
            <a:endParaRPr lang="en-US" sz="3200" dirty="0" smtClean="0">
              <a:latin typeface="Nikosh" pitchFamily="2" charset="0"/>
              <a:cs typeface="Nikosh" pitchFamily="2" charset="0"/>
            </a:endParaRPr>
          </a:p>
          <a:p>
            <a:pPr>
              <a:buNone/>
            </a:pPr>
            <a:r>
              <a:rPr lang="bn-BD" sz="3200" dirty="0" smtClean="0">
                <a:latin typeface="Nikosh" pitchFamily="2" charset="0"/>
                <a:cs typeface="Nikosh" pitchFamily="2" charset="0"/>
              </a:rPr>
              <a:t> ৫। আইন স্বাধীনতার ক্ষেত্র প্রসারিত করে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val="35020598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4191000" cy="11430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524000"/>
            <a:ext cx="8839200" cy="5181600"/>
          </a:xfrm>
        </p:spPr>
        <p:txBody>
          <a:bodyPr>
            <a:normAutofit lnSpcReduction="10000"/>
          </a:bodyPr>
          <a:lstStyle/>
          <a:p>
            <a:pPr>
              <a:buNone/>
            </a:pPr>
            <a:r>
              <a:rPr lang="bn-BD" sz="3200" dirty="0" smtClean="0">
                <a:latin typeface="Nikosh" pitchFamily="2" charset="0"/>
                <a:cs typeface="Nikosh" pitchFamily="2" charset="0"/>
              </a:rPr>
              <a:t>জ্ঞান মুলক,অনুধাবন মুলক, প্রয়োগ মুলক প্রশ্ন  (ক)</a:t>
            </a:r>
          </a:p>
          <a:p>
            <a:pPr>
              <a:buNone/>
            </a:pPr>
            <a:r>
              <a:rPr lang="bn-BD" dirty="0" smtClean="0">
                <a:latin typeface="Nikosh" pitchFamily="2" charset="0"/>
                <a:cs typeface="Nikosh" pitchFamily="2" charset="0"/>
              </a:rPr>
              <a:t>১।  জনমত আইনের অন্যতম উৎস- এটি কার উক্তি? </a:t>
            </a:r>
          </a:p>
          <a:p>
            <a:pPr>
              <a:buNone/>
            </a:pPr>
            <a:r>
              <a:rPr lang="bn-BD" dirty="0" smtClean="0">
                <a:latin typeface="Nikosh" pitchFamily="2" charset="0"/>
                <a:cs typeface="Nikosh" pitchFamily="2" charset="0"/>
              </a:rPr>
              <a:t>ক। জন লক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ওপেন হাউস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অধ্যাপক লাস্কি ঘ। অধ্যাপক হল্যান্ড</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a:t>
            </a:r>
            <a:r>
              <a:rPr lang="en-US" dirty="0" smtClean="0">
                <a:latin typeface="Times New Roman" pitchFamily="18" charset="0"/>
                <a:cs typeface="Times New Roman" pitchFamily="18" charset="0"/>
              </a:rPr>
              <a:t>Liberty </a:t>
            </a:r>
            <a:r>
              <a:rPr lang="bn-BD" dirty="0" smtClean="0">
                <a:latin typeface="Nikosh" pitchFamily="2" charset="0"/>
                <a:cs typeface="Nikosh" pitchFamily="2" charset="0"/>
              </a:rPr>
              <a:t>শব্দের বাংলা অর্থ কি।</a:t>
            </a:r>
          </a:p>
          <a:p>
            <a:pPr>
              <a:buNone/>
            </a:pPr>
            <a:r>
              <a:rPr lang="bn-BD" dirty="0" smtClean="0">
                <a:latin typeface="Nikosh" pitchFamily="2" charset="0"/>
                <a:cs typeface="Nikosh" pitchFamily="2" charset="0"/>
              </a:rPr>
              <a:t> ক। পরাধীনতা    খ।</a:t>
            </a:r>
            <a:r>
              <a:rPr lang="en-US" dirty="0" smtClean="0">
                <a:latin typeface="Nikosh" pitchFamily="2" charset="0"/>
                <a:cs typeface="Nikosh" pitchFamily="2" charset="0"/>
              </a:rPr>
              <a:t> </a:t>
            </a:r>
            <a:r>
              <a:rPr lang="bn-BD" dirty="0" smtClean="0">
                <a:latin typeface="Nikosh" pitchFamily="2" charset="0"/>
                <a:cs typeface="Nikosh" pitchFamily="2" charset="0"/>
              </a:rPr>
              <a:t> ন্যায়বিচার </a:t>
            </a:r>
            <a:r>
              <a:rPr lang="en-US" dirty="0" smtClean="0">
                <a:latin typeface="Times New Roman" pitchFamily="18" charset="0"/>
                <a:cs typeface="Times New Roman" pitchFamily="18" charset="0"/>
              </a:rPr>
              <a:t>  </a:t>
            </a:r>
            <a:r>
              <a:rPr lang="bn-BD" b="1" dirty="0" smtClean="0">
                <a:latin typeface="Nikosh" pitchFamily="2" charset="0"/>
                <a:cs typeface="Nikosh" pitchFamily="2" charset="0"/>
              </a:rPr>
              <a:t>গ। স্বাধীনতা   </a:t>
            </a:r>
            <a:r>
              <a:rPr lang="bn-BD" dirty="0" smtClean="0">
                <a:latin typeface="Nikosh" pitchFamily="2" charset="0"/>
                <a:cs typeface="Nikosh" pitchFamily="2" charset="0"/>
              </a:rPr>
              <a:t>ঘ। সাম্য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হেদায়া ও আলমগিরী কি?   </a:t>
            </a:r>
          </a:p>
          <a:p>
            <a:pPr>
              <a:buNone/>
            </a:pPr>
            <a:r>
              <a:rPr lang="bn-BD" dirty="0" smtClean="0">
                <a:latin typeface="Nikosh" pitchFamily="2" charset="0"/>
                <a:cs typeface="Nikosh" pitchFamily="2" charset="0"/>
              </a:rPr>
              <a:t>ক। রোমান আইনগ্রন্থ</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হিন্দু আইনগ্রন্থ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Nikosh" pitchFamily="2" charset="0"/>
                <a:cs typeface="Nikosh" pitchFamily="2" charset="0"/>
              </a:rPr>
              <a:t>মুসলিম আইনগ্রন্থ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ঘ। বৌদ্ধ আইনগ্রন্থ</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আইনের দৃষ্টিতে সবাই সমান- কে বলেছেন ?         </a:t>
            </a:r>
          </a:p>
          <a:p>
            <a:pPr>
              <a:buNone/>
            </a:pPr>
            <a:r>
              <a:rPr lang="bn-BD" b="1" dirty="0" smtClean="0">
                <a:latin typeface="Nikosh" pitchFamily="2" charset="0"/>
                <a:cs typeface="Nikosh" pitchFamily="2" charset="0"/>
              </a:rPr>
              <a:t>ক। অধ্যাপক ডাইসি</a:t>
            </a:r>
            <a:r>
              <a:rPr lang="bn-BD" b="1" dirty="0" smtClean="0">
                <a:latin typeface="Times New Roman" pitchFamily="18" charset="0"/>
                <a:cs typeface="Nikosh" pitchFamily="2" charset="0"/>
              </a:rPr>
              <a:t> </a:t>
            </a:r>
            <a:r>
              <a:rPr lang="en-US" b="1" dirty="0" smtClean="0">
                <a:latin typeface="Times New Roman" pitchFamily="18" charset="0"/>
                <a:cs typeface="Nikosh" pitchFamily="2" charset="0"/>
              </a:rPr>
              <a:t> </a:t>
            </a:r>
            <a:r>
              <a:rPr lang="bn-BD" dirty="0" smtClean="0">
                <a:latin typeface="Nikosh" pitchFamily="2" charset="0"/>
                <a:cs typeface="Nikosh" pitchFamily="2" charset="0"/>
              </a:rPr>
              <a:t>খ। গার্নার    গ। লাস্কি    ঘ। স্পেন্সার   </a:t>
            </a:r>
          </a:p>
          <a:p>
            <a:pPr>
              <a:buNone/>
            </a:pPr>
            <a:r>
              <a:rPr lang="bn-BD" dirty="0" smtClean="0">
                <a:latin typeface="Nikosh" pitchFamily="2" charset="0"/>
                <a:cs typeface="Nikosh" pitchFamily="2" charset="0"/>
              </a:rPr>
              <a:t>৫।  আইন মানুষের কোন ধরনের আচরণ নিয়ন্ত্রণ করে?      </a:t>
            </a:r>
          </a:p>
          <a:p>
            <a:pPr>
              <a:buNone/>
            </a:pPr>
            <a:r>
              <a:rPr lang="bn-BD" dirty="0" smtClean="0">
                <a:latin typeface="Nikosh" pitchFamily="2" charset="0"/>
                <a:cs typeface="Nikosh" pitchFamily="2" charset="0"/>
              </a:rPr>
              <a:t>ক। অভ্যন্তরীণ</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পারিবারিক </a:t>
            </a:r>
            <a:r>
              <a:rPr lang="bn-BD" b="1" dirty="0" smtClean="0">
                <a:latin typeface="Nikosh" pitchFamily="2" charset="0"/>
                <a:cs typeface="Nikosh" pitchFamily="2" charset="0"/>
              </a:rPr>
              <a:t>গ।  বাহ্যিক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সামাজিক </a:t>
            </a:r>
            <a:endParaRPr lang="en-US" dirty="0" smtClean="0"/>
          </a:p>
          <a:p>
            <a:pPr>
              <a:buNone/>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mph" presetSubtype="2" fill="hold" grpId="2" nodeType="clickEffect">
                                  <p:stCondLst>
                                    <p:cond delay="0"/>
                                  </p:stCondLst>
                                  <p:childTnLst>
                                    <p:anim to="1.5" calcmode="lin" valueType="num">
                                      <p:cBhvr override="childStyle">
                                        <p:cTn id="16"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n-BD" sz="4000" dirty="0" smtClean="0">
                <a:latin typeface="Nikosh" pitchFamily="2" charset="0"/>
                <a:cs typeface="Nikosh" pitchFamily="2" charset="0"/>
              </a:rPr>
              <a:t>জ্ঞান মুলক,অনুধাবন মুলক, প্রয়োগ মুলক প্রশ্ন (ক)  </a:t>
            </a:r>
            <a:r>
              <a:rPr lang="bn-BD" dirty="0" smtClean="0">
                <a:latin typeface="Nikosh" pitchFamily="2" charset="0"/>
                <a:cs typeface="Nikosh" pitchFamily="2" charset="0"/>
              </a:rPr>
              <a:t/>
            </a:r>
            <a:br>
              <a:rPr lang="bn-BD" dirty="0" smtClean="0">
                <a:latin typeface="Nikosh" pitchFamily="2" charset="0"/>
                <a:cs typeface="Nikosh" pitchFamily="2" charset="0"/>
              </a:rPr>
            </a:br>
            <a:endParaRPr lang="en-US" dirty="0"/>
          </a:p>
        </p:txBody>
      </p:sp>
      <p:sp>
        <p:nvSpPr>
          <p:cNvPr id="3" name="Content Placeholder 2"/>
          <p:cNvSpPr>
            <a:spLocks noGrp="1"/>
          </p:cNvSpPr>
          <p:nvPr>
            <p:ph idx="1"/>
          </p:nvPr>
        </p:nvSpPr>
        <p:spPr>
          <a:xfrm>
            <a:off x="228600" y="1447800"/>
            <a:ext cx="8686800" cy="5257800"/>
          </a:xfrm>
        </p:spPr>
        <p:txBody>
          <a:bodyPr>
            <a:normAutofit lnSpcReduction="10000"/>
          </a:bodyPr>
          <a:lstStyle/>
          <a:p>
            <a:pPr>
              <a:buNone/>
            </a:pPr>
            <a:r>
              <a:rPr lang="bn-BD" dirty="0" smtClean="0">
                <a:latin typeface="Nikosh" pitchFamily="2" charset="0"/>
                <a:cs typeface="Nikosh" pitchFamily="2" charset="0"/>
              </a:rPr>
              <a:t>৬।  অপরাধীকে শাস্তি দেয়ার দায়িত্ব পালন করে কোন বিভাগ? </a:t>
            </a:r>
          </a:p>
          <a:p>
            <a:pPr>
              <a:buNone/>
            </a:pPr>
            <a:r>
              <a:rPr lang="bn-BD" dirty="0" smtClean="0">
                <a:latin typeface="Nikosh" pitchFamily="2" charset="0"/>
                <a:cs typeface="Nikosh" pitchFamily="2" charset="0"/>
              </a:rPr>
              <a:t>ক। আইন বিভাগ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বিচার বিভাগ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শাসন বিভাগ</a:t>
            </a:r>
            <a:r>
              <a:rPr lang="bn-BD" b="1" dirty="0" smtClean="0">
                <a:latin typeface="Nikosh" pitchFamily="2" charset="0"/>
                <a:cs typeface="Nikosh" pitchFamily="2" charset="0"/>
              </a:rPr>
              <a:t> </a:t>
            </a:r>
            <a:r>
              <a:rPr lang="bn-BD" dirty="0" smtClean="0">
                <a:latin typeface="Nikosh" pitchFamily="2" charset="0"/>
                <a:cs typeface="Nikosh" pitchFamily="2" charset="0"/>
              </a:rPr>
              <a:t> ঘ। প্রশাসনিক ট্রাইবুনাল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৭। ভিক্ষুককে ভিক্ষা দেওয়া- এটা নিচের কোন আইনের সাথে সম্পৃক্ত।</a:t>
            </a:r>
          </a:p>
          <a:p>
            <a:pPr>
              <a:buNone/>
            </a:pPr>
            <a:r>
              <a:rPr lang="bn-BD" dirty="0" smtClean="0">
                <a:latin typeface="Nikosh" pitchFamily="2" charset="0"/>
                <a:cs typeface="Nikosh" pitchFamily="2" charset="0"/>
              </a:rPr>
              <a:t> ক। ধর্মীয় আইন  খ।</a:t>
            </a:r>
            <a:r>
              <a:rPr lang="en-US" dirty="0" smtClean="0">
                <a:latin typeface="Nikosh" pitchFamily="2" charset="0"/>
                <a:cs typeface="Nikosh" pitchFamily="2" charset="0"/>
              </a:rPr>
              <a:t> </a:t>
            </a:r>
            <a:r>
              <a:rPr lang="bn-BD" dirty="0" smtClean="0">
                <a:latin typeface="Nikosh" pitchFamily="2" charset="0"/>
                <a:cs typeface="Nikosh" pitchFamily="2" charset="0"/>
              </a:rPr>
              <a:t>প্রথাভিত্তিক আইন</a:t>
            </a:r>
            <a:r>
              <a:rPr lang="en-US" dirty="0" smtClean="0">
                <a:latin typeface="Times New Roman" pitchFamily="18" charset="0"/>
                <a:cs typeface="Times New Roman" pitchFamily="18" charset="0"/>
              </a:rPr>
              <a:t>  </a:t>
            </a:r>
            <a:r>
              <a:rPr lang="bn-BD" b="1" dirty="0" smtClean="0">
                <a:latin typeface="Nikosh" pitchFamily="2" charset="0"/>
                <a:cs typeface="Nikosh" pitchFamily="2" charset="0"/>
              </a:rPr>
              <a:t>গ। নৈতিক আইন  </a:t>
            </a:r>
            <a:r>
              <a:rPr lang="bn-BD" dirty="0" smtClean="0">
                <a:latin typeface="Nikosh" pitchFamily="2" charset="0"/>
                <a:cs typeface="Nikosh" pitchFamily="2" charset="0"/>
              </a:rPr>
              <a:t>ঘ। সামাজিক আইন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স্বাধীনতা বলতে খুশিমত কাজ করাকে বোঝায় যদি উক্ত কাজের দ্বারা অন্যের অনুরুপ কাজে বাধার সৃষ্টি না হয়- এটি কার উক্তি?  </a:t>
            </a:r>
          </a:p>
          <a:p>
            <a:pPr>
              <a:buNone/>
            </a:pPr>
            <a:r>
              <a:rPr lang="bn-BD" dirty="0" smtClean="0">
                <a:latin typeface="Nikosh" pitchFamily="2" charset="0"/>
                <a:cs typeface="Nikosh" pitchFamily="2" charset="0"/>
              </a:rPr>
              <a:t>ক। ডাইসি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লাস্কি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Nikosh" pitchFamily="2" charset="0"/>
                <a:cs typeface="Nikosh" pitchFamily="2" charset="0"/>
              </a:rPr>
              <a:t> হার্বাট স্পেন্সার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ম্যাকাইভার</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৯।  সাম্য হলো সেসব সুযোগ সুবিধার ব্যবস্থা যাতে কোন ব্যক্তির ব্যক্তিত্বকে অন্যের সুবিধার সাথে বিসর্জন দিতে না হয়- এটি কার উক্তি ?         </a:t>
            </a:r>
          </a:p>
          <a:p>
            <a:pPr>
              <a:buNone/>
            </a:pPr>
            <a:r>
              <a:rPr lang="bn-BD" b="1" dirty="0" smtClean="0">
                <a:latin typeface="Nikosh" pitchFamily="2" charset="0"/>
                <a:cs typeface="Nikosh" pitchFamily="2" charset="0"/>
              </a:rPr>
              <a:t>ক। অধ্যাপক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গার্নার     গ। উইলোবী    ঘ। এরিষ্টটল   </a:t>
            </a:r>
          </a:p>
          <a:p>
            <a:pPr>
              <a:buNone/>
            </a:pPr>
            <a:r>
              <a:rPr lang="bn-BD" dirty="0" smtClean="0">
                <a:latin typeface="Nikosh" pitchFamily="2" charset="0"/>
                <a:cs typeface="Nikosh" pitchFamily="2" charset="0"/>
              </a:rPr>
              <a:t>১০।  কোন</a:t>
            </a:r>
            <a:r>
              <a:rPr lang="en-US" dirty="0" smtClean="0">
                <a:latin typeface="Nikosh" pitchFamily="2" charset="0"/>
                <a:cs typeface="Nikosh" pitchFamily="2" charset="0"/>
              </a:rPr>
              <a:t> ধ</a:t>
            </a:r>
            <a:r>
              <a:rPr lang="bn-BD" dirty="0" smtClean="0">
                <a:latin typeface="Nikosh" pitchFamily="2" charset="0"/>
                <a:cs typeface="Nikosh" pitchFamily="2" charset="0"/>
              </a:rPr>
              <a:t>রনের সরকার ব্যবস্থায় জনগন বেশী স্বাধীনতা ভোগ করে ?      </a:t>
            </a:r>
          </a:p>
          <a:p>
            <a:pPr>
              <a:buNone/>
            </a:pPr>
            <a:r>
              <a:rPr lang="bn-BD" dirty="0" smtClean="0">
                <a:latin typeface="Nikosh" pitchFamily="2" charset="0"/>
                <a:cs typeface="Nikosh" pitchFamily="2" charset="0"/>
              </a:rPr>
              <a:t>ক। সমাজতন্ত্র</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ধর্মতন্ত্র  </a:t>
            </a:r>
            <a:r>
              <a:rPr lang="bn-BD" b="1" dirty="0" smtClean="0">
                <a:latin typeface="Nikosh" pitchFamily="2" charset="0"/>
                <a:cs typeface="Nikosh" pitchFamily="2" charset="0"/>
              </a:rPr>
              <a:t>গ।  গণতন্ত্র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একনায়কতন্ত্র </a:t>
            </a:r>
            <a:endParaRPr lang="en-US" dirty="0" smtClean="0"/>
          </a:p>
          <a:p>
            <a:pPr>
              <a:buNone/>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2" nodeType="clickEffect">
                                  <p:stCondLst>
                                    <p:cond delay="0"/>
                                  </p:stCondLst>
                                  <p:childTnLst>
                                    <p:set>
                                      <p:cBhvr override="childStyle">
                                        <p:cTn id="16" dur="indefinite"/>
                                        <p:tgtEl>
                                          <p:spTgt spid="2"/>
                                        </p:tgtEl>
                                        <p:attrNameLst>
                                          <p:attrName>style.fontStyle</p:attrName>
                                        </p:attrNameLst>
                                      </p:cBhvr>
                                      <p:to>
                                        <p:strVal val="normal"/>
                                      </p:to>
                                    </p:set>
                                    <p:set>
                                      <p:cBhvr override="childStyle">
                                        <p:cTn id="17" dur="indefinite"/>
                                        <p:tgtEl>
                                          <p:spTgt spid="2"/>
                                        </p:tgtEl>
                                        <p:attrNameLst>
                                          <p:attrName>style.fontWeight</p:attrName>
                                        </p:attrNameLst>
                                      </p:cBhvr>
                                      <p:to>
                                        <p:strVal val="bold"/>
                                      </p:to>
                                    </p:set>
                                    <p:set>
                                      <p:cBhvr override="childStyle">
                                        <p:cTn id="18"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915400" cy="5410200"/>
          </a:xfrm>
        </p:spPr>
        <p:txBody>
          <a:bodyPr>
            <a:normAutofit fontScale="92500" lnSpcReduction="10000"/>
          </a:bodyPr>
          <a:lstStyle/>
          <a:p>
            <a:pPr>
              <a:buNone/>
            </a:pPr>
            <a:r>
              <a:rPr lang="bn-BD" sz="4500"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  আইনের ইংরেজী প্রতিশব্দ </a:t>
            </a:r>
            <a:r>
              <a:rPr lang="en-US" dirty="0" smtClean="0">
                <a:latin typeface="Times New Roman" pitchFamily="18" charset="0"/>
                <a:cs typeface="Times New Roman" pitchFamily="18" charset="0"/>
              </a:rPr>
              <a:t>Law </a:t>
            </a:r>
            <a:r>
              <a:rPr lang="bn-BD" dirty="0" smtClean="0">
                <a:latin typeface="Nikosh" pitchFamily="2" charset="0"/>
                <a:cs typeface="Nikosh" pitchFamily="2" charset="0"/>
              </a:rPr>
              <a:t>এটি এসেছে? </a:t>
            </a:r>
          </a:p>
          <a:p>
            <a:pPr>
              <a:buNone/>
            </a:pPr>
            <a:r>
              <a:rPr lang="bn-BD" dirty="0" smtClean="0">
                <a:latin typeface="Nikosh" pitchFamily="2" charset="0"/>
                <a:cs typeface="Nikosh" pitchFamily="2" charset="0"/>
              </a:rPr>
              <a:t>ক।  গ্রিক শব্দ থেকে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 টিউটনিক শব্দ থেকে </a:t>
            </a:r>
            <a:r>
              <a:rPr lang="en-US" b="1" dirty="0" smtClean="0">
                <a:latin typeface="Times New Roman" pitchFamily="18" charset="0"/>
                <a:cs typeface="Times New Roman" pitchFamily="18" charset="0"/>
              </a:rPr>
              <a:t> </a:t>
            </a:r>
          </a:p>
          <a:p>
            <a:pPr>
              <a:buNone/>
            </a:pP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ল্যাটিন শব্দ থেকে  ঘ। জার্মান শব্দ থেকে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ইংরেজী </a:t>
            </a:r>
            <a:r>
              <a:rPr lang="en-US" dirty="0" smtClean="0">
                <a:latin typeface="Times New Roman" pitchFamily="18" charset="0"/>
                <a:cs typeface="Times New Roman" pitchFamily="18" charset="0"/>
              </a:rPr>
              <a:t>Law </a:t>
            </a:r>
            <a:r>
              <a:rPr lang="bn-BD" dirty="0" smtClean="0">
                <a:latin typeface="Nikosh" pitchFamily="2" charset="0"/>
                <a:cs typeface="Nikosh" pitchFamily="2" charset="0"/>
              </a:rPr>
              <a:t>শব্দটি কোন টিউটনিক শব্দ থেকে এসেছে।</a:t>
            </a:r>
          </a:p>
          <a:p>
            <a:pPr>
              <a:buNone/>
            </a:pPr>
            <a:r>
              <a:rPr lang="bn-BD" dirty="0" smtClean="0">
                <a:latin typeface="Nikosh" pitchFamily="2" charset="0"/>
                <a:cs typeface="Nikosh" pitchFamily="2" charset="0"/>
              </a:rPr>
              <a:t> ক। </a:t>
            </a:r>
            <a:r>
              <a:rPr lang="en-US" dirty="0" smtClean="0">
                <a:latin typeface="Times New Roman" pitchFamily="18" charset="0"/>
                <a:cs typeface="Times New Roman" pitchFamily="18" charset="0"/>
              </a:rPr>
              <a:t>Low</a:t>
            </a:r>
            <a:r>
              <a:rPr lang="bn-BD" dirty="0" smtClean="0">
                <a:latin typeface="Nikosh" pitchFamily="2" charset="0"/>
                <a:cs typeface="Nikosh" pitchFamily="2" charset="0"/>
              </a:rPr>
              <a:t>   খ।</a:t>
            </a:r>
            <a:r>
              <a:rPr lang="en-US" dirty="0" smtClean="0">
                <a:latin typeface="Nikosh" pitchFamily="2" charset="0"/>
                <a:cs typeface="Nikosh" pitchFamily="2" charset="0"/>
              </a:rPr>
              <a:t> </a:t>
            </a:r>
            <a:r>
              <a:rPr lang="bn-BD" dirty="0" smtClean="0">
                <a:latin typeface="Nikosh" pitchFamily="2" charset="0"/>
                <a:cs typeface="Nikosh" pitchFamily="2" charset="0"/>
              </a:rPr>
              <a:t> </a:t>
            </a:r>
            <a:r>
              <a:rPr lang="en-US" dirty="0" smtClean="0">
                <a:latin typeface="Times New Roman" pitchFamily="18" charset="0"/>
                <a:cs typeface="Times New Roman" pitchFamily="18" charset="0"/>
              </a:rPr>
              <a:t>Leg  </a:t>
            </a:r>
            <a:r>
              <a:rPr lang="bn-BD" b="1" dirty="0" smtClean="0">
                <a:latin typeface="Nikosh" pitchFamily="2" charset="0"/>
                <a:cs typeface="Nikosh" pitchFamily="2" charset="0"/>
              </a:rPr>
              <a:t>গ। </a:t>
            </a:r>
            <a:r>
              <a:rPr lang="en-US" b="1" dirty="0" smtClean="0">
                <a:latin typeface="Times New Roman" pitchFamily="18" charset="0"/>
                <a:cs typeface="Times New Roman" pitchFamily="18" charset="0"/>
              </a:rPr>
              <a:t>Lag</a:t>
            </a:r>
            <a:r>
              <a:rPr lang="bn-BD" b="1" dirty="0" smtClean="0">
                <a:latin typeface="Nikosh" pitchFamily="2" charset="0"/>
                <a:cs typeface="Nikosh" pitchFamily="2" charset="0"/>
              </a:rPr>
              <a:t>   </a:t>
            </a:r>
            <a:r>
              <a:rPr lang="bn-BD" dirty="0" smtClean="0">
                <a:latin typeface="Nikosh" pitchFamily="2" charset="0"/>
                <a:cs typeface="Nikosh" pitchFamily="2" charset="0"/>
              </a:rPr>
              <a:t>ঘ।  </a:t>
            </a:r>
            <a:r>
              <a:rPr lang="en-US" dirty="0" smtClean="0">
                <a:latin typeface="Times New Roman" pitchFamily="18" charset="0"/>
                <a:cs typeface="Times New Roman" pitchFamily="18" charset="0"/>
              </a:rPr>
              <a:t>Log</a:t>
            </a:r>
            <a:r>
              <a:rPr lang="bn-BD" dirty="0" smtClean="0">
                <a:latin typeface="Nikosh" pitchFamily="2" charset="0"/>
                <a:cs typeface="Nikosh" pitchFamily="2" charset="0"/>
              </a:rPr>
              <a:t>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যুক্তিসিদ্ধ ইচ্ছার অভিব্যক্তিই আইন- উক্তিটি কার?  </a:t>
            </a:r>
          </a:p>
          <a:p>
            <a:pPr>
              <a:buNone/>
            </a:pPr>
            <a:r>
              <a:rPr lang="bn-BD" dirty="0" smtClean="0">
                <a:latin typeface="Nikosh" pitchFamily="2" charset="0"/>
                <a:cs typeface="Nikosh" pitchFamily="2" charset="0"/>
              </a:rPr>
              <a:t>ক। সক্রেটিস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ট</a:t>
            </a:r>
            <a:r>
              <a:rPr lang="en-US" dirty="0" err="1" smtClean="0">
                <a:latin typeface="Nikosh" pitchFamily="2" charset="0"/>
                <a:cs typeface="Nikosh" pitchFamily="2" charset="0"/>
              </a:rPr>
              <a:t>মা</a:t>
            </a:r>
            <a:r>
              <a:rPr lang="bn-BD" dirty="0" smtClean="0">
                <a:latin typeface="Nikosh" pitchFamily="2" charset="0"/>
                <a:cs typeface="Nikosh" pitchFamily="2" charset="0"/>
              </a:rPr>
              <a:t>স হবস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Nikosh" pitchFamily="2" charset="0"/>
                <a:cs typeface="Nikosh" pitchFamily="2" charset="0"/>
              </a:rPr>
              <a:t> এরিষ্টটল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জন অস্টিন</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আইন হচ্ছে নিম্নতমের প্রতি উদ্ধতন রাজনৈতিক কর্তৃত্বের আদেশ- উক্তিটি কার?         </a:t>
            </a:r>
          </a:p>
          <a:p>
            <a:pPr>
              <a:buNone/>
            </a:pPr>
            <a:r>
              <a:rPr lang="bn-BD" b="1" dirty="0" smtClean="0">
                <a:latin typeface="Nikosh" pitchFamily="2" charset="0"/>
                <a:cs typeface="Nikosh" pitchFamily="2" charset="0"/>
              </a:rPr>
              <a:t>ক। জন অষ্টিন</a:t>
            </a:r>
            <a:r>
              <a:rPr lang="bn-BD" b="1" dirty="0" smtClean="0">
                <a:latin typeface="Times New Roman" pitchFamily="18" charset="0"/>
                <a:cs typeface="Nikosh" pitchFamily="2" charset="0"/>
              </a:rPr>
              <a:t> </a:t>
            </a:r>
            <a:r>
              <a:rPr lang="en-US" b="1" dirty="0" smtClean="0">
                <a:latin typeface="Times New Roman" pitchFamily="18" charset="0"/>
                <a:cs typeface="Nikosh" pitchFamily="2" charset="0"/>
              </a:rPr>
              <a:t> </a:t>
            </a:r>
            <a:r>
              <a:rPr lang="bn-BD" dirty="0" smtClean="0">
                <a:latin typeface="Nikosh" pitchFamily="2" charset="0"/>
                <a:cs typeface="Nikosh" pitchFamily="2" charset="0"/>
              </a:rPr>
              <a:t>খ। স্যাভিনি    গ। ট</a:t>
            </a:r>
            <a:r>
              <a:rPr lang="en-US" dirty="0" err="1" smtClean="0">
                <a:latin typeface="Nikosh" pitchFamily="2" charset="0"/>
                <a:cs typeface="Nikosh" pitchFamily="2" charset="0"/>
              </a:rPr>
              <a:t>মাস</a:t>
            </a:r>
            <a:r>
              <a:rPr lang="en-US" dirty="0" smtClean="0">
                <a:latin typeface="Nikosh" pitchFamily="2" charset="0"/>
                <a:cs typeface="Nikosh" pitchFamily="2" charset="0"/>
              </a:rPr>
              <a:t> </a:t>
            </a:r>
            <a:r>
              <a:rPr lang="bn-BD" dirty="0" smtClean="0">
                <a:latin typeface="Nikosh" pitchFamily="2" charset="0"/>
                <a:cs typeface="Nikosh" pitchFamily="2" charset="0"/>
              </a:rPr>
              <a:t> হবস   ঘ। অধ্যাপক হল্যান্ড  </a:t>
            </a:r>
          </a:p>
          <a:p>
            <a:pPr>
              <a:buNone/>
            </a:pPr>
            <a:r>
              <a:rPr lang="bn-BD" dirty="0" smtClean="0">
                <a:latin typeface="Nikosh" pitchFamily="2" charset="0"/>
                <a:cs typeface="Nikosh" pitchFamily="2" charset="0"/>
              </a:rPr>
              <a:t>৫।  আইনের সর্বজ</a:t>
            </a:r>
            <a:r>
              <a:rPr lang="en-US" dirty="0" err="1" smtClean="0">
                <a:latin typeface="Nikosh" pitchFamily="2" charset="0"/>
                <a:cs typeface="Nikosh" pitchFamily="2" charset="0"/>
              </a:rPr>
              <a:t>নগ্রা</a:t>
            </a:r>
            <a:r>
              <a:rPr lang="bn-BD" dirty="0" smtClean="0">
                <a:latin typeface="Nikosh" pitchFamily="2" charset="0"/>
                <a:cs typeface="Nikosh" pitchFamily="2" charset="0"/>
              </a:rPr>
              <a:t>হ্য সংজ্ঞা প্রদান করেছেন কে ?      </a:t>
            </a:r>
          </a:p>
          <a:p>
            <a:pPr>
              <a:buNone/>
            </a:pPr>
            <a:r>
              <a:rPr lang="bn-BD" dirty="0" smtClean="0">
                <a:latin typeface="Nikosh" pitchFamily="2" charset="0"/>
                <a:cs typeface="Nikosh" pitchFamily="2" charset="0"/>
              </a:rPr>
              <a:t>ক। অধ্যাপক হল্যান্ড</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খ। জন অষ্টিন </a:t>
            </a:r>
            <a:r>
              <a:rPr lang="en-US" dirty="0" smtClean="0">
                <a:latin typeface="Nikosh" pitchFamily="2" charset="0"/>
                <a:cs typeface="Nikosh" pitchFamily="2" charset="0"/>
              </a:rPr>
              <a:t> </a:t>
            </a:r>
            <a:r>
              <a:rPr lang="bn-BD" b="1" dirty="0" smtClean="0">
                <a:latin typeface="Nikosh" pitchFamily="2" charset="0"/>
                <a:cs typeface="Nikosh" pitchFamily="2" charset="0"/>
              </a:rPr>
              <a:t>গ।  উড্রো উইলসন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টমাস হবস </a:t>
            </a:r>
            <a:endParaRPr lang="en-US" dirty="0"/>
          </a:p>
        </p:txBody>
      </p:sp>
      <p:sp>
        <p:nvSpPr>
          <p:cNvPr id="2" name="Title 1"/>
          <p:cNvSpPr>
            <a:spLocks noGrp="1"/>
          </p:cNvSpPr>
          <p:nvPr>
            <p:ph type="title"/>
          </p:nvPr>
        </p:nvSpPr>
        <p:spPr>
          <a:xfrm>
            <a:off x="1981200" y="152400"/>
            <a:ext cx="4267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19752977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715000"/>
          </a:xfrm>
        </p:spPr>
        <p:txBody>
          <a:bodyPr>
            <a:normAutofit/>
          </a:bodyPr>
          <a:lstStyle/>
          <a:p>
            <a:pPr>
              <a:buNone/>
            </a:pPr>
            <a:r>
              <a:rPr lang="bn-BD" sz="2400" dirty="0" smtClean="0">
                <a:latin typeface="Nikosh" pitchFamily="2" charset="0"/>
                <a:cs typeface="Nikosh" pitchFamily="2" charset="0"/>
              </a:rPr>
              <a:t>৬।  আইন হল মানুষের স্থায়ী আচার-ব্যবহার ও চিন্তাধারার সেই অংশ যা রাষ্ট্রের দ্বারা স্বীকৃত্ব </a:t>
            </a:r>
          </a:p>
          <a:p>
            <a:pPr>
              <a:buNone/>
            </a:pPr>
            <a:r>
              <a:rPr lang="bn-BD" sz="2400" dirty="0" smtClean="0">
                <a:latin typeface="Nikosh" pitchFamily="2" charset="0"/>
                <a:cs typeface="Nikosh" pitchFamily="2" charset="0"/>
              </a:rPr>
              <a:t>বিধিতে পরিণত হয়েছে এবং যার পশ্চাতে রাষ্ট্রীয় কর্তৃত্বের সুষ্পষ্ট সমর্থন রয়েছে- উক্তিটি কার?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জন অস্টিন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অধ্যাপক হল্যান্ড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গ। উড্রো উইলসনের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ঘ।  অধ্যাপক গেটেল  </a:t>
            </a:r>
          </a:p>
          <a:p>
            <a:pPr>
              <a:buNone/>
            </a:pPr>
            <a:r>
              <a:rPr lang="bn-BD" sz="2400" dirty="0" smtClean="0">
                <a:latin typeface="Nikosh" pitchFamily="2" charset="0"/>
                <a:cs typeface="Nikosh" pitchFamily="2" charset="0"/>
              </a:rPr>
              <a:t> ৭। অধ্যাপক হল্যান্ডের মতে আইনের উৎস কয়টি?    </a:t>
            </a:r>
          </a:p>
          <a:p>
            <a:pPr>
              <a:buNone/>
            </a:pPr>
            <a:r>
              <a:rPr lang="bn-BD" sz="2400" dirty="0" smtClean="0">
                <a:latin typeface="Nikosh" pitchFamily="2" charset="0"/>
                <a:cs typeface="Nikosh" pitchFamily="2" charset="0"/>
              </a:rPr>
              <a:t>ক। ৫টি   </a:t>
            </a:r>
            <a:r>
              <a:rPr lang="bn-BD" sz="2400" b="1" dirty="0" smtClean="0">
                <a:latin typeface="Nikosh" pitchFamily="2" charset="0"/>
                <a:cs typeface="Nikosh" pitchFamily="2" charset="0"/>
              </a:rPr>
              <a:t>খ। ৬টি  </a:t>
            </a:r>
            <a:r>
              <a:rPr lang="bn-BD" sz="2400" dirty="0" smtClean="0">
                <a:latin typeface="Nikosh" pitchFamily="2" charset="0"/>
                <a:cs typeface="Nikosh" pitchFamily="2" charset="0"/>
              </a:rPr>
              <a:t>গ।  ৪টি    ঘ।  ৩টি</a:t>
            </a:r>
            <a:endParaRPr lang="en-US" sz="2400" dirty="0" smtClean="0">
              <a:latin typeface="Times New Roman" pitchFamily="18" charset="0"/>
              <a:cs typeface="Times New Roman" pitchFamily="18" charset="0"/>
            </a:endParaRPr>
          </a:p>
          <a:p>
            <a:pPr>
              <a:buNone/>
            </a:pPr>
            <a:r>
              <a:rPr lang="bn-BD" sz="2400" dirty="0" smtClean="0">
                <a:latin typeface="Nikosh" pitchFamily="2" charset="0"/>
                <a:cs typeface="Nikosh" pitchFamily="2" charset="0"/>
              </a:rPr>
              <a:t>৮।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আইনের উৎস একটি এবং তা হচ্ছে সার্বভৌমের আদেশ- উক্তিটি কার ?  </a:t>
            </a:r>
          </a:p>
          <a:p>
            <a:pPr>
              <a:buNone/>
            </a:pPr>
            <a:r>
              <a:rPr lang="bn-BD" sz="2400" dirty="0" smtClean="0">
                <a:latin typeface="Nikosh" pitchFamily="2" charset="0"/>
                <a:cs typeface="Nikosh" pitchFamily="2" charset="0"/>
              </a:rPr>
              <a:t>ক। টমাস  হবস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অধ্যাপক হলান্ড     গ।</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মেইটল্যান্ড   </a:t>
            </a:r>
            <a:r>
              <a:rPr lang="bn-BD"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 জন অস্টিন </a:t>
            </a:r>
          </a:p>
          <a:p>
            <a:pPr>
              <a:buNone/>
            </a:pPr>
            <a:r>
              <a:rPr lang="bn-BD" sz="2400" dirty="0" smtClean="0">
                <a:latin typeface="Nikosh" pitchFamily="2" charset="0"/>
                <a:cs typeface="Nikosh" pitchFamily="2" charset="0"/>
              </a:rPr>
              <a:t>৯।  নিজের ওপর, নিজের দেহ ও মনের ওপর ব্যক্তিই সার্বভৌম-উক্তিটি কার?         </a:t>
            </a:r>
          </a:p>
          <a:p>
            <a:pPr>
              <a:buNone/>
            </a:pPr>
            <a:r>
              <a:rPr lang="bn-BD" sz="2400" b="1" dirty="0" smtClean="0">
                <a:latin typeface="Nikosh" pitchFamily="2" charset="0"/>
                <a:cs typeface="Nikosh" pitchFamily="2" charset="0"/>
              </a:rPr>
              <a:t>ক।  জন ষ্টুয়ার্ট মিল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জেমস মিল  গ।  ম্যাকাইভার  ঘ।  লাস্কি  </a:t>
            </a:r>
          </a:p>
          <a:p>
            <a:pPr>
              <a:buNone/>
            </a:pPr>
            <a:r>
              <a:rPr lang="bn-BD" sz="2400" dirty="0" smtClean="0">
                <a:latin typeface="Nikosh" pitchFamily="2" charset="0"/>
                <a:cs typeface="Nikosh" pitchFamily="2" charset="0"/>
              </a:rPr>
              <a:t>১০। স্বাধীনতা বলতে আমি বুঝি সেই পরিবেশের সুযোগ সংরক্ষণ, যেখানে মানুষ তার সত্তাকে পুর্ণ উপলদ্ধি করার সুযোগ লাভ করতে পারে-উক্তিটি কার ?      </a:t>
            </a:r>
          </a:p>
          <a:p>
            <a:pPr>
              <a:buNone/>
            </a:pPr>
            <a:r>
              <a:rPr lang="bn-BD" sz="2400" b="1" dirty="0" smtClean="0">
                <a:latin typeface="Nikosh" pitchFamily="2" charset="0"/>
                <a:cs typeface="Nikosh" pitchFamily="2" charset="0"/>
              </a:rPr>
              <a:t>ক।  অধ্যাপক হ্যারল্ড লাস্কি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জন স্টুয়ার্ট মিল   গ। হার্বাট স্পেন্সার   ঘ। টি এইচ গ্রিন  </a:t>
            </a:r>
          </a:p>
          <a:p>
            <a:pPr>
              <a:buNone/>
            </a:pPr>
            <a:endParaRPr lang="bn-BD" sz="20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p:txBody>
      </p:sp>
      <p:sp>
        <p:nvSpPr>
          <p:cNvPr id="2" name="Title 1"/>
          <p:cNvSpPr>
            <a:spLocks noGrp="1"/>
          </p:cNvSpPr>
          <p:nvPr>
            <p:ph type="title"/>
          </p:nvPr>
        </p:nvSpPr>
        <p:spPr>
          <a:xfrm>
            <a:off x="533400" y="381000"/>
            <a:ext cx="8229600" cy="8382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7940430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715000"/>
          </a:xfrm>
        </p:spPr>
        <p:txBody>
          <a:bodyPr>
            <a:normAutofit/>
          </a:bodyPr>
          <a:lstStyle/>
          <a:p>
            <a:pPr>
              <a:buNone/>
            </a:pPr>
            <a:r>
              <a:rPr lang="bn-BD" sz="2400" dirty="0" smtClean="0">
                <a:latin typeface="Nikosh" pitchFamily="2" charset="0"/>
                <a:cs typeface="Nikosh" pitchFamily="2" charset="0"/>
              </a:rPr>
              <a:t>১১। স্বাধীনতা বলতে </a:t>
            </a:r>
            <a:r>
              <a:rPr lang="en-US" sz="2400" dirty="0" err="1" smtClean="0">
                <a:latin typeface="Nikosh" pitchFamily="2" charset="0"/>
                <a:cs typeface="Nikosh" pitchFamily="2" charset="0"/>
              </a:rPr>
              <a:t>বু</a:t>
            </a:r>
            <a:r>
              <a:rPr lang="bn-BD" sz="2400" smtClean="0">
                <a:latin typeface="Nikosh" pitchFamily="2" charset="0"/>
                <a:cs typeface="Nikosh" pitchFamily="2" charset="0"/>
              </a:rPr>
              <a:t>ঝায় সে সকল </a:t>
            </a:r>
            <a:r>
              <a:rPr lang="bn-BD" sz="2400" dirty="0" smtClean="0">
                <a:latin typeface="Nikosh" pitchFamily="2" charset="0"/>
                <a:cs typeface="Nikosh" pitchFamily="2" charset="0"/>
              </a:rPr>
              <a:t>সামাজিক অবস্থার ওপর থেকে বিধি নিষেধের অপসারণ, যা আধুনিক সভ্যজগতে মানুষের সুখী জীবন যাপনের জন্য অত্যাবশ্যক- উক্তিটি কার? </a:t>
            </a:r>
          </a:p>
          <a:p>
            <a:pPr>
              <a:buNone/>
            </a:pP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ক।  অধ্যাপক হ্যারল্ড লাস্কি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জন স্টুয়ার্ট মিল   গ। হার্বাট স্পেন্সার   ঘ। টি এইচ গ্রিন  </a:t>
            </a:r>
          </a:p>
          <a:p>
            <a:pPr lvl="0">
              <a:buClr>
                <a:srgbClr val="2DA2BF"/>
              </a:buClr>
              <a:buNone/>
            </a:pPr>
            <a:r>
              <a:rPr lang="bn-BD" sz="2500" dirty="0" smtClean="0">
                <a:solidFill>
                  <a:prstClr val="black"/>
                </a:solidFill>
                <a:latin typeface="Nikosh" pitchFamily="2" charset="0"/>
                <a:cs typeface="Nikosh" pitchFamily="2" charset="0"/>
              </a:rPr>
              <a:t>১২</a:t>
            </a:r>
            <a:r>
              <a:rPr lang="bn-BD" sz="2500" dirty="0">
                <a:solidFill>
                  <a:prstClr val="black"/>
                </a:solidFill>
                <a:latin typeface="Nikosh" pitchFamily="2" charset="0"/>
                <a:cs typeface="Nikosh" pitchFamily="2" charset="0"/>
              </a:rPr>
              <a:t>। স্বাধীনতা ও আইনের বিরোধ নেই-  উক্তিটি কার? </a:t>
            </a:r>
            <a:r>
              <a:rPr lang="bn-BD" sz="2500" dirty="0">
                <a:solidFill>
                  <a:prstClr val="black"/>
                </a:solidFill>
                <a:latin typeface="Times New Roman" pitchFamily="18" charset="0"/>
                <a:cs typeface="Nikosh" pitchFamily="2" charset="0"/>
              </a:rPr>
              <a:t>   </a:t>
            </a:r>
            <a:r>
              <a:rPr lang="bn-BD" sz="2500" dirty="0">
                <a:solidFill>
                  <a:prstClr val="black"/>
                </a:solidFill>
                <a:latin typeface="Times New Roman" pitchFamily="18" charset="0"/>
                <a:cs typeface="Times New Roman" pitchFamily="18" charset="0"/>
              </a:rPr>
              <a:t>  </a:t>
            </a:r>
            <a:r>
              <a:rPr lang="bn-BD" sz="2500" dirty="0">
                <a:solidFill>
                  <a:prstClr val="black"/>
                </a:solidFill>
                <a:latin typeface="Nikosh" pitchFamily="2" charset="0"/>
                <a:cs typeface="Nikosh" pitchFamily="2" charset="0"/>
              </a:rPr>
              <a:t>    </a:t>
            </a:r>
          </a:p>
          <a:p>
            <a:pPr lvl="0">
              <a:buClr>
                <a:srgbClr val="2DA2BF"/>
              </a:buClr>
              <a:buNone/>
            </a:pPr>
            <a:r>
              <a:rPr lang="bn-BD" sz="2500" dirty="0">
                <a:solidFill>
                  <a:prstClr val="black"/>
                </a:solidFill>
                <a:latin typeface="Nikosh" pitchFamily="2" charset="0"/>
                <a:cs typeface="Nikosh" pitchFamily="2" charset="0"/>
              </a:rPr>
              <a:t>ক। মন্টেস্কু  খ।</a:t>
            </a:r>
            <a:r>
              <a:rPr lang="bn-BD" sz="2500" b="1"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জন লক  </a:t>
            </a:r>
            <a:r>
              <a:rPr lang="bn-BD" sz="2500" dirty="0">
                <a:solidFill>
                  <a:prstClr val="black"/>
                </a:solidFill>
                <a:latin typeface="Times New Roman" pitchFamily="18" charset="0"/>
                <a:cs typeface="Nikosh" pitchFamily="2" charset="0"/>
              </a:rPr>
              <a:t> </a:t>
            </a:r>
            <a:r>
              <a:rPr lang="bn-BD" sz="2500" b="1" dirty="0">
                <a:solidFill>
                  <a:prstClr val="black"/>
                </a:solidFill>
                <a:latin typeface="Nikosh" pitchFamily="2" charset="0"/>
                <a:cs typeface="Nikosh" pitchFamily="2" charset="0"/>
              </a:rPr>
              <a:t>গ। বার্কার  </a:t>
            </a:r>
            <a:r>
              <a:rPr lang="bn-BD" sz="2500" dirty="0">
                <a:solidFill>
                  <a:prstClr val="black"/>
                </a:solidFill>
                <a:latin typeface="Nikosh" pitchFamily="2" charset="0"/>
                <a:cs typeface="Nikosh" pitchFamily="2" charset="0"/>
              </a:rPr>
              <a:t> ঘ। উইলোবী </a:t>
            </a:r>
          </a:p>
          <a:p>
            <a:pPr lvl="0">
              <a:buClr>
                <a:srgbClr val="2DA2BF"/>
              </a:buClr>
              <a:buNone/>
            </a:pPr>
            <a:r>
              <a:rPr lang="bn-BD" sz="2500" dirty="0">
                <a:solidFill>
                  <a:prstClr val="black"/>
                </a:solidFill>
                <a:latin typeface="Nikosh" pitchFamily="2" charset="0"/>
                <a:cs typeface="Nikosh" pitchFamily="2" charset="0"/>
              </a:rPr>
              <a:t>১৩।  যেখানে আইন থাকে না সেখানে স্বাধীনতা থাকতে পারে না- উক্তিটি কার?    </a:t>
            </a:r>
          </a:p>
          <a:p>
            <a:pPr lvl="0">
              <a:buClr>
                <a:srgbClr val="2DA2BF"/>
              </a:buClr>
              <a:buNone/>
            </a:pPr>
            <a:r>
              <a:rPr lang="bn-BD" sz="2500" dirty="0">
                <a:solidFill>
                  <a:prstClr val="black"/>
                </a:solidFill>
                <a:latin typeface="Nikosh" pitchFamily="2" charset="0"/>
                <a:cs typeface="Nikosh" pitchFamily="2" charset="0"/>
              </a:rPr>
              <a:t>ক। বার্কার   </a:t>
            </a:r>
            <a:r>
              <a:rPr lang="bn-BD" sz="2500" b="1" dirty="0">
                <a:solidFill>
                  <a:prstClr val="black"/>
                </a:solidFill>
                <a:latin typeface="Nikosh" pitchFamily="2" charset="0"/>
                <a:cs typeface="Nikosh" pitchFamily="2" charset="0"/>
              </a:rPr>
              <a:t>খ।   জন লক     </a:t>
            </a:r>
            <a:r>
              <a:rPr lang="bn-BD" sz="2500" dirty="0">
                <a:solidFill>
                  <a:prstClr val="black"/>
                </a:solidFill>
                <a:latin typeface="Nikosh" pitchFamily="2" charset="0"/>
                <a:cs typeface="Nikosh" pitchFamily="2" charset="0"/>
              </a:rPr>
              <a:t>গ।  উইলোবী   ঘ।  এ ভি ডাইসি </a:t>
            </a:r>
            <a:endParaRPr lang="en-US" sz="2500" dirty="0">
              <a:solidFill>
                <a:prstClr val="black"/>
              </a:solidFill>
              <a:latin typeface="Times New Roman" pitchFamily="18" charset="0"/>
              <a:cs typeface="Times New Roman" pitchFamily="18" charset="0"/>
            </a:endParaRPr>
          </a:p>
          <a:p>
            <a:pPr lvl="0">
              <a:buClr>
                <a:srgbClr val="2DA2BF"/>
              </a:buClr>
              <a:buNone/>
            </a:pPr>
            <a:r>
              <a:rPr lang="bn-BD" sz="2500" dirty="0">
                <a:solidFill>
                  <a:prstClr val="black"/>
                </a:solidFill>
                <a:latin typeface="Nikosh" pitchFamily="2" charset="0"/>
                <a:cs typeface="Nikosh" pitchFamily="2" charset="0"/>
              </a:rPr>
              <a:t>১৪। </a:t>
            </a:r>
            <a:r>
              <a:rPr lang="en-US" sz="2500"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আইন হলো আবেগ বিবর্জিত যুক্তি- উক্তিটি কার ?  </a:t>
            </a:r>
          </a:p>
          <a:p>
            <a:pPr lvl="0">
              <a:buClr>
                <a:srgbClr val="2DA2BF"/>
              </a:buClr>
              <a:buNone/>
            </a:pPr>
            <a:r>
              <a:rPr lang="bn-BD" sz="2500" dirty="0">
                <a:solidFill>
                  <a:prstClr val="black"/>
                </a:solidFill>
                <a:latin typeface="Nikosh" pitchFamily="2" charset="0"/>
                <a:cs typeface="Nikosh" pitchFamily="2" charset="0"/>
              </a:rPr>
              <a:t>ক।  জন অষ্টিন   </a:t>
            </a:r>
            <a:r>
              <a:rPr lang="bn-BD" sz="2500" dirty="0">
                <a:solidFill>
                  <a:prstClr val="black"/>
                </a:solidFill>
                <a:latin typeface="Times New Roman" pitchFamily="18" charset="0"/>
                <a:cs typeface="Nikosh" pitchFamily="2" charset="0"/>
              </a:rPr>
              <a:t> </a:t>
            </a:r>
            <a:r>
              <a:rPr lang="bn-BD" sz="2500" dirty="0">
                <a:solidFill>
                  <a:prstClr val="black"/>
                </a:solidFill>
                <a:latin typeface="Nikosh" pitchFamily="2" charset="0"/>
                <a:cs typeface="Nikosh" pitchFamily="2" charset="0"/>
              </a:rPr>
              <a:t>খ। জন লক     </a:t>
            </a:r>
            <a:r>
              <a:rPr lang="bn-BD" sz="2500" b="1" dirty="0">
                <a:solidFill>
                  <a:prstClr val="black"/>
                </a:solidFill>
                <a:latin typeface="Nikosh" pitchFamily="2" charset="0"/>
                <a:cs typeface="Nikosh" pitchFamily="2" charset="0"/>
              </a:rPr>
              <a:t>গ।</a:t>
            </a:r>
            <a:r>
              <a:rPr lang="en-US" sz="2500" b="1" dirty="0">
                <a:solidFill>
                  <a:prstClr val="black"/>
                </a:solidFill>
                <a:latin typeface="Nikosh" pitchFamily="2" charset="0"/>
                <a:cs typeface="Nikosh" pitchFamily="2" charset="0"/>
              </a:rPr>
              <a:t> </a:t>
            </a:r>
            <a:r>
              <a:rPr lang="bn-BD" sz="2500" b="1" dirty="0">
                <a:solidFill>
                  <a:prstClr val="black"/>
                </a:solidFill>
                <a:latin typeface="Times New Roman" pitchFamily="18" charset="0"/>
                <a:cs typeface="Nikosh" pitchFamily="2" charset="0"/>
              </a:rPr>
              <a:t> এরিষ্টটল  </a:t>
            </a:r>
            <a:r>
              <a:rPr lang="en-US" sz="2500" b="1" dirty="0">
                <a:solidFill>
                  <a:prstClr val="black"/>
                </a:solidFill>
                <a:latin typeface="Times New Roman" pitchFamily="18" charset="0"/>
                <a:cs typeface="Times New Roman" pitchFamily="18" charset="0"/>
              </a:rPr>
              <a:t> </a:t>
            </a:r>
            <a:r>
              <a:rPr lang="bn-BD" sz="2500" dirty="0">
                <a:solidFill>
                  <a:prstClr val="black"/>
                </a:solidFill>
                <a:latin typeface="Nikosh" pitchFamily="2" charset="0"/>
                <a:cs typeface="Nikosh" pitchFamily="2" charset="0"/>
              </a:rPr>
              <a:t>ঘ।</a:t>
            </a:r>
            <a:r>
              <a:rPr lang="en-US" sz="2500"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 অধ্যাপক হল্যান্ড</a:t>
            </a:r>
          </a:p>
          <a:p>
            <a:pPr lvl="0">
              <a:buClr>
                <a:srgbClr val="2DA2BF"/>
              </a:buClr>
              <a:buNone/>
            </a:pPr>
            <a:r>
              <a:rPr lang="bn-BD" sz="2500" dirty="0">
                <a:solidFill>
                  <a:prstClr val="black"/>
                </a:solidFill>
                <a:latin typeface="Nikosh" pitchFamily="2" charset="0"/>
                <a:cs typeface="Nikosh" pitchFamily="2" charset="0"/>
              </a:rPr>
              <a:t>১৫।  আইন সার্বভৌম শাসকের আদেশ- এটি কার মত?        </a:t>
            </a:r>
          </a:p>
          <a:p>
            <a:pPr lvl="0">
              <a:buClr>
                <a:srgbClr val="2DA2BF"/>
              </a:buClr>
              <a:buNone/>
            </a:pPr>
            <a:r>
              <a:rPr lang="bn-BD" sz="2500" dirty="0">
                <a:solidFill>
                  <a:prstClr val="black"/>
                </a:solidFill>
                <a:latin typeface="Nikosh" pitchFamily="2" charset="0"/>
                <a:cs typeface="Nikosh" pitchFamily="2" charset="0"/>
              </a:rPr>
              <a:t>ক। এরিষ্টটল    </a:t>
            </a:r>
            <a:r>
              <a:rPr lang="bn-BD" sz="2500" dirty="0">
                <a:solidFill>
                  <a:prstClr val="black"/>
                </a:solidFill>
                <a:latin typeface="Times New Roman" pitchFamily="18" charset="0"/>
                <a:cs typeface="Nikosh" pitchFamily="2" charset="0"/>
              </a:rPr>
              <a:t> </a:t>
            </a:r>
            <a:r>
              <a:rPr lang="bn-BD" sz="2500" b="1" dirty="0">
                <a:solidFill>
                  <a:prstClr val="black"/>
                </a:solidFill>
                <a:latin typeface="Nikosh" pitchFamily="2" charset="0"/>
                <a:cs typeface="Nikosh" pitchFamily="2" charset="0"/>
              </a:rPr>
              <a:t>খ। জন অষ্টিন    </a:t>
            </a:r>
            <a:r>
              <a:rPr lang="bn-BD" sz="2500" dirty="0">
                <a:solidFill>
                  <a:prstClr val="black"/>
                </a:solidFill>
                <a:latin typeface="Nikosh" pitchFamily="2" charset="0"/>
                <a:cs typeface="Nikosh" pitchFamily="2" charset="0"/>
              </a:rPr>
              <a:t>গ।</a:t>
            </a:r>
            <a:r>
              <a:rPr lang="en-US" sz="2500" dirty="0">
                <a:solidFill>
                  <a:prstClr val="black"/>
                </a:solidFill>
                <a:latin typeface="Nikosh" pitchFamily="2" charset="0"/>
                <a:cs typeface="Nikosh" pitchFamily="2" charset="0"/>
              </a:rPr>
              <a:t> </a:t>
            </a:r>
            <a:r>
              <a:rPr lang="bn-BD" sz="2500" dirty="0">
                <a:solidFill>
                  <a:prstClr val="black"/>
                </a:solidFill>
                <a:latin typeface="Times New Roman" pitchFamily="18" charset="0"/>
                <a:cs typeface="Nikosh" pitchFamily="2" charset="0"/>
              </a:rPr>
              <a:t> অধ্যাপক হল্যান্ড  </a:t>
            </a:r>
            <a:r>
              <a:rPr lang="en-US" sz="2500" dirty="0">
                <a:solidFill>
                  <a:prstClr val="black"/>
                </a:solidFill>
                <a:latin typeface="Times New Roman" pitchFamily="18" charset="0"/>
                <a:cs typeface="Times New Roman" pitchFamily="18" charset="0"/>
              </a:rPr>
              <a:t> </a:t>
            </a:r>
            <a:r>
              <a:rPr lang="bn-BD" sz="2500" dirty="0">
                <a:solidFill>
                  <a:prstClr val="black"/>
                </a:solidFill>
                <a:latin typeface="Nikosh" pitchFamily="2" charset="0"/>
                <a:cs typeface="Nikosh" pitchFamily="2" charset="0"/>
              </a:rPr>
              <a:t>ঘ।</a:t>
            </a:r>
            <a:r>
              <a:rPr lang="en-US" sz="2500" dirty="0">
                <a:solidFill>
                  <a:prstClr val="black"/>
                </a:solidFill>
                <a:latin typeface="Nikosh" pitchFamily="2" charset="0"/>
                <a:cs typeface="Nikosh" pitchFamily="2" charset="0"/>
              </a:rPr>
              <a:t> </a:t>
            </a:r>
            <a:r>
              <a:rPr lang="bn-BD" sz="2500" dirty="0">
                <a:solidFill>
                  <a:prstClr val="black"/>
                </a:solidFill>
                <a:latin typeface="Nikosh" pitchFamily="2" charset="0"/>
                <a:cs typeface="Nikosh" pitchFamily="2" charset="0"/>
              </a:rPr>
              <a:t> জন লক</a:t>
            </a:r>
            <a:endParaRPr lang="bn-BD" sz="2000" dirty="0" smtClean="0">
              <a:latin typeface="Nikosh" pitchFamily="2" charset="0"/>
              <a:cs typeface="Nikosh" pitchFamily="2" charset="0"/>
            </a:endParaRPr>
          </a:p>
        </p:txBody>
      </p:sp>
      <p:sp>
        <p:nvSpPr>
          <p:cNvPr id="2" name="Title 1"/>
          <p:cNvSpPr>
            <a:spLocks noGrp="1"/>
          </p:cNvSpPr>
          <p:nvPr>
            <p:ph type="title"/>
          </p:nvPr>
        </p:nvSpPr>
        <p:spPr>
          <a:xfrm>
            <a:off x="533400" y="381000"/>
            <a:ext cx="8229600" cy="8382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1581759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normAutofit/>
          </a:bodyPr>
          <a:lstStyle/>
          <a:p>
            <a:pPr>
              <a:buNone/>
            </a:pPr>
            <a:r>
              <a:rPr lang="bn-BD" dirty="0" smtClean="0">
                <a:latin typeface="Nikosh" pitchFamily="2" charset="0"/>
                <a:cs typeface="Nikosh" pitchFamily="2" charset="0"/>
              </a:rPr>
              <a:t>১৬।  চিরন্তন সতর্কতার মধ্যেই স্বাধীনতার মুল্য নিহিত- উক্তিটি কার?         </a:t>
            </a:r>
          </a:p>
          <a:p>
            <a:pPr>
              <a:buNone/>
            </a:pPr>
            <a:r>
              <a:rPr lang="bn-BD" b="1" dirty="0" smtClean="0">
                <a:latin typeface="Nikosh" pitchFamily="2" charset="0"/>
                <a:cs typeface="Nikosh" pitchFamily="2" charset="0"/>
              </a:rPr>
              <a:t>ক।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জন লক  গ।  মন্টেস্কু  ঘ।  জন অস্টিন</a:t>
            </a:r>
          </a:p>
          <a:p>
            <a:pPr>
              <a:buNone/>
            </a:pPr>
            <a:r>
              <a:rPr lang="bn-BD" dirty="0" smtClean="0">
                <a:latin typeface="Nikosh" pitchFamily="2" charset="0"/>
                <a:cs typeface="Nikosh" pitchFamily="2" charset="0"/>
              </a:rPr>
              <a:t>১৭।  জনমত আইনের অন্যতম উৎস- এটি কার উক্তি?     </a:t>
            </a:r>
          </a:p>
          <a:p>
            <a:pPr>
              <a:buNone/>
            </a:pPr>
            <a:r>
              <a:rPr lang="bn-BD" dirty="0" smtClean="0">
                <a:latin typeface="Nikosh" pitchFamily="2" charset="0"/>
                <a:cs typeface="Nikosh" pitchFamily="2" charset="0"/>
              </a:rPr>
              <a:t>ক।  </a:t>
            </a:r>
            <a:r>
              <a:rPr lang="en-US" dirty="0" err="1" smtClean="0">
                <a:latin typeface="Nikosh" pitchFamily="2" charset="0"/>
                <a:cs typeface="Nikosh" pitchFamily="2" charset="0"/>
              </a:rPr>
              <a:t>জন</a:t>
            </a:r>
            <a:r>
              <a:rPr lang="en-US" dirty="0" smtClean="0">
                <a:latin typeface="Nikosh" pitchFamily="2" charset="0"/>
                <a:cs typeface="Nikosh" pitchFamily="2" charset="0"/>
              </a:rPr>
              <a:t> </a:t>
            </a:r>
            <a:r>
              <a:rPr lang="bn-BD" dirty="0" smtClean="0">
                <a:latin typeface="Nikosh" pitchFamily="2" charset="0"/>
                <a:cs typeface="Nikosh" pitchFamily="2" charset="0"/>
              </a:rPr>
              <a:t>লক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ওপেন হাউস  </a:t>
            </a:r>
            <a:r>
              <a:rPr lang="bn-BD" dirty="0" smtClean="0">
                <a:latin typeface="Nikosh" pitchFamily="2" charset="0"/>
                <a:cs typeface="Nikosh" pitchFamily="2" charset="0"/>
              </a:rPr>
              <a:t>গ।  অধ্যাপক লাস্কি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অধ্যাপক হল্যান্ড </a:t>
            </a:r>
            <a:endParaRPr lang="en-US" dirty="0" smtClean="0">
              <a:latin typeface="Nikosh" pitchFamily="2" charset="0"/>
              <a:cs typeface="Nikosh" pitchFamily="2" charset="0"/>
            </a:endParaRPr>
          </a:p>
          <a:p>
            <a:pPr lvl="0">
              <a:buClr>
                <a:srgbClr val="2DA2BF"/>
              </a:buClr>
              <a:buNone/>
            </a:pPr>
            <a:r>
              <a:rPr lang="bn-BD" sz="2400" dirty="0">
                <a:solidFill>
                  <a:prstClr val="black"/>
                </a:solidFill>
                <a:latin typeface="Nikosh" pitchFamily="2" charset="0"/>
                <a:cs typeface="Nikosh" pitchFamily="2" charset="0"/>
              </a:rPr>
              <a:t>১৮</a:t>
            </a:r>
            <a:r>
              <a:rPr lang="bn-IN" sz="2400" dirty="0">
                <a:solidFill>
                  <a:prstClr val="black"/>
                </a:solidFill>
                <a:latin typeface="Nikosh" pitchFamily="2" charset="0"/>
                <a:cs typeface="Nikosh" pitchFamily="2" charset="0"/>
              </a:rPr>
              <a:t>। </a:t>
            </a:r>
            <a:r>
              <a:rPr lang="bn-BD" sz="2400" dirty="0">
                <a:solidFill>
                  <a:prstClr val="black"/>
                </a:solidFill>
                <a:latin typeface="Nikosh" pitchFamily="2" charset="0"/>
                <a:cs typeface="Nikosh" pitchFamily="2" charset="0"/>
              </a:rPr>
              <a:t>অবাধ ও নিয়ন্ত্রণহীণ স্বাধীনতা  </a:t>
            </a:r>
            <a:r>
              <a:rPr lang="bn-BD" sz="2400" dirty="0" smtClean="0">
                <a:solidFill>
                  <a:prstClr val="black"/>
                </a:solidFill>
                <a:latin typeface="Nikosh" pitchFamily="2" charset="0"/>
                <a:cs typeface="Nikosh" pitchFamily="2" charset="0"/>
              </a:rPr>
              <a:t>-?</a:t>
            </a:r>
            <a:endParaRPr lang="bn-IN" sz="2400" dirty="0">
              <a:solidFill>
                <a:prstClr val="black"/>
              </a:solidFill>
              <a:latin typeface="Nikosh" pitchFamily="2" charset="0"/>
              <a:cs typeface="Nikosh" pitchFamily="2" charset="0"/>
            </a:endParaRPr>
          </a:p>
          <a:p>
            <a:pPr lvl="0">
              <a:buClr>
                <a:srgbClr val="2DA2BF"/>
              </a:buClr>
              <a:buNone/>
            </a:pPr>
            <a:r>
              <a:rPr lang="en-US" sz="2400" dirty="0">
                <a:solidFill>
                  <a:prstClr val="black"/>
                </a:solidFill>
                <a:latin typeface="Nikosh" pitchFamily="2" charset="0"/>
                <a:cs typeface="Nikosh" pitchFamily="2" charset="0"/>
              </a:rPr>
              <a:t>i-</a:t>
            </a:r>
            <a:r>
              <a:rPr lang="bn-BD" sz="2400" dirty="0">
                <a:solidFill>
                  <a:prstClr val="black"/>
                </a:solidFill>
                <a:latin typeface="Nikosh" pitchFamily="2" charset="0"/>
                <a:cs typeface="Nikosh" pitchFamily="2" charset="0"/>
              </a:rPr>
              <a:t> উচ্ছংখলতার নামান্তর</a:t>
            </a:r>
            <a:r>
              <a:rPr lang="bn-IN"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ii-</a:t>
            </a:r>
            <a:r>
              <a:rPr lang="bn-BD" sz="2400" dirty="0">
                <a:solidFill>
                  <a:prstClr val="black"/>
                </a:solidFill>
                <a:latin typeface="Nikosh" pitchFamily="2" charset="0"/>
                <a:cs typeface="Nikosh" pitchFamily="2" charset="0"/>
              </a:rPr>
              <a:t> অরাজকতার নামান্তর  </a:t>
            </a:r>
            <a:r>
              <a:rPr lang="bn-IN"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iii- </a:t>
            </a:r>
            <a:r>
              <a:rPr lang="bn-BD" sz="2400" dirty="0">
                <a:solidFill>
                  <a:prstClr val="black"/>
                </a:solidFill>
                <a:latin typeface="Nikosh" pitchFamily="2" charset="0"/>
                <a:cs typeface="Nikosh" pitchFamily="2" charset="0"/>
              </a:rPr>
              <a:t>প্রকৃত স্বাধীনতা </a:t>
            </a:r>
            <a:r>
              <a:rPr lang="bn-IN" sz="2400" dirty="0">
                <a:solidFill>
                  <a:prstClr val="black"/>
                </a:solidFill>
                <a:latin typeface="Nikosh" pitchFamily="2" charset="0"/>
                <a:cs typeface="Nikosh" pitchFamily="2" charset="0"/>
              </a:rPr>
              <a:t>---নিচের কোনটি সঠিক? </a:t>
            </a:r>
          </a:p>
          <a:p>
            <a:pPr lvl="0">
              <a:buClr>
                <a:srgbClr val="2DA2BF"/>
              </a:buClr>
              <a:buNone/>
            </a:pPr>
            <a:r>
              <a:rPr lang="bn-IN" sz="2400" b="1" dirty="0">
                <a:solidFill>
                  <a:prstClr val="black"/>
                </a:solidFill>
                <a:latin typeface="Nikosh" pitchFamily="2" charset="0"/>
                <a:cs typeface="Nikosh" pitchFamily="2" charset="0"/>
              </a:rPr>
              <a:t> ক- </a:t>
            </a:r>
            <a:r>
              <a:rPr lang="en-US" sz="2400" b="1" dirty="0">
                <a:solidFill>
                  <a:prstClr val="black"/>
                </a:solidFill>
                <a:latin typeface="Nikosh" pitchFamily="2" charset="0"/>
                <a:cs typeface="Nikosh" pitchFamily="2" charset="0"/>
              </a:rPr>
              <a:t>i </a:t>
            </a:r>
            <a:r>
              <a:rPr lang="bn-BD" sz="2400" b="1" dirty="0">
                <a:solidFill>
                  <a:prstClr val="black"/>
                </a:solidFill>
                <a:latin typeface="Nikosh" pitchFamily="2" charset="0"/>
                <a:cs typeface="Nikosh" pitchFamily="2" charset="0"/>
              </a:rPr>
              <a:t>ও </a:t>
            </a:r>
            <a:r>
              <a:rPr lang="en-US" sz="2400" dirty="0">
                <a:solidFill>
                  <a:prstClr val="black"/>
                </a:solidFill>
                <a:latin typeface="Nikosh" pitchFamily="2" charset="0"/>
                <a:cs typeface="Nikosh" pitchFamily="2" charset="0"/>
              </a:rPr>
              <a:t>ii</a:t>
            </a:r>
            <a:r>
              <a:rPr lang="bn-IN" sz="2400" b="1" dirty="0">
                <a:solidFill>
                  <a:prstClr val="black"/>
                </a:solidFill>
                <a:latin typeface="Nikosh" pitchFamily="2" charset="0"/>
                <a:cs typeface="Nikosh" pitchFamily="2" charset="0"/>
              </a:rPr>
              <a:t>   </a:t>
            </a:r>
            <a:r>
              <a:rPr lang="bn-IN" sz="2400" dirty="0">
                <a:solidFill>
                  <a:prstClr val="black"/>
                </a:solidFill>
                <a:latin typeface="Nikosh" pitchFamily="2" charset="0"/>
                <a:cs typeface="Nikosh" pitchFamily="2" charset="0"/>
              </a:rPr>
              <a:t>খ-</a:t>
            </a:r>
            <a:r>
              <a:rPr lang="en-US" sz="2400" dirty="0">
                <a:solidFill>
                  <a:prstClr val="black"/>
                </a:solidFill>
                <a:latin typeface="Nikosh" pitchFamily="2" charset="0"/>
                <a:cs typeface="Nikosh" pitchFamily="2" charset="0"/>
              </a:rPr>
              <a:t>  ii </a:t>
            </a:r>
            <a:r>
              <a:rPr lang="bn-BD"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  </a:t>
            </a:r>
            <a:r>
              <a:rPr lang="bn-IN" sz="2400" dirty="0">
                <a:solidFill>
                  <a:prstClr val="black"/>
                </a:solidFill>
                <a:latin typeface="Nikosh" pitchFamily="2" charset="0"/>
                <a:cs typeface="Nikosh" pitchFamily="2" charset="0"/>
              </a:rPr>
              <a:t>গ- </a:t>
            </a:r>
            <a:r>
              <a:rPr lang="en-US" sz="2400" dirty="0">
                <a:solidFill>
                  <a:prstClr val="black"/>
                </a:solidFill>
                <a:latin typeface="Nikosh" pitchFamily="2" charset="0"/>
                <a:cs typeface="Nikosh" pitchFamily="2" charset="0"/>
              </a:rPr>
              <a:t>iii</a:t>
            </a:r>
            <a:r>
              <a:rPr lang="bn-IN" sz="2400" dirty="0">
                <a:solidFill>
                  <a:prstClr val="black"/>
                </a:solidFill>
                <a:latin typeface="Nikosh" pitchFamily="2" charset="0"/>
                <a:cs typeface="Nikosh" pitchFamily="2" charset="0"/>
              </a:rPr>
              <a:t>     ঘ-</a:t>
            </a:r>
            <a:r>
              <a:rPr lang="en-US" sz="2400" dirty="0">
                <a:solidFill>
                  <a:prstClr val="black"/>
                </a:solidFill>
                <a:latin typeface="Nikosh" pitchFamily="2" charset="0"/>
                <a:cs typeface="Nikosh" pitchFamily="2" charset="0"/>
              </a:rPr>
              <a:t> i, ii </a:t>
            </a:r>
            <a:r>
              <a:rPr lang="bn-IN" sz="2400" dirty="0">
                <a:solidFill>
                  <a:prstClr val="black"/>
                </a:solidFill>
                <a:latin typeface="Nikosh" pitchFamily="2" charset="0"/>
                <a:cs typeface="Nikosh" pitchFamily="2" charset="0"/>
              </a:rPr>
              <a:t>ও </a:t>
            </a:r>
            <a:r>
              <a:rPr lang="en-US" sz="2400" dirty="0">
                <a:solidFill>
                  <a:prstClr val="black"/>
                </a:solidFill>
                <a:latin typeface="Nikosh" pitchFamily="2" charset="0"/>
                <a:cs typeface="Nikosh" pitchFamily="2" charset="0"/>
              </a:rPr>
              <a:t> iii</a:t>
            </a:r>
          </a:p>
          <a:p>
            <a:pPr lvl="0">
              <a:buClr>
                <a:srgbClr val="2DA2BF"/>
              </a:buClr>
              <a:buNone/>
            </a:pPr>
            <a:r>
              <a:rPr lang="bn-BD" sz="2400" dirty="0">
                <a:solidFill>
                  <a:prstClr val="black"/>
                </a:solidFill>
                <a:latin typeface="Nikosh" pitchFamily="2" charset="0"/>
                <a:cs typeface="Nikosh" pitchFamily="2" charset="0"/>
              </a:rPr>
              <a:t>১৯</a:t>
            </a:r>
            <a:r>
              <a:rPr lang="bn-IN" sz="2400" dirty="0">
                <a:solidFill>
                  <a:prstClr val="black"/>
                </a:solidFill>
                <a:latin typeface="Nikosh" pitchFamily="2" charset="0"/>
                <a:cs typeface="Nikosh" pitchFamily="2" charset="0"/>
              </a:rPr>
              <a:t>। </a:t>
            </a:r>
            <a:r>
              <a:rPr lang="bn-BD" sz="2400" dirty="0">
                <a:solidFill>
                  <a:prstClr val="black"/>
                </a:solidFill>
                <a:latin typeface="Nikosh" pitchFamily="2" charset="0"/>
                <a:cs typeface="Nikosh" pitchFamily="2" charset="0"/>
              </a:rPr>
              <a:t> জাতীয় স্বাধীনতা ব্যতীত অর্থহীন- কোনটি </a:t>
            </a:r>
            <a:r>
              <a:rPr lang="bn-BD" sz="2400" dirty="0" smtClean="0">
                <a:solidFill>
                  <a:prstClr val="black"/>
                </a:solidFill>
                <a:latin typeface="Nikosh" pitchFamily="2" charset="0"/>
                <a:cs typeface="Nikosh" pitchFamily="2" charset="0"/>
              </a:rPr>
              <a:t>?</a:t>
            </a:r>
            <a:endParaRPr lang="bn-IN" sz="2400" dirty="0">
              <a:solidFill>
                <a:prstClr val="black"/>
              </a:solidFill>
              <a:latin typeface="Nikosh" pitchFamily="2" charset="0"/>
              <a:cs typeface="Nikosh" pitchFamily="2" charset="0"/>
            </a:endParaRPr>
          </a:p>
          <a:p>
            <a:pPr lvl="0">
              <a:buClr>
                <a:srgbClr val="2DA2BF"/>
              </a:buClr>
              <a:buNone/>
            </a:pPr>
            <a:r>
              <a:rPr lang="en-US" sz="2400" dirty="0">
                <a:solidFill>
                  <a:prstClr val="black"/>
                </a:solidFill>
                <a:latin typeface="Nikosh" pitchFamily="2" charset="0"/>
                <a:cs typeface="Nikosh" pitchFamily="2" charset="0"/>
              </a:rPr>
              <a:t>i-</a:t>
            </a:r>
            <a:r>
              <a:rPr lang="bn-BD" sz="2400" dirty="0">
                <a:solidFill>
                  <a:prstClr val="black"/>
                </a:solidFill>
                <a:latin typeface="Nikosh" pitchFamily="2" charset="0"/>
                <a:cs typeface="Nikosh" pitchFamily="2" charset="0"/>
              </a:rPr>
              <a:t> সামাজিক স্বাধীনতা </a:t>
            </a:r>
            <a:r>
              <a:rPr lang="en-US" sz="2400" dirty="0">
                <a:solidFill>
                  <a:prstClr val="black"/>
                </a:solidFill>
                <a:latin typeface="Nikosh" pitchFamily="2" charset="0"/>
                <a:cs typeface="Nikosh" pitchFamily="2" charset="0"/>
              </a:rPr>
              <a:t>ii-</a:t>
            </a:r>
            <a:r>
              <a:rPr lang="bn-BD" sz="2400" dirty="0">
                <a:solidFill>
                  <a:prstClr val="black"/>
                </a:solidFill>
                <a:latin typeface="Nikosh" pitchFamily="2" charset="0"/>
                <a:cs typeface="Nikosh" pitchFamily="2" charset="0"/>
              </a:rPr>
              <a:t> রাজনৈতিক স্বাধীনতা  </a:t>
            </a:r>
            <a:r>
              <a:rPr lang="bn-IN" sz="2400" dirty="0">
                <a:solidFill>
                  <a:prstClr val="black"/>
                </a:solidFill>
                <a:latin typeface="Nikosh" pitchFamily="2" charset="0"/>
                <a:cs typeface="Nikosh" pitchFamily="2" charset="0"/>
              </a:rPr>
              <a:t> </a:t>
            </a:r>
            <a:r>
              <a:rPr lang="en-US" sz="2400" dirty="0">
                <a:solidFill>
                  <a:prstClr val="black"/>
                </a:solidFill>
                <a:latin typeface="Nikosh" pitchFamily="2" charset="0"/>
                <a:cs typeface="Nikosh" pitchFamily="2" charset="0"/>
              </a:rPr>
              <a:t>iii- </a:t>
            </a:r>
            <a:r>
              <a:rPr lang="bn-BD" sz="2400" dirty="0">
                <a:solidFill>
                  <a:prstClr val="black"/>
                </a:solidFill>
                <a:latin typeface="Nikosh" pitchFamily="2" charset="0"/>
                <a:cs typeface="Nikosh" pitchFamily="2" charset="0"/>
              </a:rPr>
              <a:t>অর্থনৈতিক স্বাধীনতা</a:t>
            </a:r>
            <a:r>
              <a:rPr lang="bn-IN" sz="2400" dirty="0">
                <a:solidFill>
                  <a:prstClr val="black"/>
                </a:solidFill>
                <a:latin typeface="Nikosh" pitchFamily="2" charset="0"/>
                <a:cs typeface="Nikosh" pitchFamily="2" charset="0"/>
              </a:rPr>
              <a:t>--- নিচের কোনটি সঠিক? </a:t>
            </a:r>
          </a:p>
          <a:p>
            <a:pPr lvl="0">
              <a:buClr>
                <a:srgbClr val="2DA2BF"/>
              </a:buClr>
              <a:buNone/>
            </a:pPr>
            <a:r>
              <a:rPr lang="bn-IN" sz="2400" dirty="0">
                <a:solidFill>
                  <a:prstClr val="black"/>
                </a:solidFill>
                <a:latin typeface="Nikosh" pitchFamily="2" charset="0"/>
                <a:cs typeface="Nikosh" pitchFamily="2" charset="0"/>
              </a:rPr>
              <a:t> ক- </a:t>
            </a:r>
            <a:r>
              <a:rPr lang="en-US" sz="2400" dirty="0">
                <a:solidFill>
                  <a:prstClr val="black"/>
                </a:solidFill>
                <a:latin typeface="Times New Roman" pitchFamily="18" charset="0"/>
                <a:cs typeface="Times New Roman" pitchFamily="18" charset="0"/>
              </a:rPr>
              <a:t>i </a:t>
            </a:r>
            <a:r>
              <a:rPr lang="bn-BD" sz="2400" dirty="0">
                <a:solidFill>
                  <a:prstClr val="black"/>
                </a:solidFill>
                <a:latin typeface="Nikosh" pitchFamily="2" charset="0"/>
                <a:cs typeface="Nikosh" pitchFamily="2" charset="0"/>
              </a:rPr>
              <a:t>ও</a:t>
            </a:r>
            <a:r>
              <a:rPr lang="bn-BD" sz="2400"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 </a:t>
            </a:r>
            <a:r>
              <a:rPr lang="en-US" sz="2400" dirty="0" err="1">
                <a:solidFill>
                  <a:prstClr val="black"/>
                </a:solidFill>
                <a:latin typeface="Times New Roman" pitchFamily="18" charset="0"/>
                <a:cs typeface="Times New Roman" pitchFamily="18" charset="0"/>
              </a:rPr>
              <a:t>i</a:t>
            </a:r>
            <a:r>
              <a:rPr lang="en-US" sz="2400" dirty="0">
                <a:solidFill>
                  <a:prstClr val="black"/>
                </a:solidFill>
                <a:latin typeface="Times New Roman" pitchFamily="18" charset="0"/>
                <a:cs typeface="Times New Roman" pitchFamily="18" charset="0"/>
              </a:rPr>
              <a:t> </a:t>
            </a:r>
            <a:r>
              <a:rPr lang="bn-IN" sz="2400" dirty="0">
                <a:solidFill>
                  <a:prstClr val="black"/>
                </a:solidFill>
                <a:latin typeface="Nikosh" pitchFamily="2" charset="0"/>
                <a:cs typeface="Nikosh" pitchFamily="2" charset="0"/>
              </a:rPr>
              <a:t>খ-</a:t>
            </a:r>
            <a:r>
              <a:rPr lang="en-US" sz="2400" dirty="0">
                <a:solidFill>
                  <a:prstClr val="black"/>
                </a:solidFill>
                <a:latin typeface="Nikosh" pitchFamily="2" charset="0"/>
                <a:cs typeface="Nikosh" pitchFamily="2" charset="0"/>
              </a:rPr>
              <a:t>  </a:t>
            </a:r>
            <a:r>
              <a:rPr lang="en-US" sz="2400" dirty="0">
                <a:solidFill>
                  <a:prstClr val="black"/>
                </a:solidFill>
                <a:latin typeface="Times New Roman" pitchFamily="18" charset="0"/>
                <a:cs typeface="Times New Roman" pitchFamily="18" charset="0"/>
              </a:rPr>
              <a:t>iii </a:t>
            </a:r>
            <a:r>
              <a:rPr lang="en-US" sz="2400" dirty="0">
                <a:solidFill>
                  <a:prstClr val="black"/>
                </a:solidFill>
                <a:latin typeface="Nikosh" pitchFamily="2" charset="0"/>
                <a:cs typeface="Nikosh" pitchFamily="2" charset="0"/>
              </a:rPr>
              <a:t>  </a:t>
            </a:r>
            <a:r>
              <a:rPr lang="bn-IN" sz="2400" dirty="0">
                <a:solidFill>
                  <a:prstClr val="black"/>
                </a:solidFill>
                <a:latin typeface="Nikosh" pitchFamily="2" charset="0"/>
                <a:cs typeface="Nikosh" pitchFamily="2" charset="0"/>
              </a:rPr>
              <a:t>গ- </a:t>
            </a:r>
            <a:r>
              <a:rPr lang="en-US" sz="2400" dirty="0">
                <a:solidFill>
                  <a:prstClr val="black"/>
                </a:solidFill>
                <a:latin typeface="Nikosh" pitchFamily="2" charset="0"/>
                <a:cs typeface="Nikosh" pitchFamily="2" charset="0"/>
              </a:rPr>
              <a:t>ii </a:t>
            </a:r>
            <a:r>
              <a:rPr lang="bn-IN" sz="2400" dirty="0">
                <a:solidFill>
                  <a:prstClr val="black"/>
                </a:solidFill>
                <a:latin typeface="Nikosh" pitchFamily="2" charset="0"/>
                <a:cs typeface="Nikosh" pitchFamily="2" charset="0"/>
              </a:rPr>
              <a:t>ও </a:t>
            </a:r>
            <a:r>
              <a:rPr lang="en-US" sz="2400" dirty="0">
                <a:solidFill>
                  <a:prstClr val="black"/>
                </a:solidFill>
                <a:latin typeface="Nikosh" pitchFamily="2" charset="0"/>
                <a:cs typeface="Nikosh" pitchFamily="2" charset="0"/>
              </a:rPr>
              <a:t>iii</a:t>
            </a:r>
            <a:r>
              <a:rPr lang="bn-IN" sz="2400" dirty="0">
                <a:solidFill>
                  <a:prstClr val="black"/>
                </a:solidFill>
                <a:latin typeface="Nikosh" pitchFamily="2" charset="0"/>
                <a:cs typeface="Nikosh" pitchFamily="2" charset="0"/>
              </a:rPr>
              <a:t>    </a:t>
            </a:r>
            <a:r>
              <a:rPr lang="bn-IN" sz="2400" b="1" dirty="0">
                <a:solidFill>
                  <a:prstClr val="black"/>
                </a:solidFill>
                <a:latin typeface="Nikosh" pitchFamily="2" charset="0"/>
                <a:cs typeface="Nikosh" pitchFamily="2" charset="0"/>
              </a:rPr>
              <a:t>ঘ-</a:t>
            </a:r>
            <a:r>
              <a:rPr lang="en-US" sz="2400" b="1" dirty="0">
                <a:solidFill>
                  <a:prstClr val="black"/>
                </a:solidFill>
                <a:latin typeface="Nikosh" pitchFamily="2" charset="0"/>
                <a:cs typeface="Nikosh" pitchFamily="2" charset="0"/>
              </a:rPr>
              <a:t> i, ii </a:t>
            </a:r>
            <a:r>
              <a:rPr lang="bn-IN" sz="2400" b="1" dirty="0">
                <a:solidFill>
                  <a:prstClr val="black"/>
                </a:solidFill>
                <a:latin typeface="Nikosh" pitchFamily="2" charset="0"/>
                <a:cs typeface="Nikosh" pitchFamily="2" charset="0"/>
              </a:rPr>
              <a:t>ও </a:t>
            </a:r>
            <a:r>
              <a:rPr lang="en-US" sz="2400" b="1" dirty="0">
                <a:solidFill>
                  <a:prstClr val="black"/>
                </a:solidFill>
                <a:latin typeface="Nikosh" pitchFamily="2" charset="0"/>
                <a:cs typeface="Nikosh" pitchFamily="2" charset="0"/>
              </a:rPr>
              <a:t> iii</a:t>
            </a:r>
            <a:endParaRPr lang="bn-BD" sz="2400" b="1" dirty="0">
              <a:solidFill>
                <a:prstClr val="black"/>
              </a:solidFill>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533400" y="228600"/>
            <a:ext cx="8229600" cy="914400"/>
          </a:xfrm>
        </p:spPr>
        <p:txBody>
          <a:bodyPr>
            <a:normAutofit fontScale="90000"/>
          </a:bodyPr>
          <a:lstStyle/>
          <a:p>
            <a:pPr algn="ctr"/>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জ্ঞান মুলক,অনুধাবন মুলক, প্রয়োগ মুলক প্রশ্ন </a:t>
            </a:r>
            <a:br>
              <a:rPr lang="bn-BD" dirty="0" smtClean="0">
                <a:latin typeface="Nikosh" pitchFamily="2" charset="0"/>
                <a:cs typeface="Nikosh" pitchFamily="2" charset="0"/>
              </a:rPr>
            </a:br>
            <a:endParaRPr lang="en-US" dirty="0"/>
          </a:p>
        </p:txBody>
      </p:sp>
    </p:spTree>
    <p:extLst>
      <p:ext uri="{BB962C8B-B14F-4D97-AF65-F5344CB8AC3E}">
        <p14:creationId xmlns:p14="http://schemas.microsoft.com/office/powerpoint/2010/main" val="398660727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486400"/>
          </a:xfrm>
        </p:spPr>
        <p:txBody>
          <a:bodyPr>
            <a:normAutofit/>
          </a:bodyPr>
          <a:lstStyle/>
          <a:p>
            <a:pPr>
              <a:buNone/>
            </a:pPr>
            <a:r>
              <a:rPr lang="bn-BD" sz="2400" dirty="0" smtClean="0">
                <a:latin typeface="Nikosh" pitchFamily="2" charset="0"/>
                <a:cs typeface="Nikosh" pitchFamily="2" charset="0"/>
              </a:rPr>
              <a:t>২০</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ফরাসি বিপ্লবের মুলমন্ত্র ছিল-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সাম্য, স্বাধীনতা ও আইন</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আইন, স্বাধীনতা ও ভাতৃত্ব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সাম্য, স্বাধীনতা ও ভাতৃত্ব</a:t>
            </a:r>
            <a:r>
              <a:rPr lang="bn-IN" sz="2400" dirty="0" smtClean="0">
                <a:latin typeface="Nikosh" pitchFamily="2" charset="0"/>
                <a:cs typeface="Nikosh" pitchFamily="2" charset="0"/>
              </a:rPr>
              <a:t>--- নিচের কোনটি সঠিক? </a:t>
            </a:r>
          </a:p>
          <a:p>
            <a:pPr>
              <a:buNone/>
            </a:pP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ক- </a:t>
            </a:r>
            <a:r>
              <a:rPr lang="en-US" sz="2400"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ও </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bn-IN" sz="2400" b="1" dirty="0" smtClean="0">
                <a:latin typeface="Nikosh" pitchFamily="2" charset="0"/>
                <a:cs typeface="Nikosh" pitchFamily="2" charset="0"/>
              </a:rPr>
              <a:t>গ- </a:t>
            </a:r>
            <a:r>
              <a:rPr lang="en-US" sz="2400" b="1" dirty="0" smtClean="0">
                <a:latin typeface="Nikosh" pitchFamily="2" charset="0"/>
                <a:cs typeface="Nikosh" pitchFamily="2" charset="0"/>
              </a:rPr>
              <a:t>iii</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২১</a:t>
            </a:r>
            <a:r>
              <a:rPr lang="bn-IN" sz="2400" dirty="0" smtClean="0">
                <a:latin typeface="Nikosh" pitchFamily="2" charset="0"/>
                <a:cs typeface="Nikosh" pitchFamily="2" charset="0"/>
              </a:rPr>
              <a:t>। </a:t>
            </a:r>
            <a:r>
              <a:rPr lang="bn-BD" sz="2400" dirty="0" smtClean="0">
                <a:latin typeface="Nikosh" pitchFamily="2" charset="0"/>
                <a:cs typeface="Nikosh" pitchFamily="2" charset="0"/>
              </a:rPr>
              <a:t>আমাদের দেশের সকল নাগরিক সমান সুযোগ-সুবিধা ভোগ করে</a:t>
            </a:r>
            <a:r>
              <a:rPr lang="bn-IN" sz="2400" dirty="0" smtClean="0">
                <a:latin typeface="Nikosh" pitchFamily="2" charset="0"/>
                <a:cs typeface="Nikosh" pitchFamily="2" charset="0"/>
              </a:rPr>
              <a:t>-</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সামাজিক অধিকার ভোগের ক্ষেত্রে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রাজনৈতিক অধিকার ভোগের ক্ষেত্রে </a:t>
            </a:r>
            <a:endParaRPr lang="en-US" sz="2400" dirty="0" smtClean="0">
              <a:latin typeface="Nikosh" pitchFamily="2" charset="0"/>
              <a:cs typeface="Nikosh" pitchFamily="2" charset="0"/>
            </a:endParaRPr>
          </a:p>
          <a:p>
            <a:pPr>
              <a:buNone/>
            </a:pP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অর্থনৈতিক অধিকার ক্ষেত্রে</a:t>
            </a:r>
            <a:r>
              <a:rPr lang="bn-IN" sz="2400" dirty="0" smtClean="0">
                <a:latin typeface="Nikosh" pitchFamily="2" charset="0"/>
                <a:cs typeface="Nikosh" pitchFamily="2" charset="0"/>
              </a:rPr>
              <a:t>--- নিচের কোনটি সঠিক? </a:t>
            </a:r>
          </a:p>
          <a:p>
            <a:pPr>
              <a:buNone/>
            </a:pPr>
            <a:r>
              <a:rPr lang="bn-IN" sz="2400" dirty="0" smtClean="0">
                <a:latin typeface="Nikosh" pitchFamily="2" charset="0"/>
                <a:cs typeface="Nikosh" pitchFamily="2" charset="0"/>
              </a:rPr>
              <a:t> ক-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ii </a:t>
            </a:r>
            <a:r>
              <a:rPr lang="bn-IN" sz="2400" b="1" dirty="0" smtClean="0">
                <a:latin typeface="Nikosh" pitchFamily="2" charset="0"/>
                <a:cs typeface="Nikosh" pitchFamily="2" charset="0"/>
              </a:rPr>
              <a:t>ও </a:t>
            </a:r>
            <a:r>
              <a:rPr lang="en-US" sz="2400" b="1" dirty="0" smtClean="0">
                <a:latin typeface="Nikosh" pitchFamily="2" charset="0"/>
                <a:cs typeface="Nikosh" pitchFamily="2" charset="0"/>
              </a:rPr>
              <a:t> iii</a:t>
            </a:r>
            <a:endParaRPr lang="bn-BD" sz="2400" b="1" dirty="0" smtClean="0">
              <a:latin typeface="Nikosh" pitchFamily="2" charset="0"/>
              <a:cs typeface="Nikosh" pitchFamily="2" charset="0"/>
            </a:endParaRPr>
          </a:p>
          <a:p>
            <a:pPr>
              <a:buNone/>
            </a:pPr>
            <a:r>
              <a:rPr lang="bn-BD" sz="2400" dirty="0" smtClean="0">
                <a:latin typeface="Nikosh" pitchFamily="2" charset="0"/>
                <a:cs typeface="Nikosh" pitchFamily="2" charset="0"/>
              </a:rPr>
              <a:t>২২</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আমানুল্লাহ রাষ্ট্রের একজন নাগরিক হিসেবে যে রাজনৈতিক স্বাধীনতা ভোগ করবে?</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রাজনৈতিক মতামত প্রকাশের অধিকার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নির্বাচনে প্রতিদ্বন্দ্বিতার অধিকার </a:t>
            </a:r>
            <a:endParaRPr lang="en-US" sz="2400" dirty="0" smtClean="0">
              <a:latin typeface="Nikosh" pitchFamily="2" charset="0"/>
              <a:cs typeface="Nikosh" pitchFamily="2" charset="0"/>
            </a:endParaRPr>
          </a:p>
          <a:p>
            <a:pPr>
              <a:buNone/>
            </a:pP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কর্মে নিযুক্ত হবার অধিকার</a:t>
            </a:r>
            <a:r>
              <a:rPr lang="bn-IN" sz="2400" dirty="0" smtClean="0">
                <a:latin typeface="Nikosh" pitchFamily="2" charset="0"/>
                <a:cs typeface="Nikosh" pitchFamily="2" charset="0"/>
              </a:rPr>
              <a:t> --- নিচের কোনটি সঠিক? </a:t>
            </a:r>
          </a:p>
          <a:p>
            <a:pPr>
              <a:buNone/>
            </a:pPr>
            <a:r>
              <a:rPr lang="bn-IN" sz="2400" dirty="0" smtClean="0">
                <a:latin typeface="Nikosh" pitchFamily="2" charset="0"/>
                <a:cs typeface="Nikosh" pitchFamily="2" charset="0"/>
              </a:rPr>
              <a:t> ক-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a:t>
            </a:r>
            <a:r>
              <a:rPr lang="en-US" sz="2400" b="1"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b="1" dirty="0" smtClean="0">
                <a:latin typeface="Nikosh" pitchFamily="2" charset="0"/>
                <a:cs typeface="Nikosh" pitchFamily="2" charset="0"/>
              </a:rPr>
              <a:t>ও </a:t>
            </a:r>
            <a:r>
              <a:rPr lang="en-US" sz="2400" b="1" dirty="0" smtClean="0">
                <a:latin typeface="Times New Roman" pitchFamily="18" charset="0"/>
                <a:cs typeface="Times New Roman" pitchFamily="18" charset="0"/>
              </a:rPr>
              <a:t>ii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endParaRPr lang="en-US" sz="2400" b="1"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457200" y="152400"/>
            <a:ext cx="8229600" cy="1143000"/>
          </a:xfrm>
        </p:spPr>
        <p:txBody>
          <a:bodyPr>
            <a:normAutofit/>
          </a:bodyPr>
          <a:lstStyle/>
          <a:p>
            <a:pPr algn="ctr"/>
            <a:r>
              <a:rPr lang="bn-BD" dirty="0" smtClean="0">
                <a:latin typeface="Nikosh" pitchFamily="2" charset="0"/>
                <a:cs typeface="Nikosh" pitchFamily="2" charset="0"/>
              </a:rPr>
              <a:t>বহুপদি সমাপ্তিসুচক বহুনির্বাচনি প্রশ্ন</a:t>
            </a:r>
            <a:endParaRPr lang="en-US" dirty="0">
              <a:latin typeface="Nikosh" pitchFamily="2" charset="0"/>
              <a:cs typeface="Nikosh" pitchFamily="2" charset="0"/>
            </a:endParaRPr>
          </a:p>
        </p:txBody>
      </p:sp>
    </p:spTree>
    <p:extLst>
      <p:ext uri="{BB962C8B-B14F-4D97-AF65-F5344CB8AC3E}">
        <p14:creationId xmlns:p14="http://schemas.microsoft.com/office/powerpoint/2010/main" val="38644306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mph" presetSubtype="1" grpId="3" nodeType="clickEffect">
                                  <p:stCondLst>
                                    <p:cond delay="0"/>
                                  </p:stCondLst>
                                  <p:childTnLst>
                                    <p:set>
                                      <p:cBhvr override="childStyle">
                                        <p:cTn id="23" dur="indefinite"/>
                                        <p:tgtEl>
                                          <p:spTgt spid="2"/>
                                        </p:tgtEl>
                                        <p:attrNameLst>
                                          <p:attrName>style.fontStyle</p:attrName>
                                        </p:attrNameLst>
                                      </p:cBhvr>
                                      <p:to>
                                        <p:strVal val="normal"/>
                                      </p:to>
                                    </p:set>
                                    <p:set>
                                      <p:cBhvr override="childStyle">
                                        <p:cTn id="24" dur="indefinite"/>
                                        <p:tgtEl>
                                          <p:spTgt spid="2"/>
                                        </p:tgtEl>
                                        <p:attrNameLst>
                                          <p:attrName>style.fontWeight</p:attrName>
                                        </p:attrNameLst>
                                      </p:cBhvr>
                                      <p:to>
                                        <p:strVal val="bold"/>
                                      </p:to>
                                    </p:set>
                                    <p:set>
                                      <p:cBhvr override="childStyle">
                                        <p:cTn id="25"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915400" cy="5562600"/>
          </a:xfrm>
        </p:spPr>
        <p:txBody>
          <a:bodyPr>
            <a:normAutofit fontScale="85000" lnSpcReduction="10000"/>
          </a:bodyPr>
          <a:lstStyle/>
          <a:p>
            <a:pPr>
              <a:buNone/>
            </a:pPr>
            <a:r>
              <a:rPr lang="en-US" dirty="0" err="1" smtClean="0">
                <a:latin typeface="Nikosh" pitchFamily="2" charset="0"/>
                <a:cs typeface="Nikosh" pitchFamily="2" charset="0"/>
              </a:rPr>
              <a:t>হাসি</a:t>
            </a:r>
            <a:r>
              <a:rPr lang="en-US" dirty="0" smtClean="0">
                <a:latin typeface="Nikosh" pitchFamily="2" charset="0"/>
                <a:cs typeface="Nikosh" pitchFamily="2" charset="0"/>
              </a:rPr>
              <a:t> </a:t>
            </a:r>
            <a:r>
              <a:rPr lang="bn-BD" dirty="0" smtClean="0">
                <a:latin typeface="Nikosh" pitchFamily="2" charset="0"/>
                <a:cs typeface="Nikosh" pitchFamily="2" charset="0"/>
              </a:rPr>
              <a:t>, প্রিয় ও </a:t>
            </a:r>
            <a:r>
              <a:rPr lang="en-US" dirty="0" err="1" smtClean="0">
                <a:latin typeface="Nikosh" pitchFamily="2" charset="0"/>
                <a:cs typeface="Nikosh" pitchFamily="2" charset="0"/>
              </a:rPr>
              <a:t>ছবি</a:t>
            </a:r>
            <a:r>
              <a:rPr lang="bn-BD" dirty="0" smtClean="0">
                <a:latin typeface="Nikosh" pitchFamily="2" charset="0"/>
                <a:cs typeface="Nikosh" pitchFamily="2" charset="0"/>
              </a:rPr>
              <a:t>  একটি টেলিভিশন চ্যনেলে কাজ করেন। টেলিভিশন  চ্যানেলে যারা কাজ করেন তারা সকলেই অসম্প্রদায়িক চেতনার অধিকারী এবং ভিন্ন ভিন্ন ধর্মের লোক, তারা সৌহার্দপুর্ণ পরিবেশে কাজ করেন ।  তাদের চ্যানেলের ক্যান্টিনে সব ধরনের ধর্ম বর্ণের মানুষ খেতে পারে। এখানে কিরুপ সাম্য প্রতিষ্ঠিত হয়েছে। </a:t>
            </a:r>
          </a:p>
          <a:p>
            <a:pPr>
              <a:buNone/>
            </a:pPr>
            <a:r>
              <a:rPr lang="bn-BD" dirty="0" smtClean="0">
                <a:latin typeface="Nikosh" pitchFamily="2" charset="0"/>
                <a:cs typeface="Nikosh" pitchFamily="2" charset="0"/>
              </a:rPr>
              <a:t>২৩</a:t>
            </a:r>
            <a:r>
              <a:rPr lang="bn-IN" dirty="0" smtClean="0">
                <a:latin typeface="Nikosh" pitchFamily="2" charset="0"/>
                <a:cs typeface="Nikosh" pitchFamily="2" charset="0"/>
              </a:rPr>
              <a:t>। </a:t>
            </a:r>
            <a:r>
              <a:rPr lang="bn-BD" dirty="0" smtClean="0">
                <a:latin typeface="Nikosh" pitchFamily="2" charset="0"/>
                <a:cs typeface="Nikosh" pitchFamily="2" charset="0"/>
              </a:rPr>
              <a:t>সংবাদপত্রে তাদের কাজের মধ্যে কিরুপ সাম্য প্রতিষ্ঠিত হয়েছে?</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সাংস্কৃতিক সাম্য</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সামাজিক সাম্য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অর্থনৈতিক সাম্য</a:t>
            </a:r>
            <a:r>
              <a:rPr lang="bn-IN" dirty="0" smtClean="0">
                <a:latin typeface="Nikosh" pitchFamily="2" charset="0"/>
                <a:cs typeface="Nikosh" pitchFamily="2" charset="0"/>
              </a:rPr>
              <a:t>---   নিচের কোনটি সঠিক? </a:t>
            </a:r>
          </a:p>
          <a:p>
            <a:pPr>
              <a:buNone/>
            </a:pPr>
            <a:r>
              <a:rPr lang="bn-IN" dirty="0" smtClean="0">
                <a:latin typeface="Nikosh" pitchFamily="2" charset="0"/>
                <a:cs typeface="Nikosh" pitchFamily="2" charset="0"/>
              </a:rPr>
              <a:t> ক- </a:t>
            </a:r>
            <a:r>
              <a:rPr lang="en-US" dirty="0" err="1" smtClean="0">
                <a:latin typeface="Nikosh" pitchFamily="2" charset="0"/>
                <a:cs typeface="Nikosh" pitchFamily="2" charset="0"/>
              </a:rPr>
              <a:t>i</a:t>
            </a:r>
            <a:r>
              <a:rPr lang="en-US" dirty="0" smtClean="0">
                <a:latin typeface="Nikosh" pitchFamily="2" charset="0"/>
                <a:cs typeface="Nikosh" pitchFamily="2" charset="0"/>
              </a:rPr>
              <a:t>  </a:t>
            </a:r>
            <a:r>
              <a:rPr lang="bn-IN" dirty="0" smtClean="0">
                <a:latin typeface="Nikosh" pitchFamily="2" charset="0"/>
                <a:cs typeface="Nikosh" pitchFamily="2" charset="0"/>
              </a:rPr>
              <a:t>  </a:t>
            </a:r>
            <a:r>
              <a:rPr lang="bn-IN" b="1" dirty="0" smtClean="0">
                <a:latin typeface="Nikosh" pitchFamily="2" charset="0"/>
                <a:cs typeface="Nikosh" pitchFamily="2" charset="0"/>
              </a:rPr>
              <a:t>খ-</a:t>
            </a:r>
            <a:r>
              <a:rPr lang="en-US" b="1" dirty="0" smtClean="0">
                <a:latin typeface="Nikosh" pitchFamily="2" charset="0"/>
                <a:cs typeface="Nikosh" pitchFamily="2" charset="0"/>
              </a:rPr>
              <a:t> ii </a:t>
            </a:r>
            <a:r>
              <a:rPr lang="bn-BD" b="1" dirty="0" smtClean="0">
                <a:latin typeface="Nikosh" pitchFamily="2" charset="0"/>
                <a:cs typeface="Nikosh" pitchFamily="2"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r>
              <a:rPr lang="bn-BD" dirty="0" smtClean="0">
                <a:latin typeface="Nikosh" pitchFamily="2" charset="0"/>
                <a:cs typeface="Nikosh" pitchFamily="2" charset="0"/>
              </a:rPr>
              <a:t>২৪</a:t>
            </a:r>
            <a:r>
              <a:rPr lang="bn-IN" dirty="0" smtClean="0">
                <a:latin typeface="Nikosh" pitchFamily="2" charset="0"/>
                <a:cs typeface="Nikosh" pitchFamily="2" charset="0"/>
              </a:rPr>
              <a:t>। </a:t>
            </a:r>
            <a:r>
              <a:rPr lang="bn-BD" dirty="0" smtClean="0">
                <a:latin typeface="Nikosh" pitchFamily="2" charset="0"/>
                <a:cs typeface="Nikosh" pitchFamily="2" charset="0"/>
              </a:rPr>
              <a:t>সকল নাগরিকের বেকারত্ব সামাজিক নিরাপত্তা প্রদান এতে কোন ধরনের সাম্য প্রতিষ্ঠিত হবে</a:t>
            </a:r>
            <a:r>
              <a:rPr lang="bn-IN" dirty="0" smtClean="0">
                <a:latin typeface="Nikosh" pitchFamily="2" charset="0"/>
                <a:cs typeface="Nikosh" pitchFamily="2" charset="0"/>
              </a:rPr>
              <a:t>-</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অর্থনৈতিক সাম্য </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রাজনৈতিক সাম্য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সামাজিক সাম্য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ক- </a:t>
            </a:r>
            <a:r>
              <a:rPr lang="en-US" b="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 </a:t>
            </a:r>
            <a:r>
              <a:rPr lang="bn-IN" dirty="0" smtClean="0">
                <a:latin typeface="Nikosh" pitchFamily="2" charset="0"/>
                <a:cs typeface="Nikosh" pitchFamily="2" charset="0"/>
              </a:rPr>
              <a:t>ও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২৫</a:t>
            </a:r>
            <a:r>
              <a:rPr lang="bn-IN" dirty="0" smtClean="0">
                <a:latin typeface="Nikosh" pitchFamily="2" charset="0"/>
                <a:cs typeface="Nikosh" pitchFamily="2" charset="0"/>
              </a:rPr>
              <a:t>। </a:t>
            </a:r>
            <a:r>
              <a:rPr lang="bn-BD" dirty="0" smtClean="0">
                <a:latin typeface="Nikosh" pitchFamily="2" charset="0"/>
                <a:cs typeface="Nikosh" pitchFamily="2" charset="0"/>
              </a:rPr>
              <a:t> সমাজ ও রাষ্ট্রে আন্দোলন ও বিপ্লব অবশ্যম্ভাবী হয়ে ওঠে </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আইনের শাসনের অভাবে</a:t>
            </a:r>
            <a:r>
              <a:rPr lang="bn-IN" dirty="0" smtClean="0">
                <a:latin typeface="Nikosh" pitchFamily="2" charset="0"/>
                <a:cs typeface="Nikosh" pitchFamily="2" charset="0"/>
              </a:rPr>
              <a:t>   </a:t>
            </a:r>
            <a:r>
              <a:rPr lang="bn-BD"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শাসক ও শাসিত জনগনের মধ্যে দুরুত্ব বৃদ্ধি পাওয়ায় </a:t>
            </a:r>
            <a:r>
              <a:rPr lang="bn-IN"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en-US" dirty="0" smtClean="0">
                <a:latin typeface="Nikosh" pitchFamily="2" charset="0"/>
                <a:cs typeface="Nikosh" pitchFamily="2" charset="0"/>
              </a:rPr>
              <a:t>iii- </a:t>
            </a:r>
            <a:r>
              <a:rPr lang="bn-BD" dirty="0" smtClean="0">
                <a:latin typeface="Nikosh" pitchFamily="2" charset="0"/>
                <a:cs typeface="Nikosh" pitchFamily="2" charset="0"/>
              </a:rPr>
              <a:t>সকলেই শাসক হতে চায় বলে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 ক- </a:t>
            </a:r>
            <a:r>
              <a:rPr lang="en-US" b="1" dirty="0" err="1" smtClean="0">
                <a:latin typeface="Nikosh" pitchFamily="2" charset="0"/>
                <a:cs typeface="Nikosh" pitchFamily="2" charset="0"/>
              </a:rPr>
              <a:t>i</a:t>
            </a:r>
            <a:r>
              <a:rPr lang="en-US" b="1" dirty="0" smtClean="0">
                <a:latin typeface="Nikosh" pitchFamily="2" charset="0"/>
                <a:cs typeface="Nikosh" pitchFamily="2" charset="0"/>
              </a:rPr>
              <a:t> </a:t>
            </a:r>
            <a:r>
              <a:rPr lang="bn-BD" b="1" dirty="0" smtClean="0">
                <a:latin typeface="Nikosh" pitchFamily="2" charset="0"/>
                <a:cs typeface="Nikosh" pitchFamily="2" charset="0"/>
              </a:rPr>
              <a:t>ও </a:t>
            </a:r>
            <a:r>
              <a:rPr lang="en-US" b="1" dirty="0" smtClean="0">
                <a:latin typeface="Nikosh" pitchFamily="2" charset="0"/>
                <a:cs typeface="Nikosh" pitchFamily="2" charset="0"/>
              </a:rPr>
              <a:t>ii  </a:t>
            </a:r>
            <a:r>
              <a:rPr lang="bn-IN" b="1"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ii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endParaRPr lang="en-US"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457200" y="228600"/>
            <a:ext cx="8229600" cy="762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Tree>
    <p:extLst>
      <p:ext uri="{BB962C8B-B14F-4D97-AF65-F5344CB8AC3E}">
        <p14:creationId xmlns:p14="http://schemas.microsoft.com/office/powerpoint/2010/main" val="1044529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915400" cy="5224272"/>
          </a:xfrm>
        </p:spPr>
        <p:txBody>
          <a:bodyPr>
            <a:normAutofit/>
          </a:bodyPr>
          <a:lstStyle/>
          <a:p>
            <a:pPr>
              <a:buNone/>
            </a:pPr>
            <a:r>
              <a:rPr lang="bn-BD" sz="2400" dirty="0" smtClean="0">
                <a:latin typeface="Nikosh" pitchFamily="2" charset="0"/>
                <a:cs typeface="Nikosh" pitchFamily="2" charset="0"/>
              </a:rPr>
              <a:t>আইনের শাসন গণতন্ত্রের সাফল্যের অন্যতম পুর্বশর্ত। আইনের শাসনের অর্থ হলো আইনের চোখে সকলেই সমান। সকলেই আইনের আশ্রয় লাভের অধিকার লাভ করে। কাউকেই বিনাবিচারে গ্রেপ্তার বা আটক রাখা যাবে না, এর অর্থ হল আইনের প্রাধান্য ও আইনের দৃষ্টিতে সাম্য প্রতিষ্ঠা। </a:t>
            </a:r>
          </a:p>
          <a:p>
            <a:pPr>
              <a:buNone/>
            </a:pPr>
            <a:r>
              <a:rPr lang="bn-BD" sz="2400" dirty="0" smtClean="0">
                <a:latin typeface="Nikosh" pitchFamily="2" charset="0"/>
                <a:cs typeface="Nikosh" pitchFamily="2" charset="0"/>
              </a:rPr>
              <a:t>২৬। আইনের অনুশাসন বলতে যে প্রধান দুটো ধারণাকে বোঝায় তা হল-? </a:t>
            </a:r>
          </a:p>
          <a:p>
            <a:pPr>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 ব্যক্তিস্বাধীনতা ও ন্যায়বিচার  </a:t>
            </a:r>
            <a:r>
              <a:rPr lang="en-US" sz="2400" dirty="0" smtClean="0">
                <a:latin typeface="Times New Roman" pitchFamily="18" charset="0"/>
                <a:cs typeface="Times New Roman" pitchFamily="18" charset="0"/>
              </a:rPr>
              <a:t>ii.</a:t>
            </a:r>
            <a:r>
              <a:rPr lang="bn-BD" sz="2400" dirty="0" smtClean="0">
                <a:latin typeface="Nikosh" pitchFamily="2" charset="0"/>
                <a:cs typeface="Nikosh" pitchFamily="2" charset="0"/>
              </a:rPr>
              <a:t> আইনের প্রাধান্য ও আইনের দৃষ্টিতে সাম্য </a:t>
            </a:r>
          </a:p>
          <a:p>
            <a:pPr>
              <a:buNone/>
            </a:pPr>
            <a:r>
              <a:rPr lang="bn-BD"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bn-BD" sz="2400" dirty="0" smtClean="0">
                <a:latin typeface="Nikosh" pitchFamily="2" charset="0"/>
                <a:cs typeface="Nikosh" pitchFamily="2" charset="0"/>
              </a:rPr>
              <a:t> আইনের প্রাধান্য ও গণতান্ত্রিক মুল্যবোধ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ii </a:t>
            </a:r>
            <a:r>
              <a:rPr lang="bn-BD" sz="2400" b="1"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২৭।</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আইনের অনুশাসন থাকলে-? </a:t>
            </a:r>
          </a:p>
          <a:p>
            <a:pPr>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 সরকার ক্ষমতার অপব্যবহার করতে পারে না  </a:t>
            </a:r>
            <a:r>
              <a:rPr lang="en-US" sz="2400" dirty="0" smtClean="0">
                <a:latin typeface="Times New Roman" pitchFamily="18" charset="0"/>
                <a:cs typeface="Times New Roman" pitchFamily="18" charset="0"/>
              </a:rPr>
              <a:t>ii.</a:t>
            </a:r>
            <a:r>
              <a:rPr lang="bn-BD" sz="2400" dirty="0" smtClean="0">
                <a:latin typeface="Nikosh" pitchFamily="2" charset="0"/>
                <a:cs typeface="Nikosh" pitchFamily="2" charset="0"/>
              </a:rPr>
              <a:t> বিনা বিচারে কাউকে আটক বা শাস্তি প্রদান করা যায় না   </a:t>
            </a:r>
            <a:r>
              <a:rPr lang="en-US" sz="2400" dirty="0" smtClean="0">
                <a:latin typeface="Times New Roman" pitchFamily="18" charset="0"/>
                <a:cs typeface="Times New Roman" pitchFamily="18" charset="0"/>
              </a:rPr>
              <a:t>iii. </a:t>
            </a:r>
            <a:r>
              <a:rPr lang="bn-BD" sz="2400" dirty="0" smtClean="0">
                <a:latin typeface="Nikosh" pitchFamily="2" charset="0"/>
                <a:cs typeface="Nikosh" pitchFamily="2" charset="0"/>
              </a:rPr>
              <a:t> র‌্যাব পুলিশ ক্রশফায়ার দ্বারা মানুষ হত্যা করে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dirty="0" smtClean="0">
                <a:latin typeface="Nikosh" pitchFamily="2" charset="0"/>
                <a:cs typeface="Nikosh" pitchFamily="2" charset="0"/>
              </a:rPr>
              <a:t> </a:t>
            </a:r>
            <a:r>
              <a:rPr lang="bn-BD" sz="2400" b="1" dirty="0" smtClean="0">
                <a:latin typeface="Nikosh" pitchFamily="2" charset="0"/>
                <a:cs typeface="Nikosh" pitchFamily="2" charset="0"/>
              </a:rPr>
              <a:t>ও </a:t>
            </a:r>
            <a:r>
              <a:rPr lang="en-US" sz="2400" b="1" dirty="0" smtClean="0">
                <a:latin typeface="Nikosh" pitchFamily="2" charset="0"/>
                <a:cs typeface="Nikosh" pitchFamily="2" charset="0"/>
              </a:rPr>
              <a:t>ii </a:t>
            </a:r>
            <a:r>
              <a:rPr lang="bn-BD" sz="2400" b="1"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p:txBody>
          <a:bodyPr>
            <a:normAutofit/>
          </a:bodyPr>
          <a:lstStyle/>
          <a:p>
            <a:pPr algn="ct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a:t>
            </a:r>
            <a:r>
              <a:rPr lang="bn-IN" sz="2800" b="1" dirty="0" smtClean="0">
                <a:ln w="22225">
                  <a:solidFill>
                    <a:schemeClr val="accent2"/>
                  </a:solidFill>
                  <a:prstDash val="solid"/>
                </a:ln>
                <a:solidFill>
                  <a:schemeClr val="accent2">
                    <a:lumMod val="40000"/>
                    <a:lumOff val="60000"/>
                  </a:schemeClr>
                </a:solidFill>
                <a:effectLst/>
                <a:latin typeface="Nikosh" pitchFamily="2" charset="0"/>
                <a:cs typeface="Nikosh" pitchFamily="2" charset="0"/>
              </a:rPr>
              <a:t>দক্ষতা</a:t>
            </a: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বহুপদী সমাপ্তি </a:t>
            </a:r>
            <a:r>
              <a:rPr lang="bn-IN" sz="2800" b="1" dirty="0" smtClean="0">
                <a:ln w="22225">
                  <a:solidFill>
                    <a:schemeClr val="accent2"/>
                  </a:solidFill>
                  <a:prstDash val="solid"/>
                </a:ln>
                <a:solidFill>
                  <a:schemeClr val="accent2">
                    <a:lumMod val="40000"/>
                    <a:lumOff val="60000"/>
                  </a:schemeClr>
                </a:solidFill>
                <a:effectLst/>
                <a:latin typeface="Nikosh" pitchFamily="2" charset="0"/>
                <a:cs typeface="Nikosh" pitchFamily="2" charset="0"/>
              </a:rPr>
              <a:t>সুচক</a:t>
            </a:r>
            <a:r>
              <a:rPr lang="bn-BD"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অভিন্ন তথ্য ভিত্তিক </a:t>
            </a: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বহুর্নিবাচনী প্রশ্ন </a:t>
            </a:r>
            <a:endParaRPr lang="en-US" sz="2800" dirty="0"/>
          </a:p>
        </p:txBody>
      </p:sp>
    </p:spTree>
    <p:extLst>
      <p:ext uri="{BB962C8B-B14F-4D97-AF65-F5344CB8AC3E}">
        <p14:creationId xmlns:p14="http://schemas.microsoft.com/office/powerpoint/2010/main" val="26773302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3" nodeType="clickEffect">
                                  <p:stCondLst>
                                    <p:cond delay="0"/>
                                  </p:stCondLst>
                                  <p:childTnLst>
                                    <p:animScale>
                                      <p:cBhvr>
                                        <p:cTn id="2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মুল্যবোধ, আইন, স্বাধীনতা ও সাম্য   </a:t>
            </a:r>
            <a:endParaRPr lang="en-US" sz="4000" dirty="0">
              <a:latin typeface="Nikosh" pitchFamily="2" charset="0"/>
              <a:cs typeface="Nikosh" pitchFamily="2" charset="0"/>
            </a:endParaRPr>
          </a:p>
        </p:txBody>
      </p:sp>
      <p:sp>
        <p:nvSpPr>
          <p:cNvPr id="3" name="Content Placeholder 2"/>
          <p:cNvSpPr>
            <a:spLocks noGrp="1"/>
          </p:cNvSpPr>
          <p:nvPr>
            <p:ph idx="1"/>
          </p:nvPr>
        </p:nvSpPr>
        <p:spPr>
          <a:xfrm>
            <a:off x="304800" y="2057400"/>
            <a:ext cx="8077200" cy="2895600"/>
          </a:xfrm>
        </p:spPr>
        <p:txBody>
          <a:bodyPr>
            <a:normAutofit/>
          </a:bodyPr>
          <a:lstStyle/>
          <a:p>
            <a:pPr algn="ctr">
              <a:buNone/>
            </a:pPr>
            <a:r>
              <a:rPr lang="en-US" sz="4000" dirty="0" smtClean="0">
                <a:latin typeface="Nikosh" pitchFamily="2" charset="0"/>
                <a:cs typeface="Nikosh" pitchFamily="2" charset="0"/>
              </a:rPr>
              <a:t>অ</a:t>
            </a:r>
            <a:r>
              <a:rPr lang="bn-BD" sz="4000" dirty="0" smtClean="0">
                <a:latin typeface="Nikosh" pitchFamily="2" charset="0"/>
                <a:cs typeface="Nikosh" pitchFamily="2" charset="0"/>
              </a:rPr>
              <a:t>ধ্যায়ঃ ৩   </a:t>
            </a:r>
          </a:p>
          <a:p>
            <a:pPr algn="ctr">
              <a:buNone/>
            </a:pPr>
            <a:r>
              <a:rPr lang="bn-BD" sz="4000" dirty="0" smtClean="0">
                <a:latin typeface="Nikosh" pitchFamily="2" charset="0"/>
                <a:cs typeface="Nikosh" pitchFamily="2" charset="0"/>
              </a:rPr>
              <a:t>আজকের পাঠ/পাঠ ঘোষনাঃ স্বাধীনতার বিভিন্ন রুপ, স্বাধীনতার রক্ষাকবচ, আইন ও স্বাধীনতার সম্পর্ক</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828800"/>
            <a:ext cx="8534400" cy="4495800"/>
          </a:xfrm>
        </p:spPr>
        <p:txBody>
          <a:bodyPr>
            <a:noAutofit/>
          </a:bodyPr>
          <a:lstStyle/>
          <a:p>
            <a:pPr>
              <a:buNone/>
            </a:pPr>
            <a:r>
              <a:rPr lang="bn-BD" sz="3600" dirty="0" smtClean="0">
                <a:latin typeface="Nikosh" pitchFamily="2" charset="0"/>
                <a:cs typeface="Nikosh" pitchFamily="2" charset="0"/>
              </a:rPr>
              <a:t>(ক) ১। খ  ২। গ  ৩। গ  ৪। ক  ৫। গ  ৬। খ  ৭। গ  ৮। গ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 ৯। ক  ১০। গ</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(খ) </a:t>
            </a:r>
            <a:r>
              <a:rPr lang="bn-BD" sz="3600" dirty="0" smtClean="0">
                <a:latin typeface="Nikosh" pitchFamily="2" charset="0"/>
                <a:cs typeface="Nikosh" pitchFamily="2" charset="0"/>
              </a:rPr>
              <a:t>১। খ  ২। গ  ৩। গ  ৪। ক  ৫। গ  ৬। গ  ৭। খ  ৮। ঘ  ৯। ক  ১০। ক  ১১। ক </a:t>
            </a:r>
            <a:r>
              <a:rPr lang="en-US" sz="3600" dirty="0" smtClean="0">
                <a:latin typeface="Nikosh" pitchFamily="2" charset="0"/>
                <a:cs typeface="Nikosh" pitchFamily="2" charset="0"/>
              </a:rPr>
              <a:t>  </a:t>
            </a:r>
            <a:r>
              <a:rPr lang="bn-BD" sz="3600" dirty="0" smtClean="0">
                <a:latin typeface="Nikosh" pitchFamily="2" charset="0"/>
                <a:cs typeface="Nikosh" pitchFamily="2" charset="0"/>
              </a:rPr>
              <a:t>১২। গ  ১৩। খ  ১৪। গ  ১৫। খ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১৬। ক  ১৭। খ  ১৮। ক  ১৯। ঘ  ২০। গ  </a:t>
            </a:r>
            <a:r>
              <a:rPr lang="en-US" sz="3600" dirty="0" smtClean="0">
                <a:latin typeface="Nikosh" pitchFamily="2" charset="0"/>
                <a:cs typeface="Nikosh" pitchFamily="2" charset="0"/>
              </a:rPr>
              <a:t> </a:t>
            </a:r>
            <a:r>
              <a:rPr lang="bn-BD" sz="3600" dirty="0" smtClean="0">
                <a:latin typeface="Nikosh" pitchFamily="2" charset="0"/>
                <a:cs typeface="Nikosh" pitchFamily="2" charset="0"/>
              </a:rPr>
              <a:t>২১।  খ  ২২।  খ   ২৩।  খ  ২৪।  ক  ২৫। ক   ২৬। খ  ২৭। খ </a:t>
            </a:r>
            <a:endParaRPr lang="en-US" sz="36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981200"/>
            <a:ext cx="8382000" cy="3657600"/>
          </a:xfrm>
        </p:spPr>
        <p:txBody>
          <a:bodyPr>
            <a:normAutofit/>
          </a:bodyPr>
          <a:lstStyle/>
          <a:p>
            <a:pPr algn="ctr">
              <a:buNone/>
            </a:pPr>
            <a:r>
              <a:rPr lang="bn-BD" sz="4000" dirty="0" smtClean="0">
                <a:latin typeface="Nikosh" pitchFamily="2" charset="0"/>
                <a:cs typeface="Nikosh" pitchFamily="2" charset="0"/>
              </a:rPr>
              <a:t>আইন ও স্বাধীনতার মধ্যে কোন বিরোধ নেই আলোচনা কর?</a:t>
            </a:r>
          </a:p>
          <a:p>
            <a:pPr algn="ctr">
              <a:buNone/>
            </a:pPr>
            <a:endParaRPr lang="bn-BD" sz="2400" dirty="0" smtClean="0">
              <a:latin typeface="Nikosh" pitchFamily="2" charset="0"/>
              <a:cs typeface="Nikosh" pitchFamily="2" charset="0"/>
            </a:endParaRPr>
          </a:p>
          <a:p>
            <a:pPr algn="ctr">
              <a:buNone/>
            </a:pPr>
            <a:endParaRPr lang="bn-BD" sz="2400" dirty="0" smtClean="0">
              <a:latin typeface="Nikosh" pitchFamily="2" charset="0"/>
              <a:cs typeface="Nikosh" pitchFamily="2" charset="0"/>
            </a:endParaRPr>
          </a:p>
          <a:p>
            <a:pPr algn="ctr">
              <a:buNone/>
            </a:pPr>
            <a:r>
              <a:rPr lang="bn-BD" sz="2800" dirty="0">
                <a:latin typeface="Nikosh" pitchFamily="2" charset="0"/>
                <a:cs typeface="Nikosh" pitchFamily="2" charset="0"/>
              </a:rPr>
              <a:t>সহায়ক গ্রন্থ</a:t>
            </a:r>
            <a:r>
              <a:rPr lang="en-US" sz="2800" dirty="0">
                <a:latin typeface="Nikosh" pitchFamily="2" charset="0"/>
                <a:cs typeface="Nikosh" pitchFamily="2" charset="0"/>
              </a:rPr>
              <a:t>/ </a:t>
            </a:r>
            <a:r>
              <a:rPr lang="en-US" sz="2800" dirty="0" err="1">
                <a:latin typeface="Nikosh" pitchFamily="2" charset="0"/>
                <a:cs typeface="Nikosh" pitchFamily="2" charset="0"/>
              </a:rPr>
              <a:t>প্রকাশনীঃ</a:t>
            </a:r>
            <a:r>
              <a:rPr lang="bn-BD" sz="2800" dirty="0">
                <a:latin typeface="Nikosh" pitchFamily="2" charset="0"/>
                <a:cs typeface="Nikosh" pitchFamily="2" charset="0"/>
              </a:rPr>
              <a:t> </a:t>
            </a:r>
            <a:r>
              <a:rPr lang="en-US" sz="2800" dirty="0" err="1">
                <a:latin typeface="Nikosh" pitchFamily="2" charset="0"/>
                <a:cs typeface="Nikosh" pitchFamily="2" charset="0"/>
              </a:rPr>
              <a:t>পৌরনীতি</a:t>
            </a:r>
            <a:r>
              <a:rPr lang="en-US" sz="2800" dirty="0">
                <a:latin typeface="Nikosh" pitchFamily="2" charset="0"/>
                <a:cs typeface="Nikosh" pitchFamily="2" charset="0"/>
              </a:rPr>
              <a:t> ও </a:t>
            </a:r>
            <a:r>
              <a:rPr lang="en-US" sz="2800" dirty="0" err="1">
                <a:latin typeface="Nikosh" pitchFamily="2" charset="0"/>
                <a:cs typeface="Nikosh" pitchFamily="2" charset="0"/>
              </a:rPr>
              <a:t>সুশাসনঃ</a:t>
            </a:r>
            <a:r>
              <a:rPr lang="en-US" sz="2800" dirty="0">
                <a:latin typeface="Nikosh" pitchFamily="2" charset="0"/>
                <a:cs typeface="Nikosh" pitchFamily="2" charset="0"/>
              </a:rPr>
              <a:t> </a:t>
            </a:r>
            <a:r>
              <a:rPr lang="bn-BD" sz="2800" dirty="0">
                <a:latin typeface="Nikosh" pitchFamily="2" charset="0"/>
                <a:cs typeface="Nikosh" pitchFamily="2" charset="0"/>
              </a:rPr>
              <a:t>হাসান বুক হাউস, লেকচার প্রকাশনী</a:t>
            </a:r>
            <a:r>
              <a:rPr lang="en-US" sz="2800" dirty="0">
                <a:latin typeface="Nikosh" pitchFamily="2" charset="0"/>
                <a:cs typeface="Nikosh" pitchFamily="2" charset="0"/>
              </a:rPr>
              <a:t>,</a:t>
            </a:r>
            <a:r>
              <a:rPr lang="bn-BD" sz="2800" dirty="0">
                <a:latin typeface="Nikosh" pitchFamily="2" charset="0"/>
                <a:cs typeface="Nikosh" pitchFamily="2" charset="0"/>
              </a:rPr>
              <a:t> </a:t>
            </a:r>
            <a:r>
              <a:rPr lang="bn-BD" sz="2800" dirty="0" smtClean="0">
                <a:latin typeface="Nikosh" pitchFamily="2" charset="0"/>
                <a:cs typeface="Nikosh" pitchFamily="2" charset="0"/>
              </a:rPr>
              <a:t>অক্ষরপত্র </a:t>
            </a:r>
            <a:r>
              <a:rPr lang="bn-BD" sz="2800" dirty="0">
                <a:latin typeface="Nikosh" pitchFamily="2" charset="0"/>
                <a:cs typeface="Nikosh" pitchFamily="2" charset="0"/>
              </a:rPr>
              <a:t>প্রকাশনী</a:t>
            </a:r>
            <a:r>
              <a:rPr lang="en-US" sz="2800" dirty="0">
                <a:latin typeface="Nikosh" pitchFamily="2" charset="0"/>
                <a:cs typeface="Nikosh" pitchFamily="2" charset="0"/>
              </a:rPr>
              <a:t>, </a:t>
            </a:r>
            <a:r>
              <a:rPr lang="en-US" sz="2800" dirty="0" err="1" smtClean="0">
                <a:latin typeface="Nikosh" pitchFamily="2" charset="0"/>
                <a:cs typeface="Nikosh" pitchFamily="2" charset="0"/>
              </a:rPr>
              <a:t>ব্যতিক্রম</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ধারা</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কাজল</a:t>
            </a:r>
            <a:r>
              <a:rPr lang="en-US" sz="2800" dirty="0" smtClean="0">
                <a:latin typeface="Nikosh" pitchFamily="2" charset="0"/>
                <a:cs typeface="Nikosh" pitchFamily="2" charset="0"/>
              </a:rPr>
              <a:t> </a:t>
            </a:r>
            <a:r>
              <a:rPr lang="en-US" sz="2800" dirty="0" err="1">
                <a:latin typeface="Nikosh" pitchFamily="2" charset="0"/>
                <a:cs typeface="Nikosh" pitchFamily="2" charset="0"/>
              </a:rPr>
              <a:t>ব্রাদার্স</a:t>
            </a:r>
            <a:r>
              <a:rPr lang="en-US" sz="2800" dirty="0">
                <a:latin typeface="Nikosh" pitchFamily="2" charset="0"/>
                <a:cs typeface="Nikosh" pitchFamily="2" charset="0"/>
              </a:rPr>
              <a:t> </a:t>
            </a:r>
            <a:r>
              <a:rPr lang="en-US" sz="2800" dirty="0" err="1">
                <a:latin typeface="Nikosh" pitchFamily="2" charset="0"/>
                <a:cs typeface="Nikosh" pitchFamily="2" charset="0"/>
              </a:rPr>
              <a:t>লিমিটেড</a:t>
            </a:r>
            <a:endParaRPr lang="bn-BD" sz="2800" dirty="0">
              <a:latin typeface="Nikosh" pitchFamily="2" charset="0"/>
              <a:cs typeface="Nikosh" pitchFamily="2" charset="0"/>
            </a:endParaRPr>
          </a:p>
          <a:p>
            <a:pPr algn="ct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572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prstClr val="black"/>
                </a:solidFill>
                <a:latin typeface="Nikosh" pitchFamily="2" charset="0"/>
                <a:cs typeface="Nikosh" pitchFamily="2" charset="0"/>
              </a:rPr>
              <a:t>এসো</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বন্ধুরা</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আমার</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একটি</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ভিডিও</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ক্লাস</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দেখ</a:t>
            </a:r>
            <a:endParaRPr lang="en-US" dirty="0"/>
          </a:p>
        </p:txBody>
      </p:sp>
      <p:sp>
        <p:nvSpPr>
          <p:cNvPr id="3" name="Content Placeholder 2"/>
          <p:cNvSpPr>
            <a:spLocks noGrp="1"/>
          </p:cNvSpPr>
          <p:nvPr>
            <p:ph idx="1"/>
          </p:nvPr>
        </p:nvSpPr>
        <p:spPr/>
        <p:txBody>
          <a:bodyPr/>
          <a:lstStyle/>
          <a:p>
            <a:pPr marL="0" indent="0">
              <a:buNone/>
            </a:pPr>
            <a:r>
              <a:rPr lang="en-US" sz="2800">
                <a:latin typeface="Calibri"/>
                <a:ea typeface="Calibri"/>
                <a:cs typeface="Vrinda"/>
              </a:rPr>
              <a:t>https://youtu.be/rMZNzCfnzig</a:t>
            </a:r>
            <a:endParaRPr lang="en-US"/>
          </a:p>
        </p:txBody>
      </p:sp>
    </p:spTree>
    <p:extLst>
      <p:ext uri="{BB962C8B-B14F-4D97-AF65-F5344CB8AC3E}">
        <p14:creationId xmlns:p14="http://schemas.microsoft.com/office/powerpoint/2010/main" val="225986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324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870092" y="2410618"/>
            <a:ext cx="7130908" cy="3502902"/>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1722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685800" y="2362200"/>
            <a:ext cx="3893430" cy="3200400"/>
          </a:xfrm>
        </p:spPr>
      </p:pic>
      <p:pic>
        <p:nvPicPr>
          <p:cNvPr id="5" name="Content Placeholder 3" descr="file.png"/>
          <p:cNvPicPr>
            <a:picLocks noChangeAspect="1"/>
          </p:cNvPicPr>
          <p:nvPr/>
        </p:nvPicPr>
        <p:blipFill>
          <a:blip r:embed="rId3"/>
          <a:stretch>
            <a:fillRect/>
          </a:stretch>
        </p:blipFill>
        <p:spPr>
          <a:xfrm>
            <a:off x="5334000" y="2209800"/>
            <a:ext cx="2381250" cy="1438275"/>
          </a:xfrm>
          <a:prstGeom prst="rect">
            <a:avLst/>
          </a:prstGeom>
        </p:spPr>
      </p:pic>
      <p:pic>
        <p:nvPicPr>
          <p:cNvPr id="6" name="Content Placeholder 3" descr="file.png"/>
          <p:cNvPicPr>
            <a:picLocks noChangeAspect="1"/>
          </p:cNvPicPr>
          <p:nvPr/>
        </p:nvPicPr>
        <p:blipFill>
          <a:blip r:embed="rId4"/>
          <a:stretch>
            <a:fillRect/>
          </a:stretch>
        </p:blipFill>
        <p:spPr>
          <a:xfrm>
            <a:off x="5781676" y="3886200"/>
            <a:ext cx="1676400" cy="16764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mph" presetSubtype="1" grpId="1" nodeType="clickEffect">
                                  <p:stCondLst>
                                    <p:cond delay="0"/>
                                  </p:stCondLst>
                                  <p:childTnLst>
                                    <p:set>
                                      <p:cBhvr override="childStyle">
                                        <p:cTn id="12" dur="indefinite"/>
                                        <p:tgtEl>
                                          <p:spTgt spid="2"/>
                                        </p:tgtEl>
                                        <p:attrNameLst>
                                          <p:attrName>style.fontStyle</p:attrName>
                                        </p:attrNameLst>
                                      </p:cBhvr>
                                      <p:to>
                                        <p:strVal val="normal"/>
                                      </p:to>
                                    </p:set>
                                    <p:set>
                                      <p:cBhvr override="childStyle">
                                        <p:cTn id="13" dur="indefinite"/>
                                        <p:tgtEl>
                                          <p:spTgt spid="2"/>
                                        </p:tgtEl>
                                        <p:attrNameLst>
                                          <p:attrName>style.fontWeight</p:attrName>
                                        </p:attrNameLst>
                                      </p:cBhvr>
                                      <p:to>
                                        <p:strVal val="bold"/>
                                      </p:to>
                                    </p:set>
                                    <p:set>
                                      <p:cBhvr override="childStyle">
                                        <p:cTn id="14" dur="indefinite"/>
                                        <p:tgtEl>
                                          <p:spTgt spid="2"/>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2"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3" nodeType="clickEffect">
                                  <p:stCondLst>
                                    <p:cond delay="0"/>
                                  </p:stCondLst>
                                  <p:childTnLst>
                                    <p:animScale>
                                      <p:cBhvr>
                                        <p:cTn id="2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TotalTime>
  <Words>2411</Words>
  <Application>Microsoft Office PowerPoint</Application>
  <PresentationFormat>On-screen Show (4:3)</PresentationFormat>
  <Paragraphs>222</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Flow</vt:lpstr>
      <vt:lpstr>Theme1</vt:lpstr>
      <vt:lpstr>Concourse</vt:lpstr>
      <vt:lpstr>        শুভেচ্ছা/ স্বাগতম</vt:lpstr>
      <vt:lpstr>শিক্ষক পরিচিতি</vt:lpstr>
      <vt:lpstr>  পাঠ পরিচিতি</vt:lpstr>
      <vt:lpstr> মুল শিরোনামঃ মুল্যবোধ, আইন, স্বাধীনতা ও সাম্য   </vt:lpstr>
      <vt:lpstr>এসো বন্ধুরা আমার একটি ভিডিও ক্লাস দেখ</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   প্রারম্ভিক বক্তব্য</vt:lpstr>
      <vt:lpstr>   শিখন ফল </vt:lpstr>
      <vt:lpstr> শিখন ফলের আলোকে প্রশ্ন  </vt:lpstr>
      <vt:lpstr>   একক কাজের প্রশ্ন</vt:lpstr>
      <vt:lpstr>একক কাজের সমাধান</vt:lpstr>
      <vt:lpstr>একক কাজের সমাধান</vt:lpstr>
      <vt:lpstr>একক কাজের সমাধান</vt:lpstr>
      <vt:lpstr>একক কাজের সমাধান</vt:lpstr>
      <vt:lpstr>জোড়ায় কাজ</vt:lpstr>
      <vt:lpstr>PowerPoint Presentation</vt:lpstr>
      <vt:lpstr>   জোড়ায় কাজের প্রশ্ন</vt:lpstr>
      <vt:lpstr>জোড়ায় কাজের সমাধান</vt:lpstr>
      <vt:lpstr>জোড়ায় কাজের সমাধান</vt:lpstr>
      <vt:lpstr>দলীয় কাজ</vt:lpstr>
      <vt:lpstr>দলীয় কাজ</vt:lpstr>
      <vt:lpstr>PowerPoint Presentation</vt:lpstr>
      <vt:lpstr>     দলীয় কাজের প্রশ্ন </vt:lpstr>
      <vt:lpstr>দলীয় কাজের সমাধান </vt:lpstr>
      <vt:lpstr>দলীয় কাজের সমাধান </vt:lpstr>
      <vt:lpstr>মুল্যায়ন</vt:lpstr>
      <vt:lpstr>জ্ঞান মুলক,অনুধাবন মুলক, প্রয়োগ মুলক প্রশ্ন (ক)   </vt:lpstr>
      <vt:lpstr>মুল্যায়ন</vt:lpstr>
      <vt:lpstr>জ্ঞান মুলক,অনুধাবন মুলক, প্রয়োগ মুলক প্রশ্ন   </vt:lpstr>
      <vt:lpstr>জ্ঞান মুলক,অনুধাবন মুলক, প্রয়োগ মুলক প্রশ্ন   </vt:lpstr>
      <vt:lpstr> জ্ঞান মুলক,অনুধাবন মুলক, প্রয়োগ মুলক প্রশ্ন  </vt:lpstr>
      <vt:lpstr>বহুপদি সমাপ্তিসুচক বহুনির্বাচনি প্রশ্ন</vt:lpstr>
      <vt:lpstr>উচ্চতর দক্ষতা ও  বহুপদী সমাপ্তি সুচক বহুর্নিবাচনী প্রশ্ন </vt:lpstr>
      <vt:lpstr>উচ্চতর দক্ষতা  বহুপদী সমাপ্তি সুচক অভিন্ন তথ্য ভিত্তিক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35</cp:revision>
  <dcterms:created xsi:type="dcterms:W3CDTF">2006-08-16T00:00:00Z</dcterms:created>
  <dcterms:modified xsi:type="dcterms:W3CDTF">2020-09-03T08:18:12Z</dcterms:modified>
</cp:coreProperties>
</file>