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3"/>
  </p:notesMasterIdLst>
  <p:sldIdLst>
    <p:sldId id="256" r:id="rId2"/>
    <p:sldId id="280" r:id="rId3"/>
    <p:sldId id="260" r:id="rId4"/>
    <p:sldId id="291" r:id="rId5"/>
    <p:sldId id="261" r:id="rId6"/>
    <p:sldId id="263" r:id="rId7"/>
    <p:sldId id="287" r:id="rId8"/>
    <p:sldId id="281" r:id="rId9"/>
    <p:sldId id="288" r:id="rId10"/>
    <p:sldId id="265" r:id="rId11"/>
    <p:sldId id="266" r:id="rId12"/>
    <p:sldId id="289" r:id="rId13"/>
    <p:sldId id="267" r:id="rId14"/>
    <p:sldId id="282" r:id="rId15"/>
    <p:sldId id="268" r:id="rId16"/>
    <p:sldId id="269" r:id="rId17"/>
    <p:sldId id="290" r:id="rId18"/>
    <p:sldId id="270" r:id="rId19"/>
    <p:sldId id="283" r:id="rId20"/>
    <p:sldId id="271" r:id="rId21"/>
    <p:sldId id="284" r:id="rId22"/>
    <p:sldId id="272" r:id="rId23"/>
    <p:sldId id="285" r:id="rId24"/>
    <p:sldId id="273" r:id="rId25"/>
    <p:sldId id="274" r:id="rId26"/>
    <p:sldId id="275" r:id="rId27"/>
    <p:sldId id="286" r:id="rId28"/>
    <p:sldId id="276" r:id="rId29"/>
    <p:sldId id="277" r:id="rId30"/>
    <p:sldId id="278" r:id="rId31"/>
    <p:sldId id="27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1" autoAdjust="0"/>
    <p:restoredTop sz="85634" autoAdjust="0"/>
  </p:normalViewPr>
  <p:slideViewPr>
    <p:cSldViewPr>
      <p:cViewPr varScale="1">
        <p:scale>
          <a:sx n="55" d="100"/>
          <a:sy n="55" d="100"/>
        </p:scale>
        <p:origin x="-32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1E6B4F-9045-49E5-BB2B-5A0DEAE44056}" type="datetimeFigureOut">
              <a:rPr lang="en-US" smtClean="0"/>
              <a:t>9/3/2020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5493-4CA3-4A3A-BF45-E49FFD9BCCD6}" type="slidenum">
              <a:rPr lang="en-US" smtClean="0"/>
              <a:t>‹#›</a:t>
            </a:fld>
            <a:endParaRPr lang="en-US"/>
          </a:p>
        </p:txBody>
      </p:sp>
    </p:spTree>
    <p:extLst>
      <p:ext uri="{BB962C8B-B14F-4D97-AF65-F5344CB8AC3E}">
        <p14:creationId xmlns:p14="http://schemas.microsoft.com/office/powerpoint/2010/main" val="76558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dirty="0" smtClean="0"/>
              <a:t>শিক্ষক</a:t>
            </a:r>
            <a:r>
              <a:rPr lang="bn-IN" baseline="0" dirty="0" smtClean="0"/>
              <a:t> বাস্তব উপকরণ ব্যবহার করতে পারেন ।পর্যায়ক্রমে </a:t>
            </a:r>
            <a:r>
              <a:rPr lang="bn-IN" dirty="0" smtClean="0"/>
              <a:t>শিক্ষার্থীদের</a:t>
            </a:r>
            <a:r>
              <a:rPr lang="bn-IN" baseline="0" dirty="0" smtClean="0"/>
              <a:t> প্রশ্নের মাধ্যমে পাঠ ঘোষণার দিকে অগ্রসর হওয়া যেতে পারে।</a:t>
            </a:r>
          </a:p>
        </p:txBody>
      </p:sp>
      <p:sp>
        <p:nvSpPr>
          <p:cNvPr id="4" name="Slide Number Placeholder 3"/>
          <p:cNvSpPr>
            <a:spLocks noGrp="1"/>
          </p:cNvSpPr>
          <p:nvPr>
            <p:ph type="sldNum" sz="quarter" idx="10"/>
          </p:nvPr>
        </p:nvSpPr>
        <p:spPr/>
        <p:txBody>
          <a:bodyPr/>
          <a:lstStyle/>
          <a:p>
            <a:fld id="{2CA75493-4CA3-4A3A-BF45-E49FFD9BCCD6}" type="slidenum">
              <a:rPr lang="en-US" smtClean="0"/>
              <a:t>3</a:t>
            </a:fld>
            <a:endParaRPr lang="en-US"/>
          </a:p>
        </p:txBody>
      </p:sp>
    </p:spTree>
    <p:extLst>
      <p:ext uri="{BB962C8B-B14F-4D97-AF65-F5344CB8AC3E}">
        <p14:creationId xmlns:p14="http://schemas.microsoft.com/office/powerpoint/2010/main" val="365224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আজকের</a:t>
            </a:r>
            <a:r>
              <a:rPr lang="bn-BD" baseline="0" dirty="0" smtClean="0">
                <a:latin typeface="NikoshBAN" panose="02000000000000000000" pitchFamily="2" charset="0"/>
                <a:cs typeface="NikoshBAN" panose="02000000000000000000" pitchFamily="2" charset="0"/>
              </a:rPr>
              <a:t> পাঠটি সম্পর্কে সার্বিকভাবে জানার জন্য মূল্যায়নের ব্যবস্থা করা যেতে পারে ।তবে শিক্ষক অন্য কোন যুক্তিযুক্ত উপায়ে মূল্যায়ন করতে পারে</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2CA75493-4CA3-4A3A-BF45-E49FFD9BCCD6}" type="slidenum">
              <a:rPr lang="en-US" smtClean="0"/>
              <a:t>28</a:t>
            </a:fld>
            <a:endParaRPr lang="en-US"/>
          </a:p>
        </p:txBody>
      </p:sp>
    </p:spTree>
    <p:extLst>
      <p:ext uri="{BB962C8B-B14F-4D97-AF65-F5344CB8AC3E}">
        <p14:creationId xmlns:p14="http://schemas.microsoft.com/office/powerpoint/2010/main" val="151989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ভিডিওটি প্রদর্শনের</a:t>
            </a:r>
            <a:r>
              <a:rPr lang="bn-IN" sz="1200" baseline="0" dirty="0" smtClean="0">
                <a:latin typeface="NikoshBAN" pitchFamily="2" charset="0"/>
                <a:cs typeface="NikoshBAN" pitchFamily="2" charset="0"/>
              </a:rPr>
              <a:t> দ্বারা প্রশ্ন করা যেতে পারে-</a:t>
            </a:r>
            <a:endParaRPr lang="bn-IN" sz="1200" dirty="0" smtClean="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IN" sz="1200" dirty="0" smtClean="0">
                <a:latin typeface="NikoshBAN" pitchFamily="2" charset="0"/>
                <a:cs typeface="NikoshBAN" pitchFamily="2" charset="0"/>
              </a:rPr>
              <a:t>তোমরা কি বলতে পারবে এটি উদ্ভিদের কী ধরণের প্রজনন? </a:t>
            </a:r>
            <a:endParaRPr lang="bn-BD"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2CA75493-4CA3-4A3A-BF45-E49FFD9BCCD6}" type="slidenum">
              <a:rPr lang="en-US" smtClean="0"/>
              <a:t>4</a:t>
            </a:fld>
            <a:endParaRPr lang="en-US"/>
          </a:p>
        </p:txBody>
      </p:sp>
    </p:spTree>
    <p:extLst>
      <p:ext uri="{BB962C8B-B14F-4D97-AF65-F5344CB8AC3E}">
        <p14:creationId xmlns:p14="http://schemas.microsoft.com/office/powerpoint/2010/main" val="407421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পাঠ</a:t>
            </a:r>
            <a:r>
              <a:rPr lang="bn-IN" baseline="0" dirty="0" smtClean="0"/>
              <a:t> শিরোনাম বোর্ড লিখে দিবেন ,শিক্ষার্থী খাতায় লিখে নিবে।</a:t>
            </a:r>
            <a:endParaRPr lang="en-US" dirty="0"/>
          </a:p>
        </p:txBody>
      </p:sp>
      <p:sp>
        <p:nvSpPr>
          <p:cNvPr id="4" name="Slide Number Placeholder 3"/>
          <p:cNvSpPr>
            <a:spLocks noGrp="1"/>
          </p:cNvSpPr>
          <p:nvPr>
            <p:ph type="sldNum" sz="quarter" idx="10"/>
          </p:nvPr>
        </p:nvSpPr>
        <p:spPr/>
        <p:txBody>
          <a:bodyPr/>
          <a:lstStyle/>
          <a:p>
            <a:fld id="{2CA75493-4CA3-4A3A-BF45-E49FFD9BCCD6}" type="slidenum">
              <a:rPr lang="en-US" smtClean="0"/>
              <a:t>5</a:t>
            </a:fld>
            <a:endParaRPr lang="en-US"/>
          </a:p>
        </p:txBody>
      </p:sp>
    </p:spTree>
    <p:extLst>
      <p:ext uri="{BB962C8B-B14F-4D97-AF65-F5344CB8AC3E}">
        <p14:creationId xmlns:p14="http://schemas.microsoft.com/office/powerpoint/2010/main" val="256827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শ্রেণীকক্ষে</a:t>
            </a:r>
            <a:r>
              <a:rPr lang="bn-BD" baseline="0" dirty="0" smtClean="0">
                <a:latin typeface="NikoshBAN" panose="02000000000000000000" pitchFamily="2" charset="0"/>
                <a:cs typeface="NikoshBAN" panose="02000000000000000000" pitchFamily="2" charset="0"/>
              </a:rPr>
              <a:t> উপস্থাপনের সময় প্রয়োজন না হলে স্লাইডটি হাইড করে রাখা যেতে পারে । </a:t>
            </a:r>
            <a:r>
              <a:rPr lang="bn-BD" baseline="0" dirty="0" smtClean="0"/>
              <a:t>এই পাঠ শেষে অর্জিত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2CA75493-4CA3-4A3A-BF45-E49FFD9BCCD6}" type="slidenum">
              <a:rPr lang="en-US" smtClean="0"/>
              <a:t>6</a:t>
            </a:fld>
            <a:endParaRPr lang="en-US"/>
          </a:p>
        </p:txBody>
      </p:sp>
    </p:spTree>
    <p:extLst>
      <p:ext uri="{BB962C8B-B14F-4D97-AF65-F5344CB8AC3E}">
        <p14:creationId xmlns:p14="http://schemas.microsoft.com/office/powerpoint/2010/main" val="29665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75493-4CA3-4A3A-BF45-E49FFD9BCCD6}" type="slidenum">
              <a:rPr lang="en-US" smtClean="0"/>
              <a:t>7</a:t>
            </a:fld>
            <a:endParaRPr lang="en-US"/>
          </a:p>
        </p:txBody>
      </p:sp>
    </p:spTree>
    <p:extLst>
      <p:ext uri="{BB962C8B-B14F-4D97-AF65-F5344CB8AC3E}">
        <p14:creationId xmlns:p14="http://schemas.microsoft.com/office/powerpoint/2010/main" val="1627906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75493-4CA3-4A3A-BF45-E49FFD9BCCD6}" type="slidenum">
              <a:rPr lang="en-US" smtClean="0"/>
              <a:t>24</a:t>
            </a:fld>
            <a:endParaRPr lang="en-US"/>
          </a:p>
        </p:txBody>
      </p:sp>
    </p:spTree>
    <p:extLst>
      <p:ext uri="{BB962C8B-B14F-4D97-AF65-F5344CB8AC3E}">
        <p14:creationId xmlns:p14="http://schemas.microsoft.com/office/powerpoint/2010/main" val="193703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sz="1200" dirty="0" smtClean="0">
                <a:latin typeface="NikoshBAN" pitchFamily="2" charset="0"/>
                <a:cs typeface="NikoshBAN" pitchFamily="2" charset="0"/>
              </a:rPr>
              <a:t>উপযুক্ত স্থানে বাকল সামান্য কেটে নিতে হবে</a:t>
            </a:r>
            <a:r>
              <a:rPr lang="bn-IN" sz="1200" baseline="0" dirty="0" smtClean="0">
                <a:latin typeface="NikoshBAN" pitchFamily="2" charset="0"/>
                <a:cs typeface="NikoshBAN" pitchFamily="2" charset="0"/>
              </a:rPr>
              <a:t> তা হাতে কলমে দেখাতে পারেন </a:t>
            </a:r>
            <a:endParaRPr lang="en-US" dirty="0"/>
          </a:p>
        </p:txBody>
      </p:sp>
      <p:sp>
        <p:nvSpPr>
          <p:cNvPr id="4" name="Slide Number Placeholder 3"/>
          <p:cNvSpPr>
            <a:spLocks noGrp="1"/>
          </p:cNvSpPr>
          <p:nvPr>
            <p:ph type="sldNum" sz="quarter" idx="10"/>
          </p:nvPr>
        </p:nvSpPr>
        <p:spPr/>
        <p:txBody>
          <a:bodyPr/>
          <a:lstStyle/>
          <a:p>
            <a:fld id="{2CA75493-4CA3-4A3A-BF45-E49FFD9BCCD6}" type="slidenum">
              <a:rPr lang="en-US" smtClean="0"/>
              <a:t>25</a:t>
            </a:fld>
            <a:endParaRPr lang="en-US"/>
          </a:p>
        </p:txBody>
      </p:sp>
    </p:spTree>
    <p:extLst>
      <p:ext uri="{BB962C8B-B14F-4D97-AF65-F5344CB8AC3E}">
        <p14:creationId xmlns:p14="http://schemas.microsoft.com/office/powerpoint/2010/main" val="3721290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শিক্ষক</a:t>
            </a:r>
            <a:r>
              <a:rPr lang="en-US" baseline="0" dirty="0" smtClean="0"/>
              <a:t> </a:t>
            </a:r>
            <a:r>
              <a:rPr lang="en-US" baseline="0" dirty="0" err="1" smtClean="0"/>
              <a:t>নিজের</a:t>
            </a:r>
            <a:r>
              <a:rPr lang="en-US" baseline="0" dirty="0" smtClean="0"/>
              <a:t> </a:t>
            </a:r>
            <a:r>
              <a:rPr lang="en-US" baseline="0" dirty="0" err="1" smtClean="0"/>
              <a:t>মত</a:t>
            </a:r>
            <a:r>
              <a:rPr lang="en-US" baseline="0" dirty="0" smtClean="0"/>
              <a:t> </a:t>
            </a:r>
            <a:r>
              <a:rPr lang="en-US" baseline="0" dirty="0" err="1" smtClean="0"/>
              <a:t>করে</a:t>
            </a:r>
            <a:r>
              <a:rPr lang="en-US" baseline="0" dirty="0" smtClean="0"/>
              <a:t> </a:t>
            </a:r>
            <a:r>
              <a:rPr lang="en-US" baseline="0" dirty="0" err="1" smtClean="0"/>
              <a:t>বিভিন্ন</a:t>
            </a:r>
            <a:r>
              <a:rPr lang="en-US" baseline="0" dirty="0" smtClean="0"/>
              <a:t> </a:t>
            </a:r>
            <a:r>
              <a:rPr lang="en-US" baseline="0" dirty="0" err="1" smtClean="0"/>
              <a:t>উদাহরণ</a:t>
            </a:r>
            <a:r>
              <a:rPr lang="en-US" baseline="0" dirty="0" smtClean="0"/>
              <a:t> </a:t>
            </a:r>
            <a:r>
              <a:rPr lang="en-US" baseline="0" dirty="0" err="1" smtClean="0"/>
              <a:t>দিতে</a:t>
            </a:r>
            <a:r>
              <a:rPr lang="en-US" baseline="0" dirty="0" smtClean="0"/>
              <a:t> </a:t>
            </a:r>
            <a:r>
              <a:rPr lang="en-US" baseline="0" dirty="0" err="1" smtClean="0"/>
              <a:t>পারেণ</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A75493-4CA3-4A3A-BF45-E49FFD9BCCD6}" type="slidenum">
              <a:rPr lang="en-US" smtClean="0"/>
              <a:t>26</a:t>
            </a:fld>
            <a:endParaRPr lang="en-US"/>
          </a:p>
        </p:txBody>
      </p:sp>
    </p:spTree>
    <p:extLst>
      <p:ext uri="{BB962C8B-B14F-4D97-AF65-F5344CB8AC3E}">
        <p14:creationId xmlns:p14="http://schemas.microsoft.com/office/powerpoint/2010/main" val="382974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দলগত</a:t>
            </a:r>
            <a:r>
              <a:rPr lang="bn-BD" baseline="0" dirty="0" smtClean="0">
                <a:latin typeface="NikoshBAN" pitchFamily="2" charset="0"/>
                <a:cs typeface="NikoshBAN" pitchFamily="2" charset="0"/>
              </a:rPr>
              <a:t> কাজে সময় নির্ধারণ করে দিতে হবে </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শিক্ষক</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 ব্ল্যাকবোর্ডে </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লিখে</a:t>
            </a:r>
            <a:r>
              <a:rPr lang="bn-BD" baseline="0" dirty="0" smtClean="0">
                <a:latin typeface="NikoshBAN" pitchFamily="2" charset="0"/>
                <a:cs typeface="NikoshBAN" pitchFamily="2" charset="0"/>
              </a:rPr>
              <a:t> দিবেন । শিক্ষার্থীরা খাতায় তুলে নিয়ে </a:t>
            </a:r>
            <a:r>
              <a:rPr lang="en-US" baseline="0" dirty="0" err="1" smtClean="0">
                <a:latin typeface="NikoshBAN" pitchFamily="2" charset="0"/>
                <a:cs typeface="NikoshBAN" pitchFamily="2" charset="0"/>
              </a:rPr>
              <a:t>কাজটি</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করবে । কাজ শেষে উপস্থাপন করবে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2CA75493-4CA3-4A3A-BF45-E49FFD9BCCD6}" type="slidenum">
              <a:rPr lang="en-US" smtClean="0"/>
              <a:t>27</a:t>
            </a:fld>
            <a:endParaRPr lang="en-US"/>
          </a:p>
        </p:txBody>
      </p:sp>
    </p:spTree>
    <p:extLst>
      <p:ext uri="{BB962C8B-B14F-4D97-AF65-F5344CB8AC3E}">
        <p14:creationId xmlns:p14="http://schemas.microsoft.com/office/powerpoint/2010/main" val="2230705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9/3/2020</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hyperlink" Target="https://bn.wikipedia.org/wiki/%E0%A6%AE%E0%A6%BF%E0%A6%B7%E0%A7%8D%E0%A6%9F%E0%A6%BF_%E0%A6%86%E0%A6%B2%E0%A7%81" TargetMode="External"/><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bn.wikipedia.org/w/index.php?title=%E0%A6%AA%E0%A6%B0%E0%A7%8D%E0%A6%AC&amp;action=edit&amp;redlink=1" TargetMode="Externa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hyperlink" Target="https://bn.wikipedia.org/wiki/%E0%A6%86%E0%A6%A6%E0%A6%BE" TargetMode="External"/><Relationship Id="rId4" Type="http://schemas.openxmlformats.org/officeDocument/2006/relationships/hyperlink" Target="https://bn.wikipedia.org/w/index.php?title=%E0%A6%AE%E0%A7%81%E0%A6%95%E0%A7%81%E0%A6%B2&amp;action=edit&amp;redlink=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mailto:Email-ibrahimkhalil6065@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hyperlink" Target="https://bn.wikipedia.org/wiki/%E0%A6%B0%E0%A6%B8%E0%A7%81%E0%A6%A8" TargetMode="External"/><Relationship Id="rId4" Type="http://schemas.openxmlformats.org/officeDocument/2006/relationships/hyperlink" Target="https://bn.wikipedia.org/wiki/%E0%A6%AA%E0%A6%BF%E0%A6%81%E0%A6%AF%E0%A6%BC%E0%A6%BE%E0%A6%9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hyperlink" Target="https://bn.wikipedia.org/wiki/%E0%A6%AA%E0%A7%81%E0%A6%A6%E0%A6%BF%E0%A6%A8%E0%A6%BE" TargetMode="External"/><Relationship Id="rId4" Type="http://schemas.openxmlformats.org/officeDocument/2006/relationships/hyperlink" Target="https://bn.wikipedia.org/wiki/%E0%A6%95%E0%A6%9A%E0%A7%8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5.jpeg"/><Relationship Id="rId5" Type="http://schemas.microsoft.com/office/2007/relationships/hdphoto" Target="../media/hdphoto2.wdp"/><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13" y="210234"/>
            <a:ext cx="3786753" cy="334763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30" t="16291" r="330" b="18624"/>
          <a:stretch/>
        </p:blipFill>
        <p:spPr>
          <a:xfrm>
            <a:off x="4648200" y="285426"/>
            <a:ext cx="4495800" cy="327244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762" y="4123840"/>
            <a:ext cx="3941304" cy="250555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3545" r="14421"/>
          <a:stretch/>
        </p:blipFill>
        <p:spPr>
          <a:xfrm>
            <a:off x="4724399" y="4123840"/>
            <a:ext cx="3939153" cy="2505560"/>
          </a:xfrm>
          <a:prstGeom prst="rect">
            <a:avLst/>
          </a:prstGeom>
        </p:spPr>
      </p:pic>
      <p:sp>
        <p:nvSpPr>
          <p:cNvPr id="5" name="Rectangle 4"/>
          <p:cNvSpPr/>
          <p:nvPr/>
        </p:nvSpPr>
        <p:spPr>
          <a:xfrm>
            <a:off x="430965" y="3479524"/>
            <a:ext cx="7587333" cy="646331"/>
          </a:xfrm>
          <a:prstGeom prst="rect">
            <a:avLst/>
          </a:prstGeom>
          <a:noFill/>
        </p:spPr>
        <p:txBody>
          <a:bodyPr wrap="none">
            <a:spAutoFit/>
          </a:bodyPr>
          <a:lstStyle/>
          <a:p>
            <a:r>
              <a:rPr lang="en-US" sz="3600" dirty="0" err="1">
                <a:solidFill>
                  <a:srgbClr val="FF0000"/>
                </a:solidFill>
                <a:latin typeface="NikoshBAN" pitchFamily="2" charset="0"/>
                <a:cs typeface="NikoshBAN" pitchFamily="2" charset="0"/>
              </a:rPr>
              <a:t>আজকের</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মাল্টিমিডিয়া</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ক্লাসে</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সবাইকে</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স্বাগত</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জানাচ্ছি</a:t>
            </a:r>
            <a:endParaRPr lang="en-US"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909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04800"/>
            <a:ext cx="7924800" cy="762000"/>
          </a:xfrm>
          <a:prstGeom prst="rect">
            <a:avLst/>
          </a:prstGeom>
          <a:solidFill>
            <a:schemeClr val="tx2">
              <a:lumMod val="60000"/>
              <a:lumOff val="40000"/>
            </a:schemeClr>
          </a:solidFill>
        </p:spPr>
        <p:style>
          <a:lnRef idx="1">
            <a:schemeClr val="accent2"/>
          </a:lnRef>
          <a:fillRef idx="3">
            <a:schemeClr val="accent2"/>
          </a:fillRef>
          <a:effectRef idx="2">
            <a:schemeClr val="accent2"/>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BD" sz="4000" dirty="0" smtClean="0">
                <a:latin typeface="NikoshBAN" pitchFamily="2" charset="0"/>
                <a:cs typeface="NikoshBAN" pitchFamily="2" charset="0"/>
              </a:rPr>
              <a:t>অযৌন প্রজনন </a:t>
            </a:r>
            <a:endParaRPr lang="en-US" sz="3200" dirty="0">
              <a:latin typeface="NikoshBAN" pitchFamily="2" charset="0"/>
              <a:cs typeface="NikoshBAN" pitchFamily="2" charset="0"/>
            </a:endParaRPr>
          </a:p>
        </p:txBody>
      </p:sp>
      <p:sp>
        <p:nvSpPr>
          <p:cNvPr id="4" name="Rectangle 3"/>
          <p:cNvSpPr/>
          <p:nvPr/>
        </p:nvSpPr>
        <p:spPr>
          <a:xfrm>
            <a:off x="406477" y="1295400"/>
            <a:ext cx="8229600" cy="1200329"/>
          </a:xfrm>
          <a:prstGeom prst="rect">
            <a:avLst/>
          </a:prstGeom>
        </p:spPr>
        <p:txBody>
          <a:bodyPr wrap="square">
            <a:spAutoFit/>
          </a:bodyPr>
          <a:lstStyle/>
          <a:p>
            <a:pPr>
              <a:buFont typeface="Arial" pitchFamily="34" charset="0"/>
              <a:buNone/>
            </a:pPr>
            <a:r>
              <a:rPr lang="bn-BD" sz="3600" dirty="0">
                <a:solidFill>
                  <a:srgbClr val="FF0000"/>
                </a:solidFill>
                <a:latin typeface="NikoshBAN" pitchFamily="2" charset="0"/>
                <a:cs typeface="NikoshBAN" pitchFamily="2" charset="0"/>
              </a:rPr>
              <a:t>যে </a:t>
            </a:r>
            <a:r>
              <a:rPr lang="en-US" sz="3600" dirty="0" err="1">
                <a:solidFill>
                  <a:srgbClr val="FF0000"/>
                </a:solidFill>
                <a:latin typeface="NikoshBAN" pitchFamily="2" charset="0"/>
                <a:cs typeface="NikoshBAN" pitchFamily="2" charset="0"/>
              </a:rPr>
              <a:t>প্রক্রিয়ায়</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দুটি</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ভিন্নধর্মী</a:t>
            </a:r>
            <a:r>
              <a:rPr lang="bn-BD"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জনন</a:t>
            </a:r>
            <a:r>
              <a:rPr lang="en-US" sz="3600" dirty="0">
                <a:solidFill>
                  <a:srgbClr val="FF0000"/>
                </a:solidFill>
                <a:latin typeface="NikoshBAN" pitchFamily="2" charset="0"/>
                <a:cs typeface="NikoshBAN" pitchFamily="2" charset="0"/>
              </a:rPr>
              <a:t> </a:t>
            </a:r>
            <a:r>
              <a:rPr lang="bn-BD" sz="3600" dirty="0">
                <a:solidFill>
                  <a:srgbClr val="FF0000"/>
                </a:solidFill>
                <a:latin typeface="NikoshBAN" pitchFamily="2" charset="0"/>
                <a:cs typeface="NikoshBAN" pitchFamily="2" charset="0"/>
              </a:rPr>
              <a:t>কোষের</a:t>
            </a:r>
            <a:r>
              <a:rPr lang="en-US" sz="3600" dirty="0">
                <a:solidFill>
                  <a:srgbClr val="FF0000"/>
                </a:solidFill>
                <a:latin typeface="NikoshBAN" pitchFamily="2" charset="0"/>
                <a:cs typeface="NikoshBAN" pitchFamily="2" charset="0"/>
              </a:rPr>
              <a:t> </a:t>
            </a:r>
            <a:r>
              <a:rPr lang="bn-BD" sz="3600" dirty="0">
                <a:solidFill>
                  <a:srgbClr val="FF0000"/>
                </a:solidFill>
                <a:latin typeface="NikoshBAN" pitchFamily="2" charset="0"/>
                <a:cs typeface="NikoshBAN" pitchFamily="2" charset="0"/>
              </a:rPr>
              <a:t>মিলন</a:t>
            </a:r>
            <a:r>
              <a:rPr lang="en-US" sz="3600" dirty="0">
                <a:solidFill>
                  <a:srgbClr val="FF0000"/>
                </a:solidFill>
                <a:latin typeface="NikoshBAN" pitchFamily="2" charset="0"/>
                <a:cs typeface="NikoshBAN" pitchFamily="2" charset="0"/>
              </a:rPr>
              <a:t> </a:t>
            </a:r>
            <a:r>
              <a:rPr lang="bn-BD" sz="3600" dirty="0">
                <a:solidFill>
                  <a:srgbClr val="FF0000"/>
                </a:solidFill>
                <a:latin typeface="NikoshBAN" pitchFamily="2" charset="0"/>
                <a:cs typeface="NikoshBAN" pitchFamily="2" charset="0"/>
              </a:rPr>
              <a:t>ছাড়াই</a:t>
            </a:r>
            <a:r>
              <a:rPr lang="en-US" sz="3600" dirty="0">
                <a:solidFill>
                  <a:srgbClr val="FF0000"/>
                </a:solidFill>
                <a:latin typeface="NikoshBAN" pitchFamily="2" charset="0"/>
                <a:cs typeface="NikoshBAN" pitchFamily="2" charset="0"/>
              </a:rPr>
              <a:t> </a:t>
            </a:r>
            <a:r>
              <a:rPr lang="en-US" sz="3600" dirty="0" err="1">
                <a:solidFill>
                  <a:srgbClr val="FF0000"/>
                </a:solidFill>
                <a:latin typeface="NikoshBAN" pitchFamily="2" charset="0"/>
                <a:cs typeface="NikoshBAN" pitchFamily="2" charset="0"/>
              </a:rPr>
              <a:t>জনন</a:t>
            </a:r>
            <a:r>
              <a:rPr lang="en-US" sz="3600" dirty="0">
                <a:solidFill>
                  <a:srgbClr val="FF0000"/>
                </a:solidFill>
                <a:latin typeface="NikoshBAN" pitchFamily="2" charset="0"/>
                <a:cs typeface="NikoshBAN" pitchFamily="2" charset="0"/>
              </a:rPr>
              <a:t> </a:t>
            </a:r>
            <a:r>
              <a:rPr lang="bn-BD" sz="3600" dirty="0">
                <a:solidFill>
                  <a:srgbClr val="FF0000"/>
                </a:solidFill>
                <a:latin typeface="NikoshBAN" pitchFamily="2" charset="0"/>
                <a:cs typeface="NikoshBAN" pitchFamily="2" charset="0"/>
              </a:rPr>
              <a:t> সম্পন্ন হয় তাই অযৌন</a:t>
            </a:r>
            <a:r>
              <a:rPr lang="en-US" sz="3600" dirty="0">
                <a:solidFill>
                  <a:srgbClr val="FF0000"/>
                </a:solidFill>
                <a:latin typeface="NikoshBAN" pitchFamily="2" charset="0"/>
                <a:cs typeface="NikoshBAN" pitchFamily="2" charset="0"/>
              </a:rPr>
              <a:t> </a:t>
            </a:r>
            <a:r>
              <a:rPr lang="bn-BD" sz="3600" dirty="0">
                <a:solidFill>
                  <a:srgbClr val="FF0000"/>
                </a:solidFill>
                <a:latin typeface="NikoshBAN" pitchFamily="2" charset="0"/>
                <a:cs typeface="NikoshBAN" pitchFamily="2" charset="0"/>
              </a:rPr>
              <a:t>জনন । </a:t>
            </a:r>
          </a:p>
        </p:txBody>
      </p:sp>
      <p:cxnSp>
        <p:nvCxnSpPr>
          <p:cNvPr id="5" name="Straight Arrow Connector 4"/>
          <p:cNvCxnSpPr/>
          <p:nvPr/>
        </p:nvCxnSpPr>
        <p:spPr>
          <a:xfrm>
            <a:off x="6347849" y="3886200"/>
            <a:ext cx="0" cy="59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011403" y="3370660"/>
            <a:ext cx="0" cy="5155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828800" y="3886200"/>
            <a:ext cx="0" cy="59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828800" y="3886200"/>
            <a:ext cx="453196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33251" y="4456465"/>
            <a:ext cx="2824812" cy="646331"/>
          </a:xfrm>
          <a:prstGeom prst="rect">
            <a:avLst/>
          </a:prstGeom>
        </p:spPr>
        <p:txBody>
          <a:bodyPr wrap="none">
            <a:spAutoFit/>
          </a:bodyPr>
          <a:lstStyle/>
          <a:p>
            <a:pPr>
              <a:buFont typeface="Arial" pitchFamily="34" charset="0"/>
              <a:buNone/>
            </a:pPr>
            <a:r>
              <a:rPr lang="en-US" sz="3600" dirty="0">
                <a:latin typeface="NikoshBAN" pitchFamily="2" charset="0"/>
                <a:cs typeface="NikoshBAN" pitchFamily="2" charset="0"/>
              </a:rPr>
              <a:t>2.</a:t>
            </a:r>
            <a:r>
              <a:rPr lang="bn-BD" sz="3600" dirty="0">
                <a:latin typeface="NikoshBAN" pitchFamily="2" charset="0"/>
                <a:cs typeface="NikoshBAN" pitchFamily="2" charset="0"/>
              </a:rPr>
              <a:t>অঙ্গজ প্রজনন । </a:t>
            </a:r>
            <a:endParaRPr lang="en-US" sz="3600" dirty="0">
              <a:latin typeface="NikoshBAN" pitchFamily="2" charset="0"/>
              <a:cs typeface="NikoshBAN" pitchFamily="2" charset="0"/>
            </a:endParaRPr>
          </a:p>
        </p:txBody>
      </p:sp>
      <p:sp>
        <p:nvSpPr>
          <p:cNvPr id="10" name="Rectangle 9"/>
          <p:cNvSpPr/>
          <p:nvPr/>
        </p:nvSpPr>
        <p:spPr>
          <a:xfrm>
            <a:off x="609600" y="4452568"/>
            <a:ext cx="2746265" cy="646331"/>
          </a:xfrm>
          <a:prstGeom prst="rect">
            <a:avLst/>
          </a:prstGeom>
        </p:spPr>
        <p:txBody>
          <a:bodyPr wrap="none">
            <a:spAutoFit/>
          </a:bodyPr>
          <a:lstStyle/>
          <a:p>
            <a:pPr>
              <a:buFont typeface="Arial" pitchFamily="34" charset="0"/>
              <a:buNone/>
            </a:pPr>
            <a:r>
              <a:rPr lang="en-US" sz="3600" dirty="0">
                <a:latin typeface="NikoshBAN" pitchFamily="2" charset="0"/>
                <a:cs typeface="NikoshBAN" pitchFamily="2" charset="0"/>
              </a:rPr>
              <a:t>1.</a:t>
            </a:r>
            <a:r>
              <a:rPr lang="bn-BD" sz="3600" dirty="0">
                <a:latin typeface="NikoshBAN" pitchFamily="2" charset="0"/>
                <a:cs typeface="NikoshBAN" pitchFamily="2" charset="0"/>
              </a:rPr>
              <a:t>স্পোর উৎপাদন </a:t>
            </a:r>
            <a:endParaRPr lang="en-US" sz="3600" dirty="0">
              <a:latin typeface="NikoshBAN" pitchFamily="2" charset="0"/>
              <a:cs typeface="NikoshBAN" pitchFamily="2" charset="0"/>
            </a:endParaRPr>
          </a:p>
        </p:txBody>
      </p:sp>
      <p:sp>
        <p:nvSpPr>
          <p:cNvPr id="11" name="Rectangle 10"/>
          <p:cNvSpPr/>
          <p:nvPr/>
        </p:nvSpPr>
        <p:spPr>
          <a:xfrm>
            <a:off x="2285959" y="2724329"/>
            <a:ext cx="4033476" cy="646331"/>
          </a:xfrm>
          <a:prstGeom prst="rect">
            <a:avLst/>
          </a:prstGeom>
          <a:ln w="3175">
            <a:solidFill>
              <a:schemeClr val="tx1"/>
            </a:solidFill>
          </a:ln>
        </p:spPr>
        <p:txBody>
          <a:bodyPr wrap="none">
            <a:spAutoFit/>
          </a:bodyPr>
          <a:lstStyle/>
          <a:p>
            <a:r>
              <a:rPr lang="en-US" i="1" dirty="0">
                <a:latin typeface="NikoshBAN" pitchFamily="2" charset="0"/>
                <a:cs typeface="NikoshBAN" pitchFamily="2" charset="0"/>
              </a:rPr>
              <a:t> </a:t>
            </a:r>
            <a:r>
              <a:rPr lang="bn-BD" sz="3600" dirty="0">
                <a:latin typeface="NikoshBAN" pitchFamily="2" charset="0"/>
                <a:cs typeface="NikoshBAN" pitchFamily="2" charset="0"/>
              </a:rPr>
              <a:t>অযৌন প্রজনন দুই ধরনের  </a:t>
            </a:r>
            <a:endParaRPr lang="en-US" sz="3600" dirty="0"/>
          </a:p>
        </p:txBody>
      </p:sp>
    </p:spTree>
    <p:extLst>
      <p:ext uri="{BB962C8B-B14F-4D97-AF65-F5344CB8AC3E}">
        <p14:creationId xmlns:p14="http://schemas.microsoft.com/office/powerpoint/2010/main" val="284957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9"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0006">
              <a:srgbClr val="9F9498"/>
            </a:gs>
            <a:gs pos="37090">
              <a:srgbClr val="888E9C"/>
            </a:gs>
            <a:gs pos="45847">
              <a:srgbClr val="6C86A1"/>
            </a:gs>
            <a:gs pos="30000">
              <a:srgbClr val="5680A5">
                <a:lumMod val="97000"/>
                <a:alpha val="84000"/>
              </a:srgbClr>
            </a:gs>
            <a:gs pos="0">
              <a:schemeClr val="accent1">
                <a:tint val="66000"/>
                <a:satMod val="160000"/>
              </a:schemeClr>
            </a:gs>
            <a:gs pos="80000">
              <a:srgbClr val="0070C0">
                <a:lumMod val="94000"/>
                <a:alpha val="80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Picture 2" descr="biobook_plantsf_graphik_24.png"/>
          <p:cNvPicPr>
            <a:picLocks noChangeAspect="1"/>
          </p:cNvPicPr>
          <p:nvPr/>
        </p:nvPicPr>
        <p:blipFill>
          <a:blip r:embed="rId2"/>
          <a:stretch>
            <a:fillRect/>
          </a:stretch>
        </p:blipFill>
        <p:spPr>
          <a:xfrm>
            <a:off x="5586476" y="0"/>
            <a:ext cx="3557524" cy="2361554"/>
          </a:xfrm>
          <a:prstGeom prst="rect">
            <a:avLst/>
          </a:prstGeom>
        </p:spPr>
      </p:pic>
      <p:sp>
        <p:nvSpPr>
          <p:cNvPr id="4" name="Rectangle 3"/>
          <p:cNvSpPr/>
          <p:nvPr/>
        </p:nvSpPr>
        <p:spPr>
          <a:xfrm>
            <a:off x="6315635" y="1828154"/>
            <a:ext cx="2819400" cy="5334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BD" sz="3200" dirty="0" smtClean="0">
                <a:latin typeface="NikoshBAN" pitchFamily="2" charset="0"/>
                <a:cs typeface="NikoshBAN" pitchFamily="2" charset="0"/>
              </a:rPr>
              <a:t>অনুবীজথ</a:t>
            </a:r>
            <a:r>
              <a:rPr lang="en-US" sz="3200" dirty="0" err="1" smtClean="0">
                <a:latin typeface="NikoshBAN" pitchFamily="2" charset="0"/>
                <a:cs typeface="NikoshBAN" pitchFamily="2" charset="0"/>
              </a:rPr>
              <a:t>লি</a:t>
            </a:r>
            <a:r>
              <a:rPr lang="bn-BD" sz="3200"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44801"/>
            <a:ext cx="3352800" cy="2445353"/>
          </a:xfrm>
          <a:prstGeom prst="rect">
            <a:avLst/>
          </a:prstGeom>
        </p:spPr>
      </p:pic>
      <p:sp>
        <p:nvSpPr>
          <p:cNvPr id="2" name="Title 1"/>
          <p:cNvSpPr txBox="1">
            <a:spLocks/>
          </p:cNvSpPr>
          <p:nvPr/>
        </p:nvSpPr>
        <p:spPr>
          <a:xfrm>
            <a:off x="238665" y="2597018"/>
            <a:ext cx="7673340" cy="70104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BD" sz="6000" dirty="0" smtClean="0">
                <a:latin typeface="NikoshBAN" pitchFamily="2" charset="0"/>
                <a:cs typeface="NikoshBAN" pitchFamily="2" charset="0"/>
              </a:rPr>
              <a:t>নিচের ছবিগুলো দেখ </a:t>
            </a:r>
            <a:endParaRPr lang="en-US" dirty="0">
              <a:latin typeface="NikoshBAN" pitchFamily="2" charset="0"/>
              <a:cs typeface="NikoshBAN" pitchFamily="2" charset="0"/>
            </a:endParaRPr>
          </a:p>
        </p:txBody>
      </p:sp>
      <p:sp>
        <p:nvSpPr>
          <p:cNvPr id="7" name="Rectangle 6"/>
          <p:cNvSpPr/>
          <p:nvPr/>
        </p:nvSpPr>
        <p:spPr>
          <a:xfrm>
            <a:off x="58273" y="3496067"/>
            <a:ext cx="9045386" cy="1200329"/>
          </a:xfrm>
          <a:prstGeom prst="rect">
            <a:avLst/>
          </a:prstGeom>
        </p:spPr>
        <p:txBody>
          <a:bodyPr wrap="square">
            <a:spAutoFit/>
          </a:bodyPr>
          <a:lstStyle/>
          <a:p>
            <a:r>
              <a:rPr lang="bn-IN" sz="3600" dirty="0">
                <a:solidFill>
                  <a:srgbClr val="FFFF00"/>
                </a:solidFill>
                <a:latin typeface="NikoshBAN" pitchFamily="2" charset="0"/>
                <a:cs typeface="NikoshBAN" pitchFamily="2" charset="0"/>
              </a:rPr>
              <a:t>উদ্ভিদের দেহকোষ পরিবর্তিত হয়ে অণুবীজবাহী একটি অঙ্গের সৃষ্টি করে। এদের অণুজীবথলি বলে।</a:t>
            </a:r>
            <a:endParaRPr lang="en-US" sz="3600" dirty="0">
              <a:solidFill>
                <a:srgbClr val="FFFF00"/>
              </a:solidFill>
              <a:latin typeface="NikoshBAN" pitchFamily="2" charset="0"/>
              <a:cs typeface="NikoshBAN" pitchFamily="2" charset="0"/>
            </a:endParaRPr>
          </a:p>
        </p:txBody>
      </p:sp>
      <p:sp>
        <p:nvSpPr>
          <p:cNvPr id="8" name="Rectangle 7"/>
          <p:cNvSpPr/>
          <p:nvPr/>
        </p:nvSpPr>
        <p:spPr>
          <a:xfrm>
            <a:off x="13449" y="4696396"/>
            <a:ext cx="9135034" cy="2246769"/>
          </a:xfrm>
          <a:prstGeom prst="rect">
            <a:avLst/>
          </a:prstGeom>
        </p:spPr>
        <p:txBody>
          <a:bodyPr wrap="square">
            <a:spAutoFit/>
          </a:bodyPr>
          <a:lstStyle/>
          <a:p>
            <a:r>
              <a:rPr lang="bn-IN" sz="2800" dirty="0">
                <a:solidFill>
                  <a:srgbClr val="FFFF00"/>
                </a:solidFill>
                <a:latin typeface="NikoshBAN" pitchFamily="2" charset="0"/>
                <a:cs typeface="NikoshBAN" pitchFamily="2" charset="0"/>
              </a:rPr>
              <a:t>একটি অণুবীজথলিতে সাধারণত অসংখ্য অণুবীজ থাকে। তবে কখনো কখনো একটি থলিতে একটি অণুবীজ থাকতে পারে। অণুবীজ থলির বাহিরেও উৎপন্ন হয়। এদের বহিঃঅণুবীজ। বহিঃঅণুবীজের কোনো কোনোটিকে কনিডিয়াম বলে। </a:t>
            </a:r>
            <a:r>
              <a:rPr lang="en-US" sz="2800" i="1" dirty="0" err="1">
                <a:solidFill>
                  <a:srgbClr val="FFFF00"/>
                </a:solidFill>
                <a:latin typeface="NikoshBAN" pitchFamily="2" charset="0"/>
                <a:cs typeface="NikoshBAN" pitchFamily="2" charset="0"/>
              </a:rPr>
              <a:t>Mucor</a:t>
            </a:r>
            <a:r>
              <a:rPr lang="en-US" sz="2800" dirty="0">
                <a:solidFill>
                  <a:srgbClr val="FFFF00"/>
                </a:solidFill>
                <a:latin typeface="NikoshBAN" pitchFamily="2" charset="0"/>
                <a:cs typeface="NikoshBAN" pitchFamily="2" charset="0"/>
              </a:rPr>
              <a:t> </a:t>
            </a:r>
            <a:r>
              <a:rPr lang="bn-IN" sz="2800" dirty="0">
                <a:solidFill>
                  <a:srgbClr val="FFFF00"/>
                </a:solidFill>
                <a:latin typeface="NikoshBAN" pitchFamily="2" charset="0"/>
                <a:cs typeface="NikoshBAN" pitchFamily="2" charset="0"/>
              </a:rPr>
              <a:t>এর থলির মধ্যে অসংখ্য অণুবীজ উৎপন্ন হয়। </a:t>
            </a:r>
            <a:r>
              <a:rPr lang="en-US" sz="2800" i="1" dirty="0" err="1">
                <a:solidFill>
                  <a:srgbClr val="FFFF00"/>
                </a:solidFill>
                <a:effectLst>
                  <a:outerShdw blurRad="38100" dist="38100" dir="2700000" algn="tl">
                    <a:srgbClr val="000000">
                      <a:alpha val="43137"/>
                    </a:srgbClr>
                  </a:outerShdw>
                </a:effectLst>
                <a:latin typeface="NikoshBAN" pitchFamily="2" charset="0"/>
                <a:cs typeface="NikoshBAN" pitchFamily="2" charset="0"/>
              </a:rPr>
              <a:t>Penicillium</a:t>
            </a:r>
            <a:r>
              <a:rPr lang="en-US" sz="2800" dirty="0">
                <a:solidFill>
                  <a:srgbClr val="FFFF00"/>
                </a:solidFill>
                <a:latin typeface="NikoshBAN" pitchFamily="2" charset="0"/>
                <a:cs typeface="NikoshBAN" pitchFamily="2" charset="0"/>
              </a:rPr>
              <a:t> </a:t>
            </a:r>
            <a:r>
              <a:rPr lang="bn-IN" sz="2800" dirty="0">
                <a:solidFill>
                  <a:srgbClr val="FFFF00"/>
                </a:solidFill>
                <a:latin typeface="NikoshBAN" pitchFamily="2" charset="0"/>
                <a:cs typeface="NikoshBAN" pitchFamily="2" charset="0"/>
              </a:rPr>
              <a:t>কনিডিয়া সৃষ্টির মাধ্যমে বংশ বৃদ্ধি করে।</a:t>
            </a:r>
            <a:endParaRPr lang="en-US" sz="28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8015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nodeType="clickEffect">
                                  <p:stCondLst>
                                    <p:cond delay="0"/>
                                  </p:stCondLst>
                                  <p:iterate type="lt">
                                    <p:tmPct val="10000"/>
                                  </p:iterate>
                                  <p:childTnLst>
                                    <p:set>
                                      <p:cBhvr>
                                        <p:cTn id="41" dur="1" fill="hold">
                                          <p:stCondLst>
                                            <p:cond delay="0"/>
                                          </p:stCondLst>
                                        </p:cTn>
                                        <p:tgtEl>
                                          <p:spTgt spid="7">
                                            <p:txEl>
                                              <p:pRg st="0" end="0"/>
                                            </p:txEl>
                                          </p:spTgt>
                                        </p:tgtEl>
                                        <p:attrNameLst>
                                          <p:attrName>style.visibility</p:attrName>
                                        </p:attrNameLst>
                                      </p:cBhvr>
                                      <p:to>
                                        <p:strVal val="visible"/>
                                      </p:to>
                                    </p:set>
                                    <p:anim by="(-#ppt_w*2)" calcmode="lin" valueType="num">
                                      <p:cBhvr rctx="PPT">
                                        <p:cTn id="42" dur="500" autoRev="1" fill="hold">
                                          <p:stCondLst>
                                            <p:cond delay="0"/>
                                          </p:stCondLst>
                                        </p:cTn>
                                        <p:tgtEl>
                                          <p:spTgt spid="7">
                                            <p:txEl>
                                              <p:pRg st="0" end="0"/>
                                            </p:txEl>
                                          </p:spTgt>
                                        </p:tgtEl>
                                        <p:attrNameLst>
                                          <p:attrName>ppt_w</p:attrName>
                                        </p:attrNameLst>
                                      </p:cBhvr>
                                    </p:anim>
                                    <p:anim by="(#ppt_w*0.50)" calcmode="lin" valueType="num">
                                      <p:cBhvr>
                                        <p:cTn id="43" dur="500" decel="50000" autoRev="1" fill="hold">
                                          <p:stCondLst>
                                            <p:cond delay="0"/>
                                          </p:stCondLst>
                                        </p:cTn>
                                        <p:tgtEl>
                                          <p:spTgt spid="7">
                                            <p:txEl>
                                              <p:pRg st="0" end="0"/>
                                            </p:txEl>
                                          </p:spTgt>
                                        </p:tgtEl>
                                        <p:attrNameLst>
                                          <p:attrName>ppt_x</p:attrName>
                                        </p:attrNameLst>
                                      </p:cBhvr>
                                    </p:anim>
                                    <p:anim from="(-#ppt_h/2)" to="(#ppt_y)" calcmode="lin" valueType="num">
                                      <p:cBhvr>
                                        <p:cTn id="44" dur="1000" fill="hold">
                                          <p:stCondLst>
                                            <p:cond delay="0"/>
                                          </p:stCondLst>
                                        </p:cTn>
                                        <p:tgtEl>
                                          <p:spTgt spid="7">
                                            <p:txEl>
                                              <p:pRg st="0" end="0"/>
                                            </p:txEl>
                                          </p:spTgt>
                                        </p:tgtEl>
                                        <p:attrNameLst>
                                          <p:attrName>ppt_y</p:attrName>
                                        </p:attrNameLst>
                                      </p:cBhvr>
                                    </p:anim>
                                    <p:animRot by="21600000">
                                      <p:cBhvr>
                                        <p:cTn id="45" dur="1000" fill="hold">
                                          <p:stCondLst>
                                            <p:cond delay="0"/>
                                          </p:stCondLst>
                                        </p:cTn>
                                        <p:tgtEl>
                                          <p:spTgt spid="7">
                                            <p:txEl>
                                              <p:pRg st="0" end="0"/>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nodeType="clickEffect">
                                  <p:stCondLst>
                                    <p:cond delay="0"/>
                                  </p:stCondLst>
                                  <p:iterate type="lt">
                                    <p:tmPct val="10000"/>
                                  </p:iterate>
                                  <p:childTnLst>
                                    <p:set>
                                      <p:cBhvr>
                                        <p:cTn id="49" dur="1" fill="hold">
                                          <p:stCondLst>
                                            <p:cond delay="0"/>
                                          </p:stCondLst>
                                        </p:cTn>
                                        <p:tgtEl>
                                          <p:spTgt spid="8">
                                            <p:txEl>
                                              <p:pRg st="0" end="0"/>
                                            </p:txEl>
                                          </p:spTgt>
                                        </p:tgtEl>
                                        <p:attrNameLst>
                                          <p:attrName>style.visibility</p:attrName>
                                        </p:attrNameLst>
                                      </p:cBhvr>
                                      <p:to>
                                        <p:strVal val="visible"/>
                                      </p:to>
                                    </p:set>
                                    <p:anim by="(-#ppt_w*2)" calcmode="lin" valueType="num">
                                      <p:cBhvr rctx="PPT">
                                        <p:cTn id="50" dur="500" autoRev="1" fill="hold">
                                          <p:stCondLst>
                                            <p:cond delay="0"/>
                                          </p:stCondLst>
                                        </p:cTn>
                                        <p:tgtEl>
                                          <p:spTgt spid="8">
                                            <p:txEl>
                                              <p:pRg st="0" end="0"/>
                                            </p:txEl>
                                          </p:spTgt>
                                        </p:tgtEl>
                                        <p:attrNameLst>
                                          <p:attrName>ppt_w</p:attrName>
                                        </p:attrNameLst>
                                      </p:cBhvr>
                                    </p:anim>
                                    <p:anim by="(#ppt_w*0.50)" calcmode="lin" valueType="num">
                                      <p:cBhvr>
                                        <p:cTn id="51" dur="500" decel="50000" autoRev="1" fill="hold">
                                          <p:stCondLst>
                                            <p:cond delay="0"/>
                                          </p:stCondLst>
                                        </p:cTn>
                                        <p:tgtEl>
                                          <p:spTgt spid="8">
                                            <p:txEl>
                                              <p:pRg st="0" end="0"/>
                                            </p:txEl>
                                          </p:spTgt>
                                        </p:tgtEl>
                                        <p:attrNameLst>
                                          <p:attrName>ppt_x</p:attrName>
                                        </p:attrNameLst>
                                      </p:cBhvr>
                                    </p:anim>
                                    <p:anim from="(-#ppt_h/2)" to="(#ppt_y)" calcmode="lin" valueType="num">
                                      <p:cBhvr>
                                        <p:cTn id="52" dur="1000" fill="hold">
                                          <p:stCondLst>
                                            <p:cond delay="0"/>
                                          </p:stCondLst>
                                        </p:cTn>
                                        <p:tgtEl>
                                          <p:spTgt spid="8">
                                            <p:txEl>
                                              <p:pRg st="0" end="0"/>
                                            </p:txEl>
                                          </p:spTgt>
                                        </p:tgtEl>
                                        <p:attrNameLst>
                                          <p:attrName>ppt_y</p:attrName>
                                        </p:attrNameLst>
                                      </p:cBhvr>
                                    </p:anim>
                                    <p:animRot by="21600000">
                                      <p:cBhvr>
                                        <p:cTn id="53" dur="1000" fill="hold">
                                          <p:stCondLst>
                                            <p:cond delay="0"/>
                                          </p:stCondLst>
                                        </p:cTn>
                                        <p:tgtEl>
                                          <p:spTgt spid="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7" y="2590800"/>
            <a:ext cx="8737739" cy="830997"/>
          </a:xfrm>
          <a:prstGeom prst="rect">
            <a:avLst/>
          </a:prstGeom>
        </p:spPr>
        <p:txBody>
          <a:bodyPr wrap="square">
            <a:spAutoFit/>
          </a:bodyPr>
          <a:lstStyle/>
          <a:p>
            <a:r>
              <a:rPr lang="bn-IN" sz="4800" dirty="0">
                <a:solidFill>
                  <a:schemeClr val="tx1">
                    <a:lumMod val="85000"/>
                    <a:lumOff val="15000"/>
                  </a:schemeClr>
                </a:solidFill>
                <a:latin typeface="NikoshBAN" pitchFamily="2" charset="0"/>
                <a:cs typeface="NikoshBAN" pitchFamily="2" charset="0"/>
              </a:rPr>
              <a:t>স্পোর উৎপাদনের মাধ্যমে প্রজনন  ব্যাখ্যা </a:t>
            </a:r>
            <a:r>
              <a:rPr lang="bn-BD" sz="4800" dirty="0" smtClean="0">
                <a:solidFill>
                  <a:schemeClr val="tx1">
                    <a:lumMod val="85000"/>
                    <a:lumOff val="15000"/>
                  </a:schemeClr>
                </a:solidFill>
                <a:latin typeface="NikoshBAN" pitchFamily="2" charset="0"/>
                <a:cs typeface="NikoshBAN" pitchFamily="2" charset="0"/>
              </a:rPr>
              <a:t>কর </a:t>
            </a:r>
            <a:endParaRPr lang="en-US" sz="4800" dirty="0"/>
          </a:p>
        </p:txBody>
      </p:sp>
      <p:sp>
        <p:nvSpPr>
          <p:cNvPr id="3" name="Rectangle 2"/>
          <p:cNvSpPr/>
          <p:nvPr/>
        </p:nvSpPr>
        <p:spPr>
          <a:xfrm>
            <a:off x="2218765" y="277469"/>
            <a:ext cx="3573414" cy="646331"/>
          </a:xfrm>
          <a:prstGeom prst="rect">
            <a:avLst/>
          </a:prstGeom>
        </p:spPr>
        <p:txBody>
          <a:bodyPr wrap="none">
            <a:spAutoFit/>
          </a:bodyPr>
          <a:lstStyle/>
          <a:p>
            <a:r>
              <a:rPr lang="bn-IN" sz="3600" dirty="0" smtClean="0">
                <a:solidFill>
                  <a:srgbClr val="FF0000"/>
                </a:solidFill>
                <a:latin typeface="NikoshBAN" pitchFamily="2" charset="0"/>
                <a:cs typeface="NikoshBAN" pitchFamily="2" charset="0"/>
              </a:rPr>
              <a:t>জোড়ায় কাজ  (৫মিনিট)</a:t>
            </a:r>
            <a:endParaRPr lang="en-US" sz="3600" dirty="0">
              <a:solidFill>
                <a:srgbClr val="FF0000"/>
              </a:solidFill>
            </a:endParaRPr>
          </a:p>
        </p:txBody>
      </p:sp>
    </p:spTree>
    <p:extLst>
      <p:ext uri="{BB962C8B-B14F-4D97-AF65-F5344CB8AC3E}">
        <p14:creationId xmlns:p14="http://schemas.microsoft.com/office/powerpoint/2010/main" val="100719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2434" y="152400"/>
            <a:ext cx="7520940" cy="896112"/>
          </a:xfrm>
          <a:prstGeom prst="rect">
            <a:avLst/>
          </a:prstGeom>
          <a:solidFill>
            <a:schemeClr val="accent2">
              <a:lumMod val="50000"/>
            </a:schemeClr>
          </a:solidFill>
        </p:spPr>
        <p:style>
          <a:lnRef idx="2">
            <a:schemeClr val="dk1">
              <a:shade val="50000"/>
            </a:schemeClr>
          </a:lnRef>
          <a:fillRef idx="1">
            <a:schemeClr val="dk1"/>
          </a:fillRef>
          <a:effectRef idx="0">
            <a:schemeClr val="dk1"/>
          </a:effectRef>
          <a:fontRef idx="minor">
            <a:schemeClr val="lt1"/>
          </a:fontRef>
        </p:style>
        <p:txBody>
          <a:bodyPr>
            <a:normAutofit fontScale="82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BD" sz="7300" dirty="0" smtClean="0">
                <a:latin typeface="NikoshBAN" pitchFamily="2" charset="0"/>
                <a:cs typeface="NikoshBAN" pitchFamily="2" charset="0"/>
              </a:rPr>
              <a:t>অঙ্গজ </a:t>
            </a:r>
            <a:r>
              <a:rPr lang="en-US" sz="7300" dirty="0" err="1" smtClean="0">
                <a:latin typeface="NikoshBAN" pitchFamily="2" charset="0"/>
                <a:cs typeface="NikoshBAN" pitchFamily="2" charset="0"/>
              </a:rPr>
              <a:t>জনন</a:t>
            </a:r>
            <a:r>
              <a:rPr lang="bn-BD" sz="730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3" name="Content Placeholder 2"/>
          <p:cNvSpPr txBox="1">
            <a:spLocks/>
          </p:cNvSpPr>
          <p:nvPr/>
        </p:nvSpPr>
        <p:spPr>
          <a:xfrm>
            <a:off x="116541" y="1187129"/>
            <a:ext cx="8991600" cy="1227836"/>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bn-BD" sz="3600" dirty="0" smtClean="0">
                <a:solidFill>
                  <a:schemeClr val="tx1"/>
                </a:solidFill>
                <a:latin typeface="NikoshBAN" pitchFamily="2" charset="0"/>
                <a:cs typeface="NikoshBAN" pitchFamily="2" charset="0"/>
              </a:rPr>
              <a:t>দেহের অংশ খন্ডিত হয়ে বা কোনো প্রত্যঙ্গ রূপান্তরিত হয়ে যে প্রজনন ঘটে তাকে অঙ্গজ প্রজনন বলে । </a:t>
            </a:r>
          </a:p>
        </p:txBody>
      </p:sp>
      <p:sp>
        <p:nvSpPr>
          <p:cNvPr id="4" name="Rectangle 3"/>
          <p:cNvSpPr/>
          <p:nvPr/>
        </p:nvSpPr>
        <p:spPr>
          <a:xfrm>
            <a:off x="5214680" y="4477435"/>
            <a:ext cx="3673826" cy="571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কৃত্রিম অঙ্গজ প্রজনন</a:t>
            </a:r>
            <a:endParaRPr lang="en-US" sz="2000" dirty="0">
              <a:solidFill>
                <a:schemeClr val="tx1"/>
              </a:solidFill>
              <a:latin typeface="NikoshBAN" pitchFamily="2" charset="0"/>
              <a:cs typeface="NikoshBAN" pitchFamily="2" charset="0"/>
            </a:endParaRPr>
          </a:p>
        </p:txBody>
      </p:sp>
      <p:sp>
        <p:nvSpPr>
          <p:cNvPr id="5" name="Rectangle 4"/>
          <p:cNvSpPr/>
          <p:nvPr/>
        </p:nvSpPr>
        <p:spPr>
          <a:xfrm>
            <a:off x="-26894" y="4477436"/>
            <a:ext cx="3467100" cy="57150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প্রাকৃতিক অঙ্গজ প্রজনন</a:t>
            </a:r>
            <a:endParaRPr lang="en-US" sz="2400" dirty="0">
              <a:solidFill>
                <a:schemeClr val="tx1"/>
              </a:solidFill>
              <a:latin typeface="NikoshBAN" pitchFamily="2" charset="0"/>
              <a:cs typeface="NikoshBAN" pitchFamily="2" charset="0"/>
            </a:endParaRPr>
          </a:p>
        </p:txBody>
      </p:sp>
      <p:cxnSp>
        <p:nvCxnSpPr>
          <p:cNvPr id="7" name="Straight Arrow Connector 6"/>
          <p:cNvCxnSpPr/>
          <p:nvPr/>
        </p:nvCxnSpPr>
        <p:spPr>
          <a:xfrm>
            <a:off x="6347849" y="3886200"/>
            <a:ext cx="0" cy="591235"/>
          </a:xfrm>
          <a:prstGeom prst="straightConnector1">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11403" y="3370660"/>
            <a:ext cx="0" cy="51554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3886200"/>
            <a:ext cx="0" cy="591235"/>
          </a:xfrm>
          <a:prstGeom prst="straightConnector1">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28800" y="3886200"/>
            <a:ext cx="45319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41239" y="2707023"/>
            <a:ext cx="4049961" cy="646331"/>
          </a:xfrm>
          <a:prstGeom prst="rect">
            <a:avLst/>
          </a:prstGeom>
          <a:ln w="38100">
            <a:solidFill>
              <a:srgbClr val="FF0000"/>
            </a:solidFill>
            <a:prstDash val="solid"/>
          </a:ln>
        </p:spPr>
        <p:txBody>
          <a:bodyPr wrap="square">
            <a:spAutoFit/>
          </a:bodyPr>
          <a:lstStyle/>
          <a:p>
            <a:r>
              <a:rPr lang="bn-BD" sz="3600" dirty="0" smtClean="0">
                <a:latin typeface="NikoshBAN" pitchFamily="2" charset="0"/>
                <a:cs typeface="NikoshBAN" pitchFamily="2" charset="0"/>
              </a:rPr>
              <a:t>অঙ্গজ প্রজনন দুই ধরনের –</a:t>
            </a:r>
            <a:endParaRPr lang="en-US" sz="3600" dirty="0"/>
          </a:p>
        </p:txBody>
      </p:sp>
    </p:spTree>
    <p:extLst>
      <p:ext uri="{BB962C8B-B14F-4D97-AF65-F5344CB8AC3E}">
        <p14:creationId xmlns:p14="http://schemas.microsoft.com/office/powerpoint/2010/main" val="7965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80">
                                          <p:stCondLst>
                                            <p:cond delay="0"/>
                                          </p:stCondLst>
                                        </p:cTn>
                                        <p:tgtEl>
                                          <p:spTgt spid="5"/>
                                        </p:tgtEl>
                                      </p:cBhvr>
                                    </p:animEffect>
                                    <p:anim calcmode="lin" valueType="num">
                                      <p:cBhvr>
                                        <p:cTn id="4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gtEl>
                                      </p:cBhvr>
                                      <p:to x="100000" y="60000"/>
                                    </p:animScale>
                                    <p:animScale>
                                      <p:cBhvr>
                                        <p:cTn id="46" dur="166" decel="50000">
                                          <p:stCondLst>
                                            <p:cond delay="676"/>
                                          </p:stCondLst>
                                        </p:cTn>
                                        <p:tgtEl>
                                          <p:spTgt spid="5"/>
                                        </p:tgtEl>
                                      </p:cBhvr>
                                      <p:to x="100000" y="100000"/>
                                    </p:animScale>
                                    <p:animScale>
                                      <p:cBhvr>
                                        <p:cTn id="47" dur="26">
                                          <p:stCondLst>
                                            <p:cond delay="1312"/>
                                          </p:stCondLst>
                                        </p:cTn>
                                        <p:tgtEl>
                                          <p:spTgt spid="5"/>
                                        </p:tgtEl>
                                      </p:cBhvr>
                                      <p:to x="100000" y="80000"/>
                                    </p:animScale>
                                    <p:animScale>
                                      <p:cBhvr>
                                        <p:cTn id="48" dur="166" decel="50000">
                                          <p:stCondLst>
                                            <p:cond delay="1338"/>
                                          </p:stCondLst>
                                        </p:cTn>
                                        <p:tgtEl>
                                          <p:spTgt spid="5"/>
                                        </p:tgtEl>
                                      </p:cBhvr>
                                      <p:to x="100000" y="100000"/>
                                    </p:animScale>
                                    <p:animScale>
                                      <p:cBhvr>
                                        <p:cTn id="49" dur="26">
                                          <p:stCondLst>
                                            <p:cond delay="1642"/>
                                          </p:stCondLst>
                                        </p:cTn>
                                        <p:tgtEl>
                                          <p:spTgt spid="5"/>
                                        </p:tgtEl>
                                      </p:cBhvr>
                                      <p:to x="100000" y="90000"/>
                                    </p:animScale>
                                    <p:animScale>
                                      <p:cBhvr>
                                        <p:cTn id="50" dur="166" decel="50000">
                                          <p:stCondLst>
                                            <p:cond delay="1668"/>
                                          </p:stCondLst>
                                        </p:cTn>
                                        <p:tgtEl>
                                          <p:spTgt spid="5"/>
                                        </p:tgtEl>
                                      </p:cBhvr>
                                      <p:to x="100000" y="100000"/>
                                    </p:animScale>
                                    <p:animScale>
                                      <p:cBhvr>
                                        <p:cTn id="51" dur="26">
                                          <p:stCondLst>
                                            <p:cond delay="1808"/>
                                          </p:stCondLst>
                                        </p:cTn>
                                        <p:tgtEl>
                                          <p:spTgt spid="5"/>
                                        </p:tgtEl>
                                      </p:cBhvr>
                                      <p:to x="100000" y="95000"/>
                                    </p:animScale>
                                    <p:animScale>
                                      <p:cBhvr>
                                        <p:cTn id="52" dur="166" decel="50000">
                                          <p:stCondLst>
                                            <p:cond delay="1834"/>
                                          </p:stCondLst>
                                        </p:cTn>
                                        <p:tgtEl>
                                          <p:spTgt spid="5"/>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80">
                                          <p:stCondLst>
                                            <p:cond delay="0"/>
                                          </p:stCondLst>
                                        </p:cTn>
                                        <p:tgtEl>
                                          <p:spTgt spid="4"/>
                                        </p:tgtEl>
                                      </p:cBhvr>
                                    </p:animEffect>
                                    <p:anim calcmode="lin" valueType="num">
                                      <p:cBhvr>
                                        <p:cTn id="5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gtEl>
                                      </p:cBhvr>
                                      <p:to x="100000" y="60000"/>
                                    </p:animScale>
                                    <p:animScale>
                                      <p:cBhvr>
                                        <p:cTn id="64" dur="166" decel="50000">
                                          <p:stCondLst>
                                            <p:cond delay="676"/>
                                          </p:stCondLst>
                                        </p:cTn>
                                        <p:tgtEl>
                                          <p:spTgt spid="4"/>
                                        </p:tgtEl>
                                      </p:cBhvr>
                                      <p:to x="100000" y="100000"/>
                                    </p:animScale>
                                    <p:animScale>
                                      <p:cBhvr>
                                        <p:cTn id="65" dur="26">
                                          <p:stCondLst>
                                            <p:cond delay="1312"/>
                                          </p:stCondLst>
                                        </p:cTn>
                                        <p:tgtEl>
                                          <p:spTgt spid="4"/>
                                        </p:tgtEl>
                                      </p:cBhvr>
                                      <p:to x="100000" y="80000"/>
                                    </p:animScale>
                                    <p:animScale>
                                      <p:cBhvr>
                                        <p:cTn id="66" dur="166" decel="50000">
                                          <p:stCondLst>
                                            <p:cond delay="1338"/>
                                          </p:stCondLst>
                                        </p:cTn>
                                        <p:tgtEl>
                                          <p:spTgt spid="4"/>
                                        </p:tgtEl>
                                      </p:cBhvr>
                                      <p:to x="100000" y="100000"/>
                                    </p:animScale>
                                    <p:animScale>
                                      <p:cBhvr>
                                        <p:cTn id="67" dur="26">
                                          <p:stCondLst>
                                            <p:cond delay="1642"/>
                                          </p:stCondLst>
                                        </p:cTn>
                                        <p:tgtEl>
                                          <p:spTgt spid="4"/>
                                        </p:tgtEl>
                                      </p:cBhvr>
                                      <p:to x="100000" y="90000"/>
                                    </p:animScale>
                                    <p:animScale>
                                      <p:cBhvr>
                                        <p:cTn id="68" dur="166" decel="50000">
                                          <p:stCondLst>
                                            <p:cond delay="1668"/>
                                          </p:stCondLst>
                                        </p:cTn>
                                        <p:tgtEl>
                                          <p:spTgt spid="4"/>
                                        </p:tgtEl>
                                      </p:cBhvr>
                                      <p:to x="100000" y="100000"/>
                                    </p:animScale>
                                    <p:animScale>
                                      <p:cBhvr>
                                        <p:cTn id="69" dur="26">
                                          <p:stCondLst>
                                            <p:cond delay="1808"/>
                                          </p:stCondLst>
                                        </p:cTn>
                                        <p:tgtEl>
                                          <p:spTgt spid="4"/>
                                        </p:tgtEl>
                                      </p:cBhvr>
                                      <p:to x="100000" y="95000"/>
                                    </p:animScale>
                                    <p:animScale>
                                      <p:cBhvr>
                                        <p:cTn id="7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4895" y="228600"/>
            <a:ext cx="5529156" cy="646331"/>
          </a:xfrm>
          <a:prstGeom prst="rect">
            <a:avLst/>
          </a:prstGeom>
          <a:ln w="3175">
            <a:solidFill>
              <a:schemeClr val="tx1"/>
            </a:solidFill>
          </a:ln>
        </p:spPr>
        <p:txBody>
          <a:bodyPr wrap="square">
            <a:spAutoFit/>
          </a:bodyPr>
          <a:lstStyle/>
          <a:p>
            <a:r>
              <a:rPr lang="en-US" i="1" dirty="0">
                <a:latin typeface="NikoshBAN" pitchFamily="2" charset="0"/>
                <a:cs typeface="NikoshBAN" pitchFamily="2" charset="0"/>
              </a:rPr>
              <a:t> </a:t>
            </a:r>
            <a:r>
              <a:rPr lang="bn-BD" sz="3600" dirty="0">
                <a:latin typeface="NikoshBAN" pitchFamily="2" charset="0"/>
                <a:cs typeface="NikoshBAN" pitchFamily="2" charset="0"/>
              </a:rPr>
              <a:t>প্রাকৃতিক অঙ্গজ </a:t>
            </a:r>
            <a:r>
              <a:rPr lang="bn-BD" sz="3600" dirty="0" smtClean="0">
                <a:latin typeface="NikoshBAN" pitchFamily="2" charset="0"/>
                <a:cs typeface="NikoshBAN" pitchFamily="2" charset="0"/>
              </a:rPr>
              <a:t>প্রজনন  </a:t>
            </a:r>
            <a:endParaRPr lang="en-US" sz="3600" dirty="0"/>
          </a:p>
        </p:txBody>
      </p:sp>
      <p:sp>
        <p:nvSpPr>
          <p:cNvPr id="9" name="Oval 8"/>
          <p:cNvSpPr/>
          <p:nvPr/>
        </p:nvSpPr>
        <p:spPr>
          <a:xfrm>
            <a:off x="3220874" y="2372532"/>
            <a:ext cx="2438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atin typeface="NikoshBAN" pitchFamily="2" charset="0"/>
                <a:cs typeface="NikoshBAN" pitchFamily="2" charset="0"/>
              </a:rPr>
              <a:t>প্রাকৃতিক অঙ্গজ প্রজনন </a:t>
            </a:r>
            <a:endParaRPr lang="en-US" sz="3600" dirty="0"/>
          </a:p>
        </p:txBody>
      </p:sp>
      <p:sp>
        <p:nvSpPr>
          <p:cNvPr id="10" name="Oval 9"/>
          <p:cNvSpPr/>
          <p:nvPr/>
        </p:nvSpPr>
        <p:spPr>
          <a:xfrm>
            <a:off x="3211833" y="2372532"/>
            <a:ext cx="2438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দেহের খন্ডায়</a:t>
            </a:r>
            <a:endParaRPr lang="en-US" sz="3600" dirty="0"/>
          </a:p>
        </p:txBody>
      </p:sp>
      <p:sp>
        <p:nvSpPr>
          <p:cNvPr id="11" name="Oval 10"/>
          <p:cNvSpPr/>
          <p:nvPr/>
        </p:nvSpPr>
        <p:spPr>
          <a:xfrm>
            <a:off x="3241539" y="2397071"/>
            <a:ext cx="2438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মূলেরে মাধ্যমে</a:t>
            </a:r>
            <a:endParaRPr lang="en-US" sz="3600" dirty="0"/>
          </a:p>
        </p:txBody>
      </p:sp>
      <p:sp>
        <p:nvSpPr>
          <p:cNvPr id="12" name="Oval 11"/>
          <p:cNvSpPr/>
          <p:nvPr/>
        </p:nvSpPr>
        <p:spPr>
          <a:xfrm>
            <a:off x="3211833" y="2372532"/>
            <a:ext cx="2438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রুপান্তরিত কান্ডের মাধ্যমে</a:t>
            </a:r>
            <a:endParaRPr lang="en-US" sz="3600" dirty="0"/>
          </a:p>
        </p:txBody>
      </p:sp>
      <p:sp>
        <p:nvSpPr>
          <p:cNvPr id="13" name="Oval 12"/>
          <p:cNvSpPr/>
          <p:nvPr/>
        </p:nvSpPr>
        <p:spPr>
          <a:xfrm>
            <a:off x="3210541" y="2354451"/>
            <a:ext cx="24384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পাতার মাধ্যমে</a:t>
            </a:r>
            <a:endParaRPr lang="en-US" sz="3600" dirty="0"/>
          </a:p>
        </p:txBody>
      </p:sp>
      <p:sp>
        <p:nvSpPr>
          <p:cNvPr id="14" name="Oval 13"/>
          <p:cNvSpPr/>
          <p:nvPr/>
        </p:nvSpPr>
        <p:spPr>
          <a:xfrm>
            <a:off x="3165339" y="2354451"/>
            <a:ext cx="2590800" cy="2362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latin typeface="NikoshBAN" pitchFamily="2" charset="0"/>
                <a:cs typeface="NikoshBAN" pitchFamily="2" charset="0"/>
              </a:rPr>
              <a:t>প্রাকৃতিক অঙ্গজ প্রজনন </a:t>
            </a:r>
            <a:endParaRPr lang="en-US" sz="3600" dirty="0"/>
          </a:p>
        </p:txBody>
      </p:sp>
    </p:spTree>
    <p:extLst>
      <p:ext uri="{BB962C8B-B14F-4D97-AF65-F5344CB8AC3E}">
        <p14:creationId xmlns:p14="http://schemas.microsoft.com/office/powerpoint/2010/main" val="68447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5E-6 4.04624E-7 L -0.27239 -0.17364 " pathEditMode="relative" rAng="0" ptsTypes="AA">
                                      <p:cBhvr>
                                        <p:cTn id="11" dur="2000" fill="hold"/>
                                        <p:tgtEl>
                                          <p:spTgt spid="10"/>
                                        </p:tgtEl>
                                        <p:attrNameLst>
                                          <p:attrName>ppt_x</p:attrName>
                                          <p:attrName>ppt_y</p:attrName>
                                        </p:attrNameLst>
                                      </p:cBhvr>
                                      <p:rCtr x="-13628" y="-8694"/>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4.44444E-6 -2.31214E-7 L -0.28819 0.17919 " pathEditMode="relative" rAng="0" ptsTypes="AA">
                                      <p:cBhvr>
                                        <p:cTn id="15" dur="2000" fill="hold"/>
                                        <p:tgtEl>
                                          <p:spTgt spid="11"/>
                                        </p:tgtEl>
                                        <p:attrNameLst>
                                          <p:attrName>ppt_x</p:attrName>
                                          <p:attrName>ppt_y</p:attrName>
                                        </p:attrNameLst>
                                      </p:cBhvr>
                                      <p:rCtr x="-14410" y="8948"/>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3.33333E-6 3.23699E-6 L 0.28333 0.22196 " pathEditMode="relative" rAng="0" ptsTypes="AA">
                                      <p:cBhvr>
                                        <p:cTn id="19" dur="2000" fill="hold"/>
                                        <p:tgtEl>
                                          <p:spTgt spid="12"/>
                                        </p:tgtEl>
                                        <p:attrNameLst>
                                          <p:attrName>ppt_x</p:attrName>
                                          <p:attrName>ppt_y</p:attrName>
                                        </p:attrNameLst>
                                      </p:cBhvr>
                                      <p:rCtr x="14167" y="11098"/>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3.33333E-6 -2.31214E-7 L 0.26667 -0.17757 " pathEditMode="relative" rAng="0" ptsTypes="AA">
                                      <p:cBhvr>
                                        <p:cTn id="23" dur="2000" fill="hold"/>
                                        <p:tgtEl>
                                          <p:spTgt spid="13"/>
                                        </p:tgtEl>
                                        <p:attrNameLst>
                                          <p:attrName>ppt_x</p:attrName>
                                          <p:attrName>ppt_y</p:attrName>
                                        </p:attrNameLst>
                                      </p:cBhvr>
                                      <p:rCtr x="13333" y="-88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685800" y="228600"/>
            <a:ext cx="7520940" cy="548640"/>
          </a:xfrm>
          <a:prstGeom prst="rect">
            <a:avLst/>
          </a:prstGeom>
          <a:solidFill>
            <a:schemeClr val="tx1">
              <a:lumMod val="50000"/>
              <a:lumOff val="50000"/>
            </a:schemeClr>
          </a:solidFill>
        </p:spPr>
        <p:style>
          <a:lnRef idx="0">
            <a:schemeClr val="accent2"/>
          </a:lnRef>
          <a:fillRef idx="3">
            <a:schemeClr val="accent2"/>
          </a:fillRef>
          <a:effectRef idx="3">
            <a:schemeClr val="accent2"/>
          </a:effectRef>
          <a:fontRef idx="minor">
            <a:schemeClr val="lt1"/>
          </a:fontRef>
        </p:style>
        <p:txBody>
          <a:bodyPr>
            <a:normAutofit fontScale="67500" lnSpcReduction="2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BD" sz="5400" dirty="0" smtClean="0">
                <a:latin typeface="NikoshBAN" pitchFamily="2" charset="0"/>
                <a:cs typeface="NikoshBAN" pitchFamily="2" charset="0"/>
              </a:rPr>
              <a:t>প্রাকৃতিক অঙ্গজ প্রজনন </a:t>
            </a:r>
            <a:endParaRPr lang="en-US" sz="5400" dirty="0">
              <a:latin typeface="NikoshBAN" pitchFamily="2" charset="0"/>
              <a:cs typeface="NikoshBAN" pitchFamily="2" charset="0"/>
            </a:endParaRPr>
          </a:p>
        </p:txBody>
      </p:sp>
      <p:sp>
        <p:nvSpPr>
          <p:cNvPr id="3" name="Content Placeholder 2"/>
          <p:cNvSpPr txBox="1">
            <a:spLocks/>
          </p:cNvSpPr>
          <p:nvPr/>
        </p:nvSpPr>
        <p:spPr>
          <a:xfrm>
            <a:off x="1139459" y="777240"/>
            <a:ext cx="3293364" cy="640080"/>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buFont typeface="Arial" pitchFamily="34" charset="0"/>
              <a:buNone/>
            </a:pPr>
            <a:r>
              <a:rPr lang="en-US" sz="3600" dirty="0" smtClean="0">
                <a:solidFill>
                  <a:schemeClr val="tx1"/>
                </a:solidFill>
                <a:latin typeface="NikoshBAN" pitchFamily="2" charset="0"/>
                <a:cs typeface="NikoshBAN" pitchFamily="2" charset="0"/>
              </a:rPr>
              <a:t>1.</a:t>
            </a:r>
            <a:r>
              <a:rPr lang="bn-BD" sz="3600" dirty="0" smtClean="0">
                <a:solidFill>
                  <a:schemeClr val="tx1"/>
                </a:solidFill>
                <a:latin typeface="NikoshBAN" pitchFamily="2" charset="0"/>
                <a:cs typeface="NikoshBAN" pitchFamily="2" charset="0"/>
              </a:rPr>
              <a:t>দেহের খন্ডায়ন - </a:t>
            </a:r>
            <a:endParaRPr lang="en-US" sz="3600" dirty="0">
              <a:solidFill>
                <a:schemeClr val="tx1"/>
              </a:solidFill>
              <a:latin typeface="NikoshBAN" pitchFamily="2" charset="0"/>
              <a:cs typeface="NikoshBAN" pitchFamily="2" charset="0"/>
            </a:endParaRPr>
          </a:p>
        </p:txBody>
      </p:sp>
      <p:pic>
        <p:nvPicPr>
          <p:cNvPr id="4" name="Picture 3" descr="fruiting-body-of-bread-mould-mucor.jpg"/>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Layer>
                </a14:imgProps>
              </a:ext>
            </a:extLst>
          </a:blip>
          <a:srcRect b="7203"/>
          <a:stretch/>
        </p:blipFill>
        <p:spPr>
          <a:xfrm>
            <a:off x="5585729" y="1269986"/>
            <a:ext cx="3023616" cy="2828442"/>
          </a:xfrm>
          <a:prstGeom prst="rect">
            <a:avLst/>
          </a:prstGeom>
        </p:spPr>
      </p:pic>
      <p:sp>
        <p:nvSpPr>
          <p:cNvPr id="5" name="Rectangle 4"/>
          <p:cNvSpPr/>
          <p:nvPr/>
        </p:nvSpPr>
        <p:spPr>
          <a:xfrm>
            <a:off x="5585729" y="3394866"/>
            <a:ext cx="2209800"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rgbClr val="FF0000"/>
                </a:solidFill>
                <a:latin typeface="NikoshBAN" pitchFamily="2" charset="0"/>
                <a:cs typeface="NikoshBAN" pitchFamily="2" charset="0"/>
              </a:rPr>
              <a:t>মিউকর</a:t>
            </a:r>
            <a:endParaRPr lang="en-US" sz="5400" dirty="0">
              <a:solidFill>
                <a:srgbClr val="FF0000"/>
              </a:solidFill>
              <a:latin typeface="NikoshBAN" pitchFamily="2" charset="0"/>
              <a:cs typeface="NikoshBAN"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60" y="1295400"/>
            <a:ext cx="3449664" cy="2803028"/>
          </a:xfrm>
          <a:prstGeom prst="rect">
            <a:avLst/>
          </a:prstGeom>
        </p:spPr>
      </p:pic>
      <p:sp>
        <p:nvSpPr>
          <p:cNvPr id="7" name="TextBox 6"/>
          <p:cNvSpPr txBox="1"/>
          <p:nvPr/>
        </p:nvSpPr>
        <p:spPr>
          <a:xfrm>
            <a:off x="361860" y="3623466"/>
            <a:ext cx="2438400" cy="646331"/>
          </a:xfrm>
          <a:prstGeom prst="rect">
            <a:avLst/>
          </a:prstGeom>
          <a:noFill/>
        </p:spPr>
        <p:txBody>
          <a:bodyPr wrap="square" rtlCol="0">
            <a:spAutoFit/>
          </a:bodyPr>
          <a:lstStyle/>
          <a:p>
            <a:pPr algn="ctr"/>
            <a:r>
              <a:rPr lang="bn-IN" sz="3600" dirty="0" smtClean="0">
                <a:solidFill>
                  <a:srgbClr val="FF0000"/>
                </a:solidFill>
                <a:latin typeface="NikoshBAN" pitchFamily="2" charset="0"/>
                <a:cs typeface="NikoshBAN" pitchFamily="2" charset="0"/>
              </a:rPr>
              <a:t>স্পাইরোগাইরা</a:t>
            </a:r>
            <a:endParaRPr lang="en-US" sz="3600" dirty="0">
              <a:solidFill>
                <a:srgbClr val="FF0000"/>
              </a:solidFill>
              <a:latin typeface="NikoshBAN" pitchFamily="2" charset="0"/>
              <a:cs typeface="NikoshBAN" pitchFamily="2" charset="0"/>
            </a:endParaRPr>
          </a:p>
        </p:txBody>
      </p:sp>
      <p:sp>
        <p:nvSpPr>
          <p:cNvPr id="8" name="Rectangle 7"/>
          <p:cNvSpPr/>
          <p:nvPr/>
        </p:nvSpPr>
        <p:spPr>
          <a:xfrm>
            <a:off x="0" y="4795897"/>
            <a:ext cx="9144000" cy="2062103"/>
          </a:xfrm>
          <a:prstGeom prst="rect">
            <a:avLst/>
          </a:prstGeom>
        </p:spPr>
        <p:txBody>
          <a:bodyPr wrap="square">
            <a:spAutoFit/>
          </a:bodyPr>
          <a:lstStyle/>
          <a:p>
            <a:r>
              <a:rPr lang="as-IN" sz="3200" dirty="0"/>
              <a:t>সাধারণত নিম্নশ্রেণির উদ্ভিদে এ ধরনের জনন দেখা যায়। </a:t>
            </a:r>
            <a:r>
              <a:rPr lang="en-US" sz="3200" i="1" dirty="0"/>
              <a:t>Spirogyra</a:t>
            </a:r>
            <a:r>
              <a:rPr lang="en-US" sz="3200" dirty="0"/>
              <a:t>, </a:t>
            </a:r>
            <a:r>
              <a:rPr lang="en-US" sz="3200" i="1" dirty="0" err="1"/>
              <a:t>Mucor</a:t>
            </a:r>
            <a:r>
              <a:rPr lang="en-US" sz="3200" dirty="0"/>
              <a:t> </a:t>
            </a:r>
            <a:r>
              <a:rPr lang="as-IN" sz="3200" dirty="0"/>
              <a:t>ইত্যাদি উদ্ভিদের দেহ কোনো কারণে খণ্ডিত হলে, প্রতিটি খণ্ড একটি স্বাধীন উদ্ভিদ হিসেহে জীবনযাপন শুরু করে।</a:t>
            </a:r>
            <a:endParaRPr lang="en-US" sz="3200" dirty="0"/>
          </a:p>
        </p:txBody>
      </p:sp>
    </p:spTree>
    <p:extLst>
      <p:ext uri="{BB962C8B-B14F-4D97-AF65-F5344CB8AC3E}">
        <p14:creationId xmlns:p14="http://schemas.microsoft.com/office/powerpoint/2010/main" val="401273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8"/>
                                        </p:tgtEl>
                                        <p:attrNameLst>
                                          <p:attrName>style.visibility</p:attrName>
                                        </p:attrNameLst>
                                      </p:cBhvr>
                                      <p:to>
                                        <p:strVal val="visible"/>
                                      </p:to>
                                    </p:set>
                                    <p:anim by="(-#ppt_w*2)" calcmode="lin" valueType="num">
                                      <p:cBhvr rctx="PPT">
                                        <p:cTn id="40" dur="500" autoRev="1" fill="hold">
                                          <p:stCondLst>
                                            <p:cond delay="0"/>
                                          </p:stCondLst>
                                        </p:cTn>
                                        <p:tgtEl>
                                          <p:spTgt spid="8"/>
                                        </p:tgtEl>
                                        <p:attrNameLst>
                                          <p:attrName>ppt_w</p:attrName>
                                        </p:attrNameLst>
                                      </p:cBhvr>
                                    </p:anim>
                                    <p:anim by="(#ppt_w*0.50)" calcmode="lin" valueType="num">
                                      <p:cBhvr>
                                        <p:cTn id="41" dur="500" decel="50000" autoRev="1" fill="hold">
                                          <p:stCondLst>
                                            <p:cond delay="0"/>
                                          </p:stCondLst>
                                        </p:cTn>
                                        <p:tgtEl>
                                          <p:spTgt spid="8"/>
                                        </p:tgtEl>
                                        <p:attrNameLst>
                                          <p:attrName>ppt_x</p:attrName>
                                        </p:attrNameLst>
                                      </p:cBhvr>
                                    </p:anim>
                                    <p:anim from="(-#ppt_h/2)" to="(#ppt_y)" calcmode="lin" valueType="num">
                                      <p:cBhvr>
                                        <p:cTn id="42" dur="1000" fill="hold">
                                          <p:stCondLst>
                                            <p:cond delay="0"/>
                                          </p:stCondLst>
                                        </p:cTn>
                                        <p:tgtEl>
                                          <p:spTgt spid="8"/>
                                        </p:tgtEl>
                                        <p:attrNameLst>
                                          <p:attrName>ppt_y</p:attrName>
                                        </p:attrNameLst>
                                      </p:cBhvr>
                                    </p:anim>
                                    <p:animRot by="21600000">
                                      <p:cBhvr>
                                        <p:cTn id="43"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5"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50434" y="350271"/>
            <a:ext cx="2852523" cy="868927"/>
          </a:xfrm>
          <a:prstGeom prst="rect">
            <a:avLst/>
          </a:prstGeom>
          <a:solidFill>
            <a:schemeClr val="accent2">
              <a:lumMod val="60000"/>
              <a:lumOff val="40000"/>
            </a:schemeClr>
          </a:solidFill>
        </p:spPr>
        <p:style>
          <a:lnRef idx="3">
            <a:schemeClr val="lt1"/>
          </a:lnRef>
          <a:fillRef idx="1">
            <a:schemeClr val="accent4"/>
          </a:fillRef>
          <a:effectRef idx="1">
            <a:schemeClr val="accent4"/>
          </a:effectRef>
          <a:fontRef idx="minor">
            <a:schemeClr val="lt1"/>
          </a:fontRef>
        </p:style>
        <p:txBody>
          <a:bodyPr>
            <a:normAutofit fontScale="9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latin typeface="NikoshBAN" pitchFamily="2" charset="0"/>
                <a:cs typeface="NikoshBAN" pitchFamily="2" charset="0"/>
              </a:rPr>
              <a:t>2.</a:t>
            </a:r>
            <a:r>
              <a:rPr lang="bn-BD" dirty="0" smtClean="0">
                <a:latin typeface="NikoshBAN" pitchFamily="2" charset="0"/>
                <a:cs typeface="NikoshBAN" pitchFamily="2" charset="0"/>
              </a:rPr>
              <a:t>মূলের মাধ্যমে </a:t>
            </a:r>
            <a:endParaRPr lang="en-US" dirty="0">
              <a:latin typeface="NikoshBAN" pitchFamily="2" charset="0"/>
              <a:cs typeface="NikoshBAN" pitchFamily="2" charset="0"/>
            </a:endParaRPr>
          </a:p>
        </p:txBody>
      </p:sp>
      <p:sp>
        <p:nvSpPr>
          <p:cNvPr id="3" name="Rectangle 2"/>
          <p:cNvSpPr/>
          <p:nvPr/>
        </p:nvSpPr>
        <p:spPr>
          <a:xfrm>
            <a:off x="4191000" y="2467545"/>
            <a:ext cx="1128714" cy="1420551"/>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bn-BD" sz="2800" dirty="0" smtClean="0">
                <a:solidFill>
                  <a:schemeClr val="tx1"/>
                </a:solidFill>
                <a:latin typeface="NikoshBAN" pitchFamily="2" charset="0"/>
                <a:cs typeface="NikoshBAN" pitchFamily="2" charset="0"/>
              </a:rPr>
              <a:t>মিষ্টি আলু </a:t>
            </a:r>
            <a:endParaRPr lang="en-US" dirty="0">
              <a:solidFill>
                <a:schemeClr val="tx1"/>
              </a:solidFill>
              <a:latin typeface="NikoshBAN" pitchFamily="2" charset="0"/>
              <a:cs typeface="NikoshBAN" pitchFamily="2" charset="0"/>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1147" t="9083" b="12665"/>
          <a:stretch/>
        </p:blipFill>
        <p:spPr>
          <a:xfrm>
            <a:off x="5470902" y="1300718"/>
            <a:ext cx="3520698" cy="3315300"/>
          </a:xfrm>
          <a:prstGeom prst="rect">
            <a:avLst/>
          </a:prstGeom>
        </p:spPr>
      </p:pic>
      <p:sp>
        <p:nvSpPr>
          <p:cNvPr id="7" name="Rectangle 6"/>
          <p:cNvSpPr/>
          <p:nvPr/>
        </p:nvSpPr>
        <p:spPr>
          <a:xfrm>
            <a:off x="19050" y="5105400"/>
            <a:ext cx="9124950" cy="1754326"/>
          </a:xfrm>
          <a:prstGeom prst="rect">
            <a:avLst/>
          </a:prstGeom>
        </p:spPr>
        <p:txBody>
          <a:bodyPr wrap="square">
            <a:spAutoFit/>
          </a:bodyPr>
          <a:lstStyle/>
          <a:p>
            <a:r>
              <a:rPr lang="as-IN" sz="3600" dirty="0">
                <a:latin typeface="NikoshBAN" pitchFamily="2" charset="0"/>
                <a:cs typeface="NikoshBAN" pitchFamily="2" charset="0"/>
              </a:rPr>
              <a:t>কোনো কোনো মূল খাদ্য সঞ্চয়ের মাধ্যমে বেশ মোটা ও রসাল হয়। এর গায়ে কুঁড়ি সৃষ্টি হয় এবং তা থেকে নতুন উদ্ভিদ গজায়, যেমন- </a:t>
            </a:r>
            <a:r>
              <a:rPr lang="as-IN" sz="3600" dirty="0">
                <a:latin typeface="NikoshBAN" pitchFamily="2" charset="0"/>
                <a:cs typeface="NikoshBAN" pitchFamily="2" charset="0"/>
                <a:hlinkClick r:id="rId3" tooltip="মিষ্টি আলু"/>
              </a:rPr>
              <a:t>মিষ্টি আলু</a:t>
            </a:r>
            <a:r>
              <a:rPr lang="as-IN"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642" b="3226"/>
          <a:stretch/>
        </p:blipFill>
        <p:spPr>
          <a:xfrm>
            <a:off x="762000" y="1667435"/>
            <a:ext cx="2743200" cy="2948583"/>
          </a:xfrm>
          <a:prstGeom prst="rect">
            <a:avLst/>
          </a:prstGeom>
        </p:spPr>
      </p:pic>
    </p:spTree>
    <p:extLst>
      <p:ext uri="{BB962C8B-B14F-4D97-AF65-F5344CB8AC3E}">
        <p14:creationId xmlns:p14="http://schemas.microsoft.com/office/powerpoint/2010/main" val="43229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7"/>
                                        </p:tgtEl>
                                        <p:attrNameLst>
                                          <p:attrName>style.visibility</p:attrName>
                                        </p:attrNameLst>
                                      </p:cBhvr>
                                      <p:to>
                                        <p:strVal val="visible"/>
                                      </p:to>
                                    </p:set>
                                    <p:anim by="(-#ppt_w*2)" calcmode="lin" valueType="num">
                                      <p:cBhvr rctx="PPT">
                                        <p:cTn id="30" dur="500" autoRev="1" fill="hold">
                                          <p:stCondLst>
                                            <p:cond delay="0"/>
                                          </p:stCondLst>
                                        </p:cTn>
                                        <p:tgtEl>
                                          <p:spTgt spid="7"/>
                                        </p:tgtEl>
                                        <p:attrNameLst>
                                          <p:attrName>ppt_w</p:attrName>
                                        </p:attrNameLst>
                                      </p:cBhvr>
                                    </p:anim>
                                    <p:anim by="(#ppt_w*0.50)" calcmode="lin" valueType="num">
                                      <p:cBhvr>
                                        <p:cTn id="31" dur="500" decel="50000" autoRev="1" fill="hold">
                                          <p:stCondLst>
                                            <p:cond delay="0"/>
                                          </p:stCondLst>
                                        </p:cTn>
                                        <p:tgtEl>
                                          <p:spTgt spid="7"/>
                                        </p:tgtEl>
                                        <p:attrNameLst>
                                          <p:attrName>ppt_x</p:attrName>
                                        </p:attrNameLst>
                                      </p:cBhvr>
                                    </p:anim>
                                    <p:anim from="(-#ppt_h/2)" to="(#ppt_y)" calcmode="lin" valueType="num">
                                      <p:cBhvr>
                                        <p:cTn id="32" dur="1000" fill="hold">
                                          <p:stCondLst>
                                            <p:cond delay="0"/>
                                          </p:stCondLst>
                                        </p:cTn>
                                        <p:tgtEl>
                                          <p:spTgt spid="7"/>
                                        </p:tgtEl>
                                        <p:attrNameLst>
                                          <p:attrName>ppt_y</p:attrName>
                                        </p:attrNameLst>
                                      </p:cBhvr>
                                    </p:anim>
                                    <p:animRot by="21600000">
                                      <p:cBhvr>
                                        <p:cTn id="33"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4895" y="228600"/>
            <a:ext cx="5529156" cy="646331"/>
          </a:xfrm>
          <a:prstGeom prst="rect">
            <a:avLst/>
          </a:prstGeom>
          <a:ln w="3175">
            <a:solidFill>
              <a:schemeClr val="tx1"/>
            </a:solidFill>
          </a:ln>
        </p:spPr>
        <p:txBody>
          <a:bodyPr wrap="square">
            <a:spAutoFit/>
          </a:bodyPr>
          <a:lstStyle/>
          <a:p>
            <a:r>
              <a:rPr lang="en-US" i="1" dirty="0">
                <a:latin typeface="NikoshBAN" pitchFamily="2" charset="0"/>
                <a:cs typeface="NikoshBAN" pitchFamily="2" charset="0"/>
              </a:rPr>
              <a:t> </a:t>
            </a:r>
            <a:r>
              <a:rPr lang="bn-IN" sz="3600" b="1" dirty="0" smtClean="0">
                <a:latin typeface="NikoshBAN" pitchFamily="2" charset="0"/>
                <a:cs typeface="NikoshBAN" pitchFamily="2" charset="0"/>
              </a:rPr>
              <a:t>রুপান্তরিত কান্ডের মাধ্যমে </a:t>
            </a:r>
            <a:r>
              <a:rPr lang="bn-BD" sz="3600" b="1" dirty="0" smtClean="0">
                <a:latin typeface="NikoshBAN" pitchFamily="2" charset="0"/>
                <a:cs typeface="NikoshBAN" pitchFamily="2" charset="0"/>
              </a:rPr>
              <a:t>প্রজনন  </a:t>
            </a:r>
            <a:endParaRPr lang="en-US" sz="3600" b="1" dirty="0"/>
          </a:p>
        </p:txBody>
      </p:sp>
      <p:sp>
        <p:nvSpPr>
          <p:cNvPr id="3" name="Oval 2"/>
          <p:cNvSpPr/>
          <p:nvPr/>
        </p:nvSpPr>
        <p:spPr>
          <a:xfrm>
            <a:off x="3097272" y="2896286"/>
            <a:ext cx="1794419" cy="17383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বুলবিল</a:t>
            </a:r>
            <a:endParaRPr lang="en-US" sz="3600" dirty="0"/>
          </a:p>
        </p:txBody>
      </p:sp>
      <p:sp>
        <p:nvSpPr>
          <p:cNvPr id="4" name="Oval 3"/>
          <p:cNvSpPr/>
          <p:nvPr/>
        </p:nvSpPr>
        <p:spPr>
          <a:xfrm>
            <a:off x="2948304" y="2812958"/>
            <a:ext cx="1966452"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টিউবার</a:t>
            </a:r>
            <a:endParaRPr lang="en-US" sz="3600" dirty="0"/>
          </a:p>
        </p:txBody>
      </p:sp>
      <p:sp>
        <p:nvSpPr>
          <p:cNvPr id="5" name="Oval 4"/>
          <p:cNvSpPr/>
          <p:nvPr/>
        </p:nvSpPr>
        <p:spPr>
          <a:xfrm>
            <a:off x="2890163" y="2710647"/>
            <a:ext cx="1966452"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রাইজোম </a:t>
            </a:r>
            <a:endParaRPr lang="en-US" sz="3600" dirty="0"/>
          </a:p>
        </p:txBody>
      </p:sp>
      <p:sp>
        <p:nvSpPr>
          <p:cNvPr id="6" name="Oval 5"/>
          <p:cNvSpPr/>
          <p:nvPr/>
        </p:nvSpPr>
        <p:spPr>
          <a:xfrm>
            <a:off x="2948304" y="2694891"/>
            <a:ext cx="1943387" cy="18826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t>কন্দ</a:t>
            </a:r>
            <a:endParaRPr lang="en-US" sz="3600" dirty="0"/>
          </a:p>
        </p:txBody>
      </p:sp>
      <p:sp>
        <p:nvSpPr>
          <p:cNvPr id="7" name="Oval 6"/>
          <p:cNvSpPr/>
          <p:nvPr/>
        </p:nvSpPr>
        <p:spPr>
          <a:xfrm>
            <a:off x="2883636" y="2729697"/>
            <a:ext cx="2095787" cy="2030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স্টোলন </a:t>
            </a:r>
            <a:endParaRPr lang="en-US" sz="3600" dirty="0"/>
          </a:p>
        </p:txBody>
      </p:sp>
      <p:sp>
        <p:nvSpPr>
          <p:cNvPr id="16" name="Oval 15"/>
          <p:cNvSpPr/>
          <p:nvPr/>
        </p:nvSpPr>
        <p:spPr>
          <a:xfrm>
            <a:off x="2916368" y="2736550"/>
            <a:ext cx="2097421" cy="20234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latin typeface="NikoshBAN" pitchFamily="2" charset="0"/>
                <a:cs typeface="NikoshBAN" pitchFamily="2" charset="0"/>
              </a:rPr>
              <a:t>অফসেট </a:t>
            </a:r>
            <a:endParaRPr lang="en-US" sz="3600" dirty="0"/>
          </a:p>
        </p:txBody>
      </p:sp>
      <p:sp>
        <p:nvSpPr>
          <p:cNvPr id="8" name="Oval 7"/>
          <p:cNvSpPr/>
          <p:nvPr/>
        </p:nvSpPr>
        <p:spPr>
          <a:xfrm>
            <a:off x="2669007" y="2729697"/>
            <a:ext cx="2501980" cy="21135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a:latin typeface="NikoshBAN" pitchFamily="2" charset="0"/>
                <a:cs typeface="NikoshBAN" pitchFamily="2" charset="0"/>
              </a:rPr>
              <a:t>রুপান্তরিত কান্ডের মাধ্যমে</a:t>
            </a:r>
            <a:endParaRPr lang="en-US" sz="3600" dirty="0"/>
          </a:p>
        </p:txBody>
      </p:sp>
    </p:spTree>
    <p:extLst>
      <p:ext uri="{BB962C8B-B14F-4D97-AF65-F5344CB8AC3E}">
        <p14:creationId xmlns:p14="http://schemas.microsoft.com/office/powerpoint/2010/main" val="400338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8.33333E-7 -3.7037E-7 L -0.2724 -0.17384 " pathEditMode="relative" rAng="0" ptsTypes="AA">
                                      <p:cBhvr>
                                        <p:cTn id="11" dur="2000" fill="hold"/>
                                        <p:tgtEl>
                                          <p:spTgt spid="4"/>
                                        </p:tgtEl>
                                        <p:attrNameLst>
                                          <p:attrName>ppt_x</p:attrName>
                                          <p:attrName>ppt_y</p:attrName>
                                        </p:attrNameLst>
                                      </p:cBhvr>
                                      <p:rCtr x="-13628" y="-8704"/>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2.77778E-6 -4.44444E-6 L -0.27743 0.13797 " pathEditMode="relative" rAng="0" ptsTypes="AA">
                                      <p:cBhvr>
                                        <p:cTn id="15" dur="2000" fill="hold"/>
                                        <p:tgtEl>
                                          <p:spTgt spid="5"/>
                                        </p:tgtEl>
                                        <p:attrNameLst>
                                          <p:attrName>ppt_x</p:attrName>
                                          <p:attrName>ppt_y</p:attrName>
                                        </p:attrNameLst>
                                      </p:cBhvr>
                                      <p:rCtr x="-13872" y="6898"/>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94444E-6 -3.33333E-6 L -0.04496 0.32385 " pathEditMode="relative" rAng="0" ptsTypes="AA">
                                      <p:cBhvr>
                                        <p:cTn id="19" dur="2000" fill="hold"/>
                                        <p:tgtEl>
                                          <p:spTgt spid="6"/>
                                        </p:tgtEl>
                                        <p:attrNameLst>
                                          <p:attrName>ppt_x</p:attrName>
                                          <p:attrName>ppt_y</p:attrName>
                                        </p:attrNameLst>
                                      </p:cBhvr>
                                      <p:rCtr x="-2257" y="16181"/>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3.33333E-6 -4.44444E-6 L 0.29167 0.16667 " pathEditMode="relative" rAng="0" ptsTypes="AA">
                                      <p:cBhvr>
                                        <p:cTn id="23" dur="2000" fill="hold"/>
                                        <p:tgtEl>
                                          <p:spTgt spid="7"/>
                                        </p:tgtEl>
                                        <p:attrNameLst>
                                          <p:attrName>ppt_x</p:attrName>
                                          <p:attrName>ppt_y</p:attrName>
                                        </p:attrNameLst>
                                      </p:cBhvr>
                                      <p:rCtr x="14583" y="8333"/>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5.55112E-17 -1.11111E-6 L 0.31372 -0.17569 " pathEditMode="relative" rAng="0" ptsTypes="AA">
                                      <p:cBhvr>
                                        <p:cTn id="27" dur="2000" fill="hold"/>
                                        <p:tgtEl>
                                          <p:spTgt spid="16"/>
                                        </p:tgtEl>
                                        <p:attrNameLst>
                                          <p:attrName>ppt_x</p:attrName>
                                          <p:attrName>ppt_y</p:attrName>
                                        </p:attrNameLst>
                                      </p:cBhvr>
                                      <p:rCtr x="15677" y="-8796"/>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00348 -0.00324 L 0.0177 -0.32662 " pathEditMode="relative" rAng="0" ptsTypes="AA">
                                      <p:cBhvr>
                                        <p:cTn id="31" dur="2000" fill="hold"/>
                                        <p:tgtEl>
                                          <p:spTgt spid="3"/>
                                        </p:tgtEl>
                                        <p:attrNameLst>
                                          <p:attrName>ppt_x</p:attrName>
                                          <p:attrName>ppt_y</p:attrName>
                                        </p:attrNameLst>
                                      </p:cBhvr>
                                      <p:rCtr x="1059" y="-16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0" y="76200"/>
            <a:ext cx="4876800" cy="673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smtClean="0">
                <a:latin typeface="NikoshBAN" pitchFamily="2" charset="0"/>
                <a:cs typeface="NikoshBAN" pitchFamily="2" charset="0"/>
              </a:rPr>
              <a:t>3.</a:t>
            </a:r>
            <a:r>
              <a:rPr lang="bn-BD" sz="3600" smtClean="0">
                <a:latin typeface="NikoshBAN" pitchFamily="2" charset="0"/>
                <a:cs typeface="NikoshBAN" pitchFamily="2" charset="0"/>
              </a:rPr>
              <a:t>রূপান্তরিত কান্ডের মাধ্যমে - </a:t>
            </a:r>
            <a:endParaRPr lang="en-US" dirty="0">
              <a:latin typeface="NikoshBAN" pitchFamily="2" charset="0"/>
              <a:cs typeface="NikoshBAN" pitchFamily="2" charset="0"/>
            </a:endParaRPr>
          </a:p>
        </p:txBody>
      </p:sp>
      <p:pic>
        <p:nvPicPr>
          <p:cNvPr id="3" name="Content Placeholder 4" descr="potato_image.jpg"/>
          <p:cNvPicPr>
            <a:picLocks noChangeAspect="1"/>
          </p:cNvPicPr>
          <p:nvPr/>
        </p:nvPicPr>
        <p:blipFill>
          <a:blip r:embed="rId2"/>
          <a:stretch>
            <a:fillRect/>
          </a:stretch>
        </p:blipFill>
        <p:spPr>
          <a:xfrm>
            <a:off x="342900" y="835556"/>
            <a:ext cx="3886200" cy="3602736"/>
          </a:xfrm>
          <a:prstGeom prst="rect">
            <a:avLst/>
          </a:prstGeom>
        </p:spPr>
      </p:pic>
      <p:sp>
        <p:nvSpPr>
          <p:cNvPr id="5" name="Rectangle 4"/>
          <p:cNvSpPr/>
          <p:nvPr/>
        </p:nvSpPr>
        <p:spPr>
          <a:xfrm>
            <a:off x="-538" y="4939329"/>
            <a:ext cx="8991600" cy="2062103"/>
          </a:xfrm>
          <a:prstGeom prst="rect">
            <a:avLst/>
          </a:prstGeom>
        </p:spPr>
        <p:txBody>
          <a:bodyPr wrap="square">
            <a:spAutoFit/>
          </a:bodyPr>
          <a:lstStyle/>
          <a:p>
            <a:r>
              <a:rPr lang="bn-IN" sz="3200" dirty="0">
                <a:latin typeface="NikoshBAN" pitchFamily="2" charset="0"/>
                <a:cs typeface="NikoshBAN" pitchFamily="2" charset="0"/>
              </a:rPr>
              <a:t>কিছু কিছু উদ্ভিদে মাটির নিচের শাখার অগ্রভাগে খাদ্য সঞ্চের ফলে স্ফীত হয়ে কন্দের সৃষ্টি করে, এদের টিউবার </a:t>
            </a:r>
            <a:r>
              <a:rPr lang="bn-IN" sz="3200" dirty="0" smtClean="0">
                <a:latin typeface="NikoshBAN" pitchFamily="2" charset="0"/>
                <a:cs typeface="NikoshBAN" pitchFamily="2" charset="0"/>
              </a:rPr>
              <a:t>বলে</a:t>
            </a:r>
            <a:r>
              <a:rPr lang="bn-I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।কন্দ </a:t>
            </a:r>
            <a:r>
              <a:rPr lang="bn-IN"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জননের  কাজ করে। এদের গায়ে ক্ষুদ্র ক্ষুদ্র গর্ত থাকে</a:t>
            </a:r>
            <a:r>
              <a:rPr lang="bn-I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।এগুলোকে </a:t>
            </a:r>
            <a:r>
              <a:rPr lang="bn-IN"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চোখ বলে ।  প্রতিটি চোখ থেকে একটি স্বাধীন </a:t>
            </a:r>
            <a:r>
              <a:rPr lang="bn-I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উদ্ভিদের </a:t>
            </a:r>
            <a:r>
              <a:rPr lang="bn-IN"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জন্ম হয় । </a:t>
            </a:r>
            <a:endParaRPr lang="en-US" sz="32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666" t="6056" r="1961" b="4500"/>
          <a:stretch/>
        </p:blipFill>
        <p:spPr>
          <a:xfrm rot="5400000">
            <a:off x="6099832" y="1355240"/>
            <a:ext cx="3219092" cy="2563368"/>
          </a:xfrm>
          <a:prstGeom prst="rect">
            <a:avLst/>
          </a:prstGeom>
        </p:spPr>
      </p:pic>
      <p:sp>
        <p:nvSpPr>
          <p:cNvPr id="6" name="Rectangle 5"/>
          <p:cNvSpPr/>
          <p:nvPr/>
        </p:nvSpPr>
        <p:spPr>
          <a:xfrm>
            <a:off x="4191000" y="3385702"/>
            <a:ext cx="1676400" cy="5334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2800" dirty="0" smtClean="0">
                <a:solidFill>
                  <a:srgbClr val="FF0000"/>
                </a:solidFill>
                <a:latin typeface="NikoshBAN" pitchFamily="2" charset="0"/>
                <a:cs typeface="NikoshBAN" pitchFamily="2" charset="0"/>
              </a:rPr>
              <a:t>টিউবার</a:t>
            </a:r>
            <a:r>
              <a:rPr lang="bn-BD" sz="2800" dirty="0" smtClean="0">
                <a:latin typeface="NikoshBAN" pitchFamily="2" charset="0"/>
                <a:cs typeface="NikoshBAN" pitchFamily="2" charset="0"/>
              </a:rPr>
              <a:t>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98572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
                                        </p:tgtEl>
                                        <p:attrNameLst>
                                          <p:attrName>style.visibility</p:attrName>
                                        </p:attrNameLst>
                                      </p:cBhvr>
                                      <p:to>
                                        <p:strVal val="visible"/>
                                      </p:to>
                                    </p:set>
                                    <p:anim by="(-#ppt_w*2)" calcmode="lin" valueType="num">
                                      <p:cBhvr rctx="PPT">
                                        <p:cTn id="29" dur="500" autoRev="1" fill="hold">
                                          <p:stCondLst>
                                            <p:cond delay="0"/>
                                          </p:stCondLst>
                                        </p:cTn>
                                        <p:tgtEl>
                                          <p:spTgt spid="5"/>
                                        </p:tgtEl>
                                        <p:attrNameLst>
                                          <p:attrName>ppt_w</p:attrName>
                                        </p:attrNameLst>
                                      </p:cBhvr>
                                    </p:anim>
                                    <p:anim by="(#ppt_w*0.50)" calcmode="lin" valueType="num">
                                      <p:cBhvr>
                                        <p:cTn id="30" dur="500" decel="50000" autoRev="1" fill="hold">
                                          <p:stCondLst>
                                            <p:cond delay="0"/>
                                          </p:stCondLst>
                                        </p:cTn>
                                        <p:tgtEl>
                                          <p:spTgt spid="5"/>
                                        </p:tgtEl>
                                        <p:attrNameLst>
                                          <p:attrName>ppt_x</p:attrName>
                                        </p:attrNameLst>
                                      </p:cBhvr>
                                    </p:anim>
                                    <p:anim from="(-#ppt_h/2)" to="(#ppt_y)" calcmode="lin" valueType="num">
                                      <p:cBhvr>
                                        <p:cTn id="31" dur="1000" fill="hold">
                                          <p:stCondLst>
                                            <p:cond delay="0"/>
                                          </p:stCondLst>
                                        </p:cTn>
                                        <p:tgtEl>
                                          <p:spTgt spid="5"/>
                                        </p:tgtEl>
                                        <p:attrNameLst>
                                          <p:attrName>ppt_y</p:attrName>
                                        </p:attrNameLst>
                                      </p:cBhvr>
                                    </p:anim>
                                    <p:animRot by="21600000">
                                      <p:cBhvr>
                                        <p:cTn id="32" dur="1000" fill="hold">
                                          <p:stCondLst>
                                            <p:cond delay="0"/>
                                          </p:stCondLst>
                                        </p:cTn>
                                        <p:tgtEl>
                                          <p:spTgt spid="5"/>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1" nodeType="clickEffect">
                                  <p:stCondLst>
                                    <p:cond delay="0"/>
                                  </p:stCondLst>
                                  <p:iterate type="lt">
                                    <p:tmPct val="10000"/>
                                  </p:iterate>
                                  <p:childTnLst>
                                    <p:set>
                                      <p:cBhvr>
                                        <p:cTn id="36" dur="1" fill="hold">
                                          <p:stCondLst>
                                            <p:cond delay="0"/>
                                          </p:stCondLst>
                                        </p:cTn>
                                        <p:tgtEl>
                                          <p:spTgt spid="5"/>
                                        </p:tgtEl>
                                        <p:attrNameLst>
                                          <p:attrName>style.visibility</p:attrName>
                                        </p:attrNameLst>
                                      </p:cBhvr>
                                      <p:to>
                                        <p:strVal val="visible"/>
                                      </p:to>
                                    </p:set>
                                    <p:anim by="(-#ppt_w*2)" calcmode="lin" valueType="num">
                                      <p:cBhvr rctx="PPT">
                                        <p:cTn id="37" dur="500" autoRev="1" fill="hold">
                                          <p:stCondLst>
                                            <p:cond delay="0"/>
                                          </p:stCondLst>
                                        </p:cTn>
                                        <p:tgtEl>
                                          <p:spTgt spid="5"/>
                                        </p:tgtEl>
                                        <p:attrNameLst>
                                          <p:attrName>ppt_w</p:attrName>
                                        </p:attrNameLst>
                                      </p:cBhvr>
                                    </p:anim>
                                    <p:anim by="(#ppt_w*0.50)" calcmode="lin" valueType="num">
                                      <p:cBhvr>
                                        <p:cTn id="38" dur="500" decel="50000" autoRev="1" fill="hold">
                                          <p:stCondLst>
                                            <p:cond delay="0"/>
                                          </p:stCondLst>
                                        </p:cTn>
                                        <p:tgtEl>
                                          <p:spTgt spid="5"/>
                                        </p:tgtEl>
                                        <p:attrNameLst>
                                          <p:attrName>ppt_x</p:attrName>
                                        </p:attrNameLst>
                                      </p:cBhvr>
                                    </p:anim>
                                    <p:anim from="(-#ppt_h/2)" to="(#ppt_y)" calcmode="lin" valueType="num">
                                      <p:cBhvr>
                                        <p:cTn id="39" dur="1000" fill="hold">
                                          <p:stCondLst>
                                            <p:cond delay="0"/>
                                          </p:stCondLst>
                                        </p:cTn>
                                        <p:tgtEl>
                                          <p:spTgt spid="5"/>
                                        </p:tgtEl>
                                        <p:attrNameLst>
                                          <p:attrName>ppt_y</p:attrName>
                                        </p:attrNameLst>
                                      </p:cBhvr>
                                    </p:anim>
                                    <p:animRot by="21600000">
                                      <p:cBhvr>
                                        <p:cTn id="4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5"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92429"/>
            <a:ext cx="6019800" cy="673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dirty="0" smtClean="0">
                <a:latin typeface="NikoshBAN" pitchFamily="2" charset="0"/>
                <a:cs typeface="NikoshBAN" pitchFamily="2" charset="0"/>
              </a:rPr>
              <a:t>3.</a:t>
            </a:r>
            <a:r>
              <a:rPr lang="bn-BD" sz="3600" dirty="0" smtClean="0">
                <a:latin typeface="NikoshBAN" pitchFamily="2" charset="0"/>
                <a:cs typeface="NikoshBAN" pitchFamily="2" charset="0"/>
              </a:rPr>
              <a:t>রূপান্তরিত কান্ডের মাধ্যমে - </a:t>
            </a:r>
            <a:r>
              <a:rPr lang="bn-BD" dirty="0">
                <a:latin typeface="NikoshBAN" pitchFamily="2" charset="0"/>
                <a:cs typeface="NikoshBAN" pitchFamily="2" charset="0"/>
              </a:rPr>
              <a:t>রাইজোম</a:t>
            </a:r>
            <a:endParaRPr lang="en-US" dirty="0">
              <a:latin typeface="NikoshBAN" pitchFamily="2" charset="0"/>
              <a:cs typeface="NikoshBAN" pitchFamily="2" charset="0"/>
            </a:endParaRPr>
          </a:p>
        </p:txBody>
      </p:sp>
      <p:sp>
        <p:nvSpPr>
          <p:cNvPr id="4" name="Text Placeholder 3"/>
          <p:cNvSpPr txBox="1">
            <a:spLocks/>
          </p:cNvSpPr>
          <p:nvPr/>
        </p:nvSpPr>
        <p:spPr>
          <a:xfrm rot="19140000">
            <a:off x="1297954" y="2253385"/>
            <a:ext cx="5794760" cy="62331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bn-BD" smtClean="0"/>
              <a:t>  </a:t>
            </a:r>
            <a:endParaRPr lang="en-US" dirty="0"/>
          </a:p>
        </p:txBody>
      </p:sp>
      <p:pic>
        <p:nvPicPr>
          <p:cNvPr id="5" name="Picture 4" descr="ginger2.png"/>
          <p:cNvPicPr>
            <a:picLocks noChangeAspect="1"/>
          </p:cNvPicPr>
          <p:nvPr/>
        </p:nvPicPr>
        <p:blipFill rotWithShape="1">
          <a:blip r:embed="rId2"/>
          <a:srcRect l="9963" t="4418"/>
          <a:stretch/>
        </p:blipFill>
        <p:spPr>
          <a:xfrm>
            <a:off x="4876799" y="1344705"/>
            <a:ext cx="3078389" cy="3496015"/>
          </a:xfrm>
          <a:prstGeom prst="rect">
            <a:avLst/>
          </a:prstGeom>
        </p:spPr>
      </p:pic>
      <p:sp>
        <p:nvSpPr>
          <p:cNvPr id="3" name="Rectangle 2"/>
          <p:cNvSpPr/>
          <p:nvPr/>
        </p:nvSpPr>
        <p:spPr>
          <a:xfrm>
            <a:off x="0" y="4840721"/>
            <a:ext cx="9144000" cy="2062103"/>
          </a:xfrm>
          <a:prstGeom prst="rect">
            <a:avLst/>
          </a:prstGeom>
        </p:spPr>
        <p:txBody>
          <a:bodyPr wrap="square">
            <a:spAutoFit/>
          </a:bodyPr>
          <a:lstStyle/>
          <a:p>
            <a:r>
              <a:rPr lang="as-IN" sz="3200" dirty="0">
                <a:latin typeface="NikoshBAN" pitchFamily="2" charset="0"/>
                <a:cs typeface="NikoshBAN" pitchFamily="2" charset="0"/>
              </a:rPr>
              <a:t>এরা মাটির নিচে সমান্তরালভাবে অবস্থান করে। কাণ্ডের মতো এদের </a:t>
            </a:r>
            <a:r>
              <a:rPr lang="as-IN" sz="3200" dirty="0">
                <a:solidFill>
                  <a:srgbClr val="FF0000"/>
                </a:solidFill>
                <a:latin typeface="NikoshBAN" pitchFamily="2" charset="0"/>
                <a:cs typeface="NikoshBAN" pitchFamily="2" charset="0"/>
                <a:hlinkClick r:id="rId3" tooltip="পর্ব (পাতার অস্তিত্ব নেই)"/>
              </a:rPr>
              <a:t>পর্ব</a:t>
            </a:r>
            <a:r>
              <a:rPr lang="as-IN" sz="3200" dirty="0">
                <a:solidFill>
                  <a:srgbClr val="FF0000"/>
                </a:solidFill>
                <a:latin typeface="NikoshBAN" pitchFamily="2" charset="0"/>
                <a:cs typeface="NikoshBAN" pitchFamily="2" charset="0"/>
              </a:rPr>
              <a:t>,</a:t>
            </a:r>
            <a:r>
              <a:rPr lang="as-IN" sz="3200" dirty="0">
                <a:latin typeface="NikoshBAN" pitchFamily="2" charset="0"/>
                <a:cs typeface="NikoshBAN" pitchFamily="2" charset="0"/>
              </a:rPr>
              <a:t> পর্বসন্ধি স্পষ্ট। পর্বসন্ধিতে শল্কপত্রের কক্ষে কাক্ষিক </a:t>
            </a:r>
            <a:r>
              <a:rPr lang="as-IN" sz="3200" dirty="0">
                <a:solidFill>
                  <a:srgbClr val="FF0000"/>
                </a:solidFill>
                <a:latin typeface="NikoshBAN" pitchFamily="2" charset="0"/>
                <a:cs typeface="NikoshBAN" pitchFamily="2" charset="0"/>
                <a:hlinkClick r:id="rId4" tooltip="মুকুল (পাতার অস্তিত্ব নেই)"/>
              </a:rPr>
              <a:t>মুকুল</a:t>
            </a:r>
            <a:r>
              <a:rPr lang="as-IN" sz="3200" dirty="0">
                <a:latin typeface="NikoshBAN" pitchFamily="2" charset="0"/>
                <a:cs typeface="NikoshBAN" pitchFamily="2" charset="0"/>
              </a:rPr>
              <a:t> জন্মে। এরাও খাদ্য সঞ্চয় করে মোটা ও রসাল হয়। অনুকূল পরিবেশে এসভ মুকুল বৃদ্ধি পেয়ে আলাদা আলাদা উদ্ভিদ উৎপন্ন করে, যেমন- </a:t>
            </a:r>
            <a:r>
              <a:rPr lang="as-IN" sz="3200" dirty="0">
                <a:solidFill>
                  <a:srgbClr val="FF0000"/>
                </a:solidFill>
                <a:latin typeface="NikoshBAN" pitchFamily="2" charset="0"/>
                <a:cs typeface="NikoshBAN" pitchFamily="2" charset="0"/>
                <a:hlinkClick r:id="rId5" tooltip="আদা"/>
              </a:rPr>
              <a:t>আদা</a:t>
            </a:r>
            <a:r>
              <a:rPr lang="as-IN" sz="3200" dirty="0">
                <a:solidFill>
                  <a:srgbClr val="FF0000"/>
                </a:solidFill>
                <a:latin typeface="NikoshBAN" pitchFamily="2" charset="0"/>
                <a:cs typeface="NikoshBAN" pitchFamily="2" charset="0"/>
              </a:rPr>
              <a:t>।</a:t>
            </a:r>
            <a:endParaRPr lang="en-US" sz="3200" dirty="0">
              <a:solidFill>
                <a:srgbClr val="FF0000"/>
              </a:solidFill>
              <a:latin typeface="NikoshBAN" pitchFamily="2" charset="0"/>
              <a:cs typeface="NikoshBAN" pitchFamily="2"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10469" y="1053653"/>
            <a:ext cx="3555396" cy="3814334"/>
          </a:xfrm>
          <a:prstGeom prst="rect">
            <a:avLst/>
          </a:prstGeom>
        </p:spPr>
      </p:pic>
      <p:sp>
        <p:nvSpPr>
          <p:cNvPr id="6" name="Rectangle 5"/>
          <p:cNvSpPr/>
          <p:nvPr/>
        </p:nvSpPr>
        <p:spPr>
          <a:xfrm>
            <a:off x="4204367" y="4132835"/>
            <a:ext cx="926857" cy="707886"/>
          </a:xfrm>
          <a:prstGeom prst="rect">
            <a:avLst/>
          </a:prstGeom>
        </p:spPr>
        <p:txBody>
          <a:bodyPr wrap="none">
            <a:spAutoFit/>
          </a:bodyPr>
          <a:lstStyle/>
          <a:p>
            <a:r>
              <a:rPr lang="as-IN" sz="4000" dirty="0" smtClean="0">
                <a:solidFill>
                  <a:srgbClr val="FF0000"/>
                </a:solidFill>
                <a:latin typeface="NikoshBAN" pitchFamily="2" charset="0"/>
                <a:cs typeface="NikoshBAN" pitchFamily="2" charset="0"/>
                <a:hlinkClick r:id="rId5" tooltip="আদা"/>
              </a:rPr>
              <a:t>আদা</a:t>
            </a:r>
            <a:endParaRPr lang="en-US" sz="4000" dirty="0">
              <a:solidFill>
                <a:srgbClr val="FF0000"/>
              </a:solidFill>
            </a:endParaRPr>
          </a:p>
        </p:txBody>
      </p:sp>
    </p:spTree>
    <p:extLst>
      <p:ext uri="{BB962C8B-B14F-4D97-AF65-F5344CB8AC3E}">
        <p14:creationId xmlns:p14="http://schemas.microsoft.com/office/powerpoint/2010/main" val="401898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p:cTn id="2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7" dur="10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3"/>
                                        </p:tgtEl>
                                        <p:attrNameLst>
                                          <p:attrName>style.visibility</p:attrName>
                                        </p:attrNameLst>
                                      </p:cBhvr>
                                      <p:to>
                                        <p:strVal val="visible"/>
                                      </p:to>
                                    </p:set>
                                    <p:anim by="(-#ppt_w*2)" calcmode="lin" valueType="num">
                                      <p:cBhvr rctx="PPT">
                                        <p:cTn id="32" dur="500" autoRev="1" fill="hold">
                                          <p:stCondLst>
                                            <p:cond delay="0"/>
                                          </p:stCondLst>
                                        </p:cTn>
                                        <p:tgtEl>
                                          <p:spTgt spid="3"/>
                                        </p:tgtEl>
                                        <p:attrNameLst>
                                          <p:attrName>ppt_w</p:attrName>
                                        </p:attrNameLst>
                                      </p:cBhvr>
                                    </p:anim>
                                    <p:anim by="(#ppt_w*0.50)" calcmode="lin" valueType="num">
                                      <p:cBhvr>
                                        <p:cTn id="33" dur="500" decel="50000" autoRev="1" fill="hold">
                                          <p:stCondLst>
                                            <p:cond delay="0"/>
                                          </p:stCondLst>
                                        </p:cTn>
                                        <p:tgtEl>
                                          <p:spTgt spid="3"/>
                                        </p:tgtEl>
                                        <p:attrNameLst>
                                          <p:attrName>ppt_x</p:attrName>
                                        </p:attrNameLst>
                                      </p:cBhvr>
                                    </p:anim>
                                    <p:anim from="(-#ppt_h/2)" to="(#ppt_y)" calcmode="lin" valueType="num">
                                      <p:cBhvr>
                                        <p:cTn id="34" dur="1000" fill="hold">
                                          <p:stCondLst>
                                            <p:cond delay="0"/>
                                          </p:stCondLst>
                                        </p:cTn>
                                        <p:tgtEl>
                                          <p:spTgt spid="3"/>
                                        </p:tgtEl>
                                        <p:attrNameLst>
                                          <p:attrName>ppt_y</p:attrName>
                                        </p:attrNameLst>
                                      </p:cBhvr>
                                    </p:anim>
                                    <p:animRot by="21600000">
                                      <p:cBhvr>
                                        <p:cTn id="35"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AA277F5-8F80-4A59-B968-752EAACC77C7}"/>
              </a:ext>
            </a:extLst>
          </p:cNvPr>
          <p:cNvSpPr txBox="1"/>
          <p:nvPr/>
        </p:nvSpPr>
        <p:spPr>
          <a:xfrm>
            <a:off x="3462290" y="715568"/>
            <a:ext cx="1983776" cy="789710"/>
          </a:xfrm>
          <a:prstGeom prst="rect">
            <a:avLst/>
          </a:prstGeom>
          <a:noFill/>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r>
              <a:rPr lang="bn-BD" sz="3600" b="1" dirty="0">
                <a:ln w="13462">
                  <a:solidFill>
                    <a:sysClr val="windowText" lastClr="000000"/>
                  </a:solidFill>
                  <a:prstDash val="solid"/>
                </a:ln>
                <a:solidFill>
                  <a:sysClr val="windowText" lastClr="000000"/>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পরিচিতি </a:t>
            </a:r>
            <a:endParaRPr lang="en-US" sz="3600" b="1" dirty="0">
              <a:ln w="13462">
                <a:solidFill>
                  <a:sysClr val="windowText" lastClr="000000"/>
                </a:solidFill>
                <a:prstDash val="solid"/>
              </a:ln>
              <a:solidFill>
                <a:sysClr val="windowText" lastClr="00000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815" y="304800"/>
            <a:ext cx="2325549" cy="2838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858" r="24159" b="2826"/>
          <a:stretch/>
        </p:blipFill>
        <p:spPr>
          <a:xfrm>
            <a:off x="6172200" y="153352"/>
            <a:ext cx="2819400" cy="2838450"/>
          </a:xfrm>
          <a:prstGeom prst="rect">
            <a:avLst/>
          </a:prstGeom>
        </p:spPr>
      </p:pic>
      <p:sp>
        <p:nvSpPr>
          <p:cNvPr id="5" name="Rectangle 4"/>
          <p:cNvSpPr/>
          <p:nvPr/>
        </p:nvSpPr>
        <p:spPr>
          <a:xfrm>
            <a:off x="307300" y="3071809"/>
            <a:ext cx="4874299" cy="3755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dirty="0" smtClean="0">
                <a:solidFill>
                  <a:schemeClr val="tx1"/>
                </a:solidFill>
                <a:latin typeface="NikoshBAN" pitchFamily="2" charset="0"/>
                <a:cs typeface="NikoshBAN" pitchFamily="2" charset="0"/>
              </a:rPr>
              <a:t>মোঃ ইব্রাহিমখালিল</a:t>
            </a:r>
          </a:p>
          <a:p>
            <a:r>
              <a:rPr lang="bn-IN" sz="3600" dirty="0" smtClean="0">
                <a:solidFill>
                  <a:schemeClr val="tx1"/>
                </a:solidFill>
                <a:latin typeface="NikoshBAN" pitchFamily="2" charset="0"/>
                <a:cs typeface="NikoshBAN" pitchFamily="2" charset="0"/>
              </a:rPr>
              <a:t>সহকারি প্রধান শিক্ষক</a:t>
            </a:r>
          </a:p>
          <a:p>
            <a:r>
              <a:rPr lang="bn-IN" sz="3600" dirty="0" smtClean="0">
                <a:solidFill>
                  <a:schemeClr val="tx1"/>
                </a:solidFill>
                <a:latin typeface="NikoshBAN" pitchFamily="2" charset="0"/>
                <a:cs typeface="NikoshBAN" pitchFamily="2" charset="0"/>
              </a:rPr>
              <a:t>বক্রিকান্দি আদর্শ উচ্চ বিদ্যালয়,দেবাদ্বার,কুমিল্লা। </a:t>
            </a:r>
          </a:p>
          <a:p>
            <a:r>
              <a:rPr lang="en-US" sz="2400" b="1" dirty="0" smtClean="0">
                <a:solidFill>
                  <a:schemeClr val="tx1"/>
                </a:solidFill>
                <a:latin typeface="NikoshBAN" pitchFamily="2" charset="0"/>
                <a:cs typeface="NikoshBAN" pitchFamily="2" charset="0"/>
                <a:hlinkClick r:id="rId4"/>
              </a:rPr>
              <a:t>Email-ibrahimkhalil</a:t>
            </a:r>
            <a:r>
              <a:rPr lang="en-US" sz="2400" b="1" dirty="0" smtClean="0">
                <a:solidFill>
                  <a:schemeClr val="tx1"/>
                </a:solidFill>
                <a:latin typeface="Times New Roman" pitchFamily="18" charset="0"/>
                <a:cs typeface="Times New Roman" pitchFamily="18" charset="0"/>
                <a:hlinkClick r:id="rId4"/>
              </a:rPr>
              <a:t>6065</a:t>
            </a:r>
            <a:r>
              <a:rPr lang="en-US" sz="2400" b="1" dirty="0" smtClean="0">
                <a:solidFill>
                  <a:schemeClr val="tx1"/>
                </a:solidFill>
                <a:latin typeface="NikoshBAN" pitchFamily="2" charset="0"/>
                <a:cs typeface="NikoshBAN" pitchFamily="2" charset="0"/>
                <a:hlinkClick r:id="rId4"/>
              </a:rPr>
              <a:t>@gmail.com</a:t>
            </a:r>
            <a:endParaRPr lang="en-US" sz="2400" b="1" dirty="0" smtClean="0">
              <a:solidFill>
                <a:schemeClr val="tx1"/>
              </a:solidFill>
              <a:latin typeface="NikoshBAN" pitchFamily="2" charset="0"/>
              <a:cs typeface="NikoshBAN" pitchFamily="2" charset="0"/>
            </a:endParaRPr>
          </a:p>
          <a:p>
            <a:r>
              <a:rPr lang="en-US" sz="3600" dirty="0" smtClean="0">
                <a:solidFill>
                  <a:schemeClr val="tx1"/>
                </a:solidFill>
                <a:latin typeface="NikoshBAN" pitchFamily="2" charset="0"/>
                <a:cs typeface="NikoshBAN" pitchFamily="2" charset="0"/>
              </a:rPr>
              <a:t>মোবাইল-০১৮১৫৮০৬০৬৫৬</a:t>
            </a:r>
            <a:endParaRPr lang="en-US" sz="3600" dirty="0">
              <a:solidFill>
                <a:schemeClr val="tx1"/>
              </a:solidFill>
              <a:latin typeface="NikoshBAN" pitchFamily="2" charset="0"/>
              <a:cs typeface="NikoshBAN" pitchFamily="2" charset="0"/>
            </a:endParaRPr>
          </a:p>
        </p:txBody>
      </p:sp>
      <p:sp>
        <p:nvSpPr>
          <p:cNvPr id="6" name="Rectangle 5"/>
          <p:cNvSpPr/>
          <p:nvPr/>
        </p:nvSpPr>
        <p:spPr>
          <a:xfrm>
            <a:off x="5077727" y="3657599"/>
            <a:ext cx="3685273" cy="2971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rgbClr val="C00000"/>
                </a:solidFill>
                <a:latin typeface="NikoshBAN" pitchFamily="2" charset="0"/>
                <a:cs typeface="NikoshBAN" pitchFamily="2" charset="0"/>
              </a:rPr>
              <a:t>শ্রেণী-৮ম</a:t>
            </a:r>
          </a:p>
          <a:p>
            <a:pPr algn="ctr"/>
            <a:r>
              <a:rPr lang="bn-IN" sz="4000" dirty="0" smtClean="0">
                <a:solidFill>
                  <a:srgbClr val="C00000"/>
                </a:solidFill>
                <a:latin typeface="NikoshBAN" pitchFamily="2" charset="0"/>
                <a:cs typeface="NikoshBAN" pitchFamily="2" charset="0"/>
              </a:rPr>
              <a:t>বিষয়-বিজ্ঞান</a:t>
            </a:r>
          </a:p>
          <a:p>
            <a:pPr algn="ctr"/>
            <a:r>
              <a:rPr lang="bn-IN" sz="4000" dirty="0" smtClean="0">
                <a:solidFill>
                  <a:srgbClr val="C00000"/>
                </a:solidFill>
                <a:latin typeface="NikoshBAN" pitchFamily="2" charset="0"/>
                <a:cs typeface="NikoshBAN" pitchFamily="2" charset="0"/>
              </a:rPr>
              <a:t>অধায়- চার</a:t>
            </a:r>
          </a:p>
          <a:p>
            <a:pPr algn="ctr"/>
            <a:r>
              <a:rPr lang="bn-IN" sz="4000" dirty="0" smtClean="0">
                <a:solidFill>
                  <a:srgbClr val="C00000"/>
                </a:solidFill>
                <a:latin typeface="NikoshBAN" pitchFamily="2" charset="0"/>
                <a:cs typeface="NikoshBAN" pitchFamily="2" charset="0"/>
              </a:rPr>
              <a:t>সময়-৫০মিনি</a:t>
            </a:r>
            <a:r>
              <a:rPr lang="bn-IN" sz="6000" dirty="0" smtClean="0">
                <a:solidFill>
                  <a:srgbClr val="C00000"/>
                </a:solidFill>
                <a:latin typeface="NikoshBAN" pitchFamily="2" charset="0"/>
                <a:cs typeface="NikoshBAN" pitchFamily="2" charset="0"/>
              </a:rPr>
              <a:t>ট </a:t>
            </a:r>
            <a:endParaRPr lang="en-US" sz="60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19988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C01231.JPG"/>
          <p:cNvPicPr>
            <a:picLocks noChangeAspect="1"/>
          </p:cNvPicPr>
          <p:nvPr/>
        </p:nvPicPr>
        <p:blipFill>
          <a:blip r:embed="rId2"/>
          <a:stretch>
            <a:fillRect/>
          </a:stretch>
        </p:blipFill>
        <p:spPr>
          <a:xfrm>
            <a:off x="981236" y="1371600"/>
            <a:ext cx="3550422" cy="2781726"/>
          </a:xfrm>
          <a:prstGeom prst="rect">
            <a:avLst/>
          </a:prstGeom>
        </p:spPr>
      </p:pic>
      <p:sp>
        <p:nvSpPr>
          <p:cNvPr id="4" name="Rectangle 3"/>
          <p:cNvSpPr/>
          <p:nvPr/>
        </p:nvSpPr>
        <p:spPr>
          <a:xfrm>
            <a:off x="2362200" y="209227"/>
            <a:ext cx="3200399" cy="75895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কন্দ</a:t>
            </a:r>
            <a:r>
              <a:rPr lang="en-US" sz="4400" dirty="0" smtClean="0">
                <a:latin typeface="NikoshBAN" pitchFamily="2" charset="0"/>
                <a:cs typeface="NikoshBAN" pitchFamily="2" charset="0"/>
              </a:rPr>
              <a:t>(</a:t>
            </a:r>
            <a:r>
              <a:rPr lang="en-US" sz="4400" dirty="0" err="1" smtClean="0">
                <a:latin typeface="NikoshBAN" pitchFamily="2" charset="0"/>
                <a:cs typeface="NikoshBAN" pitchFamily="2" charset="0"/>
              </a:rPr>
              <a:t>বাল্ব</a:t>
            </a:r>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641" y="1665686"/>
            <a:ext cx="3824559" cy="2781726"/>
          </a:xfrm>
          <a:prstGeom prst="rect">
            <a:avLst/>
          </a:prstGeom>
        </p:spPr>
      </p:pic>
      <p:sp>
        <p:nvSpPr>
          <p:cNvPr id="3" name="Rectangle 2"/>
          <p:cNvSpPr/>
          <p:nvPr/>
        </p:nvSpPr>
        <p:spPr>
          <a:xfrm>
            <a:off x="17929" y="5105400"/>
            <a:ext cx="9144000" cy="1200329"/>
          </a:xfrm>
          <a:prstGeom prst="rect">
            <a:avLst/>
          </a:prstGeom>
        </p:spPr>
        <p:txBody>
          <a:bodyPr wrap="square">
            <a:spAutoFit/>
          </a:bodyPr>
          <a:lstStyle/>
          <a:p>
            <a:r>
              <a:rPr lang="en-US" sz="3600" dirty="0">
                <a:latin typeface="NikoshBAN" pitchFamily="2" charset="0"/>
                <a:cs typeface="NikoshBAN" pitchFamily="2" charset="0"/>
              </a:rPr>
              <a:t>এ</a:t>
            </a:r>
            <a:r>
              <a:rPr lang="as-IN" sz="3600" dirty="0" smtClean="0">
                <a:latin typeface="NikoshBAN" pitchFamily="2" charset="0"/>
                <a:cs typeface="NikoshBAN" pitchFamily="2" charset="0"/>
              </a:rPr>
              <a:t>রা </a:t>
            </a:r>
            <a:r>
              <a:rPr lang="as-IN" sz="3600" dirty="0">
                <a:latin typeface="NikoshBAN" pitchFamily="2" charset="0"/>
                <a:cs typeface="NikoshBAN" pitchFamily="2" charset="0"/>
              </a:rPr>
              <a:t>অতি ক্ষুদ্র কাণ্ড। এদের কাক্ষিক ও শীর্ষ মুকুল নতুন উদ্ভিদের জন্ম দেয়, যেমন- </a:t>
            </a:r>
            <a:r>
              <a:rPr lang="as-IN" sz="3600" dirty="0">
                <a:latin typeface="NikoshBAN" pitchFamily="2" charset="0"/>
                <a:cs typeface="NikoshBAN" pitchFamily="2" charset="0"/>
                <a:hlinkClick r:id="rId4" tooltip="পিঁয়াজ"/>
              </a:rPr>
              <a:t>পিঁয়াজ</a:t>
            </a:r>
            <a:r>
              <a:rPr lang="as-IN" sz="3600" dirty="0">
                <a:latin typeface="NikoshBAN" pitchFamily="2" charset="0"/>
                <a:cs typeface="NikoshBAN" pitchFamily="2" charset="0"/>
              </a:rPr>
              <a:t>, </a:t>
            </a:r>
            <a:r>
              <a:rPr lang="as-IN" sz="3600" dirty="0">
                <a:latin typeface="NikoshBAN" pitchFamily="2" charset="0"/>
                <a:cs typeface="NikoshBAN" pitchFamily="2" charset="0"/>
                <a:hlinkClick r:id="rId5" tooltip="রসুন"/>
              </a:rPr>
              <a:t>রসুন</a:t>
            </a:r>
            <a:r>
              <a:rPr lang="as-IN" sz="3600" dirty="0">
                <a:latin typeface="NikoshBAN" pitchFamily="2" charset="0"/>
                <a:cs typeface="NikoshBAN" pitchFamily="2" charset="0"/>
              </a:rPr>
              <a:t> ইত্যাদি।</a:t>
            </a:r>
            <a:endParaRPr lang="en-US" sz="3600" dirty="0">
              <a:latin typeface="NikoshBAN" pitchFamily="2" charset="0"/>
              <a:cs typeface="NikoshBAN" pitchFamily="2" charset="0"/>
            </a:endParaRPr>
          </a:p>
        </p:txBody>
      </p:sp>
      <p:sp>
        <p:nvSpPr>
          <p:cNvPr id="5" name="Rectangle 4"/>
          <p:cNvSpPr/>
          <p:nvPr/>
        </p:nvSpPr>
        <p:spPr>
          <a:xfrm>
            <a:off x="1692786" y="3377587"/>
            <a:ext cx="1338828" cy="769441"/>
          </a:xfrm>
          <a:prstGeom prst="rect">
            <a:avLst/>
          </a:prstGeom>
        </p:spPr>
        <p:txBody>
          <a:bodyPr wrap="none">
            <a:spAutoFit/>
          </a:bodyPr>
          <a:lstStyle/>
          <a:p>
            <a:r>
              <a:rPr lang="en-US" sz="4400" dirty="0" err="1" smtClean="0">
                <a:solidFill>
                  <a:srgbClr val="FFFF00"/>
                </a:solidFill>
                <a:latin typeface="NikoshBAN" pitchFamily="2" charset="0"/>
                <a:cs typeface="NikoshBAN" pitchFamily="2" charset="0"/>
              </a:rPr>
              <a:t>পিঁয়াজ</a:t>
            </a:r>
            <a:endParaRPr lang="en-US" sz="4400" dirty="0">
              <a:solidFill>
                <a:srgbClr val="FFFF00"/>
              </a:solidFill>
            </a:endParaRPr>
          </a:p>
        </p:txBody>
      </p:sp>
      <p:sp>
        <p:nvSpPr>
          <p:cNvPr id="7" name="Rectangle 6"/>
          <p:cNvSpPr/>
          <p:nvPr/>
        </p:nvSpPr>
        <p:spPr>
          <a:xfrm>
            <a:off x="5562599" y="3429000"/>
            <a:ext cx="827471" cy="646331"/>
          </a:xfrm>
          <a:prstGeom prst="rect">
            <a:avLst/>
          </a:prstGeom>
        </p:spPr>
        <p:txBody>
          <a:bodyPr wrap="none">
            <a:spAutoFit/>
          </a:bodyPr>
          <a:lstStyle/>
          <a:p>
            <a:r>
              <a:rPr lang="bn-IN" sz="3600" dirty="0" smtClean="0">
                <a:solidFill>
                  <a:srgbClr val="FF0000"/>
                </a:solidFill>
                <a:latin typeface="NikoshBAN" pitchFamily="2" charset="0"/>
                <a:cs typeface="NikoshBAN" pitchFamily="2" charset="0"/>
              </a:rPr>
              <a:t>রসুন</a:t>
            </a:r>
            <a:endParaRPr lang="en-US" sz="3600" dirty="0">
              <a:solidFill>
                <a:srgbClr val="FF0000"/>
              </a:solidFill>
            </a:endParaRPr>
          </a:p>
        </p:txBody>
      </p:sp>
    </p:spTree>
    <p:extLst>
      <p:ext uri="{BB962C8B-B14F-4D97-AF65-F5344CB8AC3E}">
        <p14:creationId xmlns:p14="http://schemas.microsoft.com/office/powerpoint/2010/main" val="211312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38" presetClass="entr" presetSubtype="0" accel="50000" fill="hold" grpId="0" nodeType="clickEffect">
                                  <p:stCondLst>
                                    <p:cond delay="0"/>
                                  </p:stCondLst>
                                  <p:iterate type="lt">
                                    <p:tmPct val="50000"/>
                                  </p:iterate>
                                  <p:childTnLst>
                                    <p:set>
                                      <p:cBhvr>
                                        <p:cTn id="40" dur="1" fill="hold">
                                          <p:stCondLst>
                                            <p:cond delay="0"/>
                                          </p:stCondLst>
                                        </p:cTn>
                                        <p:tgtEl>
                                          <p:spTgt spid="3"/>
                                        </p:tgtEl>
                                        <p:attrNameLst>
                                          <p:attrName>style.visibility</p:attrName>
                                        </p:attrNameLst>
                                      </p:cBhvr>
                                      <p:to>
                                        <p:strVal val="visible"/>
                                      </p:to>
                                    </p:set>
                                    <p:set>
                                      <p:cBhvr>
                                        <p:cTn id="41" dur="455" fill="hold">
                                          <p:stCondLst>
                                            <p:cond delay="0"/>
                                          </p:stCondLst>
                                        </p:cTn>
                                        <p:tgtEl>
                                          <p:spTgt spid="3"/>
                                        </p:tgtEl>
                                        <p:attrNameLst>
                                          <p:attrName>style.rotation</p:attrName>
                                        </p:attrNameLst>
                                      </p:cBhvr>
                                      <p:to>
                                        <p:strVal val="-45.0"/>
                                      </p:to>
                                    </p:set>
                                    <p:anim calcmode="lin" valueType="num">
                                      <p:cBhvr>
                                        <p:cTn id="42"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43"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44"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45"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1" nodeType="clickEffect">
                                  <p:stCondLst>
                                    <p:cond delay="0"/>
                                  </p:stCondLst>
                                  <p:iterate type="lt">
                                    <p:tmPct val="10000"/>
                                  </p:iterate>
                                  <p:childTnLst>
                                    <p:set>
                                      <p:cBhvr>
                                        <p:cTn id="49" dur="1" fill="hold">
                                          <p:stCondLst>
                                            <p:cond delay="0"/>
                                          </p:stCondLst>
                                        </p:cTn>
                                        <p:tgtEl>
                                          <p:spTgt spid="3"/>
                                        </p:tgtEl>
                                        <p:attrNameLst>
                                          <p:attrName>style.visibility</p:attrName>
                                        </p:attrNameLst>
                                      </p:cBhvr>
                                      <p:to>
                                        <p:strVal val="visible"/>
                                      </p:to>
                                    </p:set>
                                    <p:anim by="(-#ppt_w*2)" calcmode="lin" valueType="num">
                                      <p:cBhvr rctx="PPT">
                                        <p:cTn id="50" dur="500" autoRev="1" fill="hold">
                                          <p:stCondLst>
                                            <p:cond delay="0"/>
                                          </p:stCondLst>
                                        </p:cTn>
                                        <p:tgtEl>
                                          <p:spTgt spid="3"/>
                                        </p:tgtEl>
                                        <p:attrNameLst>
                                          <p:attrName>ppt_w</p:attrName>
                                        </p:attrNameLst>
                                      </p:cBhvr>
                                    </p:anim>
                                    <p:anim by="(#ppt_w*0.50)" calcmode="lin" valueType="num">
                                      <p:cBhvr>
                                        <p:cTn id="51" dur="500" decel="50000" autoRev="1" fill="hold">
                                          <p:stCondLst>
                                            <p:cond delay="0"/>
                                          </p:stCondLst>
                                        </p:cTn>
                                        <p:tgtEl>
                                          <p:spTgt spid="3"/>
                                        </p:tgtEl>
                                        <p:attrNameLst>
                                          <p:attrName>ppt_x</p:attrName>
                                        </p:attrNameLst>
                                      </p:cBhvr>
                                    </p:anim>
                                    <p:anim from="(-#ppt_h/2)" to="(#ppt_y)" calcmode="lin" valueType="num">
                                      <p:cBhvr>
                                        <p:cTn id="52" dur="1000" fill="hold">
                                          <p:stCondLst>
                                            <p:cond delay="0"/>
                                          </p:stCondLst>
                                        </p:cTn>
                                        <p:tgtEl>
                                          <p:spTgt spid="3"/>
                                        </p:tgtEl>
                                        <p:attrNameLst>
                                          <p:attrName>ppt_y</p:attrName>
                                        </p:attrNameLst>
                                      </p:cBhvr>
                                    </p:anim>
                                    <p:animRot by="21600000">
                                      <p:cBhvr>
                                        <p:cTn id="53"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tolon-in-strawberry-and-colocasia.jpeg"/>
          <p:cNvPicPr>
            <a:picLocks noChangeAspect="1"/>
          </p:cNvPicPr>
          <p:nvPr/>
        </p:nvPicPr>
        <p:blipFill>
          <a:blip r:embed="rId2"/>
          <a:stretch>
            <a:fillRect/>
          </a:stretch>
        </p:blipFill>
        <p:spPr>
          <a:xfrm>
            <a:off x="533400" y="1600200"/>
            <a:ext cx="3657600" cy="2270849"/>
          </a:xfrm>
          <a:prstGeom prst="rect">
            <a:avLst/>
          </a:prstGeom>
        </p:spPr>
      </p:pic>
      <p:sp>
        <p:nvSpPr>
          <p:cNvPr id="11" name="Rectangle 10"/>
          <p:cNvSpPr/>
          <p:nvPr/>
        </p:nvSpPr>
        <p:spPr>
          <a:xfrm>
            <a:off x="3324606" y="361627"/>
            <a:ext cx="2286000" cy="609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স্টোলন</a:t>
            </a:r>
            <a:endParaRPr lang="en-US" sz="3600" dirty="0">
              <a:latin typeface="NikoshBAN" pitchFamily="2" charset="0"/>
              <a:cs typeface="NikoshBAN" pitchFamily="2"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606" y="1529352"/>
            <a:ext cx="4581185" cy="2314575"/>
          </a:xfrm>
          <a:prstGeom prst="rect">
            <a:avLst/>
          </a:prstGeom>
        </p:spPr>
      </p:pic>
      <p:sp>
        <p:nvSpPr>
          <p:cNvPr id="2" name="Rectangle 1"/>
          <p:cNvSpPr/>
          <p:nvPr/>
        </p:nvSpPr>
        <p:spPr>
          <a:xfrm>
            <a:off x="0" y="5105400"/>
            <a:ext cx="9144000" cy="1754326"/>
          </a:xfrm>
          <a:prstGeom prst="rect">
            <a:avLst/>
          </a:prstGeom>
        </p:spPr>
        <p:txBody>
          <a:bodyPr wrap="square">
            <a:spAutoFit/>
          </a:bodyPr>
          <a:lstStyle/>
          <a:p>
            <a:r>
              <a:rPr lang="as-IN" sz="3600" dirty="0">
                <a:latin typeface="NikoshBAN" pitchFamily="2" charset="0"/>
                <a:cs typeface="NikoshBAN" pitchFamily="2" charset="0"/>
              </a:rPr>
              <a:t>কচুতে লতি থাকে। এরা কচুর শাখা কাণ্ড। এগুলো জননের জন্যই পরিবর্তিত হয়। স্টোলনের অগ্রভাগে মুকুল উৎপন্ন হয়। এভাবে স্টোলন উদ্ভিদের জননে সাহায্য করে; যেমন- </a:t>
            </a:r>
            <a:r>
              <a:rPr lang="as-IN" sz="3600" dirty="0">
                <a:latin typeface="NikoshBAN" pitchFamily="2" charset="0"/>
                <a:cs typeface="NikoshBAN" pitchFamily="2" charset="0"/>
                <a:hlinkClick r:id="rId4" tooltip="কচু"/>
              </a:rPr>
              <a:t>কচু</a:t>
            </a:r>
            <a:r>
              <a:rPr lang="as-IN" sz="3600" dirty="0">
                <a:latin typeface="NikoshBAN" pitchFamily="2" charset="0"/>
                <a:cs typeface="NikoshBAN" pitchFamily="2" charset="0"/>
              </a:rPr>
              <a:t>, </a:t>
            </a:r>
            <a:r>
              <a:rPr lang="as-IN" sz="3600" dirty="0">
                <a:latin typeface="NikoshBAN" pitchFamily="2" charset="0"/>
                <a:cs typeface="NikoshBAN" pitchFamily="2" charset="0"/>
                <a:hlinkClick r:id="rId5" tooltip="পুদিনা"/>
              </a:rPr>
              <a:t>পুদিনা</a:t>
            </a:r>
            <a:r>
              <a:rPr lang="as-IN" sz="3600" dirty="0">
                <a:latin typeface="NikoshBAN" pitchFamily="2" charset="0"/>
                <a:cs typeface="NikoshBAN" pitchFamily="2" charset="0"/>
              </a:rPr>
              <a:t> ইত্যাদি।</a:t>
            </a:r>
            <a:endParaRPr lang="en-US" sz="3600" dirty="0">
              <a:latin typeface="NikoshBAN" pitchFamily="2" charset="0"/>
              <a:cs typeface="NikoshBAN" pitchFamily="2" charset="0"/>
            </a:endParaRPr>
          </a:p>
        </p:txBody>
      </p:sp>
      <p:sp>
        <p:nvSpPr>
          <p:cNvPr id="3" name="Rectangle 2"/>
          <p:cNvSpPr/>
          <p:nvPr/>
        </p:nvSpPr>
        <p:spPr>
          <a:xfrm>
            <a:off x="1597474" y="4114800"/>
            <a:ext cx="647934" cy="646331"/>
          </a:xfrm>
          <a:prstGeom prst="rect">
            <a:avLst/>
          </a:prstGeom>
        </p:spPr>
        <p:txBody>
          <a:bodyPr wrap="none">
            <a:spAutoFit/>
          </a:bodyPr>
          <a:lstStyle/>
          <a:p>
            <a:r>
              <a:rPr lang="as-IN" sz="3600" dirty="0" smtClean="0">
                <a:solidFill>
                  <a:srgbClr val="FF0000"/>
                </a:solidFill>
                <a:latin typeface="NikoshBAN" pitchFamily="2" charset="0"/>
                <a:cs typeface="NikoshBAN" pitchFamily="2" charset="0"/>
              </a:rPr>
              <a:t>কচু</a:t>
            </a:r>
            <a:endParaRPr lang="en-US" sz="3600" dirty="0">
              <a:solidFill>
                <a:srgbClr val="FF0000"/>
              </a:solidFill>
            </a:endParaRPr>
          </a:p>
        </p:txBody>
      </p:sp>
      <p:sp>
        <p:nvSpPr>
          <p:cNvPr id="4" name="Rectangle 3"/>
          <p:cNvSpPr/>
          <p:nvPr/>
        </p:nvSpPr>
        <p:spPr>
          <a:xfrm>
            <a:off x="5410200" y="4095980"/>
            <a:ext cx="1048685" cy="646331"/>
          </a:xfrm>
          <a:prstGeom prst="rect">
            <a:avLst/>
          </a:prstGeom>
        </p:spPr>
        <p:txBody>
          <a:bodyPr wrap="none">
            <a:spAutoFit/>
          </a:bodyPr>
          <a:lstStyle/>
          <a:p>
            <a:r>
              <a:rPr lang="bn-IN" sz="3600" dirty="0" smtClean="0">
                <a:solidFill>
                  <a:srgbClr val="FF0000"/>
                </a:solidFill>
                <a:latin typeface="NikoshBAN" pitchFamily="2" charset="0"/>
                <a:cs typeface="NikoshBAN" pitchFamily="2" charset="0"/>
              </a:rPr>
              <a:t>পুদিনা</a:t>
            </a:r>
            <a:endParaRPr lang="en-US" sz="3600" dirty="0">
              <a:solidFill>
                <a:srgbClr val="FF0000"/>
              </a:solidFill>
            </a:endParaRPr>
          </a:p>
        </p:txBody>
      </p:sp>
    </p:spTree>
    <p:extLst>
      <p:ext uri="{BB962C8B-B14F-4D97-AF65-F5344CB8AC3E}">
        <p14:creationId xmlns:p14="http://schemas.microsoft.com/office/powerpoint/2010/main" val="142531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32"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33" dur="10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2">
                                            <p:txEl>
                                              <p:pRg st="0" end="0"/>
                                            </p:txEl>
                                          </p:spTgt>
                                        </p:tgtEl>
                                        <p:attrNameLst>
                                          <p:attrName>style.visibility</p:attrName>
                                        </p:attrNameLst>
                                      </p:cBhvr>
                                      <p:to>
                                        <p:strVal val="visible"/>
                                      </p:to>
                                    </p:set>
                                    <p:anim by="(-#ppt_w*2)" calcmode="lin" valueType="num">
                                      <p:cBhvr rctx="PPT">
                                        <p:cTn id="38" dur="500" autoRev="1" fill="hold">
                                          <p:stCondLst>
                                            <p:cond delay="0"/>
                                          </p:stCondLst>
                                        </p:cTn>
                                        <p:tgtEl>
                                          <p:spTgt spid="2">
                                            <p:txEl>
                                              <p:pRg st="0" end="0"/>
                                            </p:txEl>
                                          </p:spTgt>
                                        </p:tgtEl>
                                        <p:attrNameLst>
                                          <p:attrName>ppt_w</p:attrName>
                                        </p:attrNameLst>
                                      </p:cBhvr>
                                    </p:anim>
                                    <p:anim by="(#ppt_w*0.50)" calcmode="lin" valueType="num">
                                      <p:cBhvr>
                                        <p:cTn id="39" dur="500" decel="50000" autoRev="1" fill="hold">
                                          <p:stCondLst>
                                            <p:cond delay="0"/>
                                          </p:stCondLst>
                                        </p:cTn>
                                        <p:tgtEl>
                                          <p:spTgt spid="2">
                                            <p:txEl>
                                              <p:pRg st="0" end="0"/>
                                            </p:txEl>
                                          </p:spTgt>
                                        </p:tgtEl>
                                        <p:attrNameLst>
                                          <p:attrName>ppt_x</p:attrName>
                                        </p:attrNameLst>
                                      </p:cBhvr>
                                    </p:anim>
                                    <p:anim from="(-#ppt_h/2)" to="(#ppt_y)" calcmode="lin" valueType="num">
                                      <p:cBhvr>
                                        <p:cTn id="40" dur="1000" fill="hold">
                                          <p:stCondLst>
                                            <p:cond delay="0"/>
                                          </p:stCondLst>
                                        </p:cTn>
                                        <p:tgtEl>
                                          <p:spTgt spid="2">
                                            <p:txEl>
                                              <p:pRg st="0" end="0"/>
                                            </p:txEl>
                                          </p:spTgt>
                                        </p:tgtEl>
                                        <p:attrNameLst>
                                          <p:attrName>ppt_y</p:attrName>
                                        </p:attrNameLst>
                                      </p:cBhvr>
                                    </p:anim>
                                    <p:animRot by="21600000">
                                      <p:cBhvr>
                                        <p:cTn id="41"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1800" y="228600"/>
            <a:ext cx="2171116"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4400" dirty="0" smtClean="0">
                <a:latin typeface="NikoshBAN" pitchFamily="2" charset="0"/>
                <a:cs typeface="NikoshBAN" pitchFamily="2" charset="0"/>
              </a:rPr>
              <a:t>অফসেট</a:t>
            </a:r>
            <a:endParaRPr lang="en-US"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143000"/>
            <a:ext cx="358171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109" y="1143000"/>
            <a:ext cx="3064682" cy="3048000"/>
          </a:xfrm>
          <a:prstGeom prst="rect">
            <a:avLst/>
          </a:prstGeom>
        </p:spPr>
      </p:pic>
      <p:sp>
        <p:nvSpPr>
          <p:cNvPr id="6" name="Rectangle 5"/>
          <p:cNvSpPr/>
          <p:nvPr/>
        </p:nvSpPr>
        <p:spPr>
          <a:xfrm>
            <a:off x="0" y="5047129"/>
            <a:ext cx="9144000" cy="1569660"/>
          </a:xfrm>
          <a:prstGeom prst="rect">
            <a:avLst/>
          </a:prstGeom>
        </p:spPr>
        <p:txBody>
          <a:bodyPr wrap="square">
            <a:spAutoFit/>
          </a:bodyPr>
          <a:lstStyle/>
          <a:p>
            <a:r>
              <a:rPr lang="as-IN" sz="3200" dirty="0">
                <a:latin typeface="NikoshBAN" pitchFamily="2" charset="0"/>
                <a:cs typeface="NikoshBAN" pitchFamily="2" charset="0"/>
              </a:rPr>
              <a:t>কচুরিপানা, </a:t>
            </a:r>
            <a:r>
              <a:rPr lang="as-IN" sz="3200" dirty="0" smtClean="0">
                <a:latin typeface="NikoshBAN" pitchFamily="2" charset="0"/>
                <a:cs typeface="NikoshBAN" pitchFamily="2" charset="0"/>
              </a:rPr>
              <a:t>টোপাপানা</a:t>
            </a:r>
            <a:r>
              <a:rPr lang="bn-IN" sz="3200" dirty="0">
                <a:latin typeface="NikoshBAN" pitchFamily="2" charset="0"/>
                <a:cs typeface="NikoshBAN" pitchFamily="2" charset="0"/>
              </a:rPr>
              <a:t> </a:t>
            </a:r>
            <a:r>
              <a:rPr lang="as-IN" sz="3200" dirty="0" smtClean="0">
                <a:latin typeface="NikoshBAN" pitchFamily="2" charset="0"/>
                <a:cs typeface="NikoshBAN" pitchFamily="2" charset="0"/>
              </a:rPr>
              <a:t>ইত্যাদি </a:t>
            </a:r>
            <a:r>
              <a:rPr lang="as-IN" sz="3200" dirty="0">
                <a:latin typeface="NikoshBAN" pitchFamily="2" charset="0"/>
                <a:cs typeface="NikoshBAN" pitchFamily="2" charset="0"/>
              </a:rPr>
              <a:t>জলল উদ্ভিদের শাখা কাণ্ড বৃদ্ধি পেয়ে একটি নতুন উদ্ভিদ উৎপন্ন করে। কিছুদিন পর মাতৃউদ্ভিদ থেকে এটি বিচ্ছিন্ন হয়ে স্বাধীন উদ্ভিদে পরিণত হয়; যেমন- </a:t>
            </a:r>
            <a:r>
              <a:rPr lang="as-IN" sz="3200" dirty="0">
                <a:effectLst>
                  <a:outerShdw blurRad="38100" dist="38100" dir="2700000" algn="tl">
                    <a:srgbClr val="000000">
                      <a:alpha val="43137"/>
                    </a:srgbClr>
                  </a:outerShdw>
                </a:effectLst>
                <a:latin typeface="NikoshBAN" pitchFamily="2" charset="0"/>
                <a:cs typeface="NikoshBAN" pitchFamily="2" charset="0"/>
              </a:rPr>
              <a:t>কচুরিপানা</a:t>
            </a:r>
            <a:r>
              <a:rPr lang="as-IN" sz="3200" dirty="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2" name="Rectangle 1"/>
          <p:cNvSpPr/>
          <p:nvPr/>
        </p:nvSpPr>
        <p:spPr>
          <a:xfrm>
            <a:off x="1163203" y="4208929"/>
            <a:ext cx="1604927" cy="646331"/>
          </a:xfrm>
          <a:prstGeom prst="rect">
            <a:avLst/>
          </a:prstGeom>
        </p:spPr>
        <p:txBody>
          <a:bodyPr wrap="none">
            <a:spAutoFit/>
          </a:bodyPr>
          <a:lstStyle/>
          <a:p>
            <a:r>
              <a:rPr lang="as-IN" sz="3600" dirty="0">
                <a:latin typeface="NikoshBAN" pitchFamily="2" charset="0"/>
                <a:cs typeface="NikoshBAN" pitchFamily="2" charset="0"/>
              </a:rPr>
              <a:t>কচুরিপানা</a:t>
            </a:r>
            <a:endParaRPr lang="en-US" sz="3600" dirty="0"/>
          </a:p>
        </p:txBody>
      </p:sp>
      <p:sp>
        <p:nvSpPr>
          <p:cNvPr id="7" name="Rectangle 6"/>
          <p:cNvSpPr/>
          <p:nvPr/>
        </p:nvSpPr>
        <p:spPr>
          <a:xfrm>
            <a:off x="5455553" y="4190999"/>
            <a:ext cx="1588897" cy="646331"/>
          </a:xfrm>
          <a:prstGeom prst="rect">
            <a:avLst/>
          </a:prstGeom>
        </p:spPr>
        <p:txBody>
          <a:bodyPr wrap="none">
            <a:spAutoFit/>
          </a:bodyPr>
          <a:lstStyle/>
          <a:p>
            <a:r>
              <a:rPr lang="as-IN" sz="3600" dirty="0" smtClean="0">
                <a:effectLst>
                  <a:outerShdw blurRad="38100" dist="38100" dir="2700000" algn="tl">
                    <a:srgbClr val="000000">
                      <a:alpha val="43137"/>
                    </a:srgbClr>
                  </a:outerShdw>
                </a:effectLst>
                <a:latin typeface="NikoshBAN" pitchFamily="2" charset="0"/>
                <a:cs typeface="NikoshBAN" pitchFamily="2" charset="0"/>
              </a:rPr>
              <a:t>টোপাপানা</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21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6"/>
                                        </p:tgtEl>
                                        <p:attrNameLst>
                                          <p:attrName>style.visibility</p:attrName>
                                        </p:attrNameLst>
                                      </p:cBhvr>
                                      <p:to>
                                        <p:strVal val="visible"/>
                                      </p:to>
                                    </p:set>
                                    <p:anim by="(-#ppt_w*2)" calcmode="lin" valueType="num">
                                      <p:cBhvr rctx="PPT">
                                        <p:cTn id="41" dur="500" autoRev="1" fill="hold">
                                          <p:stCondLst>
                                            <p:cond delay="0"/>
                                          </p:stCondLst>
                                        </p:cTn>
                                        <p:tgtEl>
                                          <p:spTgt spid="6"/>
                                        </p:tgtEl>
                                        <p:attrNameLst>
                                          <p:attrName>ppt_w</p:attrName>
                                        </p:attrNameLst>
                                      </p:cBhvr>
                                    </p:anim>
                                    <p:anim by="(#ppt_w*0.50)" calcmode="lin" valueType="num">
                                      <p:cBhvr>
                                        <p:cTn id="42" dur="500" decel="50000" autoRev="1" fill="hold">
                                          <p:stCondLst>
                                            <p:cond delay="0"/>
                                          </p:stCondLst>
                                        </p:cTn>
                                        <p:tgtEl>
                                          <p:spTgt spid="6"/>
                                        </p:tgtEl>
                                        <p:attrNameLst>
                                          <p:attrName>ppt_x</p:attrName>
                                        </p:attrNameLst>
                                      </p:cBhvr>
                                    </p:anim>
                                    <p:anim from="(-#ppt_h/2)" to="(#ppt_y)" calcmode="lin" valueType="num">
                                      <p:cBhvr>
                                        <p:cTn id="43" dur="1000" fill="hold">
                                          <p:stCondLst>
                                            <p:cond delay="0"/>
                                          </p:stCondLst>
                                        </p:cTn>
                                        <p:tgtEl>
                                          <p:spTgt spid="6"/>
                                        </p:tgtEl>
                                        <p:attrNameLst>
                                          <p:attrName>ppt_y</p:attrName>
                                        </p:attrNameLst>
                                      </p:cBhvr>
                                    </p:anim>
                                    <p:animRot by="21600000">
                                      <p:cBhvr>
                                        <p:cTn id="4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2"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345159"/>
            <a:ext cx="1752600"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400" dirty="0" err="1" smtClean="0">
                <a:latin typeface="NikoshBAN" pitchFamily="2" charset="0"/>
                <a:cs typeface="NikoshBAN" pitchFamily="2" charset="0"/>
              </a:rPr>
              <a:t>বুলবিল</a:t>
            </a:r>
            <a:endParaRPr lang="en-US" sz="2400" dirty="0">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946" r="5061"/>
          <a:stretch/>
        </p:blipFill>
        <p:spPr>
          <a:xfrm>
            <a:off x="762000" y="1201270"/>
            <a:ext cx="3086100" cy="3065930"/>
          </a:xfrm>
          <a:prstGeom prst="rect">
            <a:avLst/>
          </a:prstGeom>
        </p:spPr>
      </p:pic>
      <p:sp>
        <p:nvSpPr>
          <p:cNvPr id="6" name="TextBox 5"/>
          <p:cNvSpPr txBox="1"/>
          <p:nvPr/>
        </p:nvSpPr>
        <p:spPr>
          <a:xfrm>
            <a:off x="4305300" y="2418238"/>
            <a:ext cx="1295400" cy="461665"/>
          </a:xfrm>
          <a:prstGeom prst="rect">
            <a:avLst/>
          </a:prstGeom>
          <a:solidFill>
            <a:srgbClr val="FFFF00"/>
          </a:solidFill>
        </p:spPr>
        <p:txBody>
          <a:bodyPr wrap="square" rtlCol="0">
            <a:spAutoFit/>
          </a:bodyPr>
          <a:lstStyle/>
          <a:p>
            <a:r>
              <a:rPr lang="en-US" sz="2400" dirty="0" err="1" smtClean="0">
                <a:latin typeface="NikoshBAN" pitchFamily="2" charset="0"/>
                <a:cs typeface="NikoshBAN" pitchFamily="2" charset="0"/>
              </a:rPr>
              <a:t>চুপড়ি</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আলু</a:t>
            </a:r>
            <a:endParaRPr lang="en-US" sz="24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143000"/>
            <a:ext cx="3048000" cy="3124200"/>
          </a:xfrm>
          <a:prstGeom prst="rect">
            <a:avLst/>
          </a:prstGeom>
        </p:spPr>
      </p:pic>
      <p:sp>
        <p:nvSpPr>
          <p:cNvPr id="3" name="Rectangle 2"/>
          <p:cNvSpPr/>
          <p:nvPr/>
        </p:nvSpPr>
        <p:spPr>
          <a:xfrm>
            <a:off x="-26894" y="4912436"/>
            <a:ext cx="9144000" cy="2062103"/>
          </a:xfrm>
          <a:prstGeom prst="rect">
            <a:avLst/>
          </a:prstGeom>
        </p:spPr>
        <p:txBody>
          <a:bodyPr wrap="square">
            <a:spAutoFit/>
          </a:bodyPr>
          <a:lstStyle/>
          <a:p>
            <a:r>
              <a:rPr lang="as-IN" sz="3200" dirty="0">
                <a:latin typeface="NikoshBAN" pitchFamily="2" charset="0"/>
                <a:cs typeface="NikoshBAN" pitchFamily="2" charset="0"/>
              </a:rPr>
              <a:t>কোনো কোনো উদ্ভিদের কাক্ষিক মুকুলের বৃদ্ধি যথাযথভাবে না হয়ে একটি পিণ্ডের মতো আকার ধারণ করে। এদের বুলবিল বলে। এসব বুলবিল কিছুদিন পর গাছ থেকে খসে মাটিতে পড়ে এবং নতুন গাছের জন্ম দেয়; যেমন- </a:t>
            </a:r>
            <a:r>
              <a:rPr lang="as-IN" sz="3200" dirty="0">
                <a:effectLst>
                  <a:outerShdw blurRad="38100" dist="38100" dir="2700000" algn="tl">
                    <a:srgbClr val="000000">
                      <a:alpha val="43137"/>
                    </a:srgbClr>
                  </a:outerShdw>
                </a:effectLst>
                <a:latin typeface="NikoshBAN" pitchFamily="2" charset="0"/>
                <a:cs typeface="NikoshBAN" pitchFamily="2" charset="0"/>
              </a:rPr>
              <a:t>চুপড়ি আলু</a:t>
            </a:r>
            <a:r>
              <a:rPr lang="as-IN" sz="3200" dirty="0">
                <a:latin typeface="NikoshBAN" pitchFamily="2" charset="0"/>
                <a:cs typeface="NikoshBAN" pitchFamily="2" charset="0"/>
              </a:rPr>
              <a:t>।</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95896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by="(-#ppt_w*2)" calcmode="lin" valueType="num">
                                      <p:cBhvr rctx="PPT">
                                        <p:cTn id="27" dur="500" autoRev="1" fill="hold">
                                          <p:stCondLst>
                                            <p:cond delay="0"/>
                                          </p:stCondLst>
                                        </p:cTn>
                                        <p:tgtEl>
                                          <p:spTgt spid="3"/>
                                        </p:tgtEl>
                                        <p:attrNameLst>
                                          <p:attrName>ppt_w</p:attrName>
                                        </p:attrNameLst>
                                      </p:cBhvr>
                                    </p:anim>
                                    <p:anim by="(#ppt_w*0.50)" calcmode="lin" valueType="num">
                                      <p:cBhvr>
                                        <p:cTn id="28" dur="500" decel="50000" autoRev="1" fill="hold">
                                          <p:stCondLst>
                                            <p:cond delay="0"/>
                                          </p:stCondLst>
                                        </p:cTn>
                                        <p:tgtEl>
                                          <p:spTgt spid="3"/>
                                        </p:tgtEl>
                                        <p:attrNameLst>
                                          <p:attrName>ppt_x</p:attrName>
                                        </p:attrNameLst>
                                      </p:cBhvr>
                                    </p:anim>
                                    <p:anim from="(-#ppt_h/2)" to="(#ppt_y)" calcmode="lin" valueType="num">
                                      <p:cBhvr>
                                        <p:cTn id="29" dur="1000" fill="hold">
                                          <p:stCondLst>
                                            <p:cond delay="0"/>
                                          </p:stCondLst>
                                        </p:cTn>
                                        <p:tgtEl>
                                          <p:spTgt spid="3"/>
                                        </p:tgtEl>
                                        <p:attrNameLst>
                                          <p:attrName>ppt_y</p:attrName>
                                        </p:attrNameLst>
                                      </p:cBhvr>
                                    </p:anim>
                                    <p:animRot by="21600000">
                                      <p:cBhvr>
                                        <p:cTn id="3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2999" cy="1066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latin typeface="NikoshBAN" pitchFamily="2" charset="0"/>
                <a:cs typeface="NikoshBAN" pitchFamily="2" charset="0"/>
              </a:rPr>
              <a:t>৪.</a:t>
            </a:r>
            <a:r>
              <a:rPr lang="bn-BD" sz="4000" dirty="0" smtClean="0">
                <a:latin typeface="NikoshBAN" pitchFamily="2" charset="0"/>
                <a:cs typeface="NikoshBAN" pitchFamily="2" charset="0"/>
              </a:rPr>
              <a:t>পাতার মাধ্যমে </a:t>
            </a:r>
            <a:endParaRPr lang="en-US" dirty="0">
              <a:latin typeface="NikoshBAN" pitchFamily="2" charset="0"/>
              <a:cs typeface="NikoshBAN" pitchFamily="2" charset="0"/>
            </a:endParaRPr>
          </a:p>
        </p:txBody>
      </p:sp>
      <p:pic>
        <p:nvPicPr>
          <p:cNvPr id="3" name="Picture 2" descr="842383219.jpg"/>
          <p:cNvPicPr>
            <a:picLocks noChangeAspect="1"/>
          </p:cNvPicPr>
          <p:nvPr/>
        </p:nvPicPr>
        <p:blipFill>
          <a:blip r:embed="rId3"/>
          <a:stretch>
            <a:fillRect/>
          </a:stretch>
        </p:blipFill>
        <p:spPr>
          <a:xfrm>
            <a:off x="4343400" y="1327712"/>
            <a:ext cx="4184904" cy="2895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51008"/>
            <a:ext cx="4038600" cy="2944792"/>
          </a:xfrm>
          <a:prstGeom prst="rect">
            <a:avLst/>
          </a:prstGeom>
        </p:spPr>
      </p:pic>
      <p:sp>
        <p:nvSpPr>
          <p:cNvPr id="4" name="Rectangle 3"/>
          <p:cNvSpPr/>
          <p:nvPr/>
        </p:nvSpPr>
        <p:spPr>
          <a:xfrm>
            <a:off x="1863852" y="5486400"/>
            <a:ext cx="7280148" cy="1200329"/>
          </a:xfrm>
          <a:prstGeom prst="rect">
            <a:avLst/>
          </a:prstGeom>
        </p:spPr>
        <p:txBody>
          <a:bodyPr wrap="square">
            <a:spAutoFit/>
          </a:bodyPr>
          <a:lstStyle/>
          <a:p>
            <a:r>
              <a:rPr lang="as-IN" sz="3600" dirty="0">
                <a:latin typeface="NikoshBAN" pitchFamily="2" charset="0"/>
                <a:cs typeface="NikoshBAN" pitchFamily="2" charset="0"/>
              </a:rPr>
              <a:t>কখনো কখনো পাতার কিনারায় মুকুল সৃষ্টি হয়ে নতুন উদ্ভিদ উৎপন্ন হয়। যেমন- </a:t>
            </a:r>
            <a:r>
              <a:rPr lang="as-IN" sz="3600" dirty="0">
                <a:effectLst>
                  <a:outerShdw blurRad="38100" dist="38100" dir="2700000" algn="tl">
                    <a:srgbClr val="000000">
                      <a:alpha val="43137"/>
                    </a:srgbClr>
                  </a:outerShdw>
                </a:effectLst>
                <a:latin typeface="NikoshBAN" pitchFamily="2" charset="0"/>
                <a:cs typeface="NikoshBAN" pitchFamily="2" charset="0"/>
              </a:rPr>
              <a:t>পাথরকুচি</a:t>
            </a:r>
            <a:r>
              <a:rPr lang="as-IN" sz="3600" dirty="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6" name="Rectangle 5"/>
          <p:cNvSpPr/>
          <p:nvPr/>
        </p:nvSpPr>
        <p:spPr>
          <a:xfrm>
            <a:off x="4298576" y="4172634"/>
            <a:ext cx="2334293" cy="646331"/>
          </a:xfrm>
          <a:prstGeom prst="rect">
            <a:avLst/>
          </a:prstGeom>
        </p:spPr>
        <p:txBody>
          <a:bodyPr wrap="none">
            <a:spAutoFit/>
          </a:bodyPr>
          <a:lstStyle/>
          <a:p>
            <a:r>
              <a:rPr lang="as-IN" sz="3600" dirty="0" smtClean="0">
                <a:effectLst>
                  <a:outerShdw blurRad="38100" dist="38100" dir="2700000" algn="tl">
                    <a:srgbClr val="000000">
                      <a:alpha val="43137"/>
                    </a:srgbClr>
                  </a:outerShdw>
                </a:effectLst>
                <a:latin typeface="NikoshBAN" pitchFamily="2" charset="0"/>
                <a:cs typeface="NikoshBAN" pitchFamily="2" charset="0"/>
              </a:rPr>
              <a:t>পাথরকুচি</a:t>
            </a:r>
            <a:r>
              <a:rPr lang="bn-IN" sz="3600" dirty="0" smtClean="0">
                <a:effectLst>
                  <a:outerShdw blurRad="38100" dist="38100" dir="2700000" algn="tl">
                    <a:srgbClr val="000000">
                      <a:alpha val="43137"/>
                    </a:srgbClr>
                  </a:outerShdw>
                </a:effectLst>
                <a:latin typeface="NikoshBAN" pitchFamily="2" charset="0"/>
                <a:cs typeface="NikoshBAN" pitchFamily="2" charset="0"/>
              </a:rPr>
              <a:t> পাতা</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55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by="(-#ppt_w*2)" calcmode="lin" valueType="num">
                                      <p:cBhvr rctx="PPT">
                                        <p:cTn id="33" dur="500" autoRev="1" fill="hold">
                                          <p:stCondLst>
                                            <p:cond delay="0"/>
                                          </p:stCondLst>
                                        </p:cTn>
                                        <p:tgtEl>
                                          <p:spTgt spid="4"/>
                                        </p:tgtEl>
                                        <p:attrNameLst>
                                          <p:attrName>ppt_w</p:attrName>
                                        </p:attrNameLst>
                                      </p:cBhvr>
                                    </p:anim>
                                    <p:anim by="(#ppt_w*0.50)" calcmode="lin" valueType="num">
                                      <p:cBhvr>
                                        <p:cTn id="34" dur="500" decel="50000" autoRev="1" fill="hold">
                                          <p:stCondLst>
                                            <p:cond delay="0"/>
                                          </p:stCondLst>
                                        </p:cTn>
                                        <p:tgtEl>
                                          <p:spTgt spid="4"/>
                                        </p:tgtEl>
                                        <p:attrNameLst>
                                          <p:attrName>ppt_x</p:attrName>
                                        </p:attrNameLst>
                                      </p:cBhvr>
                                    </p:anim>
                                    <p:anim from="(-#ppt_h/2)" to="(#ppt_y)" calcmode="lin" valueType="num">
                                      <p:cBhvr>
                                        <p:cTn id="35" dur="1000" fill="hold">
                                          <p:stCondLst>
                                            <p:cond delay="0"/>
                                          </p:stCondLst>
                                        </p:cTn>
                                        <p:tgtEl>
                                          <p:spTgt spid="4"/>
                                        </p:tgtEl>
                                        <p:attrNameLst>
                                          <p:attrName>ppt_y</p:attrName>
                                        </p:attrNameLst>
                                      </p:cBhvr>
                                    </p:anim>
                                    <p:animRot by="21600000">
                                      <p:cBhvr>
                                        <p:cTn id="36"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52400"/>
            <a:ext cx="6132576"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BD" sz="6000" smtClean="0">
                <a:latin typeface="NikoshBAN" pitchFamily="2" charset="0"/>
                <a:cs typeface="NikoshBAN" pitchFamily="2" charset="0"/>
              </a:rPr>
              <a:t>কৃত্রিম অঙ্গজ প্রজনন </a:t>
            </a:r>
            <a:endParaRPr lang="en-US" sz="6000" dirty="0">
              <a:latin typeface="NikoshBAN" pitchFamily="2" charset="0"/>
              <a:cs typeface="NikoshBAN" pitchFamily="2" charset="0"/>
            </a:endParaRPr>
          </a:p>
        </p:txBody>
      </p:sp>
      <p:sp>
        <p:nvSpPr>
          <p:cNvPr id="3" name="Rectangle 2"/>
          <p:cNvSpPr/>
          <p:nvPr/>
        </p:nvSpPr>
        <p:spPr>
          <a:xfrm>
            <a:off x="3095787" y="1770299"/>
            <a:ext cx="16002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কলম</a:t>
            </a:r>
            <a:endParaRPr lang="en-US"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4" y="1167802"/>
            <a:ext cx="2847975" cy="2057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320202"/>
            <a:ext cx="2857500" cy="1752600"/>
          </a:xfrm>
          <a:prstGeom prst="rect">
            <a:avLst/>
          </a:prstGeom>
        </p:spPr>
      </p:pic>
      <p:sp>
        <p:nvSpPr>
          <p:cNvPr id="4" name="Rectangle 3"/>
          <p:cNvSpPr/>
          <p:nvPr/>
        </p:nvSpPr>
        <p:spPr>
          <a:xfrm>
            <a:off x="78204" y="3749457"/>
            <a:ext cx="9134475" cy="3108543"/>
          </a:xfrm>
          <a:prstGeom prst="rect">
            <a:avLst/>
          </a:prstGeom>
        </p:spPr>
        <p:txBody>
          <a:bodyPr wrap="square">
            <a:spAutoFit/>
          </a:bodyPr>
          <a:lstStyle/>
          <a:p>
            <a:r>
              <a:rPr lang="bn-IN" sz="2800" dirty="0">
                <a:latin typeface="NikoshBAN" pitchFamily="2" charset="0"/>
                <a:cs typeface="NikoshBAN" pitchFamily="2" charset="0"/>
              </a:rPr>
              <a:t>কলম করার জন্য প্রথমে একটি সুস্থ গাছের কচি ও সতেজ শাখা নির্বাচন করতে হবে। উপযুক্ত স্থানে বাকল সামান্য কেটে নিতে হবে। এবার ঐ ক্ষত স্থানটি মাটি ও গোবর মিশিয়ে ভালোভাবে আবৃত করে দিতে হবে। এবার সেলোফেন টেপ অথবা </a:t>
            </a:r>
            <a:r>
              <a:rPr lang="bn-IN" sz="2800" dirty="0" smtClean="0">
                <a:effectLst>
                  <a:outerShdw blurRad="38100" dist="38100" dir="2700000" algn="tl">
                    <a:srgbClr val="000000">
                      <a:alpha val="43137"/>
                    </a:srgbClr>
                  </a:outerShdw>
                </a:effectLst>
                <a:latin typeface="NikoshBAN" pitchFamily="2" charset="0"/>
                <a:cs typeface="NikoshBAN" pitchFamily="2" charset="0"/>
              </a:rPr>
              <a:t>পলিথিন</a:t>
            </a:r>
            <a:r>
              <a:rPr lang="bn-IN" sz="2800" dirty="0">
                <a:latin typeface="NikoshBAN" pitchFamily="2" charset="0"/>
                <a:cs typeface="NikoshBAN" pitchFamily="2" charset="0"/>
              </a:rPr>
              <a:t> </a:t>
            </a:r>
            <a:r>
              <a:rPr lang="bn-IN" sz="2800" dirty="0" smtClean="0">
                <a:latin typeface="NikoshBAN" pitchFamily="2" charset="0"/>
                <a:cs typeface="NikoshBAN" pitchFamily="2" charset="0"/>
              </a:rPr>
              <a:t>দিয়ে </a:t>
            </a:r>
            <a:r>
              <a:rPr lang="bn-IN" sz="2800" dirty="0">
                <a:latin typeface="NikoshBAN" pitchFamily="2" charset="0"/>
                <a:cs typeface="NikoshBAN" pitchFamily="2" charset="0"/>
              </a:rPr>
              <a:t>ঐ স্থানটি মুড়ে দিতে হবে যাতে পানি লেগে মাটি ও গোবরের মিশ্রণ খসে না পড়ে। নিয়মিত পানি দিয়ে এ অংশটি ভিজিয়ে দিতে হবে। এভাবে কিছুদিন রেখে দিলে </a:t>
            </a:r>
            <a:r>
              <a:rPr lang="bn-IN" sz="2800" dirty="0" smtClean="0">
                <a:latin typeface="NikoshBAN" pitchFamily="2" charset="0"/>
                <a:cs typeface="NikoshBAN" pitchFamily="2" charset="0"/>
              </a:rPr>
              <a:t>এ     স্থানে </a:t>
            </a:r>
            <a:r>
              <a:rPr lang="bn-IN" sz="2800" dirty="0">
                <a:latin typeface="NikoshBAN" pitchFamily="2" charset="0"/>
                <a:cs typeface="NikoshBAN" pitchFamily="2" charset="0"/>
              </a:rPr>
              <a:t> </a:t>
            </a:r>
            <a:r>
              <a:rPr lang="bn-IN" sz="2800" dirty="0">
                <a:effectLst>
                  <a:outerShdw blurRad="38100" dist="38100" dir="2700000" algn="tl">
                    <a:srgbClr val="000000">
                      <a:alpha val="43137"/>
                    </a:srgbClr>
                  </a:outerShdw>
                </a:effectLst>
                <a:latin typeface="NikoshBAN" pitchFamily="2" charset="0"/>
                <a:cs typeface="NikoshBAN" pitchFamily="2" charset="0"/>
              </a:rPr>
              <a:t>মূল</a:t>
            </a:r>
            <a:r>
              <a:rPr lang="bn-IN" sz="2800" dirty="0">
                <a:latin typeface="NikoshBAN" pitchFamily="2" charset="0"/>
                <a:cs typeface="NikoshBAN" pitchFamily="2" charset="0"/>
              </a:rPr>
              <a:t> </a:t>
            </a:r>
            <a:r>
              <a:rPr lang="bn-IN" sz="2800" dirty="0" smtClean="0">
                <a:latin typeface="NikoshBAN" pitchFamily="2" charset="0"/>
                <a:cs typeface="NikoshBAN" pitchFamily="2" charset="0"/>
              </a:rPr>
              <a:t>গজাবে । </a:t>
            </a:r>
            <a:r>
              <a:rPr lang="bn-IN" sz="2800" dirty="0">
                <a:latin typeface="NikoshBAN" pitchFamily="2" charset="0"/>
                <a:cs typeface="NikoshBAN" pitchFamily="2" charset="0"/>
              </a:rPr>
              <a:t>এর পরে মূলসহ শাখার এ অংশটি মাতৃউদ্ভিদ থেকে কেটে নিয়ে মাটিতে রোপণ করে দিলে নতুন একটি উদ্ভিদ হিসেবে বেড়ে উঠবে।</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92655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nodeType="clickEffect">
                                  <p:stCondLst>
                                    <p:cond delay="0"/>
                                  </p:stCondLst>
                                  <p:iterate type="lt">
                                    <p:tmPct val="10000"/>
                                  </p:iterate>
                                  <p:childTnLst>
                                    <p:set>
                                      <p:cBhvr>
                                        <p:cTn id="27" dur="1" fill="hold">
                                          <p:stCondLst>
                                            <p:cond delay="0"/>
                                          </p:stCondLst>
                                        </p:cTn>
                                        <p:tgtEl>
                                          <p:spTgt spid="4">
                                            <p:txEl>
                                              <p:pRg st="0" end="0"/>
                                            </p:txEl>
                                          </p:spTgt>
                                        </p:tgtEl>
                                        <p:attrNameLst>
                                          <p:attrName>style.visibility</p:attrName>
                                        </p:attrNameLst>
                                      </p:cBhvr>
                                      <p:to>
                                        <p:strVal val="visible"/>
                                      </p:to>
                                    </p:set>
                                    <p:anim by="(-#ppt_w*2)" calcmode="lin" valueType="num">
                                      <p:cBhvr rctx="PPT">
                                        <p:cTn id="28" dur="500" autoRev="1" fill="hold">
                                          <p:stCondLst>
                                            <p:cond delay="0"/>
                                          </p:stCondLst>
                                        </p:cTn>
                                        <p:tgtEl>
                                          <p:spTgt spid="4">
                                            <p:txEl>
                                              <p:pRg st="0" end="0"/>
                                            </p:txEl>
                                          </p:spTgt>
                                        </p:tgtEl>
                                        <p:attrNameLst>
                                          <p:attrName>ppt_w</p:attrName>
                                        </p:attrNameLst>
                                      </p:cBhvr>
                                    </p:anim>
                                    <p:anim by="(#ppt_w*0.50)" calcmode="lin" valueType="num">
                                      <p:cBhvr>
                                        <p:cTn id="29" dur="500" decel="50000" autoRev="1" fill="hold">
                                          <p:stCondLst>
                                            <p:cond delay="0"/>
                                          </p:stCondLst>
                                        </p:cTn>
                                        <p:tgtEl>
                                          <p:spTgt spid="4">
                                            <p:txEl>
                                              <p:pRg st="0" end="0"/>
                                            </p:txEl>
                                          </p:spTgt>
                                        </p:tgtEl>
                                        <p:attrNameLst>
                                          <p:attrName>ppt_x</p:attrName>
                                        </p:attrNameLst>
                                      </p:cBhvr>
                                    </p:anim>
                                    <p:anim from="(-#ppt_h/2)" to="(#ppt_y)" calcmode="lin" valueType="num">
                                      <p:cBhvr>
                                        <p:cTn id="30" dur="1000" fill="hold">
                                          <p:stCondLst>
                                            <p:cond delay="0"/>
                                          </p:stCondLst>
                                        </p:cTn>
                                        <p:tgtEl>
                                          <p:spTgt spid="4">
                                            <p:txEl>
                                              <p:pRg st="0" end="0"/>
                                            </p:txEl>
                                          </p:spTgt>
                                        </p:tgtEl>
                                        <p:attrNameLst>
                                          <p:attrName>ppt_y</p:attrName>
                                        </p:attrNameLst>
                                      </p:cBhvr>
                                    </p:anim>
                                    <p:animRot by="21600000">
                                      <p:cBhvr>
                                        <p:cTn id="31" dur="1000" fill="hold">
                                          <p:stCondLst>
                                            <p:cond delay="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152400"/>
            <a:ext cx="6132576" cy="762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BD" sz="6000" smtClean="0">
                <a:latin typeface="NikoshBAN" pitchFamily="2" charset="0"/>
                <a:cs typeface="NikoshBAN" pitchFamily="2" charset="0"/>
              </a:rPr>
              <a:t>কৃত্রিম অঙ্গজ প্রজনন </a:t>
            </a:r>
            <a:endParaRPr lang="en-US" sz="6000" dirty="0">
              <a:latin typeface="NikoshBAN" pitchFamily="2" charset="0"/>
              <a:cs typeface="NikoshBAN" pitchFamily="2" charset="0"/>
            </a:endParaRPr>
          </a:p>
        </p:txBody>
      </p:sp>
      <p:sp>
        <p:nvSpPr>
          <p:cNvPr id="4" name="Rectangle 3"/>
          <p:cNvSpPr/>
          <p:nvPr/>
        </p:nvSpPr>
        <p:spPr>
          <a:xfrm>
            <a:off x="1600200" y="4312859"/>
            <a:ext cx="1524000" cy="6096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bn-BD" sz="3600" dirty="0" smtClean="0">
                <a:solidFill>
                  <a:srgbClr val="FF0000"/>
                </a:solidFill>
                <a:latin typeface="NikoshBAN" pitchFamily="2" charset="0"/>
                <a:cs typeface="NikoshBAN" pitchFamily="2" charset="0"/>
              </a:rPr>
              <a:t>কাটিং</a:t>
            </a:r>
            <a:endParaRPr lang="en-US" dirty="0">
              <a:solidFill>
                <a:srgbClr val="FF0000"/>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960184"/>
            <a:ext cx="4612481" cy="2657475"/>
          </a:xfrm>
          <a:prstGeom prst="rect">
            <a:avLst/>
          </a:prstGeom>
        </p:spPr>
      </p:pic>
      <p:sp>
        <p:nvSpPr>
          <p:cNvPr id="3" name="Rectangle 2"/>
          <p:cNvSpPr/>
          <p:nvPr/>
        </p:nvSpPr>
        <p:spPr>
          <a:xfrm>
            <a:off x="0" y="5103674"/>
            <a:ext cx="9143999" cy="1754326"/>
          </a:xfrm>
          <a:prstGeom prst="rect">
            <a:avLst/>
          </a:prstGeom>
        </p:spPr>
        <p:txBody>
          <a:bodyPr wrap="square">
            <a:spAutoFit/>
          </a:bodyPr>
          <a:lstStyle/>
          <a:p>
            <a:r>
              <a:rPr lang="as-IN" sz="3600" dirty="0">
                <a:latin typeface="NikoshBAN" pitchFamily="2" charset="0"/>
                <a:cs typeface="NikoshBAN" pitchFamily="2" charset="0"/>
              </a:rPr>
              <a:t>আমরা জানি, গোলাপের ডাল কেটে ভেজা মাটিতে পুঁতে দিলে কিছুদিনের মধ্যেই তা থেকে নতুন</a:t>
            </a:r>
            <a:r>
              <a:rPr lang="as-IN" sz="3600" dirty="0">
                <a:effectLst>
                  <a:outerShdw blurRad="38100" dist="38100" dir="2700000" algn="tl">
                    <a:srgbClr val="000000">
                      <a:alpha val="43137"/>
                    </a:srgbClr>
                  </a:outerShdw>
                </a:effectLst>
                <a:latin typeface="NikoshBAN" pitchFamily="2" charset="0"/>
                <a:cs typeface="NikoshBAN" pitchFamily="2" charset="0"/>
              </a:rPr>
              <a:t> কুঁড়ি</a:t>
            </a:r>
            <a:r>
              <a:rPr lang="as-IN" sz="3600" dirty="0">
                <a:latin typeface="NikoshBAN" pitchFamily="2" charset="0"/>
                <a:cs typeface="NikoshBAN" pitchFamily="2" charset="0"/>
              </a:rPr>
              <a:t> উৎপন্ন হয়। এসব কুঁড়ি বড় হয়ে একটি নতুন </a:t>
            </a:r>
            <a:r>
              <a:rPr lang="as-IN" sz="3600" dirty="0">
                <a:effectLst>
                  <a:outerShdw blurRad="38100" dist="38100" dir="2700000" algn="tl">
                    <a:srgbClr val="000000">
                      <a:alpha val="43137"/>
                    </a:srgbClr>
                  </a:outerShdw>
                </a:effectLst>
                <a:latin typeface="NikoshBAN" pitchFamily="2" charset="0"/>
                <a:cs typeface="NikoshBAN" pitchFamily="2" charset="0"/>
              </a:rPr>
              <a:t>গোলাপ</a:t>
            </a:r>
            <a:r>
              <a:rPr lang="as-IN" sz="3600" dirty="0">
                <a:latin typeface="NikoshBAN" pitchFamily="2" charset="0"/>
                <a:cs typeface="NikoshBAN" pitchFamily="2" charset="0"/>
              </a:rPr>
              <a:t> গাছ উৎপন্ন করে।</a:t>
            </a:r>
            <a:endParaRPr lang="en-US" sz="3600" dirty="0">
              <a:latin typeface="NikoshBAN" pitchFamily="2" charset="0"/>
              <a:cs typeface="NikoshBAN" pitchFamily="2"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942254"/>
            <a:ext cx="2743200" cy="2324945"/>
          </a:xfrm>
          <a:prstGeom prst="rect">
            <a:avLst/>
          </a:prstGeom>
        </p:spPr>
      </p:pic>
    </p:spTree>
    <p:extLst>
      <p:ext uri="{BB962C8B-B14F-4D97-AF65-F5344CB8AC3E}">
        <p14:creationId xmlns:p14="http://schemas.microsoft.com/office/powerpoint/2010/main" val="339093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nodeType="clickEffect">
                                  <p:stCondLst>
                                    <p:cond delay="0"/>
                                  </p:stCondLst>
                                  <p:iterate type="lt">
                                    <p:tmPct val="10000"/>
                                  </p:iterate>
                                  <p:childTnLst>
                                    <p:set>
                                      <p:cBhvr>
                                        <p:cTn id="31" dur="1" fill="hold">
                                          <p:stCondLst>
                                            <p:cond delay="0"/>
                                          </p:stCondLst>
                                        </p:cTn>
                                        <p:tgtEl>
                                          <p:spTgt spid="3">
                                            <p:txEl>
                                              <p:pRg st="0" end="0"/>
                                            </p:txEl>
                                          </p:spTgt>
                                        </p:tgtEl>
                                        <p:attrNameLst>
                                          <p:attrName>style.visibility</p:attrName>
                                        </p:attrNameLst>
                                      </p:cBhvr>
                                      <p:to>
                                        <p:strVal val="visible"/>
                                      </p:to>
                                    </p:set>
                                    <p:anim by="(-#ppt_w*2)" calcmode="lin" valueType="num">
                                      <p:cBhvr rctx="PPT">
                                        <p:cTn id="32" dur="500" autoRev="1" fill="hold">
                                          <p:stCondLst>
                                            <p:cond delay="0"/>
                                          </p:stCondLst>
                                        </p:cTn>
                                        <p:tgtEl>
                                          <p:spTgt spid="3">
                                            <p:txEl>
                                              <p:pRg st="0" end="0"/>
                                            </p:txEl>
                                          </p:spTgt>
                                        </p:tgtEl>
                                        <p:attrNameLst>
                                          <p:attrName>ppt_w</p:attrName>
                                        </p:attrNameLst>
                                      </p:cBhvr>
                                    </p:anim>
                                    <p:anim by="(#ppt_w*0.50)" calcmode="lin" valueType="num">
                                      <p:cBhvr>
                                        <p:cTn id="33" dur="500" decel="50000" autoRev="1" fill="hold">
                                          <p:stCondLst>
                                            <p:cond delay="0"/>
                                          </p:stCondLst>
                                        </p:cTn>
                                        <p:tgtEl>
                                          <p:spTgt spid="3">
                                            <p:txEl>
                                              <p:pRg st="0" end="0"/>
                                            </p:txEl>
                                          </p:spTgt>
                                        </p:tgtEl>
                                        <p:attrNameLst>
                                          <p:attrName>ppt_x</p:attrName>
                                        </p:attrNameLst>
                                      </p:cBhvr>
                                    </p:anim>
                                    <p:anim from="(-#ppt_h/2)" to="(#ppt_y)" calcmode="lin" valueType="num">
                                      <p:cBhvr>
                                        <p:cTn id="34" dur="1000" fill="hold">
                                          <p:stCondLst>
                                            <p:cond delay="0"/>
                                          </p:stCondLst>
                                        </p:cTn>
                                        <p:tgtEl>
                                          <p:spTgt spid="3">
                                            <p:txEl>
                                              <p:pRg st="0" end="0"/>
                                            </p:txEl>
                                          </p:spTgt>
                                        </p:tgtEl>
                                        <p:attrNameLst>
                                          <p:attrName>ppt_y</p:attrName>
                                        </p:attrNameLst>
                                      </p:cBhvr>
                                    </p:anim>
                                    <p:animRot by="21600000">
                                      <p:cBhvr>
                                        <p:cTn id="3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297" y="2362200"/>
            <a:ext cx="8762999" cy="662138"/>
          </a:xfrm>
          <a:prstGeom prst="rect">
            <a:avLst/>
          </a:prstGeom>
        </p:spPr>
        <p:txBody>
          <a:bodyPr wrap="square" lIns="107094" tIns="53547" rIns="107094" bIns="53547">
            <a:spAutoFit/>
          </a:bodyPr>
          <a:lstStyle/>
          <a:p>
            <a:r>
              <a:rPr lang="bn-IN" sz="3600" dirty="0" smtClean="0">
                <a:latin typeface="NikoshBAN" pitchFamily="2" charset="0"/>
                <a:cs typeface="NikoshBAN" pitchFamily="2" charset="0"/>
              </a:rPr>
              <a:t>বিভিন্ন </a:t>
            </a:r>
            <a:r>
              <a:rPr lang="bn-IN" sz="3600" dirty="0">
                <a:latin typeface="NikoshBAN" pitchFamily="2" charset="0"/>
                <a:cs typeface="NikoshBAN" pitchFamily="2" charset="0"/>
              </a:rPr>
              <a:t>প্রকার </a:t>
            </a:r>
            <a:r>
              <a:rPr lang="bn-IN" sz="3600" dirty="0" smtClean="0">
                <a:latin typeface="NikoshBAN" pitchFamily="2" charset="0"/>
                <a:cs typeface="NikoshBAN" pitchFamily="2" charset="0"/>
              </a:rPr>
              <a:t>প্রাকৃতিক অঙ্গজ </a:t>
            </a:r>
            <a:r>
              <a:rPr lang="bn-IN" sz="3600" dirty="0">
                <a:latin typeface="NikoshBAN" pitchFamily="2" charset="0"/>
                <a:cs typeface="NikoshBAN" pitchFamily="2" charset="0"/>
              </a:rPr>
              <a:t>প্রজনন উদাহরণসহ ব্যাখ্যা কর। </a:t>
            </a:r>
            <a:endParaRPr lang="en-US" sz="3600" dirty="0"/>
          </a:p>
        </p:txBody>
      </p:sp>
      <p:sp>
        <p:nvSpPr>
          <p:cNvPr id="5" name="Rectangle 4"/>
          <p:cNvSpPr/>
          <p:nvPr/>
        </p:nvSpPr>
        <p:spPr>
          <a:xfrm>
            <a:off x="1905000" y="497477"/>
            <a:ext cx="2418806" cy="908359"/>
          </a:xfrm>
          <a:prstGeom prst="rect">
            <a:avLst/>
          </a:prstGeom>
        </p:spPr>
        <p:txBody>
          <a:bodyPr wrap="none" lIns="107094" tIns="53547" rIns="107094" bIns="53547">
            <a:spAutoFit/>
          </a:bodyPr>
          <a:lstStyle/>
          <a:p>
            <a:r>
              <a:rPr lang="bn-IN" sz="5200" dirty="0" smtClean="0">
                <a:latin typeface="NikoshBAN" pitchFamily="2" charset="0"/>
                <a:cs typeface="NikoshBAN" pitchFamily="2" charset="0"/>
              </a:rPr>
              <a:t>দলীয় </a:t>
            </a:r>
            <a:r>
              <a:rPr lang="bn-IN" sz="5200" dirty="0">
                <a:latin typeface="NikoshBAN" pitchFamily="2" charset="0"/>
                <a:cs typeface="NikoshBAN" pitchFamily="2" charset="0"/>
              </a:rPr>
              <a:t>কাজ</a:t>
            </a:r>
            <a:endParaRPr lang="en-US" sz="5200" dirty="0"/>
          </a:p>
        </p:txBody>
      </p:sp>
      <p:sp>
        <p:nvSpPr>
          <p:cNvPr id="6" name="Rectangle 5"/>
          <p:cNvSpPr/>
          <p:nvPr/>
        </p:nvSpPr>
        <p:spPr>
          <a:xfrm>
            <a:off x="5105400" y="612893"/>
            <a:ext cx="2673684" cy="677526"/>
          </a:xfrm>
          <a:prstGeom prst="rect">
            <a:avLst/>
          </a:prstGeom>
          <a:ln w="19050">
            <a:solidFill>
              <a:schemeClr val="tx1"/>
            </a:solidFill>
          </a:ln>
        </p:spPr>
        <p:txBody>
          <a:bodyPr wrap="none" lIns="107094" tIns="53547" rIns="107094" bIns="53547">
            <a:spAutoFit/>
          </a:bodyPr>
          <a:lstStyle/>
          <a:p>
            <a:r>
              <a:rPr lang="bn-IN" sz="3700" dirty="0">
                <a:latin typeface="NikoshBAN" pitchFamily="2" charset="0"/>
                <a:cs typeface="NikoshBAN" pitchFamily="2" charset="0"/>
              </a:rPr>
              <a:t>সময়ঃ </a:t>
            </a:r>
            <a:r>
              <a:rPr lang="bn-IN" sz="3700" dirty="0" smtClean="0">
                <a:latin typeface="NikoshBAN" pitchFamily="2" charset="0"/>
                <a:cs typeface="NikoshBAN" pitchFamily="2" charset="0"/>
              </a:rPr>
              <a:t>১০মিনিট</a:t>
            </a:r>
            <a:r>
              <a:rPr lang="bn-IN" sz="3700" dirty="0">
                <a:latin typeface="NikoshBAN" pitchFamily="2" charset="0"/>
                <a:cs typeface="NikoshBAN" pitchFamily="2" charset="0"/>
              </a:rPr>
              <a:t>।</a:t>
            </a:r>
            <a:endParaRPr lang="en-US" sz="3700" dirty="0"/>
          </a:p>
        </p:txBody>
      </p:sp>
    </p:spTree>
    <p:extLst>
      <p:ext uri="{BB962C8B-B14F-4D97-AF65-F5344CB8AC3E}">
        <p14:creationId xmlns:p14="http://schemas.microsoft.com/office/powerpoint/2010/main" val="35505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7679" y="0"/>
            <a:ext cx="1921875" cy="969914"/>
          </a:xfrm>
          <a:prstGeom prst="rect">
            <a:avLst/>
          </a:prstGeom>
        </p:spPr>
        <p:txBody>
          <a:bodyPr wrap="none" lIns="107094" tIns="53547" rIns="107094" bIns="53547">
            <a:spAutoFit/>
          </a:bodyPr>
          <a:lstStyle/>
          <a:p>
            <a:pPr lvl="0" algn="ctr">
              <a:spcBef>
                <a:spcPct val="0"/>
              </a:spcBef>
              <a:defRPr/>
            </a:pPr>
            <a:r>
              <a:rPr lang="bn-BD" sz="5600" b="1" dirty="0">
                <a:ln w="6350">
                  <a:noFill/>
                </a:ln>
                <a:effectLst>
                  <a:outerShdw blurRad="114300" dist="101600" dir="2700000" algn="tl" rotWithShape="0">
                    <a:srgbClr val="000000">
                      <a:alpha val="40000"/>
                    </a:srgbClr>
                  </a:outerShdw>
                </a:effectLst>
                <a:latin typeface="NikoshBAN" pitchFamily="2" charset="0"/>
                <a:cs typeface="NikoshBAN" pitchFamily="2" charset="0"/>
              </a:rPr>
              <a:t>মূল্যায়ন</a:t>
            </a:r>
            <a:endParaRPr lang="en-US" sz="5600" b="1" dirty="0">
              <a:ln w="6350">
                <a:noFill/>
              </a:ln>
              <a:effectLst>
                <a:outerShdw blurRad="114300" dist="101600" dir="27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815272" y="1981200"/>
            <a:ext cx="7562200" cy="831415"/>
          </a:xfrm>
          <a:prstGeom prst="rect">
            <a:avLst/>
          </a:prstGeom>
        </p:spPr>
        <p:txBody>
          <a:bodyPr wrap="none" lIns="107094" tIns="53547" rIns="107094" bIns="53547">
            <a:spAutoFit/>
          </a:bodyPr>
          <a:lstStyle/>
          <a:p>
            <a:pPr marL="669342" indent="-669342" algn="ctr">
              <a:spcBef>
                <a:spcPct val="0"/>
              </a:spcBef>
              <a:buFont typeface="Wingdings" pitchFamily="2" charset="2"/>
              <a:buChar char="v"/>
              <a:defRPr/>
            </a:pPr>
            <a:r>
              <a:rPr lang="bn-IN" sz="4700" b="1" dirty="0">
                <a:ln w="6350">
                  <a:noFill/>
                </a:ln>
                <a:effectLst>
                  <a:outerShdw blurRad="114300" dist="101600" dir="2700000" algn="tl" rotWithShape="0">
                    <a:srgbClr val="000000">
                      <a:alpha val="40000"/>
                    </a:srgbClr>
                  </a:outerShdw>
                </a:effectLst>
                <a:latin typeface="NikoshBAN" pitchFamily="2" charset="0"/>
                <a:cs typeface="NikoshBAN" pitchFamily="2" charset="0"/>
              </a:rPr>
              <a:t>অযৌন প্রজনন কত প্রকার ও কী কী?</a:t>
            </a:r>
            <a:endParaRPr lang="en-US" sz="4700" b="1" dirty="0">
              <a:ln w="6350">
                <a:noFill/>
              </a:ln>
              <a:effectLst>
                <a:outerShdw blurRad="114300" dist="101600" dir="2700000" algn="tl" rotWithShape="0">
                  <a:srgbClr val="000000">
                    <a:alpha val="40000"/>
                  </a:srgbClr>
                </a:outerShdw>
              </a:effectLst>
              <a:latin typeface="NikoshBAN" pitchFamily="2" charset="0"/>
              <a:cs typeface="NikoshBAN" pitchFamily="2" charset="0"/>
            </a:endParaRPr>
          </a:p>
        </p:txBody>
      </p:sp>
      <p:sp>
        <p:nvSpPr>
          <p:cNvPr id="4" name="Rectangle 3"/>
          <p:cNvSpPr/>
          <p:nvPr/>
        </p:nvSpPr>
        <p:spPr>
          <a:xfrm>
            <a:off x="1865119" y="3199982"/>
            <a:ext cx="6306088" cy="831415"/>
          </a:xfrm>
          <a:prstGeom prst="rect">
            <a:avLst/>
          </a:prstGeom>
        </p:spPr>
        <p:txBody>
          <a:bodyPr wrap="none" lIns="107094" tIns="53547" rIns="107094" bIns="53547">
            <a:spAutoFit/>
          </a:bodyPr>
          <a:lstStyle/>
          <a:p>
            <a:pPr algn="ctr">
              <a:spcBef>
                <a:spcPct val="0"/>
              </a:spcBef>
              <a:defRPr/>
            </a:pPr>
            <a:r>
              <a:rPr lang="bn-IN" sz="4700" b="1" dirty="0" smtClean="0">
                <a:ln w="6350">
                  <a:noFill/>
                </a:ln>
                <a:effectLst>
                  <a:outerShdw blurRad="114300" dist="101600" dir="2700000" algn="tl" rotWithShape="0">
                    <a:srgbClr val="000000">
                      <a:alpha val="40000"/>
                    </a:srgbClr>
                  </a:outerShdw>
                </a:effectLst>
                <a:latin typeface="NikoshBAN" pitchFamily="2" charset="0"/>
                <a:cs typeface="NikoshBAN" pitchFamily="2" charset="0"/>
              </a:rPr>
              <a:t>এর কোন পদ্ধতিতে প্রজনন ঘটে? </a:t>
            </a:r>
            <a:endParaRPr lang="en-US" sz="4700" b="1" dirty="0">
              <a:ln w="6350">
                <a:noFill/>
              </a:ln>
              <a:effectLst>
                <a:outerShdw blurRad="114300" dist="101600" dir="2700000" algn="tl" rotWithShape="0">
                  <a:srgbClr val="000000">
                    <a:alpha val="40000"/>
                  </a:srgbClr>
                </a:outerShdw>
              </a:effectLst>
              <a:latin typeface="NikoshBAN" pitchFamily="2" charset="0"/>
              <a:cs typeface="NikoshBAN" pitchFamily="2" charset="0"/>
            </a:endParaRPr>
          </a:p>
        </p:txBody>
      </p:sp>
      <p:pic>
        <p:nvPicPr>
          <p:cNvPr id="5" name="Picture 3" descr="E:\Images\Science\colocassia.jpg"/>
          <p:cNvPicPr>
            <a:picLocks noChangeAspect="1" noChangeArrowheads="1"/>
          </p:cNvPicPr>
          <p:nvPr/>
        </p:nvPicPr>
        <p:blipFill>
          <a:blip r:embed="rId3">
            <a:clrChange>
              <a:clrFrom>
                <a:srgbClr val="F2F3EE"/>
              </a:clrFrom>
              <a:clrTo>
                <a:srgbClr val="F2F3EE">
                  <a:alpha val="0"/>
                </a:srgbClr>
              </a:clrTo>
            </a:clrChange>
            <a:extLst>
              <a:ext uri="{28A0092B-C50C-407E-A947-70E740481C1C}">
                <a14:useLocalDpi xmlns:a14="http://schemas.microsoft.com/office/drawing/2010/main" val="0"/>
              </a:ext>
            </a:extLst>
          </a:blip>
          <a:srcRect/>
          <a:stretch>
            <a:fillRect/>
          </a:stretch>
        </p:blipFill>
        <p:spPr bwMode="auto">
          <a:xfrm>
            <a:off x="432559" y="2987040"/>
            <a:ext cx="1524000" cy="12573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5272" y="1043552"/>
            <a:ext cx="2854824" cy="785248"/>
          </a:xfrm>
          <a:prstGeom prst="rect">
            <a:avLst/>
          </a:prstGeom>
        </p:spPr>
        <p:txBody>
          <a:bodyPr wrap="none" lIns="107094" tIns="53547" rIns="107094" bIns="53547">
            <a:spAutoFit/>
          </a:bodyPr>
          <a:lstStyle/>
          <a:p>
            <a:pPr marL="571500" indent="-571500" algn="ctr">
              <a:spcBef>
                <a:spcPct val="0"/>
              </a:spcBef>
              <a:buFont typeface="Wingdings" pitchFamily="2" charset="2"/>
              <a:buChar char="v"/>
              <a:defRPr/>
            </a:pPr>
            <a:r>
              <a:rPr lang="bn-IN" sz="4400" b="1" dirty="0" smtClean="0">
                <a:ln w="6350">
                  <a:noFill/>
                </a:ln>
                <a:effectLst>
                  <a:outerShdw blurRad="114300" dist="101600" dir="2700000" algn="tl" rotWithShape="0">
                    <a:srgbClr val="000000">
                      <a:alpha val="40000"/>
                    </a:srgbClr>
                  </a:outerShdw>
                </a:effectLst>
                <a:latin typeface="NikoshBAN" pitchFamily="2" charset="0"/>
                <a:cs typeface="NikoshBAN" pitchFamily="2" charset="0"/>
              </a:rPr>
              <a:t>শল্কপত্র কী?</a:t>
            </a:r>
            <a:endParaRPr lang="en-US" sz="4400" b="1" dirty="0">
              <a:ln w="6350">
                <a:noFill/>
              </a:ln>
              <a:effectLst>
                <a:outerShdw blurRad="114300" dist="101600" dir="2700000" algn="tl" rotWithShape="0">
                  <a:srgbClr val="000000">
                    <a:alpha val="40000"/>
                  </a:srgbClr>
                </a:outerShdw>
              </a:effectLst>
              <a:latin typeface="NikoshBAN" pitchFamily="2" charset="0"/>
              <a:cs typeface="NikoshBAN" pitchFamily="2" charset="0"/>
            </a:endParaRPr>
          </a:p>
        </p:txBody>
      </p:sp>
      <p:sp>
        <p:nvSpPr>
          <p:cNvPr id="7" name="Rectangle 6"/>
          <p:cNvSpPr/>
          <p:nvPr/>
        </p:nvSpPr>
        <p:spPr>
          <a:xfrm>
            <a:off x="0" y="4495799"/>
            <a:ext cx="9078213" cy="723693"/>
          </a:xfrm>
          <a:prstGeom prst="rect">
            <a:avLst/>
          </a:prstGeom>
        </p:spPr>
        <p:txBody>
          <a:bodyPr wrap="square" lIns="107094" tIns="53547" rIns="107094" bIns="53547">
            <a:spAutoFit/>
          </a:bodyPr>
          <a:lstStyle/>
          <a:p>
            <a:pPr marL="669342" indent="-669342" algn="ctr">
              <a:spcBef>
                <a:spcPct val="0"/>
              </a:spcBef>
              <a:buFont typeface="Wingdings" pitchFamily="2" charset="2"/>
              <a:buChar char="v"/>
              <a:defRPr/>
            </a:pPr>
            <a:r>
              <a:rPr lang="bn-IN" sz="4000" b="1" dirty="0" smtClean="0">
                <a:ln w="6350">
                  <a:noFill/>
                </a:ln>
                <a:effectLst>
                  <a:outerShdw blurRad="114300" dist="101600" dir="2700000" algn="tl" rotWithShape="0">
                    <a:srgbClr val="000000">
                      <a:alpha val="40000"/>
                    </a:srgbClr>
                  </a:outerShdw>
                </a:effectLst>
                <a:latin typeface="NikoshBAN" pitchFamily="2" charset="0"/>
                <a:cs typeface="NikoshBAN" pitchFamily="2" charset="0"/>
              </a:rPr>
              <a:t>কাক্ষিক মুকুলের সাহায্যে কোন উদ্ভিদ প্রজনন ঘটায় ? </a:t>
            </a:r>
            <a:endParaRPr lang="en-US" sz="4000" b="1" dirty="0">
              <a:ln w="6350">
                <a:noFill/>
              </a:ln>
              <a:effectLst>
                <a:outerShdw blurRad="114300" dist="101600" dir="2700000" algn="tl" rotWithShape="0">
                  <a:srgbClr val="000000">
                    <a:alpha val="4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02303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1000"/>
                                        <p:tgtEl>
                                          <p:spTgt spid="7">
                                            <p:txEl>
                                              <p:pRg st="0" end="0"/>
                                            </p:txEl>
                                          </p:spTgt>
                                        </p:tgtEl>
                                      </p:cBhvr>
                                    </p:animEffect>
                                    <p:anim calcmode="lin" valueType="num">
                                      <p:cBhvr>
                                        <p:cTn id="3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5318" y="1240826"/>
            <a:ext cx="4572000" cy="2862322"/>
          </a:xfrm>
          <a:prstGeom prst="rect">
            <a:avLst/>
          </a:prstGeom>
        </p:spPr>
        <p:txBody>
          <a:bodyPr>
            <a:spAutoFit/>
          </a:bodyPr>
          <a:lstStyle/>
          <a:p>
            <a:r>
              <a:rPr lang="bn-IN" sz="3600" dirty="0">
                <a:latin typeface="NikoshBAN" pitchFamily="2" charset="0"/>
                <a:cs typeface="NikoshBAN" pitchFamily="2" charset="0"/>
              </a:rPr>
              <a:t>নতুন শব্দঃ</a:t>
            </a:r>
          </a:p>
          <a:p>
            <a:pPr marL="285750" indent="-285750">
              <a:buFont typeface="Wingdings" pitchFamily="2" charset="2"/>
              <a:buChar char="v"/>
            </a:pPr>
            <a:r>
              <a:rPr lang="bn-IN" sz="3600" dirty="0">
                <a:latin typeface="NikoshBAN" pitchFamily="2" charset="0"/>
                <a:cs typeface="NikoshBAN" pitchFamily="2" charset="0"/>
              </a:rPr>
              <a:t> স্পোর</a:t>
            </a:r>
          </a:p>
          <a:p>
            <a:pPr marL="285750" indent="-285750">
              <a:buFont typeface="Wingdings" pitchFamily="2" charset="2"/>
              <a:buChar char="v"/>
            </a:pPr>
            <a:r>
              <a:rPr lang="bn-IN" sz="3600" dirty="0">
                <a:latin typeface="NikoshBAN" pitchFamily="2" charset="0"/>
                <a:cs typeface="NikoshBAN" pitchFamily="2" charset="0"/>
              </a:rPr>
              <a:t>কনিডিয়াম</a:t>
            </a:r>
          </a:p>
          <a:p>
            <a:pPr marL="285750" indent="-285750">
              <a:buFont typeface="Wingdings" pitchFamily="2" charset="2"/>
              <a:buChar char="v"/>
            </a:pPr>
            <a:r>
              <a:rPr lang="bn-IN" sz="3600" dirty="0">
                <a:latin typeface="NikoshBAN" pitchFamily="2" charset="0"/>
                <a:cs typeface="NikoshBAN" pitchFamily="2" charset="0"/>
              </a:rPr>
              <a:t>মিউকর</a:t>
            </a:r>
          </a:p>
          <a:p>
            <a:pPr marL="285750" indent="-285750">
              <a:buFont typeface="Wingdings" pitchFamily="2" charset="2"/>
              <a:buChar char="v"/>
            </a:pPr>
            <a:r>
              <a:rPr lang="bn-IN" sz="3600" dirty="0">
                <a:latin typeface="NikoshBAN" pitchFamily="2" charset="0"/>
                <a:cs typeface="NikoshBAN" pitchFamily="2" charset="0"/>
              </a:rPr>
              <a:t>পেনিসিলিয়াম</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943276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em_Cutting.jpg"/>
          <p:cNvPicPr>
            <a:picLocks noChangeAspect="1"/>
          </p:cNvPicPr>
          <p:nvPr/>
        </p:nvPicPr>
        <p:blipFill rotWithShape="1">
          <a:blip r:embed="rId3" cstate="print"/>
          <a:srcRect l="8829" r="11234"/>
          <a:stretch/>
        </p:blipFill>
        <p:spPr>
          <a:xfrm>
            <a:off x="5743414" y="2895600"/>
            <a:ext cx="2867186" cy="2057400"/>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5046" r="7450"/>
          <a:stretch/>
        </p:blipFill>
        <p:spPr>
          <a:xfrm>
            <a:off x="5709834" y="281481"/>
            <a:ext cx="2867186" cy="216489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2029" r="7985"/>
          <a:stretch/>
        </p:blipFill>
        <p:spPr>
          <a:xfrm>
            <a:off x="357749" y="2929180"/>
            <a:ext cx="2614051" cy="2057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042" y="245318"/>
            <a:ext cx="2612758" cy="2170063"/>
          </a:xfrm>
          <a:prstGeom prst="rect">
            <a:avLst/>
          </a:prstGeom>
        </p:spPr>
      </p:pic>
      <p:sp>
        <p:nvSpPr>
          <p:cNvPr id="2" name="Title 1"/>
          <p:cNvSpPr txBox="1">
            <a:spLocks/>
          </p:cNvSpPr>
          <p:nvPr/>
        </p:nvSpPr>
        <p:spPr>
          <a:xfrm>
            <a:off x="0" y="2246420"/>
            <a:ext cx="9144000" cy="708819"/>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BD" sz="4800" dirty="0" smtClean="0">
                <a:solidFill>
                  <a:srgbClr val="FF0000"/>
                </a:solidFill>
                <a:latin typeface="NikoshBAN" pitchFamily="2" charset="0"/>
                <a:cs typeface="NikoshBAN" pitchFamily="2" charset="0"/>
              </a:rPr>
              <a:t>ছবিতে কি দেখতে পাচ্ছ </a:t>
            </a:r>
            <a:r>
              <a:rPr lang="bn-BD" sz="4800" dirty="0" smtClean="0">
                <a:solidFill>
                  <a:srgbClr val="FF0000"/>
                </a:solidFill>
                <a:latin typeface="Shonar Bangla" pitchFamily="34" charset="0"/>
                <a:cs typeface="Shonar Bangla" pitchFamily="34" charset="0"/>
              </a:rPr>
              <a:t>? </a:t>
            </a:r>
            <a:endParaRPr lang="en-US" sz="4800" dirty="0">
              <a:solidFill>
                <a:srgbClr val="FF0000"/>
              </a:solidFill>
              <a:latin typeface="Shonar Bangla" pitchFamily="34" charset="0"/>
              <a:cs typeface="Shonar Bangla"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6821" y="2929180"/>
            <a:ext cx="2173379" cy="2057400"/>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t="20202" r="24479" b="10364"/>
          <a:stretch/>
        </p:blipFill>
        <p:spPr>
          <a:xfrm>
            <a:off x="3231070" y="245318"/>
            <a:ext cx="2384159" cy="2131281"/>
          </a:xfrm>
          <a:prstGeom prst="rect">
            <a:avLst/>
          </a:prstGeom>
        </p:spPr>
      </p:pic>
      <p:sp>
        <p:nvSpPr>
          <p:cNvPr id="9" name="Rectangle 8"/>
          <p:cNvSpPr/>
          <p:nvPr/>
        </p:nvSpPr>
        <p:spPr>
          <a:xfrm>
            <a:off x="2082484" y="5007419"/>
            <a:ext cx="4225837" cy="646331"/>
          </a:xfrm>
          <a:prstGeom prst="rect">
            <a:avLst/>
          </a:prstGeom>
          <a:solidFill>
            <a:schemeClr val="accent3"/>
          </a:solidFill>
        </p:spPr>
        <p:txBody>
          <a:bodyPr wrap="none">
            <a:spAutoFit/>
          </a:bodyPr>
          <a:lstStyle/>
          <a:p>
            <a:r>
              <a:rPr lang="bn-IN" sz="3600" dirty="0" smtClean="0">
                <a:solidFill>
                  <a:srgbClr val="FFFF00"/>
                </a:solidFill>
                <a:latin typeface="NikoshBAN" pitchFamily="2" charset="0"/>
                <a:cs typeface="NikoshBAN" pitchFamily="2" charset="0"/>
              </a:rPr>
              <a:t>1</a:t>
            </a:r>
            <a:r>
              <a:rPr lang="en-US" sz="3600" dirty="0" smtClean="0">
                <a:solidFill>
                  <a:srgbClr val="FFFF00"/>
                </a:solidFill>
                <a:latin typeface="NikoshBAN" pitchFamily="2" charset="0"/>
                <a:cs typeface="NikoshBAN" pitchFamily="2" charset="0"/>
              </a:rPr>
              <a:t>ম</a:t>
            </a:r>
            <a:r>
              <a:rPr lang="bn-IN" sz="3600" dirty="0" smtClean="0">
                <a:solidFill>
                  <a:srgbClr val="FFFF00"/>
                </a:solidFill>
                <a:latin typeface="NikoshBAN" pitchFamily="2" charset="0"/>
                <a:cs typeface="NikoshBAN" pitchFamily="2" charset="0"/>
              </a:rPr>
              <a:t> </a:t>
            </a:r>
            <a:r>
              <a:rPr lang="bn-BD" sz="3600" dirty="0" smtClean="0">
                <a:solidFill>
                  <a:srgbClr val="FFFF00"/>
                </a:solidFill>
                <a:latin typeface="NikoshBAN" pitchFamily="2" charset="0"/>
                <a:cs typeface="NikoshBAN" pitchFamily="2" charset="0"/>
              </a:rPr>
              <a:t>ছবিতে </a:t>
            </a:r>
            <a:r>
              <a:rPr lang="en-US" sz="3600" dirty="0" err="1" smtClean="0">
                <a:solidFill>
                  <a:srgbClr val="FFFF00"/>
                </a:solidFill>
                <a:latin typeface="NikoshBAN" pitchFamily="2" charset="0"/>
                <a:cs typeface="NikoshBAN" pitchFamily="2" charset="0"/>
              </a:rPr>
              <a:t>ফল</a:t>
            </a:r>
            <a:r>
              <a:rPr lang="en-US" sz="3600" dirty="0" err="1" smtClean="0">
                <a:solidFill>
                  <a:srgbClr val="FFFF00"/>
                </a:solidFill>
                <a:latin typeface="NikoshBAN" pitchFamily="2" charset="0"/>
                <a:cs typeface="NikoshBAN" pitchFamily="2" charset="0"/>
              </a:rPr>
              <a:t>টির</a:t>
            </a:r>
            <a:r>
              <a:rPr lang="en-US" sz="3600" dirty="0" smtClean="0">
                <a:solidFill>
                  <a:srgbClr val="FFFF00"/>
                </a:solidFill>
                <a:latin typeface="NikoshBAN" pitchFamily="2" charset="0"/>
                <a:cs typeface="NikoshBAN" pitchFamily="2" charset="0"/>
              </a:rPr>
              <a:t> </a:t>
            </a:r>
            <a:r>
              <a:rPr lang="en-US" sz="3600" dirty="0" err="1" smtClean="0">
                <a:solidFill>
                  <a:srgbClr val="FFFF00"/>
                </a:solidFill>
                <a:latin typeface="NikoshBAN" pitchFamily="2" charset="0"/>
                <a:cs typeface="NikoshBAN" pitchFamily="2" charset="0"/>
              </a:rPr>
              <a:t>নাম</a:t>
            </a:r>
            <a:r>
              <a:rPr lang="en-US" sz="3600" dirty="0" smtClean="0">
                <a:solidFill>
                  <a:srgbClr val="FFFF00"/>
                </a:solidFill>
                <a:latin typeface="NikoshBAN" pitchFamily="2" charset="0"/>
                <a:cs typeface="NikoshBAN" pitchFamily="2" charset="0"/>
              </a:rPr>
              <a:t> </a:t>
            </a:r>
            <a:r>
              <a:rPr lang="en-US" sz="3600" dirty="0" err="1" smtClean="0">
                <a:solidFill>
                  <a:srgbClr val="FFFF00"/>
                </a:solidFill>
                <a:latin typeface="NikoshBAN" pitchFamily="2" charset="0"/>
                <a:cs typeface="NikoshBAN" pitchFamily="2" charset="0"/>
              </a:rPr>
              <a:t>কী</a:t>
            </a:r>
            <a:r>
              <a:rPr lang="bn-BD" sz="3600" dirty="0" smtClean="0">
                <a:solidFill>
                  <a:srgbClr val="FFFF00"/>
                </a:solidFill>
                <a:latin typeface="NikoshBAN" pitchFamily="2" charset="0"/>
                <a:cs typeface="NikoshBAN" pitchFamily="2" charset="0"/>
              </a:rPr>
              <a:t>?</a:t>
            </a:r>
            <a:r>
              <a:rPr lang="bn-BD" sz="3600" dirty="0" smtClean="0">
                <a:solidFill>
                  <a:srgbClr val="FF0000"/>
                </a:solidFill>
                <a:latin typeface="NikoshBAN" pitchFamily="2" charset="0"/>
                <a:cs typeface="NikoshBAN" pitchFamily="2" charset="0"/>
              </a:rPr>
              <a:t> </a:t>
            </a:r>
            <a:endParaRPr lang="en-US" sz="3600" dirty="0">
              <a:solidFill>
                <a:srgbClr val="FF0000"/>
              </a:solidFill>
              <a:latin typeface="NikoshBAN" pitchFamily="2" charset="0"/>
              <a:cs typeface="NikoshBAN" pitchFamily="2" charset="0"/>
            </a:endParaRPr>
          </a:p>
        </p:txBody>
      </p:sp>
      <p:sp>
        <p:nvSpPr>
          <p:cNvPr id="13" name="Rectangle 12"/>
          <p:cNvSpPr/>
          <p:nvPr/>
        </p:nvSpPr>
        <p:spPr>
          <a:xfrm>
            <a:off x="2459082" y="5007419"/>
            <a:ext cx="4225836" cy="646331"/>
          </a:xfrm>
          <a:prstGeom prst="rect">
            <a:avLst/>
          </a:prstGeom>
          <a:solidFill>
            <a:schemeClr val="accent3"/>
          </a:solidFill>
        </p:spPr>
        <p:txBody>
          <a:bodyPr wrap="square">
            <a:spAutoFit/>
          </a:bodyPr>
          <a:lstStyle/>
          <a:p>
            <a:r>
              <a:rPr lang="bn-IN" sz="3600" dirty="0" smtClean="0">
                <a:solidFill>
                  <a:srgbClr val="FFFF00"/>
                </a:solidFill>
                <a:latin typeface="NikoshBAN" pitchFamily="2" charset="0"/>
                <a:cs typeface="NikoshBAN" pitchFamily="2" charset="0"/>
              </a:rPr>
              <a:t>আনারস </a:t>
            </a:r>
            <a:endParaRPr lang="en-US" sz="3600" dirty="0">
              <a:solidFill>
                <a:srgbClr val="FF0000"/>
              </a:solidFill>
              <a:latin typeface="NikoshBAN" pitchFamily="2" charset="0"/>
              <a:cs typeface="NikoshBAN" pitchFamily="2" charset="0"/>
            </a:endParaRPr>
          </a:p>
        </p:txBody>
      </p:sp>
      <p:sp>
        <p:nvSpPr>
          <p:cNvPr id="14" name="Rectangle 13"/>
          <p:cNvSpPr/>
          <p:nvPr/>
        </p:nvSpPr>
        <p:spPr>
          <a:xfrm>
            <a:off x="1967010" y="4959255"/>
            <a:ext cx="5176417" cy="646331"/>
          </a:xfrm>
          <a:prstGeom prst="rect">
            <a:avLst/>
          </a:prstGeom>
          <a:solidFill>
            <a:schemeClr val="accent3"/>
          </a:solidFill>
        </p:spPr>
        <p:txBody>
          <a:bodyPr wrap="none">
            <a:spAutoFit/>
          </a:bodyPr>
          <a:lstStyle/>
          <a:p>
            <a:r>
              <a:rPr lang="bn-IN" sz="3600" dirty="0" smtClean="0">
                <a:solidFill>
                  <a:srgbClr val="FFFF00"/>
                </a:solidFill>
                <a:latin typeface="NikoshBAN" pitchFamily="2" charset="0"/>
                <a:cs typeface="NikoshBAN" pitchFamily="2" charset="0"/>
              </a:rPr>
              <a:t>1</a:t>
            </a:r>
            <a:r>
              <a:rPr lang="en-US" sz="3600" dirty="0" smtClean="0">
                <a:solidFill>
                  <a:srgbClr val="FFFF00"/>
                </a:solidFill>
                <a:latin typeface="NikoshBAN" pitchFamily="2" charset="0"/>
                <a:cs typeface="NikoshBAN" pitchFamily="2" charset="0"/>
              </a:rPr>
              <a:t>ম</a:t>
            </a:r>
            <a:r>
              <a:rPr lang="bn-IN" sz="3600" dirty="0" smtClean="0">
                <a:solidFill>
                  <a:srgbClr val="FFFF00"/>
                </a:solidFill>
                <a:latin typeface="NikoshBAN" pitchFamily="2" charset="0"/>
                <a:cs typeface="NikoshBAN" pitchFamily="2" charset="0"/>
              </a:rPr>
              <a:t> ও ৪র্থ  </a:t>
            </a:r>
            <a:r>
              <a:rPr lang="bn-BD" sz="3600" dirty="0" smtClean="0">
                <a:solidFill>
                  <a:srgbClr val="FFFF00"/>
                </a:solidFill>
                <a:latin typeface="NikoshBAN" pitchFamily="2" charset="0"/>
                <a:cs typeface="NikoshBAN" pitchFamily="2" charset="0"/>
              </a:rPr>
              <a:t>ছবিতে </a:t>
            </a:r>
            <a:r>
              <a:rPr lang="en-US" sz="3600" dirty="0" err="1" smtClean="0">
                <a:solidFill>
                  <a:srgbClr val="FFFF00"/>
                </a:solidFill>
                <a:latin typeface="NikoshBAN" pitchFamily="2" charset="0"/>
                <a:cs typeface="NikoshBAN" pitchFamily="2" charset="0"/>
              </a:rPr>
              <a:t>ফল</a:t>
            </a:r>
            <a:r>
              <a:rPr lang="bn-IN" sz="3600" dirty="0" smtClean="0">
                <a:solidFill>
                  <a:srgbClr val="FFFF00"/>
                </a:solidFill>
                <a:latin typeface="NikoshBAN" pitchFamily="2" charset="0"/>
                <a:cs typeface="NikoshBAN" pitchFamily="2" charset="0"/>
              </a:rPr>
              <a:t>টি </a:t>
            </a:r>
            <a:r>
              <a:rPr lang="en-US" sz="3600" dirty="0" smtClean="0">
                <a:solidFill>
                  <a:srgbClr val="FFFF00"/>
                </a:solidFill>
                <a:latin typeface="NikoshBAN" pitchFamily="2" charset="0"/>
                <a:cs typeface="NikoshBAN" pitchFamily="2" charset="0"/>
              </a:rPr>
              <a:t> </a:t>
            </a:r>
            <a:r>
              <a:rPr lang="en-US" sz="3600" dirty="0" err="1" smtClean="0">
                <a:solidFill>
                  <a:srgbClr val="FFFF00"/>
                </a:solidFill>
                <a:latin typeface="NikoshBAN" pitchFamily="2" charset="0"/>
                <a:cs typeface="NikoshBAN" pitchFamily="2" charset="0"/>
              </a:rPr>
              <a:t>নাম</a:t>
            </a:r>
            <a:r>
              <a:rPr lang="en-US" sz="3600" dirty="0" smtClean="0">
                <a:solidFill>
                  <a:srgbClr val="FFFF00"/>
                </a:solidFill>
                <a:latin typeface="NikoshBAN" pitchFamily="2" charset="0"/>
                <a:cs typeface="NikoshBAN" pitchFamily="2" charset="0"/>
              </a:rPr>
              <a:t> </a:t>
            </a:r>
            <a:r>
              <a:rPr lang="en-US" sz="3600" dirty="0" err="1" smtClean="0">
                <a:solidFill>
                  <a:srgbClr val="FFFF00"/>
                </a:solidFill>
                <a:latin typeface="NikoshBAN" pitchFamily="2" charset="0"/>
                <a:cs typeface="NikoshBAN" pitchFamily="2" charset="0"/>
              </a:rPr>
              <a:t>কী</a:t>
            </a:r>
            <a:r>
              <a:rPr lang="bn-BD" sz="3600" dirty="0" smtClean="0">
                <a:solidFill>
                  <a:srgbClr val="FFFF00"/>
                </a:solidFill>
                <a:latin typeface="NikoshBAN" pitchFamily="2" charset="0"/>
                <a:cs typeface="NikoshBAN" pitchFamily="2" charset="0"/>
              </a:rPr>
              <a:t>?</a:t>
            </a:r>
            <a:r>
              <a:rPr lang="bn-BD" sz="3600" dirty="0" smtClean="0">
                <a:solidFill>
                  <a:srgbClr val="FF0000"/>
                </a:solidFill>
                <a:latin typeface="NikoshBAN" pitchFamily="2" charset="0"/>
                <a:cs typeface="NikoshBAN" pitchFamily="2" charset="0"/>
              </a:rPr>
              <a:t> </a:t>
            </a:r>
            <a:endParaRPr lang="en-US" sz="3600" dirty="0">
              <a:solidFill>
                <a:srgbClr val="FF0000"/>
              </a:solidFill>
              <a:latin typeface="NikoshBAN" pitchFamily="2" charset="0"/>
              <a:cs typeface="NikoshBAN" pitchFamily="2" charset="0"/>
            </a:endParaRPr>
          </a:p>
        </p:txBody>
      </p:sp>
      <p:sp>
        <p:nvSpPr>
          <p:cNvPr id="15" name="Rectangle 14"/>
          <p:cNvSpPr/>
          <p:nvPr/>
        </p:nvSpPr>
        <p:spPr>
          <a:xfrm>
            <a:off x="1985002" y="5028224"/>
            <a:ext cx="5129670" cy="646331"/>
          </a:xfrm>
          <a:prstGeom prst="rect">
            <a:avLst/>
          </a:prstGeom>
          <a:solidFill>
            <a:schemeClr val="accent3"/>
          </a:solidFill>
        </p:spPr>
        <p:txBody>
          <a:bodyPr wrap="square">
            <a:spAutoFit/>
          </a:bodyPr>
          <a:lstStyle/>
          <a:p>
            <a:r>
              <a:rPr lang="bn-IN" sz="3600" dirty="0" smtClean="0">
                <a:solidFill>
                  <a:srgbClr val="FFFF00"/>
                </a:solidFill>
                <a:latin typeface="NikoshBAN" pitchFamily="2" charset="0"/>
                <a:cs typeface="NikoshBAN" pitchFamily="2" charset="0"/>
              </a:rPr>
              <a:t>ধান ও নারিকেল</a:t>
            </a:r>
            <a:endParaRPr lang="en-US" sz="3600" dirty="0">
              <a:solidFill>
                <a:srgbClr val="FF0000"/>
              </a:solidFill>
              <a:latin typeface="NikoshBAN" pitchFamily="2" charset="0"/>
              <a:cs typeface="NikoshBAN" pitchFamily="2" charset="0"/>
            </a:endParaRPr>
          </a:p>
        </p:txBody>
      </p:sp>
      <p:sp>
        <p:nvSpPr>
          <p:cNvPr id="16" name="Rectangle 15"/>
          <p:cNvSpPr/>
          <p:nvPr/>
        </p:nvSpPr>
        <p:spPr>
          <a:xfrm>
            <a:off x="2173247" y="5007419"/>
            <a:ext cx="6017994" cy="646331"/>
          </a:xfrm>
          <a:prstGeom prst="rect">
            <a:avLst/>
          </a:prstGeom>
          <a:solidFill>
            <a:schemeClr val="accent3"/>
          </a:solidFill>
        </p:spPr>
        <p:txBody>
          <a:bodyPr wrap="none">
            <a:spAutoFit/>
          </a:bodyPr>
          <a:lstStyle/>
          <a:p>
            <a:r>
              <a:rPr lang="bn-IN" sz="3600" dirty="0" smtClean="0">
                <a:solidFill>
                  <a:srgbClr val="FFFF00"/>
                </a:solidFill>
                <a:latin typeface="NikoshBAN" pitchFamily="2" charset="0"/>
                <a:cs typeface="NikoshBAN" pitchFamily="2" charset="0"/>
              </a:rPr>
              <a:t>1</a:t>
            </a:r>
            <a:r>
              <a:rPr lang="en-US" sz="3600" dirty="0" smtClean="0">
                <a:solidFill>
                  <a:srgbClr val="FFFF00"/>
                </a:solidFill>
                <a:latin typeface="NikoshBAN" pitchFamily="2" charset="0"/>
                <a:cs typeface="NikoshBAN" pitchFamily="2" charset="0"/>
              </a:rPr>
              <a:t>ম</a:t>
            </a:r>
            <a:r>
              <a:rPr lang="bn-IN" sz="3600" dirty="0" smtClean="0">
                <a:solidFill>
                  <a:srgbClr val="FFFF00"/>
                </a:solidFill>
                <a:latin typeface="NikoshBAN" pitchFamily="2" charset="0"/>
                <a:cs typeface="NikoshBAN" pitchFamily="2" charset="0"/>
              </a:rPr>
              <a:t>,৩য়,৪র্থ,৫ম </a:t>
            </a:r>
            <a:r>
              <a:rPr lang="bn-BD" sz="3600" dirty="0" smtClean="0">
                <a:solidFill>
                  <a:srgbClr val="FFFF00"/>
                </a:solidFill>
                <a:latin typeface="NikoshBAN" pitchFamily="2" charset="0"/>
                <a:cs typeface="NikoshBAN" pitchFamily="2" charset="0"/>
              </a:rPr>
              <a:t>ছবিতে</a:t>
            </a:r>
            <a:r>
              <a:rPr lang="en-US" sz="3600" dirty="0" smtClean="0">
                <a:solidFill>
                  <a:srgbClr val="FFFF00"/>
                </a:solidFill>
                <a:latin typeface="NikoshBAN" pitchFamily="2" charset="0"/>
                <a:cs typeface="NikoshBAN" pitchFamily="2" charset="0"/>
              </a:rPr>
              <a:t> </a:t>
            </a:r>
            <a:r>
              <a:rPr lang="en-US" sz="3600" dirty="0" err="1" smtClean="0">
                <a:solidFill>
                  <a:srgbClr val="FFFF00"/>
                </a:solidFill>
                <a:latin typeface="NikoshBAN" pitchFamily="2" charset="0"/>
                <a:cs typeface="NikoshBAN" pitchFamily="2" charset="0"/>
              </a:rPr>
              <a:t>কী</a:t>
            </a:r>
            <a:r>
              <a:rPr lang="bn-IN" sz="3600" dirty="0" smtClean="0">
                <a:solidFill>
                  <a:srgbClr val="FFFF00"/>
                </a:solidFill>
                <a:latin typeface="NikoshBAN" pitchFamily="2" charset="0"/>
                <a:cs typeface="NikoshBAN" pitchFamily="2" charset="0"/>
              </a:rPr>
              <a:t> দেখতে পাচ্ছ</a:t>
            </a:r>
            <a:r>
              <a:rPr lang="bn-BD" sz="3600" dirty="0" smtClean="0">
                <a:solidFill>
                  <a:srgbClr val="FFFF00"/>
                </a:solidFill>
                <a:latin typeface="NikoshBAN" pitchFamily="2" charset="0"/>
                <a:cs typeface="NikoshBAN" pitchFamily="2" charset="0"/>
              </a:rPr>
              <a:t>?</a:t>
            </a:r>
            <a:r>
              <a:rPr lang="bn-BD" sz="3600" dirty="0" smtClean="0">
                <a:solidFill>
                  <a:srgbClr val="FF0000"/>
                </a:solidFill>
                <a:latin typeface="NikoshBAN" pitchFamily="2" charset="0"/>
                <a:cs typeface="NikoshBAN" pitchFamily="2" charset="0"/>
              </a:rPr>
              <a:t> </a:t>
            </a:r>
            <a:endParaRPr lang="en-US" sz="3600" dirty="0">
              <a:solidFill>
                <a:srgbClr val="FF0000"/>
              </a:solidFill>
              <a:latin typeface="NikoshBAN" pitchFamily="2" charset="0"/>
              <a:cs typeface="NikoshBAN" pitchFamily="2" charset="0"/>
            </a:endParaRPr>
          </a:p>
        </p:txBody>
      </p:sp>
      <p:sp>
        <p:nvSpPr>
          <p:cNvPr id="17" name="Rectangle 16"/>
          <p:cNvSpPr/>
          <p:nvPr/>
        </p:nvSpPr>
        <p:spPr>
          <a:xfrm>
            <a:off x="1664774" y="5028224"/>
            <a:ext cx="7465505" cy="646331"/>
          </a:xfrm>
          <a:prstGeom prst="rect">
            <a:avLst/>
          </a:prstGeom>
          <a:solidFill>
            <a:schemeClr val="accent3"/>
          </a:solidFill>
        </p:spPr>
        <p:txBody>
          <a:bodyPr wrap="none">
            <a:spAutoFit/>
          </a:bodyPr>
          <a:lstStyle/>
          <a:p>
            <a:r>
              <a:rPr lang="bn-IN" sz="3600" dirty="0" smtClean="0">
                <a:solidFill>
                  <a:srgbClr val="FFFF00"/>
                </a:solidFill>
                <a:latin typeface="NikoshBAN" pitchFamily="2" charset="0"/>
                <a:cs typeface="NikoshBAN" pitchFamily="2" charset="0"/>
              </a:rPr>
              <a:t>1</a:t>
            </a:r>
            <a:r>
              <a:rPr lang="en-US" sz="3600" dirty="0" smtClean="0">
                <a:solidFill>
                  <a:srgbClr val="FFFF00"/>
                </a:solidFill>
                <a:latin typeface="NikoshBAN" pitchFamily="2" charset="0"/>
                <a:cs typeface="NikoshBAN" pitchFamily="2" charset="0"/>
              </a:rPr>
              <a:t>ম</a:t>
            </a:r>
            <a:r>
              <a:rPr lang="bn-IN" sz="3600" dirty="0" smtClean="0">
                <a:solidFill>
                  <a:srgbClr val="FFFF00"/>
                </a:solidFill>
                <a:latin typeface="NikoshBAN" pitchFamily="2" charset="0"/>
                <a:cs typeface="NikoshBAN" pitchFamily="2" charset="0"/>
              </a:rPr>
              <a:t>,৩য়,৪র্থ,৫ম </a:t>
            </a:r>
            <a:r>
              <a:rPr lang="bn-BD" sz="3600" dirty="0" smtClean="0">
                <a:solidFill>
                  <a:srgbClr val="FFFF00"/>
                </a:solidFill>
                <a:latin typeface="NikoshBAN" pitchFamily="2" charset="0"/>
                <a:cs typeface="NikoshBAN" pitchFamily="2" charset="0"/>
              </a:rPr>
              <a:t>ছবিতে </a:t>
            </a:r>
            <a:r>
              <a:rPr lang="bn-IN" sz="3600" dirty="0" smtClean="0">
                <a:solidFill>
                  <a:srgbClr val="FFFF00"/>
                </a:solidFill>
                <a:latin typeface="NikoshBAN" pitchFamily="2" charset="0"/>
                <a:cs typeface="NikoshBAN" pitchFamily="2" charset="0"/>
              </a:rPr>
              <a:t>অঙ্গ থেকে উদ্ভিদ উৎপন্ন হয়।</a:t>
            </a:r>
            <a:r>
              <a:rPr lang="bn-BD" sz="3600" dirty="0" smtClean="0">
                <a:solidFill>
                  <a:srgbClr val="FF0000"/>
                </a:solidFill>
                <a:latin typeface="NikoshBAN" pitchFamily="2" charset="0"/>
                <a:cs typeface="NikoshBAN" pitchFamily="2" charset="0"/>
              </a:rPr>
              <a:t> </a:t>
            </a:r>
            <a:endParaRPr lang="en-US"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40996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heel(1)">
                                      <p:cBhvr>
                                        <p:cTn id="41" dur="20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xit" presetSubtype="4" fill="hold" grpId="1" nodeType="clickEffect">
                                  <p:stCondLst>
                                    <p:cond delay="0"/>
                                  </p:stCondLst>
                                  <p:childTnLst>
                                    <p:animEffect transition="out" filter="wipe(down)">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xit" presetSubtype="4" fill="hold" grpId="1" nodeType="clickEffect">
                                  <p:stCondLst>
                                    <p:cond delay="0"/>
                                  </p:stCondLst>
                                  <p:childTnLst>
                                    <p:animEffect transition="out" filter="wipe(down)">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xit" presetSubtype="4" fill="hold" grpId="1" nodeType="clickEffect">
                                  <p:stCondLst>
                                    <p:cond delay="0"/>
                                  </p:stCondLst>
                                  <p:childTnLst>
                                    <p:animEffect transition="out" filter="wipe(down)">
                                      <p:cBhvr>
                                        <p:cTn id="84" dur="500"/>
                                        <p:tgtEl>
                                          <p:spTgt spid="15"/>
                                        </p:tgtEl>
                                      </p:cBhvr>
                                    </p:animEffect>
                                    <p:set>
                                      <p:cBhvr>
                                        <p:cTn id="85" dur="1" fill="hold">
                                          <p:stCondLst>
                                            <p:cond delay="499"/>
                                          </p:stCondLst>
                                        </p:cTn>
                                        <p:tgtEl>
                                          <p:spTgt spid="1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ppt_x"/>
                                          </p:val>
                                        </p:tav>
                                        <p:tav tm="100000">
                                          <p:val>
                                            <p:strVal val="#ppt_x"/>
                                          </p:val>
                                        </p:tav>
                                      </p:tavLst>
                                    </p:anim>
                                    <p:anim calcmode="lin" valueType="num">
                                      <p:cBhvr additive="base">
                                        <p:cTn id="9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xit" presetSubtype="21" fill="hold" grpId="1" nodeType="clickEffect">
                                  <p:stCondLst>
                                    <p:cond delay="0"/>
                                  </p:stCondLst>
                                  <p:childTnLst>
                                    <p:animEffect transition="out" filter="barn(inVertical)">
                                      <p:cBhvr>
                                        <p:cTn id="95" dur="500"/>
                                        <p:tgtEl>
                                          <p:spTgt spid="16"/>
                                        </p:tgtEl>
                                      </p:cBhvr>
                                    </p:animEffect>
                                    <p:set>
                                      <p:cBhvr>
                                        <p:cTn id="96" dur="1" fill="hold">
                                          <p:stCondLst>
                                            <p:cond delay="499"/>
                                          </p:stCondLst>
                                        </p:cTn>
                                        <p:tgtEl>
                                          <p:spTgt spid="1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500" fill="hold"/>
                                        <p:tgtEl>
                                          <p:spTgt spid="17"/>
                                        </p:tgtEl>
                                        <p:attrNameLst>
                                          <p:attrName>ppt_x</p:attrName>
                                        </p:attrNameLst>
                                      </p:cBhvr>
                                      <p:tavLst>
                                        <p:tav tm="0">
                                          <p:val>
                                            <p:strVal val="#ppt_x"/>
                                          </p:val>
                                        </p:tav>
                                        <p:tav tm="100000">
                                          <p:val>
                                            <p:strVal val="#ppt_x"/>
                                          </p:val>
                                        </p:tav>
                                      </p:tavLst>
                                    </p:anim>
                                    <p:anim calcmode="lin" valueType="num">
                                      <p:cBhvr additive="base">
                                        <p:cTn id="10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6" presetClass="exit" presetSubtype="21" fill="hold" grpId="1" nodeType="clickEffect">
                                  <p:stCondLst>
                                    <p:cond delay="0"/>
                                  </p:stCondLst>
                                  <p:childTnLst>
                                    <p:animEffect transition="out" filter="barn(inVertical)">
                                      <p:cBhvr>
                                        <p:cTn id="106" dur="500"/>
                                        <p:tgtEl>
                                          <p:spTgt spid="17"/>
                                        </p:tgtEl>
                                      </p:cBhvr>
                                    </p:animEffect>
                                    <p:set>
                                      <p:cBhvr>
                                        <p:cTn id="10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9"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9804" y="785248"/>
            <a:ext cx="2686196" cy="785248"/>
          </a:xfrm>
          <a:prstGeom prst="rect">
            <a:avLst/>
          </a:prstGeom>
        </p:spPr>
        <p:txBody>
          <a:bodyPr wrap="square" lIns="107094" tIns="53547" rIns="107094" bIns="53547">
            <a:spAutoFit/>
          </a:bodyPr>
          <a:lstStyle/>
          <a:p>
            <a:pPr lvl="0" algn="ctr">
              <a:spcBef>
                <a:spcPct val="0"/>
              </a:spcBef>
              <a:defRPr/>
            </a:pPr>
            <a:r>
              <a:rPr lang="bn-IN" sz="4400" b="1" dirty="0">
                <a:ln w="6350">
                  <a:noFill/>
                </a:ln>
                <a:effectLst>
                  <a:outerShdw blurRad="114300" dist="101600" dir="2700000" algn="tl" rotWithShape="0">
                    <a:srgbClr val="000000">
                      <a:alpha val="40000"/>
                    </a:srgbClr>
                  </a:outerShdw>
                </a:effectLst>
                <a:latin typeface="NikoshBAN" pitchFamily="2" charset="0"/>
                <a:cs typeface="NikoshBAN" pitchFamily="2" charset="0"/>
              </a:rPr>
              <a:t>বাড়ির কাজ</a:t>
            </a:r>
            <a:endParaRPr lang="en-US" sz="4400" b="1" dirty="0">
              <a:ln w="6350">
                <a:noFill/>
              </a:ln>
              <a:effectLst>
                <a:outerShdw blurRad="114300" dist="101600" dir="2700000" algn="tl" rotWithShape="0">
                  <a:srgbClr val="000000">
                    <a:alpha val="40000"/>
                  </a:srgbClr>
                </a:outerShdw>
              </a:effectLst>
              <a:latin typeface="NikoshBAN" pitchFamily="2" charset="0"/>
              <a:cs typeface="NikoshBAN" pitchFamily="2" charset="0"/>
            </a:endParaRPr>
          </a:p>
        </p:txBody>
      </p:sp>
      <p:sp>
        <p:nvSpPr>
          <p:cNvPr id="3" name="Rectangle 2"/>
          <p:cNvSpPr/>
          <p:nvPr/>
        </p:nvSpPr>
        <p:spPr>
          <a:xfrm>
            <a:off x="410214" y="5410200"/>
            <a:ext cx="8708348" cy="723693"/>
          </a:xfrm>
          <a:prstGeom prst="rect">
            <a:avLst/>
          </a:prstGeom>
          <a:solidFill>
            <a:srgbClr val="FFC000"/>
          </a:solidFill>
          <a:scene3d>
            <a:camera prst="orthographicFront"/>
            <a:lightRig rig="threePt" dir="t"/>
          </a:scene3d>
          <a:sp3d>
            <a:bevelT prst="slope"/>
          </a:sp3d>
        </p:spPr>
        <p:txBody>
          <a:bodyPr wrap="none" lIns="107094" tIns="53547" rIns="107094" bIns="53547">
            <a:spAutoFit/>
          </a:bodyPr>
          <a:lstStyle/>
          <a:p>
            <a:pPr marL="669342" indent="-669342" algn="ctr">
              <a:spcBef>
                <a:spcPct val="0"/>
              </a:spcBef>
              <a:buFont typeface="Wingdings" pitchFamily="2" charset="2"/>
              <a:buChar char="v"/>
              <a:defRPr/>
            </a:pPr>
            <a:r>
              <a:rPr lang="bn-IN" sz="4000" b="1" dirty="0" smtClean="0">
                <a:ln w="6350">
                  <a:noFill/>
                </a:ln>
                <a:effectLst>
                  <a:outerShdw blurRad="114300" dist="101600" dir="2700000" algn="tl" rotWithShape="0">
                    <a:srgbClr val="000000">
                      <a:alpha val="40000"/>
                    </a:srgbClr>
                  </a:outerShdw>
                </a:effectLst>
                <a:latin typeface="NikoshBAN" pitchFamily="2" charset="0"/>
                <a:cs typeface="NikoshBAN" pitchFamily="2" charset="0"/>
              </a:rPr>
              <a:t>এদের যে ধরনের </a:t>
            </a:r>
            <a:r>
              <a:rPr lang="bn-IN" sz="4000" b="1" dirty="0">
                <a:ln w="6350">
                  <a:noFill/>
                </a:ln>
                <a:effectLst>
                  <a:outerShdw blurRad="114300" dist="101600" dir="2700000" algn="tl" rotWithShape="0">
                    <a:srgbClr val="000000">
                      <a:alpha val="40000"/>
                    </a:srgbClr>
                  </a:outerShdw>
                </a:effectLst>
                <a:latin typeface="NikoshBAN" pitchFamily="2" charset="0"/>
                <a:cs typeface="NikoshBAN" pitchFamily="2" charset="0"/>
              </a:rPr>
              <a:t>প্রজনন দেখা </a:t>
            </a:r>
            <a:r>
              <a:rPr lang="bn-IN" sz="4000" b="1" dirty="0" smtClean="0">
                <a:ln w="6350">
                  <a:noFill/>
                </a:ln>
                <a:effectLst>
                  <a:outerShdw blurRad="114300" dist="101600" dir="2700000" algn="tl" rotWithShape="0">
                    <a:srgbClr val="000000">
                      <a:alpha val="40000"/>
                    </a:srgbClr>
                  </a:outerShdw>
                </a:effectLst>
                <a:latin typeface="NikoshBAN" pitchFamily="2" charset="0"/>
                <a:cs typeface="NikoshBAN" pitchFamily="2" charset="0"/>
              </a:rPr>
              <a:t>যায় তা বর্ণনা কর।</a:t>
            </a:r>
            <a:endParaRPr lang="en-US" sz="4000" b="1" dirty="0">
              <a:ln w="6350">
                <a:noFill/>
              </a:ln>
              <a:effectLst>
                <a:outerShdw blurRad="114300" dist="101600" dir="2700000" algn="tl" rotWithShape="0">
                  <a:srgbClr val="000000">
                    <a:alpha val="40000"/>
                  </a:srgbClr>
                </a:outerShdw>
              </a:effectLst>
              <a:latin typeface="NikoshBAN" pitchFamily="2" charset="0"/>
              <a:cs typeface="NikoshBAN" pitchFamily="2" charset="0"/>
            </a:endParaRPr>
          </a:p>
        </p:txBody>
      </p:sp>
      <p:pic>
        <p:nvPicPr>
          <p:cNvPr id="4" name="Picture 3" descr="E:\Images\Science\hyachin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804" y="1991755"/>
            <a:ext cx="2914650" cy="2185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2737"/>
            <a:ext cx="2438400" cy="2169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49058" y="2529635"/>
            <a:ext cx="2404170" cy="2114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22768" y="4313282"/>
            <a:ext cx="6092632" cy="662138"/>
          </a:xfrm>
          <a:prstGeom prst="rect">
            <a:avLst/>
          </a:prstGeom>
        </p:spPr>
        <p:txBody>
          <a:bodyPr wrap="square" lIns="107094" tIns="53547" rIns="107094" bIns="53547">
            <a:spAutoFit/>
          </a:bodyPr>
          <a:lstStyle/>
          <a:p>
            <a:pPr algn="ctr">
              <a:spcBef>
                <a:spcPct val="0"/>
              </a:spcBef>
              <a:defRPr/>
            </a:pPr>
            <a:r>
              <a:rPr lang="bn-IN" sz="3600" b="1" dirty="0" smtClean="0">
                <a:ln w="6350">
                  <a:noFill/>
                </a:ln>
                <a:effectLst>
                  <a:outerShdw blurRad="114300" dist="101600" dir="2700000" algn="tl" rotWithShape="0">
                    <a:srgbClr val="000000">
                      <a:alpha val="40000"/>
                    </a:srgbClr>
                  </a:outerShdw>
                </a:effectLst>
                <a:latin typeface="NikoshBAN" pitchFamily="2" charset="0"/>
                <a:cs typeface="NikoshBAN" pitchFamily="2" charset="0"/>
              </a:rPr>
              <a:t>চিত্রগুলোর নাম খাতায় লিখে নাও। </a:t>
            </a:r>
            <a:endParaRPr lang="en-US" sz="3600" b="1" dirty="0">
              <a:ln w="6350">
                <a:noFill/>
              </a:ln>
              <a:effectLst>
                <a:outerShdw blurRad="114300" dist="101600" dir="2700000" algn="tl" rotWithShape="0">
                  <a:srgbClr val="000000">
                    <a:alpha val="40000"/>
                  </a:srgbClr>
                </a:outerShdw>
              </a:effectLst>
              <a:latin typeface="NikoshBAN" pitchFamily="2" charset="0"/>
              <a:cs typeface="NikoshBAN" pitchFamily="2" charset="0"/>
            </a:endParaRPr>
          </a:p>
        </p:txBody>
      </p:sp>
      <p:pic>
        <p:nvPicPr>
          <p:cNvPr id="8" name="Picture 14" descr="http://ts1.mm.bing.net/th?id=HN.608026516167132644&amp;pid=15.1&amp;H=106&amp;W=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58" y="228600"/>
            <a:ext cx="2888863" cy="2121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806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7599322" cy="4031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ounded Rectangle 16"/>
          <p:cNvSpPr/>
          <p:nvPr/>
        </p:nvSpPr>
        <p:spPr>
          <a:xfrm>
            <a:off x="2133600" y="5562600"/>
            <a:ext cx="5943600" cy="1066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7200" dirty="0" smtClean="0">
                <a:solidFill>
                  <a:srgbClr val="FF0000"/>
                </a:solidFill>
                <a:latin typeface="NikoshBAN" pitchFamily="2" charset="0"/>
                <a:cs typeface="NikoshBAN" pitchFamily="2" charset="0"/>
              </a:rPr>
              <a:t>ধন্যবাদ</a:t>
            </a:r>
            <a:endParaRPr lang="en-US" sz="7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3164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95394355"/>
              </p:ext>
            </p:extLst>
          </p:nvPr>
        </p:nvGraphicFramePr>
        <p:xfrm>
          <a:off x="4572000" y="1066800"/>
          <a:ext cx="914400" cy="771525"/>
        </p:xfrm>
        <a:graphic>
          <a:graphicData uri="http://schemas.openxmlformats.org/presentationml/2006/ole">
            <mc:AlternateContent xmlns:mc="http://schemas.openxmlformats.org/markup-compatibility/2006">
              <mc:Choice xmlns:v="urn:schemas-microsoft-com:vml" Requires="v">
                <p:oleObj spid="_x0000_s1036" name="Packager Shell Object" showAsIcon="1" r:id="rId4" imgW="914400" imgH="771480" progId="Package">
                  <p:embed/>
                </p:oleObj>
              </mc:Choice>
              <mc:Fallback>
                <p:oleObj name="Packager Shell Object" showAsIcon="1" r:id="rId4" imgW="914400" imgH="771480" progId="Package">
                  <p:embed/>
                  <p:pic>
                    <p:nvPicPr>
                      <p:cNvPr id="0" name=""/>
                      <p:cNvPicPr/>
                      <p:nvPr/>
                    </p:nvPicPr>
                    <p:blipFill>
                      <a:blip r:embed="rId5"/>
                      <a:stretch>
                        <a:fillRect/>
                      </a:stretch>
                    </p:blipFill>
                    <p:spPr>
                      <a:xfrm>
                        <a:off x="4572000" y="1066800"/>
                        <a:ext cx="914400" cy="771525"/>
                      </a:xfrm>
                      <a:prstGeom prst="rect">
                        <a:avLst/>
                      </a:prstGeom>
                    </p:spPr>
                  </p:pic>
                </p:oleObj>
              </mc:Fallback>
            </mc:AlternateContent>
          </a:graphicData>
        </a:graphic>
      </p:graphicFrame>
      <p:sp>
        <p:nvSpPr>
          <p:cNvPr id="3" name="Rectangle 2"/>
          <p:cNvSpPr/>
          <p:nvPr/>
        </p:nvSpPr>
        <p:spPr>
          <a:xfrm>
            <a:off x="3581400" y="2133600"/>
            <a:ext cx="3463266" cy="830997"/>
          </a:xfrm>
          <a:prstGeom prst="rect">
            <a:avLst/>
          </a:prstGeom>
        </p:spPr>
        <p:txBody>
          <a:bodyPr wrap="square">
            <a:spAutoFit/>
          </a:bodyPr>
          <a:lstStyle/>
          <a:p>
            <a:pPr>
              <a:buFont typeface="Arial" pitchFamily="34" charset="0"/>
              <a:buNone/>
            </a:pPr>
            <a:r>
              <a:rPr lang="bn-IN" sz="4800" dirty="0" smtClean="0">
                <a:latin typeface="NikoshBAN" pitchFamily="2" charset="0"/>
                <a:cs typeface="NikoshBAN" pitchFamily="2" charset="0"/>
              </a:rPr>
              <a:t>ভিডিওটি দেখি</a:t>
            </a:r>
            <a:endParaRPr lang="bn-BD" sz="4800" dirty="0">
              <a:latin typeface="NikoshBAN" pitchFamily="2" charset="0"/>
              <a:cs typeface="NikoshBAN" pitchFamily="2" charset="0"/>
            </a:endParaRPr>
          </a:p>
        </p:txBody>
      </p:sp>
      <p:sp>
        <p:nvSpPr>
          <p:cNvPr id="5" name="Rectangle 4"/>
          <p:cNvSpPr/>
          <p:nvPr/>
        </p:nvSpPr>
        <p:spPr>
          <a:xfrm>
            <a:off x="1905000" y="5563005"/>
            <a:ext cx="4043094" cy="646331"/>
          </a:xfrm>
          <a:prstGeom prst="rect">
            <a:avLst/>
          </a:prstGeom>
        </p:spPr>
        <p:txBody>
          <a:bodyPr wrap="none">
            <a:spAutoFit/>
          </a:bodyPr>
          <a:lstStyle/>
          <a:p>
            <a:r>
              <a:rPr lang="bn-IN" sz="3600" dirty="0">
                <a:latin typeface="NikoshBAN" pitchFamily="2" charset="0"/>
                <a:cs typeface="NikoshBAN" pitchFamily="2" charset="0"/>
              </a:rPr>
              <a:t>এটি উদ্ভিদের </a:t>
            </a:r>
            <a:r>
              <a:rPr lang="bn-IN" sz="3600" dirty="0" smtClean="0">
                <a:latin typeface="NikoshBAN" pitchFamily="2" charset="0"/>
                <a:cs typeface="NikoshBAN" pitchFamily="2" charset="0"/>
              </a:rPr>
              <a:t>অঙ্গজ প্রজনন </a:t>
            </a:r>
            <a:endParaRPr lang="en-US" sz="3600" dirty="0"/>
          </a:p>
        </p:txBody>
      </p:sp>
      <p:sp>
        <p:nvSpPr>
          <p:cNvPr id="4" name="Rectangle 3"/>
          <p:cNvSpPr/>
          <p:nvPr/>
        </p:nvSpPr>
        <p:spPr>
          <a:xfrm>
            <a:off x="1665421" y="5563006"/>
            <a:ext cx="5157181" cy="646331"/>
          </a:xfrm>
          <a:prstGeom prst="rect">
            <a:avLst/>
          </a:prstGeom>
          <a:solidFill>
            <a:schemeClr val="accent3"/>
          </a:solidFill>
        </p:spPr>
        <p:txBody>
          <a:bodyPr wrap="none">
            <a:spAutoFit/>
          </a:bodyPr>
          <a:lstStyle/>
          <a:p>
            <a:r>
              <a:rPr lang="bn-IN" sz="3600" dirty="0">
                <a:latin typeface="NikoshBAN" pitchFamily="2" charset="0"/>
                <a:cs typeface="NikoshBAN" pitchFamily="2" charset="0"/>
              </a:rPr>
              <a:t>এটি উদ্ভিদের কী ধরণের প্রজনন? </a:t>
            </a:r>
            <a:r>
              <a:rPr lang="bn-BD" sz="3600" dirty="0" smtClean="0">
                <a:solidFill>
                  <a:srgbClr val="FFFF00"/>
                </a:solidFill>
                <a:latin typeface="NikoshBAN" pitchFamily="2" charset="0"/>
                <a:cs typeface="NikoshBAN" pitchFamily="2" charset="0"/>
              </a:rPr>
              <a:t>?</a:t>
            </a:r>
            <a:r>
              <a:rPr lang="bn-BD" sz="3600" dirty="0" smtClean="0">
                <a:solidFill>
                  <a:srgbClr val="FF0000"/>
                </a:solidFill>
                <a:latin typeface="NikoshBAN" pitchFamily="2" charset="0"/>
                <a:cs typeface="NikoshBAN" pitchFamily="2" charset="0"/>
              </a:rPr>
              <a:t> </a:t>
            </a:r>
            <a:endParaRPr lang="en-US" sz="3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6825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830451" y="1676400"/>
            <a:ext cx="7005142" cy="13495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None/>
            </a:pPr>
            <a:r>
              <a:rPr lang="bn-BD" sz="8000" dirty="0" smtClean="0">
                <a:solidFill>
                  <a:schemeClr val="tx1"/>
                </a:solidFill>
                <a:latin typeface="NikoshBAN" pitchFamily="2" charset="0"/>
                <a:cs typeface="NikoshBAN" pitchFamily="2" charset="0"/>
              </a:rPr>
              <a:t>উদ্ভিদের</a:t>
            </a:r>
            <a:r>
              <a:rPr lang="en-US" sz="8000" dirty="0" smtClean="0">
                <a:solidFill>
                  <a:schemeClr val="tx1"/>
                </a:solidFill>
                <a:latin typeface="NikoshBAN" pitchFamily="2" charset="0"/>
                <a:cs typeface="NikoshBAN" pitchFamily="2" charset="0"/>
              </a:rPr>
              <a:t>  </a:t>
            </a:r>
            <a:r>
              <a:rPr lang="bn-BD" sz="8000" dirty="0" smtClean="0">
                <a:solidFill>
                  <a:schemeClr val="tx1"/>
                </a:solidFill>
                <a:latin typeface="NikoshBAN" pitchFamily="2" charset="0"/>
                <a:cs typeface="NikoshBAN" pitchFamily="2" charset="0"/>
              </a:rPr>
              <a:t>প্রজনন </a:t>
            </a:r>
            <a:endParaRPr lang="en-US"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6247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80000">
              <a:srgbClr val="0070C0">
                <a:lumMod val="94000"/>
                <a:alpha val="80000"/>
              </a:srgb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txBox="1">
            <a:spLocks/>
          </p:cNvSpPr>
          <p:nvPr/>
        </p:nvSpPr>
        <p:spPr>
          <a:xfrm>
            <a:off x="24114" y="533400"/>
            <a:ext cx="8839200"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rmAutofit fontScale="97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bn-BD" sz="6000" dirty="0" smtClean="0">
                <a:latin typeface="NikoshBAN" pitchFamily="2" charset="0"/>
                <a:cs typeface="NikoshBAN" pitchFamily="2" charset="0"/>
              </a:rPr>
              <a:t>এই পাঠ শেষে শিক্ষার্থীরা -</a:t>
            </a:r>
            <a:endParaRPr lang="en-US" dirty="0">
              <a:latin typeface="NikoshBAN" pitchFamily="2" charset="0"/>
              <a:cs typeface="NikoshBAN" pitchFamily="2" charset="0"/>
            </a:endParaRPr>
          </a:p>
        </p:txBody>
      </p:sp>
      <p:sp>
        <p:nvSpPr>
          <p:cNvPr id="3" name="Content Placeholder 2"/>
          <p:cNvSpPr txBox="1">
            <a:spLocks/>
          </p:cNvSpPr>
          <p:nvPr/>
        </p:nvSpPr>
        <p:spPr>
          <a:xfrm>
            <a:off x="685800" y="1600200"/>
            <a:ext cx="7924800" cy="312420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US" sz="3600" dirty="0" smtClean="0">
                <a:solidFill>
                  <a:schemeClr val="tx1">
                    <a:lumMod val="85000"/>
                    <a:lumOff val="15000"/>
                  </a:schemeClr>
                </a:solidFill>
                <a:latin typeface="NikoshBAN" pitchFamily="2" charset="0"/>
                <a:cs typeface="NikoshBAN" pitchFamily="2" charset="0"/>
              </a:rPr>
              <a:t>১.</a:t>
            </a:r>
            <a:r>
              <a:rPr lang="bn-BD" sz="3600" dirty="0" smtClean="0">
                <a:solidFill>
                  <a:schemeClr val="tx1">
                    <a:lumMod val="85000"/>
                    <a:lumOff val="15000"/>
                  </a:schemeClr>
                </a:solidFill>
                <a:latin typeface="NikoshBAN" pitchFamily="2" charset="0"/>
                <a:cs typeface="NikoshBAN" pitchFamily="2" charset="0"/>
              </a:rPr>
              <a:t>প্রজনন কি বলতে পারবে  </a:t>
            </a:r>
          </a:p>
          <a:p>
            <a:pPr marL="0" indent="0">
              <a:buNone/>
            </a:pPr>
            <a:r>
              <a:rPr lang="en-US" sz="3600" dirty="0" smtClean="0">
                <a:solidFill>
                  <a:schemeClr val="tx1">
                    <a:lumMod val="85000"/>
                    <a:lumOff val="15000"/>
                  </a:schemeClr>
                </a:solidFill>
                <a:latin typeface="NikoshBAN" pitchFamily="2" charset="0"/>
                <a:cs typeface="NikoshBAN" pitchFamily="2" charset="0"/>
              </a:rPr>
              <a:t>২.</a:t>
            </a:r>
            <a:r>
              <a:rPr lang="bn-IN" sz="3600" dirty="0" smtClean="0">
                <a:solidFill>
                  <a:schemeClr val="tx1">
                    <a:lumMod val="85000"/>
                    <a:lumOff val="15000"/>
                  </a:schemeClr>
                </a:solidFill>
                <a:latin typeface="NikoshBAN" pitchFamily="2" charset="0"/>
                <a:cs typeface="NikoshBAN" pitchFamily="2" charset="0"/>
              </a:rPr>
              <a:t>স্পোর উৎপাদনের মাধ্যমে প্রজনন  ব্যাখ্যা </a:t>
            </a:r>
            <a:r>
              <a:rPr lang="bn-BD" sz="3600" dirty="0" smtClean="0">
                <a:solidFill>
                  <a:schemeClr val="tx1">
                    <a:lumMod val="85000"/>
                    <a:lumOff val="15000"/>
                  </a:schemeClr>
                </a:solidFill>
                <a:latin typeface="NikoshBAN" pitchFamily="2" charset="0"/>
                <a:cs typeface="NikoshBAN" pitchFamily="2" charset="0"/>
              </a:rPr>
              <a:t>করতে পারবে  </a:t>
            </a:r>
          </a:p>
          <a:p>
            <a:pPr marL="0" indent="0">
              <a:buNone/>
            </a:pPr>
            <a:r>
              <a:rPr lang="en-US" sz="3600" dirty="0" smtClean="0">
                <a:solidFill>
                  <a:schemeClr val="tx1">
                    <a:lumMod val="85000"/>
                    <a:lumOff val="15000"/>
                  </a:schemeClr>
                </a:solidFill>
                <a:latin typeface="NikoshBAN" pitchFamily="2" charset="0"/>
                <a:cs typeface="NikoshBAN" pitchFamily="2" charset="0"/>
              </a:rPr>
              <a:t>৩.প্রাকৃতিক </a:t>
            </a:r>
            <a:r>
              <a:rPr lang="en-US" sz="3600" dirty="0" err="1" smtClean="0">
                <a:solidFill>
                  <a:schemeClr val="tx1">
                    <a:lumMod val="85000"/>
                    <a:lumOff val="15000"/>
                  </a:schemeClr>
                </a:solidFill>
                <a:latin typeface="NikoshBAN" pitchFamily="2" charset="0"/>
                <a:cs typeface="NikoshBAN" pitchFamily="2" charset="0"/>
              </a:rPr>
              <a:t>অঙ্গজ</a:t>
            </a:r>
            <a:r>
              <a:rPr lang="bn-BD" sz="3600" dirty="0" smtClean="0">
                <a:solidFill>
                  <a:schemeClr val="tx1">
                    <a:lumMod val="85000"/>
                    <a:lumOff val="15000"/>
                  </a:schemeClr>
                </a:solidFill>
                <a:latin typeface="NikoshBAN" pitchFamily="2" charset="0"/>
                <a:cs typeface="NikoshBAN" pitchFamily="2" charset="0"/>
              </a:rPr>
              <a:t> প্রজন</a:t>
            </a:r>
            <a:r>
              <a:rPr lang="en-US" sz="3600" dirty="0" err="1" smtClean="0">
                <a:solidFill>
                  <a:schemeClr val="tx1">
                    <a:lumMod val="85000"/>
                    <a:lumOff val="15000"/>
                  </a:schemeClr>
                </a:solidFill>
                <a:latin typeface="NikoshBAN" pitchFamily="2" charset="0"/>
                <a:cs typeface="NikoshBAN" pitchFamily="2" charset="0"/>
              </a:rPr>
              <a:t>নের</a:t>
            </a:r>
            <a:r>
              <a:rPr lang="en-US" sz="3600" dirty="0" smtClean="0">
                <a:solidFill>
                  <a:schemeClr val="tx1">
                    <a:lumMod val="85000"/>
                    <a:lumOff val="15000"/>
                  </a:schemeClr>
                </a:solidFill>
                <a:latin typeface="NikoshBAN" pitchFamily="2" charset="0"/>
                <a:cs typeface="NikoshBAN" pitchFamily="2" charset="0"/>
              </a:rPr>
              <a:t> </a:t>
            </a:r>
            <a:r>
              <a:rPr lang="en-US" sz="3600" dirty="0" err="1" smtClean="0">
                <a:solidFill>
                  <a:schemeClr val="tx1">
                    <a:lumMod val="85000"/>
                    <a:lumOff val="15000"/>
                  </a:schemeClr>
                </a:solidFill>
                <a:latin typeface="NikoshBAN" pitchFamily="2" charset="0"/>
                <a:cs typeface="NikoshBAN" pitchFamily="2" charset="0"/>
              </a:rPr>
              <a:t>বৈশিষ্ট্য</a:t>
            </a:r>
            <a:r>
              <a:rPr lang="en-US" sz="3600" dirty="0" smtClean="0">
                <a:solidFill>
                  <a:schemeClr val="tx1">
                    <a:lumMod val="85000"/>
                    <a:lumOff val="15000"/>
                  </a:schemeClr>
                </a:solidFill>
                <a:latin typeface="NikoshBAN" pitchFamily="2" charset="0"/>
                <a:cs typeface="NikoshBAN" pitchFamily="2" charset="0"/>
              </a:rPr>
              <a:t> </a:t>
            </a:r>
            <a:r>
              <a:rPr lang="bn-IN" sz="3600" dirty="0">
                <a:solidFill>
                  <a:schemeClr val="tx1">
                    <a:lumMod val="85000"/>
                    <a:lumOff val="15000"/>
                  </a:schemeClr>
                </a:solidFill>
                <a:latin typeface="NikoshBAN" pitchFamily="2" charset="0"/>
                <a:cs typeface="NikoshBAN" pitchFamily="2" charset="0"/>
              </a:rPr>
              <a:t>ব্যাখ্যা </a:t>
            </a:r>
            <a:r>
              <a:rPr lang="bn-BD" sz="3600" dirty="0">
                <a:solidFill>
                  <a:schemeClr val="tx1">
                    <a:lumMod val="85000"/>
                    <a:lumOff val="15000"/>
                  </a:schemeClr>
                </a:solidFill>
                <a:latin typeface="NikoshBAN" pitchFamily="2" charset="0"/>
                <a:cs typeface="NikoshBAN" pitchFamily="2" charset="0"/>
              </a:rPr>
              <a:t>করতে </a:t>
            </a:r>
            <a:r>
              <a:rPr lang="bn-BD" sz="3600" dirty="0" smtClean="0">
                <a:solidFill>
                  <a:schemeClr val="tx1">
                    <a:lumMod val="85000"/>
                    <a:lumOff val="15000"/>
                  </a:schemeClr>
                </a:solidFill>
                <a:latin typeface="NikoshBAN" pitchFamily="2" charset="0"/>
                <a:cs typeface="NikoshBAN" pitchFamily="2" charset="0"/>
              </a:rPr>
              <a:t>পারবে </a:t>
            </a:r>
          </a:p>
          <a:p>
            <a:pPr marL="0" indent="0">
              <a:buNone/>
            </a:pPr>
            <a:r>
              <a:rPr lang="en-US" sz="3600" dirty="0" smtClean="0">
                <a:solidFill>
                  <a:schemeClr val="tx1">
                    <a:lumMod val="85000"/>
                    <a:lumOff val="15000"/>
                  </a:schemeClr>
                </a:solidFill>
                <a:latin typeface="NikoshBAN" pitchFamily="2" charset="0"/>
                <a:cs typeface="NikoshBAN" pitchFamily="2" charset="0"/>
              </a:rPr>
              <a:t>৪.</a:t>
            </a:r>
            <a:r>
              <a:rPr lang="bn-BD" sz="3600" dirty="0" smtClean="0">
                <a:solidFill>
                  <a:schemeClr val="tx1">
                    <a:lumMod val="85000"/>
                    <a:lumOff val="15000"/>
                  </a:schemeClr>
                </a:solidFill>
                <a:latin typeface="NikoshBAN" pitchFamily="2" charset="0"/>
                <a:cs typeface="NikoshBAN" pitchFamily="2" charset="0"/>
              </a:rPr>
              <a:t>বিভিন্ন ধরনের অযৌন প্রজননের </a:t>
            </a:r>
            <a:r>
              <a:rPr lang="bn-IN" sz="3600" dirty="0" smtClean="0">
                <a:solidFill>
                  <a:schemeClr val="tx1">
                    <a:lumMod val="85000"/>
                    <a:lumOff val="15000"/>
                  </a:schemeClr>
                </a:solidFill>
                <a:latin typeface="NikoshBAN" pitchFamily="2" charset="0"/>
                <a:cs typeface="NikoshBAN" pitchFamily="2" charset="0"/>
              </a:rPr>
              <a:t>অধিক গুরুত্বপূর্ণ তা যুক্তিসহ বিশ্লেষণ করতে </a:t>
            </a:r>
            <a:r>
              <a:rPr lang="bn-BD" sz="3600" dirty="0" smtClean="0">
                <a:solidFill>
                  <a:schemeClr val="tx1">
                    <a:lumMod val="85000"/>
                    <a:lumOff val="15000"/>
                  </a:schemeClr>
                </a:solidFill>
                <a:latin typeface="NikoshBAN" pitchFamily="2" charset="0"/>
                <a:cs typeface="NikoshBAN" pitchFamily="2" charset="0"/>
              </a:rPr>
              <a:t>পারবে ।</a:t>
            </a:r>
          </a:p>
        </p:txBody>
      </p:sp>
    </p:spTree>
    <p:extLst>
      <p:ext uri="{BB962C8B-B14F-4D97-AF65-F5344CB8AC3E}">
        <p14:creationId xmlns:p14="http://schemas.microsoft.com/office/powerpoint/2010/main" val="243969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additive="base">
                                        <p:cTn id="1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6627" y="304800"/>
            <a:ext cx="4698722" cy="646331"/>
          </a:xfrm>
          <a:prstGeom prst="rect">
            <a:avLst/>
          </a:prstGeom>
          <a:ln w="38100">
            <a:solidFill>
              <a:srgbClr val="FF0000"/>
            </a:solidFill>
          </a:ln>
        </p:spPr>
        <p:txBody>
          <a:bodyPr wrap="none">
            <a:spAutoFit/>
          </a:bodyPr>
          <a:lstStyle/>
          <a:p>
            <a:pPr lvl="0"/>
            <a:r>
              <a:rPr lang="en-US" sz="3600" dirty="0" err="1">
                <a:latin typeface="NikoshBAN" pitchFamily="2" charset="0"/>
                <a:cs typeface="NikoshBAN" pitchFamily="2" charset="0"/>
              </a:rPr>
              <a:t>প্রজনন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বা</a:t>
            </a:r>
            <a:r>
              <a:rPr lang="en-US" sz="3600" dirty="0">
                <a:latin typeface="NikoshBAN" pitchFamily="2" charset="0"/>
                <a:cs typeface="NikoshBAN" pitchFamily="2" charset="0"/>
              </a:rPr>
              <a:t> </a:t>
            </a:r>
            <a:r>
              <a:rPr lang="en-US" sz="3600" dirty="0" err="1">
                <a:latin typeface="NikoshBAN" pitchFamily="2" charset="0"/>
                <a:cs typeface="NikoshBAN" pitchFamily="2" charset="0"/>
              </a:rPr>
              <a:t>জনন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প্রধানত</a:t>
            </a:r>
            <a:r>
              <a:rPr lang="en-US" sz="3600" dirty="0">
                <a:latin typeface="NikoshBAN" pitchFamily="2" charset="0"/>
                <a:cs typeface="NikoshBAN" pitchFamily="2" charset="0"/>
              </a:rPr>
              <a:t> ২ </a:t>
            </a:r>
            <a:r>
              <a:rPr lang="en-US" sz="3600" dirty="0" err="1">
                <a:latin typeface="NikoshBAN" pitchFamily="2" charset="0"/>
                <a:cs typeface="NikoshBAN" pitchFamily="2" charset="0"/>
              </a:rPr>
              <a:t>প্রকার</a:t>
            </a:r>
            <a:endParaRPr lang="en-US" sz="3600" dirty="0">
              <a:latin typeface="NikoshBAN" pitchFamily="2" charset="0"/>
              <a:cs typeface="NikoshBAN" pitchFamily="2" charset="0"/>
            </a:endParaRPr>
          </a:p>
        </p:txBody>
      </p:sp>
      <p:cxnSp>
        <p:nvCxnSpPr>
          <p:cNvPr id="3" name="Straight Arrow Connector 2"/>
          <p:cNvCxnSpPr/>
          <p:nvPr/>
        </p:nvCxnSpPr>
        <p:spPr>
          <a:xfrm>
            <a:off x="6952434" y="1679551"/>
            <a:ext cx="0" cy="591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615988" y="951131"/>
            <a:ext cx="0" cy="7284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433385" y="1679551"/>
            <a:ext cx="0" cy="5912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2433385" y="1679551"/>
            <a:ext cx="45319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271849" y="2270786"/>
            <a:ext cx="2323072" cy="646331"/>
          </a:xfrm>
          <a:prstGeom prst="rect">
            <a:avLst/>
          </a:prstGeom>
        </p:spPr>
        <p:txBody>
          <a:bodyPr wrap="none">
            <a:spAutoFit/>
          </a:bodyPr>
          <a:lstStyle/>
          <a:p>
            <a:pPr lvl="0"/>
            <a:r>
              <a:rPr lang="en-US" sz="3600" dirty="0">
                <a:latin typeface="NikoshBAN" pitchFamily="2" charset="0"/>
                <a:cs typeface="NikoshBAN" pitchFamily="2" charset="0"/>
              </a:rPr>
              <a:t>১.অযৌন </a:t>
            </a:r>
            <a:r>
              <a:rPr lang="en-US" sz="3600" dirty="0" err="1">
                <a:latin typeface="NikoshBAN" pitchFamily="2" charset="0"/>
                <a:cs typeface="NikoshBAN" pitchFamily="2" charset="0"/>
              </a:rPr>
              <a:t>জনন</a:t>
            </a:r>
            <a:r>
              <a:rPr lang="en-US" sz="3600" dirty="0">
                <a:latin typeface="NikoshBAN" pitchFamily="2" charset="0"/>
                <a:cs typeface="NikoshBAN" pitchFamily="2" charset="0"/>
              </a:rPr>
              <a:t> </a:t>
            </a:r>
          </a:p>
        </p:txBody>
      </p:sp>
      <p:sp>
        <p:nvSpPr>
          <p:cNvPr id="8" name="Rectangle 7"/>
          <p:cNvSpPr/>
          <p:nvPr/>
        </p:nvSpPr>
        <p:spPr>
          <a:xfrm>
            <a:off x="5980853" y="2270786"/>
            <a:ext cx="1943161" cy="646331"/>
          </a:xfrm>
          <a:prstGeom prst="rect">
            <a:avLst/>
          </a:prstGeom>
        </p:spPr>
        <p:txBody>
          <a:bodyPr wrap="none">
            <a:spAutoFit/>
          </a:bodyPr>
          <a:lstStyle/>
          <a:p>
            <a:pPr lvl="0"/>
            <a:r>
              <a:rPr lang="en-US" sz="3600" dirty="0">
                <a:latin typeface="NikoshBAN" pitchFamily="2" charset="0"/>
                <a:cs typeface="NikoshBAN" pitchFamily="2" charset="0"/>
              </a:rPr>
              <a:t>২.যৌন </a:t>
            </a:r>
            <a:r>
              <a:rPr lang="en-US" sz="3600" dirty="0" err="1">
                <a:latin typeface="NikoshBAN" pitchFamily="2" charset="0"/>
                <a:cs typeface="NikoshBAN" pitchFamily="2" charset="0"/>
              </a:rPr>
              <a:t>জনন</a:t>
            </a:r>
            <a:endParaRPr lang="en-US" sz="3600" dirty="0">
              <a:latin typeface="NikoshBAN" pitchFamily="2" charset="0"/>
              <a:cs typeface="NikoshBAN" pitchFamily="2"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367" y="2944120"/>
            <a:ext cx="4121612" cy="3091211"/>
          </a:xfrm>
          <a:prstGeom prst="rect">
            <a:avLst/>
          </a:prstGeom>
        </p:spPr>
      </p:pic>
      <p:pic>
        <p:nvPicPr>
          <p:cNvPr id="10" name="Picture 9" descr="Stem_Cutting.jpg"/>
          <p:cNvPicPr>
            <a:picLocks noChangeAspect="1"/>
          </p:cNvPicPr>
          <p:nvPr/>
        </p:nvPicPr>
        <p:blipFill rotWithShape="1">
          <a:blip r:embed="rId4" cstate="print"/>
          <a:srcRect l="8829" r="11234"/>
          <a:stretch/>
        </p:blipFill>
        <p:spPr>
          <a:xfrm>
            <a:off x="150310" y="2971126"/>
            <a:ext cx="4232634" cy="3037201"/>
          </a:xfrm>
          <a:prstGeom prst="rect">
            <a:avLst/>
          </a:prstGeom>
        </p:spPr>
      </p:pic>
    </p:spTree>
    <p:extLst>
      <p:ext uri="{BB962C8B-B14F-4D97-AF65-F5344CB8AC3E}">
        <p14:creationId xmlns:p14="http://schemas.microsoft.com/office/powerpoint/2010/main" val="2585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50168" y="327593"/>
            <a:ext cx="3066551" cy="66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algn="l" defTabSz="914400" rtl="0" eaLnBrk="1" latinLnBrk="0" hangingPunct="1">
              <a:spcBef>
                <a:spcPct val="0"/>
              </a:spcBef>
              <a:buNone/>
              <a:defRPr sz="28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bn-BD" sz="4400" dirty="0" smtClean="0">
                <a:latin typeface="NikoshBAN" pitchFamily="2" charset="0"/>
                <a:cs typeface="NikoshBAN" pitchFamily="2" charset="0"/>
              </a:rPr>
              <a:t>প্রজনন</a:t>
            </a:r>
            <a:r>
              <a:rPr lang="bn-BD" sz="4400" dirty="0" smtClean="0">
                <a:latin typeface="Shonar Bangla" pitchFamily="34" charset="0"/>
                <a:cs typeface="Shonar Bangla" pitchFamily="34" charset="0"/>
              </a:rPr>
              <a:t> </a:t>
            </a:r>
            <a:endParaRPr lang="en-US" sz="1800" dirty="0">
              <a:latin typeface="Shonar Bangla" pitchFamily="34" charset="0"/>
              <a:cs typeface="Shonar Bangla" pitchFamily="34" charset="0"/>
            </a:endParaRPr>
          </a:p>
        </p:txBody>
      </p:sp>
      <p:sp>
        <p:nvSpPr>
          <p:cNvPr id="3" name="Content Placeholder 2"/>
          <p:cNvSpPr txBox="1">
            <a:spLocks/>
          </p:cNvSpPr>
          <p:nvPr/>
        </p:nvSpPr>
        <p:spPr>
          <a:xfrm>
            <a:off x="152400" y="1295400"/>
            <a:ext cx="8763000" cy="3324687"/>
          </a:xfrm>
          <a:prstGeom prst="rect">
            <a:avLst/>
          </a:prstGeom>
        </p:spPr>
        <p:style>
          <a:lnRef idx="0">
            <a:schemeClr val="accent5"/>
          </a:lnRef>
          <a:fillRef idx="3">
            <a:schemeClr val="accent5"/>
          </a:fillRef>
          <a:effectRef idx="3">
            <a:schemeClr val="accent5"/>
          </a:effectRef>
          <a:fontRef idx="minor">
            <a:schemeClr val="lt1"/>
          </a:fontRef>
        </p:style>
        <p:txBody>
          <a:bodyPr>
            <a:noAutofit/>
          </a:bodyPr>
          <a:lstStyle>
            <a:lvl1pPr marL="342900" indent="-342900" algn="l" defTabSz="914400" rtl="0" eaLnBrk="1" latinLnBrk="0" hangingPunct="1">
              <a:spcBef>
                <a:spcPts val="800"/>
              </a:spcBef>
              <a:buFont typeface="Arial" pitchFamily="34" charset="0"/>
              <a:buNone/>
              <a:defRPr sz="1600" b="1" kern="1200">
                <a:solidFill>
                  <a:schemeClr val="lt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lt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lt1"/>
                </a:solidFill>
                <a:latin typeface="+mn-lt"/>
                <a:ea typeface="+mn-ea"/>
                <a:cs typeface="+mn-cs"/>
              </a:defRPr>
            </a:lvl9pPr>
          </a:lstStyle>
          <a:p>
            <a:r>
              <a:rPr lang="bn-BD" sz="5400" dirty="0" smtClean="0">
                <a:latin typeface="NikoshBAN" pitchFamily="2" charset="0"/>
                <a:cs typeface="NikoshBAN" pitchFamily="2" charset="0"/>
              </a:rPr>
              <a:t>যে জটিল প্রক্রিয়ায় জীব তার প্রতিরূপ বা বংশধর সৃষ্টি করে তাকে প্রজনন বলে</a:t>
            </a:r>
            <a:endParaRPr lang="en-US" sz="5400" dirty="0" smtClean="0">
              <a:latin typeface="NikoshBAN" pitchFamily="2" charset="0"/>
              <a:cs typeface="NikoshBAN" pitchFamily="2" charset="0"/>
            </a:endParaRPr>
          </a:p>
        </p:txBody>
      </p:sp>
    </p:spTree>
    <p:extLst>
      <p:ext uri="{BB962C8B-B14F-4D97-AF65-F5344CB8AC3E}">
        <p14:creationId xmlns:p14="http://schemas.microsoft.com/office/powerpoint/2010/main" val="121185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921168"/>
            <a:ext cx="3156633" cy="923330"/>
          </a:xfrm>
          <a:prstGeom prst="rect">
            <a:avLst/>
          </a:prstGeom>
        </p:spPr>
        <p:txBody>
          <a:bodyPr wrap="none">
            <a:spAutoFit/>
          </a:bodyPr>
          <a:lstStyle/>
          <a:p>
            <a:r>
              <a:rPr lang="bn-BD" sz="5400" dirty="0">
                <a:solidFill>
                  <a:srgbClr val="FF0000"/>
                </a:solidFill>
                <a:latin typeface="NikoshBAN" pitchFamily="2" charset="0"/>
                <a:cs typeface="NikoshBAN" pitchFamily="2" charset="0"/>
              </a:rPr>
              <a:t>প্রজনন কি </a:t>
            </a:r>
            <a:r>
              <a:rPr lang="bn-BD" sz="5400" dirty="0" smtClean="0">
                <a:solidFill>
                  <a:srgbClr val="FF0000"/>
                </a:solidFill>
                <a:latin typeface="NikoshBAN" pitchFamily="2" charset="0"/>
                <a:cs typeface="NikoshBAN" pitchFamily="2" charset="0"/>
              </a:rPr>
              <a:t>বল</a:t>
            </a:r>
            <a:endParaRPr lang="en-US" sz="5400" dirty="0">
              <a:solidFill>
                <a:srgbClr val="FF0000"/>
              </a:solidFill>
            </a:endParaRPr>
          </a:p>
        </p:txBody>
      </p:sp>
      <p:sp>
        <p:nvSpPr>
          <p:cNvPr id="3" name="Rectangle 2"/>
          <p:cNvSpPr/>
          <p:nvPr/>
        </p:nvSpPr>
        <p:spPr>
          <a:xfrm>
            <a:off x="2514600" y="932329"/>
            <a:ext cx="4003019" cy="646331"/>
          </a:xfrm>
          <a:prstGeom prst="rect">
            <a:avLst/>
          </a:prstGeom>
        </p:spPr>
        <p:txBody>
          <a:bodyPr wrap="none">
            <a:spAutoFit/>
          </a:bodyPr>
          <a:lstStyle/>
          <a:p>
            <a:r>
              <a:rPr lang="en-US" sz="3600" dirty="0" err="1" smtClean="0">
                <a:solidFill>
                  <a:schemeClr val="tx1">
                    <a:lumMod val="85000"/>
                    <a:lumOff val="15000"/>
                  </a:schemeClr>
                </a:solidFill>
                <a:latin typeface="NikoshBAN" pitchFamily="2" charset="0"/>
                <a:cs typeface="NikoshBAN" pitchFamily="2" charset="0"/>
              </a:rPr>
              <a:t>একক</a:t>
            </a:r>
            <a:r>
              <a:rPr lang="en-US" sz="3600" dirty="0" smtClean="0">
                <a:solidFill>
                  <a:schemeClr val="tx1">
                    <a:lumMod val="85000"/>
                    <a:lumOff val="15000"/>
                  </a:schemeClr>
                </a:solidFill>
                <a:latin typeface="NikoshBAN" pitchFamily="2" charset="0"/>
                <a:cs typeface="NikoshBAN" pitchFamily="2" charset="0"/>
              </a:rPr>
              <a:t> </a:t>
            </a:r>
            <a:r>
              <a:rPr lang="en-US" sz="3600" dirty="0" err="1" smtClean="0">
                <a:solidFill>
                  <a:schemeClr val="tx1">
                    <a:lumMod val="85000"/>
                    <a:lumOff val="15000"/>
                  </a:schemeClr>
                </a:solidFill>
                <a:latin typeface="NikoshBAN" pitchFamily="2" charset="0"/>
                <a:cs typeface="NikoshBAN" pitchFamily="2" charset="0"/>
              </a:rPr>
              <a:t>কাজ</a:t>
            </a:r>
            <a:r>
              <a:rPr lang="en-US" sz="3600" dirty="0" smtClean="0">
                <a:solidFill>
                  <a:schemeClr val="tx1">
                    <a:lumMod val="85000"/>
                    <a:lumOff val="15000"/>
                  </a:schemeClr>
                </a:solidFill>
                <a:latin typeface="NikoshBAN" pitchFamily="2" charset="0"/>
                <a:cs typeface="NikoshBAN" pitchFamily="2" charset="0"/>
              </a:rPr>
              <a:t>   (</a:t>
            </a:r>
            <a:r>
              <a:rPr lang="en-US" sz="3600" dirty="0" err="1" smtClean="0">
                <a:solidFill>
                  <a:schemeClr val="tx1">
                    <a:lumMod val="85000"/>
                    <a:lumOff val="15000"/>
                  </a:schemeClr>
                </a:solidFill>
                <a:latin typeface="NikoshBAN" pitchFamily="2" charset="0"/>
                <a:cs typeface="NikoshBAN" pitchFamily="2" charset="0"/>
              </a:rPr>
              <a:t>তিন</a:t>
            </a:r>
            <a:r>
              <a:rPr lang="en-US" sz="3600" dirty="0" smtClean="0">
                <a:solidFill>
                  <a:schemeClr val="tx1">
                    <a:lumMod val="85000"/>
                    <a:lumOff val="15000"/>
                  </a:schemeClr>
                </a:solidFill>
                <a:latin typeface="NikoshBAN" pitchFamily="2" charset="0"/>
                <a:cs typeface="NikoshBAN" pitchFamily="2" charset="0"/>
              </a:rPr>
              <a:t> </a:t>
            </a:r>
            <a:r>
              <a:rPr lang="en-US" sz="3600" dirty="0" err="1" smtClean="0">
                <a:solidFill>
                  <a:schemeClr val="tx1">
                    <a:lumMod val="85000"/>
                    <a:lumOff val="15000"/>
                  </a:schemeClr>
                </a:solidFill>
                <a:latin typeface="NikoshBAN" pitchFamily="2" charset="0"/>
                <a:cs typeface="NikoshBAN" pitchFamily="2" charset="0"/>
              </a:rPr>
              <a:t>মিনিট</a:t>
            </a:r>
            <a:r>
              <a:rPr lang="en-US" sz="3600" dirty="0" smtClean="0">
                <a:solidFill>
                  <a:schemeClr val="tx1">
                    <a:lumMod val="85000"/>
                    <a:lumOff val="15000"/>
                  </a:schemeClr>
                </a:solidFill>
                <a:latin typeface="NikoshBAN" pitchFamily="2" charset="0"/>
                <a:cs typeface="NikoshBAN" pitchFamily="2" charset="0"/>
              </a:rPr>
              <a:t>)</a:t>
            </a:r>
            <a:r>
              <a:rPr lang="bn-BD" sz="3600" dirty="0" smtClean="0">
                <a:solidFill>
                  <a:schemeClr val="tx1">
                    <a:lumMod val="85000"/>
                    <a:lumOff val="15000"/>
                  </a:schemeClr>
                </a:solidFill>
                <a:latin typeface="NikoshBAN" pitchFamily="2" charset="0"/>
                <a:cs typeface="NikoshBAN" pitchFamily="2" charset="0"/>
              </a:rPr>
              <a:t> </a:t>
            </a:r>
            <a:endParaRPr lang="en-US" sz="3600" dirty="0"/>
          </a:p>
        </p:txBody>
      </p:sp>
    </p:spTree>
    <p:extLst>
      <p:ext uri="{BB962C8B-B14F-4D97-AF65-F5344CB8AC3E}">
        <p14:creationId xmlns:p14="http://schemas.microsoft.com/office/powerpoint/2010/main" val="120230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2136</TotalTime>
  <Words>825</Words>
  <Application>Microsoft Office PowerPoint</Application>
  <PresentationFormat>On-screen Show (4:3)</PresentationFormat>
  <Paragraphs>140</Paragraphs>
  <Slides>31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Angles</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Windows User</cp:lastModifiedBy>
  <cp:revision>127</cp:revision>
  <dcterms:created xsi:type="dcterms:W3CDTF">2006-08-16T00:00:00Z</dcterms:created>
  <dcterms:modified xsi:type="dcterms:W3CDTF">2020-09-04T03:34:53Z</dcterms:modified>
</cp:coreProperties>
</file>