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13" r:id="rId3"/>
    <p:sldId id="264" r:id="rId4"/>
    <p:sldId id="323" r:id="rId5"/>
    <p:sldId id="296" r:id="rId6"/>
    <p:sldId id="329" r:id="rId7"/>
    <p:sldId id="295" r:id="rId8"/>
    <p:sldId id="301" r:id="rId9"/>
    <p:sldId id="302" r:id="rId10"/>
    <p:sldId id="314" r:id="rId11"/>
    <p:sldId id="257" r:id="rId12"/>
    <p:sldId id="325" r:id="rId13"/>
    <p:sldId id="327" r:id="rId14"/>
    <p:sldId id="328" r:id="rId15"/>
    <p:sldId id="326" r:id="rId16"/>
    <p:sldId id="319" r:id="rId17"/>
    <p:sldId id="258" r:id="rId18"/>
    <p:sldId id="316" r:id="rId19"/>
    <p:sldId id="324" r:id="rId20"/>
    <p:sldId id="3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5AB1-E1EB-41ED-AB87-F0150B420484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1F72C-34B7-4BE6-87F4-0CF67B7F1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626F-C4A1-4FA2-ACC1-9A6963989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367FF-5ABA-410E-8E6A-EB6B4BBD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E8D1-2F7B-4475-B847-5DBD084F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EE86-79BF-4A67-AC64-D2257544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D351-A8B1-41EE-81BD-B9BFE759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0784-C197-40FC-A7A8-B4599D1A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3BB19-D33B-4B5C-8B9F-45A70C0A1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66B1-205D-4310-842D-1D1815AC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F7FD-FEEB-489C-A5BF-0C6CB39B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0CF1-587B-4699-8330-82B8AEA1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577E0-48C7-4046-8BBC-F59D2DBAC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F3BB9-6BC0-40A5-9557-DA46D108F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80BA6-DEB1-4C4D-A2AF-8286061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3B084-AB75-4EEB-987E-B0E0DF0F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FDD5-3634-4A43-87FF-E14CBB33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5" y="6277975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9/3/2020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A6A5-2EE4-40DB-941E-599F08F3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7EDC7-540F-411B-B5A2-5AD58C2F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89EE-3A53-4BFF-A90F-B82F04E1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2CFF-5487-456D-A17B-052704EF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916C-C598-4933-9790-6170A7F4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821-5CA2-41C2-8F0A-2FC102CD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EAF87-4AC8-4400-8A6F-60978C16F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A0E5F-48D5-44B7-93DA-BA18CB28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643E-FAEF-4D16-965F-81330D32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55ED-6C3F-4505-8C14-7C135B2C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5E1C-00BF-40DE-A291-7B83B014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4021-0372-439F-A515-94FF1EBFB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D4139-2D04-4914-99C2-337809B6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3208D-37DE-4A94-AAF2-872725BF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0C7E-3B71-4AEC-B346-4CCB52EF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94F78-43AD-4228-9A6A-660817E0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8EB8-664B-48AE-A588-D823D67B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418C9-2F31-4A62-A705-9745152F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08FE1-EFB9-4E63-B3F4-477C06797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2151A-9DD2-45C4-B37E-7FD4F9238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6ED9E-2285-4B4A-803D-997F5A7FC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2CB48-732E-4CF3-B095-4F19DFC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4CCB8-EB7F-404B-A936-BCD8480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CEC80-E744-4D94-8220-69B12EC8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F5C4-2864-437A-B964-7CE1E2DE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1B0C3-7881-483D-AE5F-199ECEB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81602-8A03-4989-9A21-8E091E3C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530D7-35A9-4200-9912-D65DFC7E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278EB-7B55-4F3E-A40A-DC650D29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9BA1-6C08-41C0-B86A-06CB6CAC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0C074-0718-4754-9EDE-2FF6A74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2E92-CB34-43D9-A800-A86AB688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6CCB-F893-4A3D-AB18-B12F990A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6D869-1880-45B3-82DA-F80CB7F96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B6041-BDBE-425F-ACCF-22533AB9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4E0F0-925B-454F-AE92-46684415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1069B-C370-4B75-9A59-613A3BBF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AFE9-7668-41C4-904A-4E832D66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7D07B-6558-4EDE-B478-739A6AB87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B791C-76EE-449E-B1F0-7B9EA73B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C436-0428-4565-8CB6-D947C98D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F3826-7111-444D-822A-F17AEC45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2F16-15DE-425F-BF09-52BA8340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8D17-D9C9-4848-AF8B-9DD15C2B6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5A63-4844-47BB-A8BA-6B8D6787316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310B8-29E0-4905-A2EB-1D5AF672D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FEDA1-F2AD-418C-ADAC-3F8B23071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03D6-7AC3-468F-A801-D0FE224CC1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96E44DB-E6B2-4B39-A499-C34B49EA60D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3683"/>
            </a:avLst>
          </a:prstGeom>
          <a:gradFill>
            <a:gsLst>
              <a:gs pos="0">
                <a:srgbClr val="FF8E00"/>
              </a:gs>
              <a:gs pos="32000">
                <a:srgbClr val="FF0000"/>
              </a:gs>
              <a:gs pos="77000">
                <a:srgbClr val="FFFF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003DD-36A0-4D14-84C8-C44D48BA6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4" y="483919"/>
            <a:ext cx="11198431" cy="5890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A22DD-ED21-4D58-B691-443D3E8F3DE6}"/>
              </a:ext>
            </a:extLst>
          </p:cNvPr>
          <p:cNvSpPr txBox="1"/>
          <p:nvPr/>
        </p:nvSpPr>
        <p:spPr>
          <a:xfrm>
            <a:off x="687874" y="356260"/>
            <a:ext cx="6342318" cy="2850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792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4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E7E6BA5-008F-4FC9-98CD-CDF871164DE6}"/>
              </a:ext>
            </a:extLst>
          </p:cNvPr>
          <p:cNvSpPr txBox="1"/>
          <p:nvPr/>
        </p:nvSpPr>
        <p:spPr>
          <a:xfrm>
            <a:off x="1453274" y="366260"/>
            <a:ext cx="307968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“রানার” কবিতা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EAD73-4B90-42FC-B0EF-F9DDD2FF0526}"/>
              </a:ext>
            </a:extLst>
          </p:cNvPr>
          <p:cNvSpPr txBox="1"/>
          <p:nvPr/>
        </p:nvSpPr>
        <p:spPr>
          <a:xfrm>
            <a:off x="3828098" y="1298754"/>
            <a:ext cx="25047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কবি- সুকান্ত ভট্রাচার্য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D3AFE-936B-43C1-AB91-44CBD5615A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0" y="1985028"/>
            <a:ext cx="3028194" cy="4362891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59EE08-37C3-42A3-A57D-E5BBE11083C7}"/>
              </a:ext>
            </a:extLst>
          </p:cNvPr>
          <p:cNvGrpSpPr/>
          <p:nvPr/>
        </p:nvGrpSpPr>
        <p:grpSpPr>
          <a:xfrm>
            <a:off x="6721436" y="621338"/>
            <a:ext cx="5118265" cy="5815088"/>
            <a:chOff x="6797748" y="668839"/>
            <a:chExt cx="3973911" cy="5108009"/>
          </a:xfrm>
        </p:grpSpPr>
        <p:pic>
          <p:nvPicPr>
            <p:cNvPr id="7" name="Picture 2" descr="A screenshot of text&#10;&#10;Description automatically generated">
              <a:extLst>
                <a:ext uri="{FF2B5EF4-FFF2-40B4-BE49-F238E27FC236}">
                  <a16:creationId xmlns:a16="http://schemas.microsoft.com/office/drawing/2014/main" id="{61DE5602-46D9-46C2-8F8C-B0FCDACFE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052" b="31022"/>
            <a:stretch/>
          </p:blipFill>
          <p:spPr>
            <a:xfrm>
              <a:off x="6797750" y="3784459"/>
              <a:ext cx="3893998" cy="1992389"/>
            </a:xfrm>
            <a:prstGeom prst="rect">
              <a:avLst/>
            </a:prstGeom>
          </p:spPr>
        </p:pic>
        <p:pic>
          <p:nvPicPr>
            <p:cNvPr id="3" name="Picture 2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9AE8221F-147D-41BD-BD29-C7552AC2D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0387"/>
            <a:stretch/>
          </p:blipFill>
          <p:spPr>
            <a:xfrm>
              <a:off x="6797748" y="668839"/>
              <a:ext cx="3893998" cy="21475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E31DD1-7693-4172-A4CD-60539856AF82}"/>
                </a:ext>
              </a:extLst>
            </p:cNvPr>
            <p:cNvSpPr/>
            <p:nvPr/>
          </p:nvSpPr>
          <p:spPr>
            <a:xfrm>
              <a:off x="6797749" y="2816436"/>
              <a:ext cx="3973910" cy="105437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অনেক দুঃখে ,বহু বেদনায়,অভিমানে,অনুরাগে,</a:t>
              </a: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ঘরে তার প্রিয়া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একা শয্যায় বিনিদ্র রাত জাগে।</a:t>
              </a: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রানার ! রানার ! </a:t>
              </a: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 বোঝা টানার দিন কবে শেষ হবে?</a:t>
              </a:r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FB8F06-30DE-47A9-8F36-70CC15C2D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32963" y="4054117"/>
            <a:ext cx="1689707" cy="15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F9F919-5DF4-4B24-ABDD-FDA154093DF3}"/>
              </a:ext>
            </a:extLst>
          </p:cNvPr>
          <p:cNvGrpSpPr/>
          <p:nvPr/>
        </p:nvGrpSpPr>
        <p:grpSpPr>
          <a:xfrm>
            <a:off x="268014" y="330418"/>
            <a:ext cx="11524593" cy="6117679"/>
            <a:chOff x="268014" y="330418"/>
            <a:chExt cx="11524593" cy="61176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A5DE65-AEB8-4A3A-8724-15F96B3C0A8D}"/>
                </a:ext>
              </a:extLst>
            </p:cNvPr>
            <p:cNvGrpSpPr/>
            <p:nvPr/>
          </p:nvGrpSpPr>
          <p:grpSpPr>
            <a:xfrm>
              <a:off x="268014" y="867103"/>
              <a:ext cx="11524593" cy="5580994"/>
              <a:chOff x="341749" y="693838"/>
              <a:chExt cx="11608128" cy="5927647"/>
            </a:xfrm>
          </p:grpSpPr>
          <p:sp>
            <p:nvSpPr>
              <p:cNvPr id="2" name="Arrow: Pentagon 1">
                <a:extLst>
                  <a:ext uri="{FF2B5EF4-FFF2-40B4-BE49-F238E27FC236}">
                    <a16:creationId xmlns:a16="http://schemas.microsoft.com/office/drawing/2014/main" id="{2BF4C21A-2BF4-493C-893C-3FB1DB72920B}"/>
                  </a:ext>
                </a:extLst>
              </p:cNvPr>
              <p:cNvSpPr/>
              <p:nvPr/>
            </p:nvSpPr>
            <p:spPr>
              <a:xfrm>
                <a:off x="521197" y="936307"/>
                <a:ext cx="2429435" cy="1093414"/>
              </a:xfrm>
              <a:prstGeom prst="homePlat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E79D4ED7-7B40-40A4-A056-FBCBC87C72B8}"/>
                  </a:ext>
                </a:extLst>
              </p:cNvPr>
              <p:cNvSpPr/>
              <p:nvPr/>
            </p:nvSpPr>
            <p:spPr>
              <a:xfrm>
                <a:off x="442440" y="2335586"/>
                <a:ext cx="2429435" cy="1093414"/>
              </a:xfrm>
              <a:prstGeom prst="homePlat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54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মাভৈঃ</a:t>
                </a:r>
                <a:endParaRPr lang="en-US" sz="54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2F2170DA-9379-49FA-83F9-559B53381652}"/>
                  </a:ext>
                </a:extLst>
              </p:cNvPr>
              <p:cNvSpPr/>
              <p:nvPr/>
            </p:nvSpPr>
            <p:spPr>
              <a:xfrm>
                <a:off x="341749" y="5471442"/>
                <a:ext cx="2608883" cy="943645"/>
              </a:xfrm>
              <a:prstGeom prst="homePlat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60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60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</a:p>
            </p:txBody>
          </p:sp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F25BA408-5032-4F7A-A2F9-70D6B09514C2}"/>
                  </a:ext>
                </a:extLst>
              </p:cNvPr>
              <p:cNvSpPr/>
              <p:nvPr/>
            </p:nvSpPr>
            <p:spPr>
              <a:xfrm>
                <a:off x="8098992" y="693838"/>
                <a:ext cx="3653584" cy="808340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E3B85E6A-7523-4475-9F9D-6903D30A173B}"/>
                  </a:ext>
                </a:extLst>
              </p:cNvPr>
              <p:cNvSpPr/>
              <p:nvPr/>
            </p:nvSpPr>
            <p:spPr>
              <a:xfrm>
                <a:off x="8086088" y="2170233"/>
                <a:ext cx="3863789" cy="808340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4800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ভয় করে না এমন</a:t>
                </a:r>
                <a:endParaRPr lang="en-US" sz="48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Flowchart: Process 6">
                <a:extLst>
                  <a:ext uri="{FF2B5EF4-FFF2-40B4-BE49-F238E27FC236}">
                    <a16:creationId xmlns:a16="http://schemas.microsoft.com/office/drawing/2014/main" id="{EF356B36-2EB7-4ACA-A060-7A0D0DC72267}"/>
                  </a:ext>
                </a:extLst>
              </p:cNvPr>
              <p:cNvSpPr/>
              <p:nvPr/>
            </p:nvSpPr>
            <p:spPr>
              <a:xfrm>
                <a:off x="8184930" y="5516258"/>
                <a:ext cx="3711389" cy="808341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as-IN" sz="5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5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pic>
            <p:nvPicPr>
              <p:cNvPr id="3074" name="Picture 2" descr="Image result for morning">
                <a:extLst>
                  <a:ext uri="{FF2B5EF4-FFF2-40B4-BE49-F238E27FC236}">
                    <a16:creationId xmlns:a16="http://schemas.microsoft.com/office/drawing/2014/main" id="{9BEFF167-208F-4E00-AF0D-F2BF4D400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832" y="850708"/>
                <a:ext cx="3674295" cy="117901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Image result for ghas">
                <a:extLst>
                  <a:ext uri="{FF2B5EF4-FFF2-40B4-BE49-F238E27FC236}">
                    <a16:creationId xmlns:a16="http://schemas.microsoft.com/office/drawing/2014/main" id="{634833BB-4C54-475E-B05E-4C4C9C7FB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834" y="5333165"/>
                <a:ext cx="3674295" cy="128832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8140E709-618B-4B83-96E0-2E2455A607C7}"/>
                  </a:ext>
                </a:extLst>
              </p:cNvPr>
              <p:cNvSpPr/>
              <p:nvPr/>
            </p:nvSpPr>
            <p:spPr>
              <a:xfrm>
                <a:off x="393210" y="4040731"/>
                <a:ext cx="2429435" cy="943645"/>
              </a:xfrm>
              <a:prstGeom prst="homePlat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bn-IN" sz="6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দুর্বার</a:t>
                </a:r>
                <a:endPara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8CDEDB-DBAA-4D4F-A5F9-6ECFAC8F2A74}"/>
                  </a:ext>
                </a:extLst>
              </p:cNvPr>
              <p:cNvSpPr/>
              <p:nvPr/>
            </p:nvSpPr>
            <p:spPr>
              <a:xfrm>
                <a:off x="8135318" y="3922679"/>
                <a:ext cx="3695314" cy="11295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4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যাকে নিবারণ করা যায় না </a:t>
                </a:r>
                <a:endPara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F45F6ED-1209-4F13-88A7-672FEF1DA1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34" r="19512"/>
              <a:stretch/>
            </p:blipFill>
            <p:spPr>
              <a:xfrm>
                <a:off x="3641832" y="3715807"/>
                <a:ext cx="3674295" cy="134229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E60180-5891-4FF5-91E3-4E88A4366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1832" y="2230498"/>
                <a:ext cx="3674295" cy="117901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B96066-FA07-45A0-87E4-34B22A8A24ED}"/>
                </a:ext>
              </a:extLst>
            </p:cNvPr>
            <p:cNvSpPr/>
            <p:nvPr/>
          </p:nvSpPr>
          <p:spPr>
            <a:xfrm>
              <a:off x="3026979" y="330418"/>
              <a:ext cx="4942455" cy="5649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</a:rPr>
                <a:t>নতুন</a:t>
              </a:r>
              <a:r>
                <a:rPr lang="en-US" sz="4000" dirty="0">
                  <a:solidFill>
                    <a:schemeClr val="tx1"/>
                  </a:solidFill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</a:rPr>
                <a:t>শব্দের</a:t>
              </a:r>
              <a:r>
                <a:rPr lang="en-US" sz="4000" dirty="0">
                  <a:solidFill>
                    <a:schemeClr val="tx1"/>
                  </a:solidFill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</a:rPr>
                <a:t>অর্থ</a:t>
              </a:r>
              <a:r>
                <a:rPr lang="en-US" sz="4000" dirty="0">
                  <a:solidFill>
                    <a:schemeClr val="tx1"/>
                  </a:solidFill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25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54D6745-CF0C-4575-B838-EB7F06C8C42D}"/>
              </a:ext>
            </a:extLst>
          </p:cNvPr>
          <p:cNvGrpSpPr/>
          <p:nvPr/>
        </p:nvGrpSpPr>
        <p:grpSpPr>
          <a:xfrm>
            <a:off x="581891" y="985652"/>
            <a:ext cx="10925298" cy="5343896"/>
            <a:chOff x="335973" y="557604"/>
            <a:chExt cx="10075994" cy="60003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CC55DE-B8C0-48AA-A3E3-940653814B68}"/>
                </a:ext>
              </a:extLst>
            </p:cNvPr>
            <p:cNvSpPr/>
            <p:nvPr/>
          </p:nvSpPr>
          <p:spPr>
            <a:xfrm>
              <a:off x="335973" y="4495801"/>
              <a:ext cx="616824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কত গ্রাম কত পথ যায় সরে সরে-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শহরে রানার যাবেই পৌঁছে ভোরে;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হাতে লন্ঠন করে ঠনঠন, জোনাকিরা দেয় আলো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মাভৈঃ রানার ! এখনো রাতের কালো।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C456F0-690A-40CA-9EB4-FF63A805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45" y="557604"/>
              <a:ext cx="2931447" cy="3429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194" name="Picture 2" descr="Image result for জোনাকি ">
              <a:extLst>
                <a:ext uri="{FF2B5EF4-FFF2-40B4-BE49-F238E27FC236}">
                  <a16:creationId xmlns:a16="http://schemas.microsoft.com/office/drawing/2014/main" id="{EE82C3BD-AC23-468B-9585-F22535C54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086" y="1174457"/>
              <a:ext cx="3098532" cy="33438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CA9D5B-E9D2-444B-8CC3-C01672A4A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r="19512"/>
            <a:stretch/>
          </p:blipFill>
          <p:spPr>
            <a:xfrm>
              <a:off x="7502752" y="3078137"/>
              <a:ext cx="2909215" cy="3343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4226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C9AD1-D76D-4F84-A7D0-EE95DF85EBAB}"/>
              </a:ext>
            </a:extLst>
          </p:cNvPr>
          <p:cNvSpPr/>
          <p:nvPr/>
        </p:nvSpPr>
        <p:spPr>
          <a:xfrm>
            <a:off x="472045" y="5094514"/>
            <a:ext cx="6997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এমনি করেই জীবনের বহু বছরকে পিছু ফেলে 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পৃথিবীর বোঝা ক্ষুধিত রানার পৌঁছে দিয়েছে ‘মেলে’।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D9B2D-852F-49B2-80FF-5E5939310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686268"/>
            <a:ext cx="31242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Image result for পৃ্থিবী">
            <a:extLst>
              <a:ext uri="{FF2B5EF4-FFF2-40B4-BE49-F238E27FC236}">
                <a16:creationId xmlns:a16="http://schemas.microsoft.com/office/drawing/2014/main" id="{4B19C9A0-2B2F-4C1F-BFE8-C1C85F93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97" y="1078897"/>
            <a:ext cx="2705100" cy="3270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 the source image">
            <a:extLst>
              <a:ext uri="{FF2B5EF4-FFF2-40B4-BE49-F238E27FC236}">
                <a16:creationId xmlns:a16="http://schemas.microsoft.com/office/drawing/2014/main" id="{E144A219-F550-4C62-8A49-9A7C6658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8592" r="9003" b="14096"/>
          <a:stretch/>
        </p:blipFill>
        <p:spPr bwMode="auto">
          <a:xfrm>
            <a:off x="7469579" y="1801064"/>
            <a:ext cx="3127416" cy="35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49BB9C-79DD-4800-8CBF-F3ED9AEBD173}"/>
              </a:ext>
            </a:extLst>
          </p:cNvPr>
          <p:cNvSpPr/>
          <p:nvPr/>
        </p:nvSpPr>
        <p:spPr>
          <a:xfrm>
            <a:off x="352346" y="5166255"/>
            <a:ext cx="657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ক্লান্ত শ্বাস ছুঁয়েছে আকাশ, মাটি ভিজে গেছে ঘামে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জীবনের সব রাত্রিকে ওরা কিনেছে অল্প দামে ।</a:t>
            </a:r>
          </a:p>
        </p:txBody>
      </p:sp>
      <p:pic>
        <p:nvPicPr>
          <p:cNvPr id="11266" name="Picture 2" descr="Image result for sky">
            <a:extLst>
              <a:ext uri="{FF2B5EF4-FFF2-40B4-BE49-F238E27FC236}">
                <a16:creationId xmlns:a16="http://schemas.microsoft.com/office/drawing/2014/main" id="{6D38EBF8-AED6-42F3-B984-3FCE04E0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427978"/>
            <a:ext cx="2802577" cy="2923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79053-DDCC-4EA4-B35D-06A2BA9112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11" y="1175657"/>
            <a:ext cx="3178538" cy="3053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Image result for জোনাকি ">
            <a:extLst>
              <a:ext uri="{FF2B5EF4-FFF2-40B4-BE49-F238E27FC236}">
                <a16:creationId xmlns:a16="http://schemas.microsoft.com/office/drawing/2014/main" id="{E9FE53D2-FA95-49C3-938F-3D134C95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48" y="2188166"/>
            <a:ext cx="3359707" cy="2978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BF57E3-4BBB-4180-8BEE-334B605592B2}"/>
              </a:ext>
            </a:extLst>
          </p:cNvPr>
          <p:cNvSpPr/>
          <p:nvPr/>
        </p:nvSpPr>
        <p:spPr>
          <a:xfrm>
            <a:off x="471056" y="4277724"/>
            <a:ext cx="6172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দুঃখে ,বহু বেদনায়,অভিমানে,অনুরাগে,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ঘরে তার প্রিয়া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 শয্যায় বিনিদ্র রাত জাগে।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! রানার !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বোঝা টানার দিন কবে শেষ হবে?</a:t>
            </a:r>
          </a:p>
        </p:txBody>
      </p:sp>
      <p:pic>
        <p:nvPicPr>
          <p:cNvPr id="5" name="Picture 11" descr="Image result for চিঠি লেখে">
            <a:extLst>
              <a:ext uri="{FF2B5EF4-FFF2-40B4-BE49-F238E27FC236}">
                <a16:creationId xmlns:a16="http://schemas.microsoft.com/office/drawing/2014/main" id="{4E657B44-2692-4974-9F58-B5913288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06" y="806282"/>
            <a:ext cx="2329417" cy="3145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82696-F669-4D85-8648-4650EBC51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358240"/>
            <a:ext cx="2895600" cy="2828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0287EC-2759-411F-83FD-5BDE99732168}"/>
              </a:ext>
            </a:extLst>
          </p:cNvPr>
          <p:cNvGrpSpPr/>
          <p:nvPr/>
        </p:nvGrpSpPr>
        <p:grpSpPr>
          <a:xfrm>
            <a:off x="7243947" y="2379201"/>
            <a:ext cx="2947063" cy="3544529"/>
            <a:chOff x="6932345" y="2226879"/>
            <a:chExt cx="3147828" cy="35445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96544D-5506-423B-A7CB-8AE52314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2067" y="2226879"/>
              <a:ext cx="3038106" cy="35445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CA88BA-F104-4395-951D-E48752C06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2345" y="3336966"/>
              <a:ext cx="1333994" cy="2434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68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0AF12C-A21C-4C80-A611-3D6810A67AF5}"/>
              </a:ext>
            </a:extLst>
          </p:cNvPr>
          <p:cNvGrpSpPr/>
          <p:nvPr/>
        </p:nvGrpSpPr>
        <p:grpSpPr>
          <a:xfrm>
            <a:off x="295987" y="391241"/>
            <a:ext cx="11600026" cy="6241773"/>
            <a:chOff x="382979" y="403116"/>
            <a:chExt cx="11600026" cy="62417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54530C-0B97-485F-B230-54EDD46EEC86}"/>
                </a:ext>
              </a:extLst>
            </p:cNvPr>
            <p:cNvSpPr txBox="1"/>
            <p:nvPr/>
          </p:nvSpPr>
          <p:spPr>
            <a:xfrm>
              <a:off x="466107" y="4059566"/>
              <a:ext cx="6157356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1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রাত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শেষ হয়ে সূর্য উঠবে কবে?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ঘরেতে অভাব ;পৃথিবীটা মনে হয় কালো ধোঁয়া,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পিঠেতে টাকার বোঝা,তবু এই টাকাকে যাবেনা ছোঁয়া,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রাত নির্জন,পথে কত ভয়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োটে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দস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য়,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কখন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লোকে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8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E7CBCC-2591-4810-9F15-087196D12785}"/>
                </a:ext>
              </a:extLst>
            </p:cNvPr>
            <p:cNvGrpSpPr/>
            <p:nvPr/>
          </p:nvGrpSpPr>
          <p:grpSpPr>
            <a:xfrm>
              <a:off x="382979" y="403116"/>
              <a:ext cx="10150432" cy="3220092"/>
              <a:chOff x="344028" y="437507"/>
              <a:chExt cx="9976709" cy="34273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3A835E7-71B6-4DBD-A627-D5E8BD25F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28" y="437507"/>
                <a:ext cx="3996323" cy="342735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122" name="Picture 2" descr="Image result for টাকা ভরা ব্যাগ">
                <a:extLst>
                  <a:ext uri="{FF2B5EF4-FFF2-40B4-BE49-F238E27FC236}">
                    <a16:creationId xmlns:a16="http://schemas.microsoft.com/office/drawing/2014/main" id="{0958E3FB-DE0B-413E-9268-2F63C69B64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0823" y="437507"/>
                <a:ext cx="2628900" cy="342735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D45E360-645B-49C1-A7BB-04455EAECB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85" t="12760" r="3334" b="28627"/>
              <a:stretch/>
            </p:blipFill>
            <p:spPr>
              <a:xfrm>
                <a:off x="6990195" y="437507"/>
                <a:ext cx="3330542" cy="342735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5124" name="Picture 4" descr="Image result for sun">
              <a:extLst>
                <a:ext uri="{FF2B5EF4-FFF2-40B4-BE49-F238E27FC236}">
                  <a16:creationId xmlns:a16="http://schemas.microsoft.com/office/drawing/2014/main" id="{70BB7270-E724-4C39-B0D2-6704D9DEC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818" y="4263242"/>
              <a:ext cx="2899187" cy="23816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49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23A02-26B1-4100-BCF2-6CDD56FB71B8}"/>
              </a:ext>
            </a:extLst>
          </p:cNvPr>
          <p:cNvSpPr/>
          <p:nvPr/>
        </p:nvSpPr>
        <p:spPr>
          <a:xfrm>
            <a:off x="2940133" y="4156364"/>
            <a:ext cx="8534400" cy="228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কবি সুকান্ত ভট্রাচার্যের শিক্ষাগত যোগ্যতা কি ছিল বল।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শ্রমজীবী মানুষ বলতে কাদের বুঝিয়েছেন উল্লেখ কর।</a:t>
            </a:r>
          </a:p>
          <a:p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 দ্বায়ীত্ব শীল পেশা হিসাবে ডাকহকারের মুল্যায়ন কর।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ular Callout 2">
            <a:extLst>
              <a:ext uri="{FF2B5EF4-FFF2-40B4-BE49-F238E27FC236}">
                <a16:creationId xmlns:a16="http://schemas.microsoft.com/office/drawing/2014/main" id="{E547508B-4512-4162-9E32-855F64B76456}"/>
              </a:ext>
            </a:extLst>
          </p:cNvPr>
          <p:cNvSpPr/>
          <p:nvPr/>
        </p:nvSpPr>
        <p:spPr>
          <a:xfrm>
            <a:off x="346364" y="421574"/>
            <a:ext cx="3810000" cy="1219200"/>
          </a:xfrm>
          <a:prstGeom prst="wedgeRectCallout">
            <a:avLst>
              <a:gd name="adj1" fmla="val -22080"/>
              <a:gd name="adj2" fmla="val 362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13239-21AB-4069-9771-6A953B7F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831769"/>
            <a:ext cx="4537364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60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4832B-B66B-4A20-BD32-21EF5944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1" y="425631"/>
            <a:ext cx="2656498" cy="320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DC05C85E-F2B8-41D2-A4C3-45C057BB3D3D}"/>
              </a:ext>
            </a:extLst>
          </p:cNvPr>
          <p:cNvSpPr/>
          <p:nvPr/>
        </p:nvSpPr>
        <p:spPr>
          <a:xfrm>
            <a:off x="384042" y="4215340"/>
            <a:ext cx="7725127" cy="2217029"/>
          </a:xfrm>
          <a:prstGeom prst="round2DiagRect">
            <a:avLst>
              <a:gd name="adj1" fmla="val 16667"/>
              <a:gd name="adj2" fmla="val 98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১। রানার কবিতায় একজন ডাকহকারের গুনাবলি বর্ননা কর।</a:t>
            </a:r>
          </a:p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২। কবি সুকান্ত ভট্রাচার্য রানার কবিতায় কি প্রকাশ করেছেন তা আলোচনা কর।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17E26-7890-4B21-99DC-D350390E853D}"/>
              </a:ext>
            </a:extLst>
          </p:cNvPr>
          <p:cNvSpPr txBox="1"/>
          <p:nvPr/>
        </p:nvSpPr>
        <p:spPr>
          <a:xfrm>
            <a:off x="1737830" y="1031273"/>
            <a:ext cx="23720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মুল্যায়ন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A7FD4-934C-4DBA-B310-E21BF64CA2DC}"/>
              </a:ext>
            </a:extLst>
          </p:cNvPr>
          <p:cNvSpPr txBox="1"/>
          <p:nvPr/>
        </p:nvSpPr>
        <p:spPr>
          <a:xfrm>
            <a:off x="596734" y="5663931"/>
            <a:ext cx="90935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জীবনের সব রাত্রিকে ওরা কিনেছে অল্প দামে’ বিশ্লেষন কর।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E3903-7B2A-4F8F-BE4A-F75931E0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8" y="1983179"/>
            <a:ext cx="6258296" cy="320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623E6-6D15-4282-A8BF-E9E017D1B2AD}"/>
              </a:ext>
            </a:extLst>
          </p:cNvPr>
          <p:cNvSpPr txBox="1"/>
          <p:nvPr/>
        </p:nvSpPr>
        <p:spPr>
          <a:xfrm>
            <a:off x="385289" y="415943"/>
            <a:ext cx="398483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1E3BF0-1C34-434B-B860-1395622CE421}"/>
              </a:ext>
            </a:extLst>
          </p:cNvPr>
          <p:cNvSpPr txBox="1"/>
          <p:nvPr/>
        </p:nvSpPr>
        <p:spPr>
          <a:xfrm>
            <a:off x="8499641" y="3429000"/>
            <a:ext cx="3208884" cy="2169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solidFill>
                  <a:schemeClr val="tx1"/>
                </a:solidFill>
                <a:latin typeface="Corbel" panose="020B0503020204020204"/>
              </a:rPr>
              <a:t>। </a:t>
            </a:r>
            <a:endParaRPr lang="bn-IN" sz="2700" b="1" dirty="0">
              <a:ln/>
              <a:solidFill>
                <a:schemeClr val="tx1"/>
              </a:solidFill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গোয়ালন্দ,</a:t>
            </a:r>
            <a:r>
              <a:rPr lang="en-US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 </a:t>
            </a: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রাজবাড়ী। </a:t>
            </a:r>
            <a:endParaRPr lang="en-US" sz="2700" b="1" dirty="0">
              <a:ln/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E3D7D1B-32B9-493B-BC3F-A41C9F94E6F7}"/>
              </a:ext>
            </a:extLst>
          </p:cNvPr>
          <p:cNvSpPr txBox="1"/>
          <p:nvPr/>
        </p:nvSpPr>
        <p:spPr>
          <a:xfrm>
            <a:off x="4022222" y="197171"/>
            <a:ext cx="35719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181A9-0119-4072-8CD6-6ACE007F60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4" y="1343385"/>
            <a:ext cx="3028194" cy="5092262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EF8E7-58EC-4507-AC69-0AFD399C8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04" y="1343385"/>
            <a:ext cx="3581548" cy="485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6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6A451-8B29-499D-AF1E-3D5F46BD8481}"/>
              </a:ext>
            </a:extLst>
          </p:cNvPr>
          <p:cNvSpPr txBox="1"/>
          <p:nvPr/>
        </p:nvSpPr>
        <p:spPr>
          <a:xfrm>
            <a:off x="807522" y="474415"/>
            <a:ext cx="101652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অংশগ্রণের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2ACD9-C6DC-4023-BC3F-6BD0E8CBF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8" y="1497396"/>
            <a:ext cx="51435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454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53C1D5-D142-4FB4-9EAA-2566BF1E2DB9}"/>
              </a:ext>
            </a:extLst>
          </p:cNvPr>
          <p:cNvSpPr txBox="1"/>
          <p:nvPr/>
        </p:nvSpPr>
        <p:spPr>
          <a:xfrm>
            <a:off x="2044769" y="739363"/>
            <a:ext cx="8135695" cy="32554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035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035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456322-91CB-4E3E-81FB-F6808415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15" y="3289480"/>
            <a:ext cx="2008798" cy="2829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20D7F-44CA-40B0-9A57-65DB344D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66" y="3429000"/>
            <a:ext cx="2612587" cy="24390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351336-E8E7-446E-AE86-BBDFC4275B80}"/>
              </a:ext>
            </a:extLst>
          </p:cNvPr>
          <p:cNvSpPr txBox="1"/>
          <p:nvPr/>
        </p:nvSpPr>
        <p:spPr>
          <a:xfrm>
            <a:off x="4396107" y="1610451"/>
            <a:ext cx="389087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2314575" algn="l"/>
              </a:tabLst>
            </a:pP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B875D-9CDA-4C7E-B13C-39E4867F4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2" y="2655047"/>
            <a:ext cx="2653962" cy="3986967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5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AAE320-6E2A-406A-9726-5349676F8F32}"/>
              </a:ext>
            </a:extLst>
          </p:cNvPr>
          <p:cNvGrpSpPr/>
          <p:nvPr/>
        </p:nvGrpSpPr>
        <p:grpSpPr>
          <a:xfrm>
            <a:off x="499567" y="486595"/>
            <a:ext cx="10762792" cy="5906718"/>
            <a:chOff x="499567" y="486595"/>
            <a:chExt cx="10762792" cy="5906718"/>
          </a:xfrm>
        </p:grpSpPr>
        <p:pic>
          <p:nvPicPr>
            <p:cNvPr id="3" name="Picture 2" descr="Sekal-1528978019-ad4f80e_xlarge 13.jpg">
              <a:extLst>
                <a:ext uri="{FF2B5EF4-FFF2-40B4-BE49-F238E27FC236}">
                  <a16:creationId xmlns:a16="http://schemas.microsoft.com/office/drawing/2014/main" id="{07497BB3-C57D-47A5-A21B-7EECA8084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567" y="4419598"/>
              <a:ext cx="5230673" cy="19518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E25A4B-6CCE-48F9-8D5E-DE313196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1" y="1577340"/>
              <a:ext cx="4543579" cy="2575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s (9).jpeg">
              <a:extLst>
                <a:ext uri="{FF2B5EF4-FFF2-40B4-BE49-F238E27FC236}">
                  <a16:creationId xmlns:a16="http://schemas.microsoft.com/office/drawing/2014/main" id="{46A9D908-9F35-4740-BB1C-8C49DC55E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12" y="1524000"/>
              <a:ext cx="5136628" cy="26822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s (8).jpeg">
              <a:extLst>
                <a:ext uri="{FF2B5EF4-FFF2-40B4-BE49-F238E27FC236}">
                  <a16:creationId xmlns:a16="http://schemas.microsoft.com/office/drawing/2014/main" id="{52EA20C9-BF58-4EDF-90EB-3319A174C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8780" y="4419598"/>
              <a:ext cx="4543579" cy="19737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487010-172A-4924-A0CB-7408E777D08C}"/>
                </a:ext>
              </a:extLst>
            </p:cNvPr>
            <p:cNvSpPr/>
            <p:nvPr/>
          </p:nvSpPr>
          <p:spPr>
            <a:xfrm>
              <a:off x="1779814" y="486595"/>
              <a:ext cx="8632372" cy="7707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এসো আমরা কিছু ছবি দেখি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F28E43-2C31-4BA7-B56C-B3AF55AC1B1D}"/>
              </a:ext>
            </a:extLst>
          </p:cNvPr>
          <p:cNvGrpSpPr/>
          <p:nvPr/>
        </p:nvGrpSpPr>
        <p:grpSpPr>
          <a:xfrm>
            <a:off x="788839" y="313519"/>
            <a:ext cx="11011378" cy="6183862"/>
            <a:chOff x="788839" y="313519"/>
            <a:chExt cx="11011378" cy="61838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8C6FC7-A4B9-487B-A326-927C75B3FDA8}"/>
                </a:ext>
              </a:extLst>
            </p:cNvPr>
            <p:cNvSpPr txBox="1"/>
            <p:nvPr/>
          </p:nvSpPr>
          <p:spPr>
            <a:xfrm>
              <a:off x="788839" y="313519"/>
              <a:ext cx="64107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b="1" u="sng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পাঠের বিষয়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26C5B-2A47-4409-A9AA-1EC8E10924A8}"/>
                </a:ext>
              </a:extLst>
            </p:cNvPr>
            <p:cNvSpPr txBox="1"/>
            <p:nvPr/>
          </p:nvSpPr>
          <p:spPr>
            <a:xfrm>
              <a:off x="3201951" y="1695761"/>
              <a:ext cx="65037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“রানার” কবিতা</a:t>
              </a:r>
              <a:r>
                <a:rPr lang="en-US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E54F8D-A2FB-41B3-B67C-EB04AD2C6BD3}"/>
                </a:ext>
              </a:extLst>
            </p:cNvPr>
            <p:cNvSpPr txBox="1"/>
            <p:nvPr/>
          </p:nvSpPr>
          <p:spPr>
            <a:xfrm>
              <a:off x="6453802" y="3535248"/>
              <a:ext cx="4420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কবি- সুকান্ত ভট্রাচার্য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984AEF-0CCD-45DA-9A13-2FBEBBA24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39" y="1648762"/>
              <a:ext cx="2297265" cy="456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Bangla Kobita | রানার | Ranar | সুকান্ত ভট্টাচার্য | Sukanta Bhattacharya |  Bengali Recitation - YouTube">
              <a:extLst>
                <a:ext uri="{FF2B5EF4-FFF2-40B4-BE49-F238E27FC236}">
                  <a16:creationId xmlns:a16="http://schemas.microsoft.com/office/drawing/2014/main" id="{F0C88B98-E50A-402C-829A-C74CBA00A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952" y="4352910"/>
              <a:ext cx="2297265" cy="214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A292FC-53D1-4ED0-AC5B-030411C78C11}"/>
                </a:ext>
              </a:extLst>
            </p:cNvPr>
            <p:cNvSpPr txBox="1"/>
            <p:nvPr/>
          </p:nvSpPr>
          <p:spPr>
            <a:xfrm>
              <a:off x="7205688" y="2938172"/>
              <a:ext cx="2297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(২য় </a:t>
              </a:r>
              <a:r>
                <a:rPr lang="en-US" sz="2800" b="1" dirty="0" err="1"/>
                <a:t>অংশ</a:t>
              </a:r>
              <a:r>
                <a:rPr lang="en-US" sz="2800" b="1" dirty="0"/>
                <a:t>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2AA90C1-F9C0-49BE-A192-16920E10B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167" y="360619"/>
            <a:ext cx="1603050" cy="1663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1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8D755E-C3E8-4F0F-9B94-4B5BE900A90F}"/>
              </a:ext>
            </a:extLst>
          </p:cNvPr>
          <p:cNvSpPr txBox="1"/>
          <p:nvPr/>
        </p:nvSpPr>
        <p:spPr>
          <a:xfrm>
            <a:off x="638297" y="3321961"/>
            <a:ext cx="80188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0" indent="0" algn="just">
              <a:buNone/>
            </a:pPr>
            <a:r>
              <a:rPr lang="en-US" sz="3200" i="1" dirty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>
                <a:latin typeface="NikoshBAN" pitchFamily="2" charset="0"/>
                <a:cs typeface="NikoshBAN" pitchFamily="2" charset="0"/>
              </a:rPr>
              <a:t>নতুন শব্দের অর্থ বলতে পারবে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,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i="1" dirty="0">
                <a:latin typeface="NikoshBAN" pitchFamily="2" charset="0"/>
                <a:cs typeface="NikoshBAN" pitchFamily="2" charset="0"/>
              </a:rPr>
              <a:t>২।কবিতাটির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i="1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i="1" dirty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>
                <a:latin typeface="NikoshBAN" pitchFamily="2" charset="0"/>
                <a:cs typeface="NikoshBAN" pitchFamily="2" charset="0"/>
              </a:rPr>
              <a:t>প্রমিত উচ্চারণে পড়তে পারবে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i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রানারদের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200" i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EE98308-10D3-4D01-B7FC-D340C85808AC}"/>
              </a:ext>
            </a:extLst>
          </p:cNvPr>
          <p:cNvSpPr txBox="1">
            <a:spLocks/>
          </p:cNvSpPr>
          <p:nvPr/>
        </p:nvSpPr>
        <p:spPr>
          <a:xfrm>
            <a:off x="510360" y="427652"/>
            <a:ext cx="3301619" cy="105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2">
            <a:extLst>
              <a:ext uri="{FF2B5EF4-FFF2-40B4-BE49-F238E27FC236}">
                <a16:creationId xmlns:a16="http://schemas.microsoft.com/office/drawing/2014/main" id="{EFD7079A-D045-4165-9A17-4AD088D8BC13}"/>
              </a:ext>
            </a:extLst>
          </p:cNvPr>
          <p:cNvSpPr/>
          <p:nvPr/>
        </p:nvSpPr>
        <p:spPr>
          <a:xfrm>
            <a:off x="4878288" y="356348"/>
            <a:ext cx="1959372" cy="1465478"/>
          </a:xfrm>
          <a:prstGeom prst="down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allout: Left Arrow 24">
            <a:extLst>
              <a:ext uri="{FF2B5EF4-FFF2-40B4-BE49-F238E27FC236}">
                <a16:creationId xmlns:a16="http://schemas.microsoft.com/office/drawing/2014/main" id="{EB992471-E684-4538-BE33-18CDD3B09790}"/>
              </a:ext>
            </a:extLst>
          </p:cNvPr>
          <p:cNvSpPr/>
          <p:nvPr/>
        </p:nvSpPr>
        <p:spPr>
          <a:xfrm>
            <a:off x="7313714" y="317589"/>
            <a:ext cx="2546605" cy="1465478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১৩৩৩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৩০শে শ্রাবণ </a:t>
            </a:r>
          </a:p>
          <a:p>
            <a:pPr algn="ctr"/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কলকাতার কালীঘাটে 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9A2C0-AA48-41B8-B29B-C77497462B4F}"/>
              </a:ext>
            </a:extLst>
          </p:cNvPr>
          <p:cNvGrpSpPr/>
          <p:nvPr/>
        </p:nvGrpSpPr>
        <p:grpSpPr>
          <a:xfrm>
            <a:off x="890650" y="566392"/>
            <a:ext cx="10640290" cy="6007186"/>
            <a:chOff x="1861396" y="566392"/>
            <a:chExt cx="8173277" cy="6007186"/>
          </a:xfrm>
        </p:grpSpPr>
        <p:sp>
          <p:nvSpPr>
            <p:cNvPr id="20" name="Callout: Right Arrow 19">
              <a:extLst>
                <a:ext uri="{FF2B5EF4-FFF2-40B4-BE49-F238E27FC236}">
                  <a16:creationId xmlns:a16="http://schemas.microsoft.com/office/drawing/2014/main" id="{99F32E5E-E40B-407D-8633-8D725CC4CBAA}"/>
                </a:ext>
              </a:extLst>
            </p:cNvPr>
            <p:cNvSpPr/>
            <p:nvPr/>
          </p:nvSpPr>
          <p:spPr>
            <a:xfrm>
              <a:off x="1861396" y="2242520"/>
              <a:ext cx="2500807" cy="1634720"/>
            </a:xfrm>
            <a:prstGeom prst="righ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সাহিত্যকর্ম</a:t>
              </a:r>
              <a:endPara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b="1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ছাড়পত্র, ঘুম নেই, পূর্বাভাস,অভিযান,হরতাল</a:t>
              </a:r>
              <a:endParaRPr lang="bn-BD" sz="2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B4B80-ABD2-4A8F-88E6-FD9F525039F3}"/>
                </a:ext>
              </a:extLst>
            </p:cNvPr>
            <p:cNvSpPr txBox="1"/>
            <p:nvPr/>
          </p:nvSpPr>
          <p:spPr>
            <a:xfrm>
              <a:off x="4925804" y="4178938"/>
              <a:ext cx="1953513" cy="39939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dirty="0">
                  <a:ln>
                    <a:solidFill>
                      <a:schemeClr val="tx1"/>
                    </a:solidFill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সুকান্ত ভট্টাচার্য </a:t>
              </a:r>
              <a:endParaRPr lang="en-US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Up Arrow Callout 22">
              <a:extLst>
                <a:ext uri="{FF2B5EF4-FFF2-40B4-BE49-F238E27FC236}">
                  <a16:creationId xmlns:a16="http://schemas.microsoft.com/office/drawing/2014/main" id="{495BB41F-02C0-429D-9A8A-358D5317549E}"/>
                </a:ext>
              </a:extLst>
            </p:cNvPr>
            <p:cNvSpPr/>
            <p:nvPr/>
          </p:nvSpPr>
          <p:spPr>
            <a:xfrm>
              <a:off x="4636674" y="4680013"/>
              <a:ext cx="2322354" cy="1893565"/>
            </a:xfrm>
            <a:prstGeom prst="upArrowCallou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 জীবন</a:t>
              </a:r>
              <a:r>
                <a:rPr lang="bn-BD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দেশবন্ধ স্কুল থেকে ম্যাট্রিক পরীক্ষাদিয়ে অকৃতকার্য হন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allout: Right Arrow 18">
              <a:extLst>
                <a:ext uri="{FF2B5EF4-FFF2-40B4-BE49-F238E27FC236}">
                  <a16:creationId xmlns:a16="http://schemas.microsoft.com/office/drawing/2014/main" id="{B725D615-F926-4F2C-B587-A60AB50D2070}"/>
                </a:ext>
              </a:extLst>
            </p:cNvPr>
            <p:cNvSpPr/>
            <p:nvPr/>
          </p:nvSpPr>
          <p:spPr>
            <a:xfrm>
              <a:off x="1871692" y="566392"/>
              <a:ext cx="2764982" cy="1582058"/>
            </a:xfrm>
            <a:prstGeom prst="righ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মৃত্যুঃ </a:t>
              </a:r>
            </a:p>
            <a:p>
              <a:pPr algn="ctr"/>
              <a:r>
                <a:rPr lang="bn-IN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২৯ শে বৈশাখ ১৩৫৪ সালে মাত্র ২১বছর বয়সে মারা </a:t>
              </a:r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bn-IN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ন।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Callout: Right Arrow 20">
              <a:extLst>
                <a:ext uri="{FF2B5EF4-FFF2-40B4-BE49-F238E27FC236}">
                  <a16:creationId xmlns:a16="http://schemas.microsoft.com/office/drawing/2014/main" id="{D16703B7-46F3-4A59-A1D5-387CB9202173}"/>
                </a:ext>
              </a:extLst>
            </p:cNvPr>
            <p:cNvSpPr/>
            <p:nvPr/>
          </p:nvSpPr>
          <p:spPr>
            <a:xfrm>
              <a:off x="1879110" y="4087150"/>
              <a:ext cx="2612754" cy="1634719"/>
            </a:xfrm>
            <a:prstGeom prst="righ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কর্মজীবন </a:t>
              </a:r>
            </a:p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দৈনিক পত্রিকা,কমিউনিস্ট পার্টির সক্রিয় সদস্য ছিলেন।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Callout: Left Arrow 21">
              <a:extLst>
                <a:ext uri="{FF2B5EF4-FFF2-40B4-BE49-F238E27FC236}">
                  <a16:creationId xmlns:a16="http://schemas.microsoft.com/office/drawing/2014/main" id="{3BB3AD6A-FF6F-4C39-9E62-FDAB0D884CB2}"/>
                </a:ext>
              </a:extLst>
            </p:cNvPr>
            <p:cNvSpPr/>
            <p:nvPr/>
          </p:nvSpPr>
          <p:spPr>
            <a:xfrm>
              <a:off x="7272316" y="3654767"/>
              <a:ext cx="2752810" cy="1249743"/>
            </a:xfrm>
            <a:prstGeom prst="lef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পৈতৃক নিবাস </a:t>
              </a:r>
            </a:p>
            <a:p>
              <a:pPr algn="ctr"/>
              <a:r>
                <a:rPr lang="bn-IN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গোপালগঞ্জের কোটালি পাড়া </a:t>
              </a:r>
              <a:endParaRPr lang="en-US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Callout: Left Arrow 23">
              <a:extLst>
                <a:ext uri="{FF2B5EF4-FFF2-40B4-BE49-F238E27FC236}">
                  <a16:creationId xmlns:a16="http://schemas.microsoft.com/office/drawing/2014/main" id="{C23994D8-7921-44AC-9D91-6BAD61A4674D}"/>
                </a:ext>
              </a:extLst>
            </p:cNvPr>
            <p:cNvSpPr/>
            <p:nvPr/>
          </p:nvSpPr>
          <p:spPr>
            <a:xfrm>
              <a:off x="7313713" y="1972145"/>
              <a:ext cx="2649708" cy="1456856"/>
            </a:xfrm>
            <a:prstGeom prst="lef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পিতা- নিবারণ ভট্টাচার্য </a:t>
              </a:r>
            </a:p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পিতামহ- সুনীতি দেবী  </a:t>
              </a:r>
              <a:endParaRPr lang="en-US" dirty="0"/>
            </a:p>
          </p:txBody>
        </p:sp>
        <p:sp>
          <p:nvSpPr>
            <p:cNvPr id="8" name="Callout: Left Arrow 7">
              <a:extLst>
                <a:ext uri="{FF2B5EF4-FFF2-40B4-BE49-F238E27FC236}">
                  <a16:creationId xmlns:a16="http://schemas.microsoft.com/office/drawing/2014/main" id="{EC46580E-0EF6-4868-9707-A7410F966D22}"/>
                </a:ext>
              </a:extLst>
            </p:cNvPr>
            <p:cNvSpPr/>
            <p:nvPr/>
          </p:nvSpPr>
          <p:spPr>
            <a:xfrm>
              <a:off x="7410274" y="5114266"/>
              <a:ext cx="2456586" cy="1101512"/>
            </a:xfrm>
            <a:prstGeom prst="leftArrow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4E7D29-1301-492C-AFBD-D5C5F3AA7849}"/>
                </a:ext>
              </a:extLst>
            </p:cNvPr>
            <p:cNvSpPr/>
            <p:nvPr/>
          </p:nvSpPr>
          <p:spPr>
            <a:xfrm>
              <a:off x="8215042" y="5113129"/>
              <a:ext cx="1819631" cy="1460449"/>
            </a:xfrm>
            <a:custGeom>
              <a:avLst/>
              <a:gdLst>
                <a:gd name="connsiteX0" fmla="*/ 0 w 3552085"/>
                <a:gd name="connsiteY0" fmla="*/ 0 h 1460448"/>
                <a:gd name="connsiteX1" fmla="*/ 3552085 w 3552085"/>
                <a:gd name="connsiteY1" fmla="*/ 0 h 1460448"/>
                <a:gd name="connsiteX2" fmla="*/ 3552085 w 3552085"/>
                <a:gd name="connsiteY2" fmla="*/ 1460448 h 1460448"/>
                <a:gd name="connsiteX3" fmla="*/ 0 w 3552085"/>
                <a:gd name="connsiteY3" fmla="*/ 1460448 h 1460448"/>
                <a:gd name="connsiteX4" fmla="*/ 0 w 3552085"/>
                <a:gd name="connsiteY4" fmla="*/ 0 h 146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85" h="1460448">
                  <a:moveTo>
                    <a:pt x="3552085" y="1"/>
                  </a:moveTo>
                  <a:lnTo>
                    <a:pt x="0" y="1"/>
                  </a:lnTo>
                  <a:lnTo>
                    <a:pt x="0" y="1460447"/>
                  </a:lnTo>
                  <a:lnTo>
                    <a:pt x="3552085" y="1460447"/>
                  </a:lnTo>
                  <a:lnTo>
                    <a:pt x="3552085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1" tIns="68580" rIns="68580" bIns="68581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/>
                <a:t>সামাজিক</a:t>
              </a:r>
              <a:r>
                <a:rPr lang="en-US" sz="1400" dirty="0"/>
                <a:t> </a:t>
              </a:r>
              <a:r>
                <a:rPr lang="en-US" sz="1400" dirty="0" err="1"/>
                <a:t>নানা</a:t>
              </a:r>
              <a:r>
                <a:rPr lang="en-US" sz="1400" dirty="0"/>
                <a:t> </a:t>
              </a:r>
              <a:r>
                <a:rPr lang="en-US" sz="1400" dirty="0" err="1"/>
                <a:t>অনাচার</a:t>
              </a:r>
              <a:r>
                <a:rPr lang="en-US" sz="1400" dirty="0"/>
                <a:t> ও </a:t>
              </a:r>
              <a:r>
                <a:rPr lang="en-US" sz="1400" dirty="0" err="1"/>
                <a:t>বৈষম্য</a:t>
              </a:r>
              <a:r>
                <a:rPr lang="en-US" sz="1400" dirty="0"/>
                <a:t> </a:t>
              </a:r>
              <a:r>
                <a:rPr lang="en-US" sz="1400" dirty="0" err="1"/>
                <a:t>তাঁকে</a:t>
              </a:r>
              <a:r>
                <a:rPr lang="en-US" sz="1400" dirty="0"/>
                <a:t> </a:t>
              </a:r>
              <a:r>
                <a:rPr lang="en-US" sz="1400" dirty="0" err="1">
                  <a:latin typeface="Walbaum Display"/>
                </a:rPr>
                <a:t>প্রবলভাবে</a:t>
              </a:r>
              <a:r>
                <a:rPr lang="en-US" sz="1400" dirty="0">
                  <a:latin typeface="Walbaum Display"/>
                </a:rPr>
                <a:t> </a:t>
              </a:r>
              <a:r>
                <a:rPr lang="en-US" sz="1400" dirty="0" err="1"/>
                <a:t>আলোড়িত</a:t>
              </a:r>
              <a:r>
                <a:rPr lang="en-US" sz="1400" dirty="0"/>
                <a:t> </a:t>
              </a:r>
              <a:r>
                <a:rPr lang="en-US" sz="1400" dirty="0" err="1"/>
                <a:t>করে</a:t>
              </a:r>
              <a:r>
                <a:rPr lang="en-US" sz="1400" dirty="0"/>
                <a:t>।</a:t>
              </a:r>
              <a:endParaRPr lang="en-US" sz="1400" dirty="0" err="1">
                <a:solidFill>
                  <a:srgbClr val="010000"/>
                </a:solidFill>
                <a:latin typeface="Walbaum Display"/>
              </a:endParaRPr>
            </a:p>
          </p:txBody>
        </p:sp>
        <p:pic>
          <p:nvPicPr>
            <p:cNvPr id="14" name="Picture 2" descr="Image result for কবি সুকান্ত ">
              <a:extLst>
                <a:ext uri="{FF2B5EF4-FFF2-40B4-BE49-F238E27FC236}">
                  <a16:creationId xmlns:a16="http://schemas.microsoft.com/office/drawing/2014/main" id="{6FD18A75-8C96-49AC-A5B8-C7C1C7ADB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930" y="1917279"/>
              <a:ext cx="2428459" cy="2140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48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3CB02-B9EB-4F95-A37B-09F723235557}"/>
              </a:ext>
            </a:extLst>
          </p:cNvPr>
          <p:cNvGrpSpPr/>
          <p:nvPr/>
        </p:nvGrpSpPr>
        <p:grpSpPr>
          <a:xfrm>
            <a:off x="383969" y="403762"/>
            <a:ext cx="11424062" cy="5873871"/>
            <a:chOff x="324494" y="221292"/>
            <a:chExt cx="8372735" cy="63294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D0DD5D-412D-42BD-8157-2633AF93810C}"/>
                </a:ext>
              </a:extLst>
            </p:cNvPr>
            <p:cNvGrpSpPr/>
            <p:nvPr/>
          </p:nvGrpSpPr>
          <p:grpSpPr>
            <a:xfrm>
              <a:off x="324494" y="221292"/>
              <a:ext cx="3497587" cy="1798258"/>
              <a:chOff x="3213998" y="359726"/>
              <a:chExt cx="3497587" cy="1798258"/>
            </a:xfrm>
          </p:grpSpPr>
          <p:sp>
            <p:nvSpPr>
              <p:cNvPr id="18" name="Flowchart: Magnetic Disk 17">
                <a:extLst>
                  <a:ext uri="{FF2B5EF4-FFF2-40B4-BE49-F238E27FC236}">
                    <a16:creationId xmlns:a16="http://schemas.microsoft.com/office/drawing/2014/main" id="{37FA7ED5-6E81-44C5-8994-A4531C452E6C}"/>
                  </a:ext>
                </a:extLst>
              </p:cNvPr>
              <p:cNvSpPr/>
              <p:nvPr/>
            </p:nvSpPr>
            <p:spPr>
              <a:xfrm>
                <a:off x="3213998" y="1211315"/>
                <a:ext cx="3497587" cy="946669"/>
              </a:xfrm>
              <a:prstGeom prst="flowChartMagneticDisk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ব্যগ্রন্থ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দেখি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pic>
            <p:nvPicPr>
              <p:cNvPr id="6148" name="Picture 4" descr="বিপ্লবী চেতনার চির-তরুণ কবি সুকান্ত ভট্টাচার্য - ক্ষয়রোগ এর বাংলা ব্লগ ।  bangla blog | সামহোয়্যার ইন ব্লগ - বাঁধ ভাঙ্গার আওয়াজ">
                <a:extLst>
                  <a:ext uri="{FF2B5EF4-FFF2-40B4-BE49-F238E27FC236}">
                    <a16:creationId xmlns:a16="http://schemas.microsoft.com/office/drawing/2014/main" id="{15CD600E-C6F9-49E0-8C69-272393C0E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367" y="359726"/>
                <a:ext cx="2552700" cy="120805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2B10FF-61DE-4C2E-9C03-4BB84E8E44AC}"/>
                </a:ext>
              </a:extLst>
            </p:cNvPr>
            <p:cNvGrpSpPr/>
            <p:nvPr/>
          </p:nvGrpSpPr>
          <p:grpSpPr>
            <a:xfrm>
              <a:off x="873140" y="2172939"/>
              <a:ext cx="7659647" cy="1994135"/>
              <a:chOff x="423649" y="3232081"/>
              <a:chExt cx="8720351" cy="3175906"/>
            </a:xfrm>
          </p:grpSpPr>
          <p:pic>
            <p:nvPicPr>
              <p:cNvPr id="3" name="Picture 18" descr="সুকান্ত ভট্টাচার্য-এর কবিতার বই ছাড়পত্র">
                <a:extLst>
                  <a:ext uri="{FF2B5EF4-FFF2-40B4-BE49-F238E27FC236}">
                    <a16:creationId xmlns:a16="http://schemas.microsoft.com/office/drawing/2014/main" id="{CBECCDDA-86B1-4A11-8968-9B47D65F2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5630" y="3312903"/>
                <a:ext cx="1938370" cy="30305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4B1021A-265E-4A07-AA7F-90D99397B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8767" y="3233218"/>
                <a:ext cx="2166744" cy="31585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893BB2-D6DC-405D-B8CF-25466B76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49" y="3232081"/>
                <a:ext cx="2166744" cy="315963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24681F5-0012-45AA-9E73-5DE0C88BA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12" y="3248350"/>
                <a:ext cx="2014751" cy="3159637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75F7D1-7C7B-4C16-B0D9-898F923F9FCB}"/>
                </a:ext>
              </a:extLst>
            </p:cNvPr>
            <p:cNvGrpSpPr/>
            <p:nvPr/>
          </p:nvGrpSpPr>
          <p:grpSpPr>
            <a:xfrm>
              <a:off x="640957" y="4330678"/>
              <a:ext cx="8056272" cy="2220088"/>
              <a:chOff x="519566" y="3595498"/>
              <a:chExt cx="8056272" cy="2647950"/>
            </a:xfrm>
          </p:grpSpPr>
          <p:pic>
            <p:nvPicPr>
              <p:cNvPr id="6150" name="Picture 6" descr="Sukanta Samagra ❤️ সুকান্ত সমগ্র ❤️ (27.16MB) ❤️ Sukanta Bhattacharya ✔️  Free Download">
                <a:extLst>
                  <a:ext uri="{FF2B5EF4-FFF2-40B4-BE49-F238E27FC236}">
                    <a16:creationId xmlns:a16="http://schemas.microsoft.com/office/drawing/2014/main" id="{3C92301C-B3BC-4F6B-BC8F-0CD1FC3833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66" y="3595498"/>
                <a:ext cx="1724025" cy="2647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2" name="Picture 8" descr="অপ্রচলিত রচনা - সুকান্ত ভট্টাচার্য | PDF বাংলা বই ডাউনলোড">
                <a:extLst>
                  <a:ext uri="{FF2B5EF4-FFF2-40B4-BE49-F238E27FC236}">
                    <a16:creationId xmlns:a16="http://schemas.microsoft.com/office/drawing/2014/main" id="{31C0E0CC-7E74-462E-9821-1B471031D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1740" y="3624073"/>
                <a:ext cx="1743075" cy="2619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 descr="Patra Guccha ❤️ পত্রগুচ্ছ ❤️ (7.98MB) ❤️ Sukanta Bhattacharya ✔️ Free  Download">
                <a:extLst>
                  <a:ext uri="{FF2B5EF4-FFF2-40B4-BE49-F238E27FC236}">
                    <a16:creationId xmlns:a16="http://schemas.microsoft.com/office/drawing/2014/main" id="{DDB9D517-3BCF-4EB8-BC38-990A8A2C5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2964" y="3595498"/>
                <a:ext cx="1790700" cy="2562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8" name="Picture 14" descr="ছাড়পত্র ---সুকান্ত ভট্টাচার্য - কবিতা পোস্ট এর বাংলা ব্লগ । bangla blog |  সামহোয়্যার ইন ব্লগ - বাঁধ ভাঙ্গার আওয়াজ">
                <a:extLst>
                  <a:ext uri="{FF2B5EF4-FFF2-40B4-BE49-F238E27FC236}">
                    <a16:creationId xmlns:a16="http://schemas.microsoft.com/office/drawing/2014/main" id="{FB800FBF-71AE-4592-B11D-F195B3925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188" y="3616072"/>
                <a:ext cx="1771650" cy="2581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675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D9015F-DCF6-4925-9465-1F1FDEB58C5A}"/>
              </a:ext>
            </a:extLst>
          </p:cNvPr>
          <p:cNvGrpSpPr/>
          <p:nvPr/>
        </p:nvGrpSpPr>
        <p:grpSpPr>
          <a:xfrm>
            <a:off x="330966" y="411464"/>
            <a:ext cx="11571999" cy="6108799"/>
            <a:chOff x="330967" y="411464"/>
            <a:chExt cx="10453506" cy="6108799"/>
          </a:xfrm>
        </p:grpSpPr>
        <p:pic>
          <p:nvPicPr>
            <p:cNvPr id="7170" name="Picture 2" descr="ক্ষনজন্মা তরুণ কবি সুকান্ত ভট্টাচার্যের ৯৪তম জন্মবার্ষিকীতে ফুলেল শুভেচ্ছা  - নূর মোহাম্মদ নূরু এর বাংলা ব্লগ । bangla blog | সামহোয়্যার ইন ...">
              <a:extLst>
                <a:ext uri="{FF2B5EF4-FFF2-40B4-BE49-F238E27FC236}">
                  <a16:creationId xmlns:a16="http://schemas.microsoft.com/office/drawing/2014/main" id="{2D4D6582-8AB1-46FD-9376-5780059BB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018" y="2719788"/>
              <a:ext cx="2909455" cy="38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কবি সুকান্ত ">
              <a:extLst>
                <a:ext uri="{FF2B5EF4-FFF2-40B4-BE49-F238E27FC236}">
                  <a16:creationId xmlns:a16="http://schemas.microsoft.com/office/drawing/2014/main" id="{D4752965-A335-46F4-8432-670B4D65C2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20"/>
            <a:stretch/>
          </p:blipFill>
          <p:spPr bwMode="auto">
            <a:xfrm>
              <a:off x="4460002" y="1730244"/>
              <a:ext cx="2518869" cy="288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36E45D-234E-4DAC-88DA-292D7ED3ACB7}"/>
                </a:ext>
              </a:extLst>
            </p:cNvPr>
            <p:cNvSpPr txBox="1"/>
            <p:nvPr/>
          </p:nvSpPr>
          <p:spPr>
            <a:xfrm>
              <a:off x="330967" y="411464"/>
              <a:ext cx="3873443" cy="23083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7200" dirty="0">
                  <a:latin typeface="NikoshBAN" pitchFamily="2" charset="0"/>
                  <a:cs typeface="NikoshBAN" pitchFamily="2" charset="0"/>
                </a:rPr>
                <a:t>কিশোর কবি</a:t>
              </a:r>
            </a:p>
            <a:p>
              <a:pPr algn="ctr"/>
              <a:r>
                <a:rPr lang="bn-IN" sz="7200" dirty="0">
                  <a:latin typeface="NikoshBAN" pitchFamily="2" charset="0"/>
                  <a:cs typeface="NikoshBAN" pitchFamily="2" charset="0"/>
                </a:rPr>
                <a:t>বামপন্থি কবি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37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538</Words>
  <Application>Microsoft Office PowerPoint</Application>
  <PresentationFormat>Widescreen</PresentationFormat>
  <Paragraphs>90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Kalpurush</vt:lpstr>
      <vt:lpstr>NikoshBAN</vt:lpstr>
      <vt:lpstr>SutonnyMJ</vt:lpstr>
      <vt:lpstr>Walbaum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46</cp:revision>
  <dcterms:created xsi:type="dcterms:W3CDTF">2020-09-01T15:29:04Z</dcterms:created>
  <dcterms:modified xsi:type="dcterms:W3CDTF">2020-09-03T13:58:35Z</dcterms:modified>
</cp:coreProperties>
</file>