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06" r:id="rId2"/>
    <p:sldId id="294" r:id="rId3"/>
    <p:sldId id="295" r:id="rId4"/>
    <p:sldId id="260" r:id="rId5"/>
    <p:sldId id="297" r:id="rId6"/>
    <p:sldId id="298" r:id="rId7"/>
    <p:sldId id="301" r:id="rId8"/>
    <p:sldId id="300" r:id="rId9"/>
    <p:sldId id="265" r:id="rId10"/>
    <p:sldId id="30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303" r:id="rId20"/>
    <p:sldId id="278" r:id="rId21"/>
    <p:sldId id="304" r:id="rId22"/>
    <p:sldId id="280" r:id="rId23"/>
    <p:sldId id="305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C794E-F7ED-41F2-9A0D-E801406B388F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921AFA-6EA9-4D29-95B5-878A01D2DF0E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400" smtClean="0">
              <a:solidFill>
                <a:schemeClr val="tx1"/>
              </a:solidFill>
            </a:rPr>
            <a:t> </a:t>
          </a:r>
          <a:endParaRPr lang="en-US" sz="1400">
            <a:solidFill>
              <a:schemeClr val="tx1"/>
            </a:solidFill>
          </a:endParaRPr>
        </a:p>
      </dgm:t>
    </dgm:pt>
    <dgm:pt modelId="{421BF01F-7D0E-41B9-B7DB-3333D037CFF2}" type="parTrans" cxnId="{958701F1-68B2-4E10-9265-A177557240E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67A89A3-F57A-4287-9860-CDD998E0A50A}" type="sibTrans" cxnId="{958701F1-68B2-4E10-9265-A177557240E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27B0CD8-DD29-446A-AEBD-10B4043B931B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৮৮০সালে রংপুর জেলার পায়রাবন্দর গ্রামে।</a:t>
          </a:r>
          <a:r>
            <a:rPr lang="bn-BD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 নাম রোকেয়া খাতুন এবং বৈবাহিক সুত্রে রোকেয়া সাখাওয়াত হোসেন</a:t>
          </a:r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AB3BBE-911B-453C-B4C4-996C6358721C}" type="parTrans" cxnId="{F846B4EA-5646-4ABC-B7B2-E10756D0FB4D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C1E6FEC-A968-466B-A0ED-D81C115D6280}" type="sibTrans" cxnId="{F846B4EA-5646-4ABC-B7B2-E10756D0FB4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F40DF03-B04F-48DD-A8FB-B7F79BC9E203}">
      <dgm:prSet phldrT="[Text]" custT="1"/>
      <dgm:spPr>
        <a:solidFill>
          <a:srgbClr val="00CC00"/>
        </a:solidFill>
      </dgm:spPr>
      <dgm:t>
        <a:bodyPr/>
        <a:lstStyle/>
        <a:p>
          <a:r>
            <a:rPr lang="bn-IN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জীবন: বড়ভাই-বোনের সহচার্যে রোকেয়া বাংলা ও ইংরেজি ভাষা রপ্ত করেন এবং জ্ঞানার্জনের প্রতি আগ্রহী হয়ে উঠেন ।</a:t>
          </a:r>
          <a:endParaRPr lang="en-US" sz="1400" dirty="0">
            <a:solidFill>
              <a:schemeClr val="tx1"/>
            </a:solidFill>
          </a:endParaRPr>
        </a:p>
      </dgm:t>
    </dgm:pt>
    <dgm:pt modelId="{0D751A8A-40F9-4F19-89B0-5C0344AB932B}" type="parTrans" cxnId="{1F402787-D8CD-4E63-9D1A-E7FBF3105837}">
      <dgm:prSet custT="1"/>
      <dgm:spPr>
        <a:solidFill>
          <a:srgbClr val="00CC00"/>
        </a:solidFill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5D1AAB0-E1D1-4FCA-83C5-8FCEDA326FDB}" type="sibTrans" cxnId="{1F402787-D8CD-4E63-9D1A-E7FBF310583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8C571C2-8552-487A-8DE6-7C03437DB606}">
      <dgm:prSet phldrT="[Text]" custT="1"/>
      <dgm:spPr/>
      <dgm:t>
        <a:bodyPr/>
        <a:lstStyle/>
        <a:p>
          <a:pPr algn="just"/>
          <a:r>
            <a:rPr lang="bn-IN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পর্দাপ্রথা ও শিক্ষাবিমুখ মুসলমান মেয়েদের শিক্ষার আলোয় আলোকিত করার জন্য বাড়িতে বাড়িতে ঘুরে ছাত্রী সংগ্রহ করেছেন।তিনি বাংলা গদ্যের বিশিষ্ট শিল্পী।</a:t>
          </a:r>
          <a:r>
            <a:rPr lang="bn-BD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endParaRPr lang="en-US" sz="1200" dirty="0">
            <a:solidFill>
              <a:schemeClr val="tx1"/>
            </a:solidFill>
          </a:endParaRPr>
        </a:p>
      </dgm:t>
    </dgm:pt>
    <dgm:pt modelId="{EF586B8E-A1B6-45CE-AE60-C9DAEC051FA0}" type="parTrans" cxnId="{AD24D9D9-373D-45E4-A509-CC9C9149CA21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2B68703-0156-47BB-B23E-A58DE60FF8C4}" type="sibTrans" cxnId="{AD24D9D9-373D-45E4-A509-CC9C9149CA2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9ECB403-5429-45EA-9BB4-8295C355041D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 রচিত গ্রন্থ:’মতিচুর’,’অবরোধবাসিনী’,’সুলতানার স্বপ্ন’,’পদ্মরাগ। তিনি ১৯৩২ সালে মৃত্যু বরণ করেন। </a:t>
          </a:r>
          <a:r>
            <a:rPr lang="bn-BD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1978E1E4-3FA6-4462-B4E9-250DAE5EE96B}" type="parTrans" cxnId="{1D044D3C-BDDE-496A-BE07-D4D081CD137F}">
      <dgm:prSet custT="1"/>
      <dgm:spPr>
        <a:solidFill>
          <a:srgbClr val="00B0F0"/>
        </a:solidFill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F336535-B653-409F-A540-3D7F79D8525A}" type="sibTrans" cxnId="{1D044D3C-BDDE-496A-BE07-D4D081CD137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C107041-9929-43E8-A967-769CFF48C7F8}">
      <dgm:prSet custT="1"/>
      <dgm:spPr/>
      <dgm:t>
        <a:bodyPr/>
        <a:lstStyle/>
        <a:p>
          <a:r>
            <a:rPr lang="bn-IN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বিরূপ সমালোচনা ও নানাবিধ প্রতিবন্ধকতার মুখেও তিনি কখনই নারী শিক্ষার লক্ষয থেকে সরে আসেননি।</a:t>
          </a:r>
          <a:endParaRPr lang="en-US" sz="1400" dirty="0">
            <a:solidFill>
              <a:schemeClr val="tx1"/>
            </a:solidFill>
          </a:endParaRPr>
        </a:p>
      </dgm:t>
    </dgm:pt>
    <dgm:pt modelId="{F4F18707-5528-43A5-AD55-D389E99CFC43}" type="parTrans" cxnId="{18541458-5BE2-4455-A415-FB6CB6A32526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380F6FC-EAFC-4DA9-BD65-0A669A3C2A3A}" type="sibTrans" cxnId="{18541458-5BE2-4455-A415-FB6CB6A32526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7436F81-F8A9-44BB-8FF5-D689048D25CB}">
      <dgm:prSet custT="1"/>
      <dgm:spPr/>
      <dgm:t>
        <a:bodyPr/>
        <a:lstStyle/>
        <a:p>
          <a:r>
            <a:rPr lang="bn-IN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১৮৯৮ সালে শাখাওয়াতের সাথে বিয়ে হলে স্বামীর উৎসাহ ও অনুপ্রেরণায় তাঁর জ্ঞানার্জনের পথ সুগম হয়। </a:t>
          </a:r>
          <a:endParaRPr lang="en-US" sz="1400" dirty="0">
            <a:solidFill>
              <a:schemeClr val="tx1"/>
            </a:solidFill>
          </a:endParaRPr>
        </a:p>
      </dgm:t>
    </dgm:pt>
    <dgm:pt modelId="{C2AAAB15-B468-4615-9DD6-2E35D01F5173}" type="parTrans" cxnId="{E0594A6A-D880-48F0-AED2-EADD78322270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9F6B5EF-B855-4DEF-9431-D1903B5BAAE6}" type="sibTrans" cxnId="{E0594A6A-D880-48F0-AED2-EADD7832227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F9EA809-F30C-441E-9782-DCC00DEFC613}" type="pres">
      <dgm:prSet presAssocID="{4C4C794E-F7ED-41F2-9A0D-E801406B38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95839-DFFC-449E-867B-68205C2354C2}" type="pres">
      <dgm:prSet presAssocID="{A9921AFA-6EA9-4D29-95B5-878A01D2DF0E}" presName="centerShape" presStyleLbl="node0" presStyleIdx="0" presStyleCnt="1"/>
      <dgm:spPr/>
      <dgm:t>
        <a:bodyPr/>
        <a:lstStyle/>
        <a:p>
          <a:endParaRPr lang="en-US"/>
        </a:p>
      </dgm:t>
    </dgm:pt>
    <dgm:pt modelId="{4E9E8E45-ED24-43F2-A393-52490A0F5BBC}" type="pres">
      <dgm:prSet presAssocID="{49AB3BBE-911B-453C-B4C4-996C6358721C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6002FF4-2FF9-4E32-8BFB-96871AE3A143}" type="pres">
      <dgm:prSet presAssocID="{49AB3BBE-911B-453C-B4C4-996C6358721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AE97645-3B31-4C1D-9C1F-422A8698FFBB}" type="pres">
      <dgm:prSet presAssocID="{927B0CD8-DD29-446A-AEBD-10B4043B931B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4F2471-770D-4DE6-859C-D45C92A5B826}" type="pres">
      <dgm:prSet presAssocID="{0D751A8A-40F9-4F19-89B0-5C0344AB932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BAA8976-E812-4B3D-A8C6-10611A7BEC63}" type="pres">
      <dgm:prSet presAssocID="{0D751A8A-40F9-4F19-89B0-5C0344AB932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AA82F0C-6495-423F-BB3C-935AC4A79890}" type="pres">
      <dgm:prSet presAssocID="{AF40DF03-B04F-48DD-A8FB-B7F79BC9E203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1DBEF7A-9C58-4761-BF4B-750D790BB0BD}" type="pres">
      <dgm:prSet presAssocID="{C2AAAB15-B468-4615-9DD6-2E35D01F517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B0941EFC-A856-4373-8C5F-4BA1FF53D93E}" type="pres">
      <dgm:prSet presAssocID="{C2AAAB15-B468-4615-9DD6-2E35D01F517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D9A5043-E927-4810-A9B6-29DD76CD23E4}" type="pres">
      <dgm:prSet presAssocID="{27436F81-F8A9-44BB-8FF5-D689048D25CB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8454AC7-CA03-44BB-A8A1-2736036259C8}" type="pres">
      <dgm:prSet presAssocID="{F4F18707-5528-43A5-AD55-D389E99CFC4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EABF3B1-B171-4214-A1ED-3364EFFF1278}" type="pres">
      <dgm:prSet presAssocID="{F4F18707-5528-43A5-AD55-D389E99CFC4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2A7BF25-B6A5-470A-A67F-C382CFC5945A}" type="pres">
      <dgm:prSet presAssocID="{2C107041-9929-43E8-A967-769CFF48C7F8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1D6E7-D763-46F9-8880-DA4E39566976}" type="pres">
      <dgm:prSet presAssocID="{EF586B8E-A1B6-45CE-AE60-C9DAEC051FA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5E9B8B38-E4BB-4A27-9F56-2B793A8BE353}" type="pres">
      <dgm:prSet presAssocID="{EF586B8E-A1B6-45CE-AE60-C9DAEC051FA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717EB2C-6BC9-4D1E-8E35-80C143866FCF}" type="pres">
      <dgm:prSet presAssocID="{68C571C2-8552-487A-8DE6-7C03437DB606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DD2E43-6C78-4BB3-B62B-33F771CD9930}" type="pres">
      <dgm:prSet presAssocID="{1978E1E4-3FA6-4462-B4E9-250DAE5EE96B}" presName="parTrans" presStyleLbl="sibTrans2D1" presStyleIdx="5" presStyleCnt="6"/>
      <dgm:spPr/>
      <dgm:t>
        <a:bodyPr/>
        <a:lstStyle/>
        <a:p>
          <a:endParaRPr lang="en-US"/>
        </a:p>
      </dgm:t>
    </dgm:pt>
    <dgm:pt modelId="{93FCC5FB-CD7B-48BC-B852-DE4DAAB79467}" type="pres">
      <dgm:prSet presAssocID="{1978E1E4-3FA6-4462-B4E9-250DAE5EE96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F166FD6-9E3E-47E8-B3A2-4BBF3D371A6F}" type="pres">
      <dgm:prSet presAssocID="{A9ECB403-5429-45EA-9BB4-8295C355041D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125670C-7DD2-488A-8009-512138B3B750}" type="presOf" srcId="{C2AAAB15-B468-4615-9DD6-2E35D01F5173}" destId="{B0941EFC-A856-4373-8C5F-4BA1FF53D93E}" srcOrd="1" destOrd="0" presId="urn:microsoft.com/office/officeart/2005/8/layout/radial5"/>
    <dgm:cxn modelId="{5DB7A6AF-EFC8-46F5-85A3-9C816336B25C}" type="presOf" srcId="{0D751A8A-40F9-4F19-89B0-5C0344AB932B}" destId="{9BAA8976-E812-4B3D-A8C6-10611A7BEC63}" srcOrd="1" destOrd="0" presId="urn:microsoft.com/office/officeart/2005/8/layout/radial5"/>
    <dgm:cxn modelId="{F68F0A02-A6BA-463A-BDCC-2C07404F3183}" type="presOf" srcId="{49AB3BBE-911B-453C-B4C4-996C6358721C}" destId="{96002FF4-2FF9-4E32-8BFB-96871AE3A143}" srcOrd="1" destOrd="0" presId="urn:microsoft.com/office/officeart/2005/8/layout/radial5"/>
    <dgm:cxn modelId="{AD24D9D9-373D-45E4-A509-CC9C9149CA21}" srcId="{A9921AFA-6EA9-4D29-95B5-878A01D2DF0E}" destId="{68C571C2-8552-487A-8DE6-7C03437DB606}" srcOrd="4" destOrd="0" parTransId="{EF586B8E-A1B6-45CE-AE60-C9DAEC051FA0}" sibTransId="{B2B68703-0156-47BB-B23E-A58DE60FF8C4}"/>
    <dgm:cxn modelId="{92419C42-4A93-4F9C-8757-C0EAA7DD0891}" type="presOf" srcId="{F4F18707-5528-43A5-AD55-D389E99CFC43}" destId="{2EABF3B1-B171-4214-A1ED-3364EFFF1278}" srcOrd="1" destOrd="0" presId="urn:microsoft.com/office/officeart/2005/8/layout/radial5"/>
    <dgm:cxn modelId="{42CC6ABE-BABF-4C29-966E-8D5997A36CC4}" type="presOf" srcId="{4C4C794E-F7ED-41F2-9A0D-E801406B388F}" destId="{5F9EA809-F30C-441E-9782-DCC00DEFC613}" srcOrd="0" destOrd="0" presId="urn:microsoft.com/office/officeart/2005/8/layout/radial5"/>
    <dgm:cxn modelId="{2AF7FAF9-6090-41F3-B143-C2D99B76C948}" type="presOf" srcId="{C2AAAB15-B468-4615-9DD6-2E35D01F5173}" destId="{D1DBEF7A-9C58-4761-BF4B-750D790BB0BD}" srcOrd="0" destOrd="0" presId="urn:microsoft.com/office/officeart/2005/8/layout/radial5"/>
    <dgm:cxn modelId="{162BEBE8-5EEC-436E-9E24-AFF0877483EE}" type="presOf" srcId="{0D751A8A-40F9-4F19-89B0-5C0344AB932B}" destId="{C54F2471-770D-4DE6-859C-D45C92A5B826}" srcOrd="0" destOrd="0" presId="urn:microsoft.com/office/officeart/2005/8/layout/radial5"/>
    <dgm:cxn modelId="{958701F1-68B2-4E10-9265-A177557240EB}" srcId="{4C4C794E-F7ED-41F2-9A0D-E801406B388F}" destId="{A9921AFA-6EA9-4D29-95B5-878A01D2DF0E}" srcOrd="0" destOrd="0" parTransId="{421BF01F-7D0E-41B9-B7DB-3333D037CFF2}" sibTransId="{867A89A3-F57A-4287-9860-CDD998E0A50A}"/>
    <dgm:cxn modelId="{F846B4EA-5646-4ABC-B7B2-E10756D0FB4D}" srcId="{A9921AFA-6EA9-4D29-95B5-878A01D2DF0E}" destId="{927B0CD8-DD29-446A-AEBD-10B4043B931B}" srcOrd="0" destOrd="0" parTransId="{49AB3BBE-911B-453C-B4C4-996C6358721C}" sibTransId="{CC1E6FEC-A968-466B-A0ED-D81C115D6280}"/>
    <dgm:cxn modelId="{18541458-5BE2-4455-A415-FB6CB6A32526}" srcId="{A9921AFA-6EA9-4D29-95B5-878A01D2DF0E}" destId="{2C107041-9929-43E8-A967-769CFF48C7F8}" srcOrd="3" destOrd="0" parTransId="{F4F18707-5528-43A5-AD55-D389E99CFC43}" sibTransId="{5380F6FC-EAFC-4DA9-BD65-0A669A3C2A3A}"/>
    <dgm:cxn modelId="{75FD2FFE-BEC7-46B9-82B7-06E40A8CF99F}" type="presOf" srcId="{A9921AFA-6EA9-4D29-95B5-878A01D2DF0E}" destId="{87295839-DFFC-449E-867B-68205C2354C2}" srcOrd="0" destOrd="0" presId="urn:microsoft.com/office/officeart/2005/8/layout/radial5"/>
    <dgm:cxn modelId="{0296017F-8E94-43AA-9CC5-FA7ED1901054}" type="presOf" srcId="{1978E1E4-3FA6-4462-B4E9-250DAE5EE96B}" destId="{18DD2E43-6C78-4BB3-B62B-33F771CD9930}" srcOrd="0" destOrd="0" presId="urn:microsoft.com/office/officeart/2005/8/layout/radial5"/>
    <dgm:cxn modelId="{1F402787-D8CD-4E63-9D1A-E7FBF3105837}" srcId="{A9921AFA-6EA9-4D29-95B5-878A01D2DF0E}" destId="{AF40DF03-B04F-48DD-A8FB-B7F79BC9E203}" srcOrd="1" destOrd="0" parTransId="{0D751A8A-40F9-4F19-89B0-5C0344AB932B}" sibTransId="{B5D1AAB0-E1D1-4FCA-83C5-8FCEDA326FDB}"/>
    <dgm:cxn modelId="{6B919A86-7B7F-4416-9549-47FCBD4F226D}" type="presOf" srcId="{EF586B8E-A1B6-45CE-AE60-C9DAEC051FA0}" destId="{5E9B8B38-E4BB-4A27-9F56-2B793A8BE353}" srcOrd="1" destOrd="0" presId="urn:microsoft.com/office/officeart/2005/8/layout/radial5"/>
    <dgm:cxn modelId="{624B437E-5435-47F9-9E75-D1147E58C0C5}" type="presOf" srcId="{927B0CD8-DD29-446A-AEBD-10B4043B931B}" destId="{2AE97645-3B31-4C1D-9C1F-422A8698FFBB}" srcOrd="0" destOrd="0" presId="urn:microsoft.com/office/officeart/2005/8/layout/radial5"/>
    <dgm:cxn modelId="{E0594A6A-D880-48F0-AED2-EADD78322270}" srcId="{A9921AFA-6EA9-4D29-95B5-878A01D2DF0E}" destId="{27436F81-F8A9-44BB-8FF5-D689048D25CB}" srcOrd="2" destOrd="0" parTransId="{C2AAAB15-B468-4615-9DD6-2E35D01F5173}" sibTransId="{29F6B5EF-B855-4DEF-9431-D1903B5BAAE6}"/>
    <dgm:cxn modelId="{F8A26DCD-C148-468D-BECE-65A9694B47E2}" type="presOf" srcId="{A9ECB403-5429-45EA-9BB4-8295C355041D}" destId="{BF166FD6-9E3E-47E8-B3A2-4BBF3D371A6F}" srcOrd="0" destOrd="0" presId="urn:microsoft.com/office/officeart/2005/8/layout/radial5"/>
    <dgm:cxn modelId="{C45F8CA2-BA3E-4B01-8E0E-3FA1E31ED1EA}" type="presOf" srcId="{27436F81-F8A9-44BB-8FF5-D689048D25CB}" destId="{7D9A5043-E927-4810-A9B6-29DD76CD23E4}" srcOrd="0" destOrd="0" presId="urn:microsoft.com/office/officeart/2005/8/layout/radial5"/>
    <dgm:cxn modelId="{0E5BA8F1-F34C-4B6F-AAC4-24926D1B37AC}" type="presOf" srcId="{EF586B8E-A1B6-45CE-AE60-C9DAEC051FA0}" destId="{C7C1D6E7-D763-46F9-8880-DA4E39566976}" srcOrd="0" destOrd="0" presId="urn:microsoft.com/office/officeart/2005/8/layout/radial5"/>
    <dgm:cxn modelId="{71964CB9-3706-4262-82E2-8C584880B8B0}" type="presOf" srcId="{1978E1E4-3FA6-4462-B4E9-250DAE5EE96B}" destId="{93FCC5FB-CD7B-48BC-B852-DE4DAAB79467}" srcOrd="1" destOrd="0" presId="urn:microsoft.com/office/officeart/2005/8/layout/radial5"/>
    <dgm:cxn modelId="{8C8651AF-716D-4F28-A0C7-EC5C62CEB8DE}" type="presOf" srcId="{68C571C2-8552-487A-8DE6-7C03437DB606}" destId="{A717EB2C-6BC9-4D1E-8E35-80C143866FCF}" srcOrd="0" destOrd="0" presId="urn:microsoft.com/office/officeart/2005/8/layout/radial5"/>
    <dgm:cxn modelId="{BDCBBDFB-5FD4-4D3C-82EC-3D0D7BD71D88}" type="presOf" srcId="{2C107041-9929-43E8-A967-769CFF48C7F8}" destId="{D2A7BF25-B6A5-470A-A67F-C382CFC5945A}" srcOrd="0" destOrd="0" presId="urn:microsoft.com/office/officeart/2005/8/layout/radial5"/>
    <dgm:cxn modelId="{1D044D3C-BDDE-496A-BE07-D4D081CD137F}" srcId="{A9921AFA-6EA9-4D29-95B5-878A01D2DF0E}" destId="{A9ECB403-5429-45EA-9BB4-8295C355041D}" srcOrd="5" destOrd="0" parTransId="{1978E1E4-3FA6-4462-B4E9-250DAE5EE96B}" sibTransId="{3F336535-B653-409F-A540-3D7F79D8525A}"/>
    <dgm:cxn modelId="{02FAB96C-175C-42C4-8873-7E266374252C}" type="presOf" srcId="{49AB3BBE-911B-453C-B4C4-996C6358721C}" destId="{4E9E8E45-ED24-43F2-A393-52490A0F5BBC}" srcOrd="0" destOrd="0" presId="urn:microsoft.com/office/officeart/2005/8/layout/radial5"/>
    <dgm:cxn modelId="{C1CC154B-B330-4324-AFD5-5BC8CDAE8867}" type="presOf" srcId="{AF40DF03-B04F-48DD-A8FB-B7F79BC9E203}" destId="{EAA82F0C-6495-423F-BB3C-935AC4A79890}" srcOrd="0" destOrd="0" presId="urn:microsoft.com/office/officeart/2005/8/layout/radial5"/>
    <dgm:cxn modelId="{59D612BC-7EC3-43DE-8FCE-43B75BB14D9F}" type="presOf" srcId="{F4F18707-5528-43A5-AD55-D389E99CFC43}" destId="{B8454AC7-CA03-44BB-A8A1-2736036259C8}" srcOrd="0" destOrd="0" presId="urn:microsoft.com/office/officeart/2005/8/layout/radial5"/>
    <dgm:cxn modelId="{0E258E03-69A5-4801-8089-774BAE19C6CF}" type="presParOf" srcId="{5F9EA809-F30C-441E-9782-DCC00DEFC613}" destId="{87295839-DFFC-449E-867B-68205C2354C2}" srcOrd="0" destOrd="0" presId="urn:microsoft.com/office/officeart/2005/8/layout/radial5"/>
    <dgm:cxn modelId="{3CBCA553-E240-43A5-BC76-4D3E95071C13}" type="presParOf" srcId="{5F9EA809-F30C-441E-9782-DCC00DEFC613}" destId="{4E9E8E45-ED24-43F2-A393-52490A0F5BBC}" srcOrd="1" destOrd="0" presId="urn:microsoft.com/office/officeart/2005/8/layout/radial5"/>
    <dgm:cxn modelId="{75EBC70B-F089-4300-9946-6F96DF085C3A}" type="presParOf" srcId="{4E9E8E45-ED24-43F2-A393-52490A0F5BBC}" destId="{96002FF4-2FF9-4E32-8BFB-96871AE3A143}" srcOrd="0" destOrd="0" presId="urn:microsoft.com/office/officeart/2005/8/layout/radial5"/>
    <dgm:cxn modelId="{BD5D3C8E-0C3B-4E25-AEC7-0F2E80EDA2DE}" type="presParOf" srcId="{5F9EA809-F30C-441E-9782-DCC00DEFC613}" destId="{2AE97645-3B31-4C1D-9C1F-422A8698FFBB}" srcOrd="2" destOrd="0" presId="urn:microsoft.com/office/officeart/2005/8/layout/radial5"/>
    <dgm:cxn modelId="{92B8259F-E3D9-450D-8723-97BAFB078DBC}" type="presParOf" srcId="{5F9EA809-F30C-441E-9782-DCC00DEFC613}" destId="{C54F2471-770D-4DE6-859C-D45C92A5B826}" srcOrd="3" destOrd="0" presId="urn:microsoft.com/office/officeart/2005/8/layout/radial5"/>
    <dgm:cxn modelId="{856A59A4-1DE0-4375-A022-7A6E2F1565F6}" type="presParOf" srcId="{C54F2471-770D-4DE6-859C-D45C92A5B826}" destId="{9BAA8976-E812-4B3D-A8C6-10611A7BEC63}" srcOrd="0" destOrd="0" presId="urn:microsoft.com/office/officeart/2005/8/layout/radial5"/>
    <dgm:cxn modelId="{E2B8B83E-685B-4E76-8444-74E47F9D87AD}" type="presParOf" srcId="{5F9EA809-F30C-441E-9782-DCC00DEFC613}" destId="{EAA82F0C-6495-423F-BB3C-935AC4A79890}" srcOrd="4" destOrd="0" presId="urn:microsoft.com/office/officeart/2005/8/layout/radial5"/>
    <dgm:cxn modelId="{5B43DD3C-4C48-428E-9F6E-9EA4804D8F7A}" type="presParOf" srcId="{5F9EA809-F30C-441E-9782-DCC00DEFC613}" destId="{D1DBEF7A-9C58-4761-BF4B-750D790BB0BD}" srcOrd="5" destOrd="0" presId="urn:microsoft.com/office/officeart/2005/8/layout/radial5"/>
    <dgm:cxn modelId="{883157ED-A6B2-4305-BF94-0173810C48DE}" type="presParOf" srcId="{D1DBEF7A-9C58-4761-BF4B-750D790BB0BD}" destId="{B0941EFC-A856-4373-8C5F-4BA1FF53D93E}" srcOrd="0" destOrd="0" presId="urn:microsoft.com/office/officeart/2005/8/layout/radial5"/>
    <dgm:cxn modelId="{CCF3F262-AA31-42BC-A627-6F4F3B90F755}" type="presParOf" srcId="{5F9EA809-F30C-441E-9782-DCC00DEFC613}" destId="{7D9A5043-E927-4810-A9B6-29DD76CD23E4}" srcOrd="6" destOrd="0" presId="urn:microsoft.com/office/officeart/2005/8/layout/radial5"/>
    <dgm:cxn modelId="{27A2BB62-513F-4491-8811-0A7B0BF06D9B}" type="presParOf" srcId="{5F9EA809-F30C-441E-9782-DCC00DEFC613}" destId="{B8454AC7-CA03-44BB-A8A1-2736036259C8}" srcOrd="7" destOrd="0" presId="urn:microsoft.com/office/officeart/2005/8/layout/radial5"/>
    <dgm:cxn modelId="{7C4E449C-9EFA-4610-AC6F-346805F05DE3}" type="presParOf" srcId="{B8454AC7-CA03-44BB-A8A1-2736036259C8}" destId="{2EABF3B1-B171-4214-A1ED-3364EFFF1278}" srcOrd="0" destOrd="0" presId="urn:microsoft.com/office/officeart/2005/8/layout/radial5"/>
    <dgm:cxn modelId="{A2C3E788-9880-4A05-AD2C-316643A5A41B}" type="presParOf" srcId="{5F9EA809-F30C-441E-9782-DCC00DEFC613}" destId="{D2A7BF25-B6A5-470A-A67F-C382CFC5945A}" srcOrd="8" destOrd="0" presId="urn:microsoft.com/office/officeart/2005/8/layout/radial5"/>
    <dgm:cxn modelId="{3A875E12-B251-4C6C-A852-F9C508B5F1F1}" type="presParOf" srcId="{5F9EA809-F30C-441E-9782-DCC00DEFC613}" destId="{C7C1D6E7-D763-46F9-8880-DA4E39566976}" srcOrd="9" destOrd="0" presId="urn:microsoft.com/office/officeart/2005/8/layout/radial5"/>
    <dgm:cxn modelId="{2E495467-47BA-44D6-822C-DE9550AFF37A}" type="presParOf" srcId="{C7C1D6E7-D763-46F9-8880-DA4E39566976}" destId="{5E9B8B38-E4BB-4A27-9F56-2B793A8BE353}" srcOrd="0" destOrd="0" presId="urn:microsoft.com/office/officeart/2005/8/layout/radial5"/>
    <dgm:cxn modelId="{F8A9F6D7-47D2-4F23-9F75-86D121B8E7C8}" type="presParOf" srcId="{5F9EA809-F30C-441E-9782-DCC00DEFC613}" destId="{A717EB2C-6BC9-4D1E-8E35-80C143866FCF}" srcOrd="10" destOrd="0" presId="urn:microsoft.com/office/officeart/2005/8/layout/radial5"/>
    <dgm:cxn modelId="{FB6FAB9C-9A1C-44F4-927E-C5196DB900EE}" type="presParOf" srcId="{5F9EA809-F30C-441E-9782-DCC00DEFC613}" destId="{18DD2E43-6C78-4BB3-B62B-33F771CD9930}" srcOrd="11" destOrd="0" presId="urn:microsoft.com/office/officeart/2005/8/layout/radial5"/>
    <dgm:cxn modelId="{B11C11A1-8970-44D1-9502-EE953FAC425E}" type="presParOf" srcId="{18DD2E43-6C78-4BB3-B62B-33F771CD9930}" destId="{93FCC5FB-CD7B-48BC-B852-DE4DAAB79467}" srcOrd="0" destOrd="0" presId="urn:microsoft.com/office/officeart/2005/8/layout/radial5"/>
    <dgm:cxn modelId="{8620FCE7-0DA3-4318-8B63-803191071A13}" type="presParOf" srcId="{5F9EA809-F30C-441E-9782-DCC00DEFC613}" destId="{BF166FD6-9E3E-47E8-B3A2-4BBF3D371A6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3F492-B20E-46AF-B5F8-38F85FCC26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8DEE2-4051-4C39-A3B4-40DCE89A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7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2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3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0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0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9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46257"/>
            <a:ext cx="12192000" cy="561174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22000">
                <a:srgbClr val="FF0000"/>
              </a:gs>
              <a:gs pos="75000">
                <a:srgbClr val="00FF00"/>
              </a:gs>
              <a:gs pos="50000">
                <a:schemeClr val="bg1"/>
              </a:gs>
              <a:gs pos="9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80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46000">
                    <a:srgbClr val="C3DAF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9659" y="448017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81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81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7207" y="4492919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76" y="1570063"/>
            <a:ext cx="3559556" cy="28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39220" y="1454727"/>
            <a:ext cx="2002723" cy="53325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65563" y="2466146"/>
            <a:ext cx="8950036" cy="132999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নারীদের শিক্ষার জন্য বেগম রোকেয়া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ভূমিকা পালন করেন?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0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93" y="565727"/>
            <a:ext cx="4873826" cy="2074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74" y="565728"/>
            <a:ext cx="4873826" cy="2074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93" y="2787787"/>
            <a:ext cx="4873826" cy="207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74" y="2787787"/>
            <a:ext cx="4873826" cy="2074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0992" y="5080284"/>
            <a:ext cx="9870707" cy="10156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শুনিতে পাই,দেড় শত বৎসর পূর্বে ভারতবাসী অসভ্য বর্বর ছিল;- এই দেড় শত বৎসর হইতে আমরা ক্রমশ সভ্য হইতে সভ্যতর হইয়াছি। শিক্ষায়, সম্পদে আমরা পৃথিবীর অন্যান্য দেশ ও জতির সমকক্ষ হইতে চলিয়াছি। এখন আমাদের সভ্যতা ও ঐশ্বর্য রাখিবার স্থান নাই।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30" y="620351"/>
            <a:ext cx="4098609" cy="2130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90" y="620351"/>
            <a:ext cx="4098609" cy="2104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30" y="2950510"/>
            <a:ext cx="4098609" cy="2130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90" y="2937216"/>
            <a:ext cx="4098609" cy="2130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4530" y="5175814"/>
            <a:ext cx="8415169" cy="10156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সত্যি তো ,এই যে অভ্রভেদী পাঁচতলা পাকা বাড়ি,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নওয়ে,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ট্রামওয়ে,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স্টিমার,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এরোপ্লেন,মটর লরি,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টেলিগ্রাম,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পোস্টফিল,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চিঠিপত্রের সুনিয়মিত ডেলিভেরি,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পাঠকল,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সেখানে চটকল,অট্ট্রালিকার চু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 বড় বড় ঘড়ি।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87" y="643829"/>
            <a:ext cx="4034285" cy="2287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15" y="643829"/>
            <a:ext cx="4034285" cy="2287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87" y="3047664"/>
            <a:ext cx="4034285" cy="2287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14" y="3047664"/>
            <a:ext cx="4034285" cy="2287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3387" y="5395027"/>
            <a:ext cx="8280412" cy="70788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ইনজেকশন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ছড়াছড়ি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বায়স্কোপ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ইলক্ট্রিক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ডাহা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নিমকহারাম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23" y="718129"/>
            <a:ext cx="4169804" cy="2039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96" y="718129"/>
            <a:ext cx="4169804" cy="2039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23" y="2876866"/>
            <a:ext cx="4169804" cy="2039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96" y="2876868"/>
            <a:ext cx="4169804" cy="2039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0123" y="5016871"/>
            <a:ext cx="8458477" cy="10156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ইহার অপর পৃষ্ঠাও আছে-কেবল কলিকাতাটুকু আমাদের গোটা ভারতুবর্ষ নহে এবং মুষ্টিমেয়,সৌভাগ্যশালী ধনাঢ্য ব্যক্তি সমস্ত ভারতের অধিবাসী নহে। অদ্য আমাদের আলোচ্য বিষয়,চাষার দারিদ্র। চাষায় সমাজের মারুদণ্ড।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90" y="696782"/>
            <a:ext cx="4348033" cy="1978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7" y="696782"/>
            <a:ext cx="4348033" cy="1978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90" y="2838575"/>
            <a:ext cx="4348033" cy="2043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7" y="2828847"/>
            <a:ext cx="4348033" cy="2033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390" y="4940148"/>
            <a:ext cx="8829510" cy="106182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এখন মন্দের দিকে দেখা যাউক। ঐ যে চটকল আর পাটকল;-এক একটা জুটমিলের কর্মচারীগণ মাসিক ৫০০- ৭০০ (পাঁচ কিম্বা সাত শত) টাকা বেতন পাইয়া নবাবি হালে থাকে,নবাবি চালে চলে, কিন্তু সেই জুট (পাট) যাহারা উৎপাদন করে তাহাদের অবস্থা এই যে,-‘পাছায় জোটেনা ত্যানা’! 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400" y="843966"/>
            <a:ext cx="5098472" cy="4506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গুরুত্ত্বপুর্ণ শব্দের </a:t>
            </a:r>
            <a:r>
              <a:rPr lang="bn-BD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endParaRPr lang="en-US" sz="3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9046" y="2435929"/>
            <a:ext cx="1124262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ছেইলা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627" y="2694219"/>
            <a:ext cx="1089927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7200" y="1694653"/>
            <a:ext cx="1089928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535" y="2194212"/>
            <a:ext cx="1124262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অর্থে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9047" y="4622023"/>
            <a:ext cx="1112613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পৈছা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7200" y="4779580"/>
            <a:ext cx="1089928" cy="580427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অলংকার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77535" y="4249402"/>
            <a:ext cx="1124262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8625" y="3780014"/>
            <a:ext cx="1089928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বায়স্কোপ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20" y="1585407"/>
            <a:ext cx="2245199" cy="1672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46" y="3696801"/>
            <a:ext cx="2280373" cy="1610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56291"/>
          <a:stretch/>
        </p:blipFill>
        <p:spPr>
          <a:xfrm>
            <a:off x="2919834" y="3696801"/>
            <a:ext cx="2275200" cy="1610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70" y="1652033"/>
            <a:ext cx="2267165" cy="16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6998" y="2915902"/>
            <a:ext cx="1124262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কৌপিন</a:t>
            </a:r>
            <a:endParaRPr lang="en-US" sz="21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9106" y="2906475"/>
            <a:ext cx="1124262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চীরবসন</a:t>
            </a:r>
            <a:endParaRPr lang="en-US" sz="21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0505" y="1601386"/>
            <a:ext cx="1124262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টোকা</a:t>
            </a:r>
            <a:endParaRPr lang="en-US" sz="21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591" y="1936636"/>
            <a:ext cx="1748061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 পাকাবার যন্ত্র</a:t>
            </a:r>
            <a:endParaRPr lang="en-US" sz="21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6214" y="4868545"/>
            <a:ext cx="1124262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মহীতে</a:t>
            </a:r>
            <a:endParaRPr lang="en-US" sz="21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9106" y="5110262"/>
            <a:ext cx="1124262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endParaRPr lang="en-US" sz="21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21590" y="4168918"/>
            <a:ext cx="1748062" cy="57619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 রেশমি কাপড় </a:t>
            </a:r>
            <a:endParaRPr lang="en-US" sz="21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9106" y="3685485"/>
            <a:ext cx="1124262" cy="48343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এণ্ডি</a:t>
            </a:r>
            <a:endParaRPr lang="en-US" sz="21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08" y="1616124"/>
            <a:ext cx="2130014" cy="1828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48" y="3716043"/>
            <a:ext cx="2130014" cy="182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8"/>
          <a:stretch/>
        </p:blipFill>
        <p:spPr>
          <a:xfrm>
            <a:off x="2836822" y="1601385"/>
            <a:ext cx="2130014" cy="183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08" y="3685484"/>
            <a:ext cx="2126068" cy="18233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3400" y="864456"/>
            <a:ext cx="5098472" cy="4506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গুরুত্ত্বপুর্ণ শব্দের </a:t>
            </a:r>
            <a:r>
              <a:rPr lang="bn-BD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endParaRPr lang="en-US" sz="3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1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82238" y="5740884"/>
            <a:ext cx="6295754" cy="4194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ছবিগুলো ভালো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14" y="748516"/>
            <a:ext cx="4433084" cy="2385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16" y="748516"/>
            <a:ext cx="4433084" cy="2337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"/>
          <a:stretch/>
        </p:blipFill>
        <p:spPr>
          <a:xfrm>
            <a:off x="1350913" y="3261831"/>
            <a:ext cx="4433084" cy="2332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15" y="3237755"/>
            <a:ext cx="4433085" cy="23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38113" y="1620981"/>
            <a:ext cx="2040462" cy="52361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599" y="2715491"/>
            <a:ext cx="9573491" cy="1335212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 ফলে ভারতবর্ষের শহুরে মানুষের জীবন সমৃদ্ধ হলেও ভারতবর্ষের কৃষকের পেটে খাদ্য জোটেনা - উক্তিটি  ব্যাখ্যা কর।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30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1884020" y="2855642"/>
            <a:ext cx="3200396" cy="2427131"/>
          </a:xfrm>
          <a:prstGeom prst="flowChartDelay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364" y="3698064"/>
            <a:ext cx="2669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আলিম ১ম বর্ষ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bn-BD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 চাষার দুক্ষু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35305" y="820132"/>
            <a:ext cx="4726250" cy="1050004"/>
          </a:xfrm>
          <a:prstGeom prst="rect">
            <a:avLst/>
          </a:prstGeom>
          <a:noFill/>
          <a:ln w="9525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CC00">
                      <a:shade val="30000"/>
                      <a:satMod val="115000"/>
                    </a:srgbClr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3645" y="3679211"/>
            <a:ext cx="28634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মেফতাহুন নাহার কবিতা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(অর্নাস), এম,এ(বাংলা)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প্রভাষক(বাংলা)</a:t>
            </a:r>
            <a:endParaRPr lang="bn-IN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বিরামপুর চাঁদপুর ফাজিল মাদ্রাসা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1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1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kabita</a:t>
            </a:r>
            <a:r>
              <a:rPr lang="bn-BD" sz="1100" dirty="0">
                <a:latin typeface="NikoshBAN" panose="02000000000000000000" pitchFamily="2" charset="0"/>
                <a:cs typeface="NikoshBAN" panose="02000000000000000000" pitchFamily="2" charset="0"/>
              </a:rPr>
              <a:t>cpm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bn-BD" sz="1100" dirty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5000" y="820132"/>
            <a:ext cx="960304" cy="105000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 rot="16200000">
            <a:off x="6504991" y="2855642"/>
            <a:ext cx="3200396" cy="2427131"/>
          </a:xfrm>
          <a:prstGeom prst="flowChartDelay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5400000" flipV="1">
            <a:off x="3884928" y="3392583"/>
            <a:ext cx="4018844" cy="176529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0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84" y="670481"/>
            <a:ext cx="4605585" cy="233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14" y="670481"/>
            <a:ext cx="4605585" cy="233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84" y="3141938"/>
            <a:ext cx="4605585" cy="2338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14" y="3141938"/>
            <a:ext cx="4605585" cy="2338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7347" y="5613395"/>
            <a:ext cx="6447937" cy="4194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ছবিগুলো ভালো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068546" y="1482436"/>
            <a:ext cx="2047050" cy="53869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70689" y="2547602"/>
            <a:ext cx="9642764" cy="1306882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চাষার দুক্ষু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 লেখিকা পাট কর্মচারীর অবস্থা নবাবির হাল হোলেও সেই পাট উৎপাদন কারীর অবস্থার কি বর্ণনা দিয়েছেন?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8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7784" y="1497926"/>
            <a:ext cx="782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কার সহচর্যে বেগম রোকেয়া সাখাওয়াত  হোসেন বাংলা ও ইংরেজি ভাষা রপ্ত করেন?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5929" y="2252452"/>
            <a:ext cx="2876837" cy="42862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endPara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5929" y="2968221"/>
            <a:ext cx="2876837" cy="42862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ভাই-বোন</a:t>
            </a:r>
            <a:endPara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14277" y="3018295"/>
            <a:ext cx="2563552" cy="42862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বন্ধু-বান্ধবের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14277" y="2236197"/>
            <a:ext cx="2563552" cy="44778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স্বামী সাখাওয়াতের  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2403" y="4306801"/>
            <a:ext cx="2565425" cy="42862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বিলাসিতা</a:t>
            </a:r>
            <a:endPara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5929" y="4240274"/>
            <a:ext cx="2876837" cy="42862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অত্যাধিক পরিশ্রম</a:t>
            </a:r>
            <a:endPara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5929" y="4878865"/>
            <a:ext cx="2876837" cy="42862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কৃষিকাজে অনাগ্রহ</a:t>
            </a:r>
            <a:endPara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2403" y="4985437"/>
            <a:ext cx="2565425" cy="42862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কৃষকদের অবহেলা </a:t>
            </a:r>
            <a:endPara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7784" y="3609320"/>
            <a:ext cx="782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“চাষার দুক্ষু” প্রবন্ধ অনুসারে চাষাদের দুর্দশার অন্যতম কারণ কোনটি</a:t>
            </a:r>
            <a:r>
              <a:rPr lang="en-US" sz="2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9945" y="758349"/>
            <a:ext cx="1520543" cy="52710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0312" y="1330035"/>
            <a:ext cx="1799252" cy="57353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>
                <a:ln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b="1" dirty="0">
              <a:ln/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82437" y="2493820"/>
            <a:ext cx="9379527" cy="1702302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চাষার দুক্ষু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প্রবন্ধ অনুস্বরণে যুগে যুগে চাষিদের দুর্দ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যে চিত্র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কৃষক সমাজে এখনও একই  অবস্থা বিরাজ করছে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বিষয়ে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বাক্য লিখে আনবে।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1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062" y="144379"/>
            <a:ext cx="4146116" cy="6777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1039" y="1869349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7926" y="3415344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9180" y="1869348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6068" y="3415344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0" y="785192"/>
            <a:ext cx="7673797" cy="4652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4290" y="5539712"/>
            <a:ext cx="5587252" cy="4785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পারলে?</a:t>
            </a:r>
            <a:endParaRPr lang="en-US" sz="21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1762" y="318655"/>
            <a:ext cx="4733505" cy="5446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1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ভাবে লক্ষ্য কর-</a:t>
            </a:r>
            <a:endParaRPr lang="en-US" sz="21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4037" y="5717973"/>
            <a:ext cx="7088957" cy="5125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en-US" sz="21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দুক্ষু</a:t>
            </a:r>
            <a:r>
              <a:rPr lang="en-US" sz="2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কষ্টে</a:t>
            </a:r>
            <a:r>
              <a:rPr lang="en-US" sz="2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2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চাষার</a:t>
            </a:r>
            <a:r>
              <a:rPr lang="en-US" sz="2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bn-IN" sz="2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ছবি দেখতে পাচ্ছি।</a:t>
            </a:r>
            <a:endParaRPr lang="en-US" sz="21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40" y="858336"/>
            <a:ext cx="3164882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/>
        </p:blipFill>
        <p:spPr>
          <a:xfrm>
            <a:off x="4559571" y="858336"/>
            <a:ext cx="316488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02" y="858336"/>
            <a:ext cx="318233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7562" r="2931" b="3859"/>
          <a:stretch/>
        </p:blipFill>
        <p:spPr>
          <a:xfrm>
            <a:off x="1305340" y="3238019"/>
            <a:ext cx="3144869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69" y="3238019"/>
            <a:ext cx="3144869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01" y="3238019"/>
            <a:ext cx="3154876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3465" y="5732066"/>
            <a:ext cx="6892577" cy="527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ছবিতে আম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চাষার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দেখলাম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3464" y="5732066"/>
            <a:ext cx="6892577" cy="4752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চাষারাই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উন্নয়নই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3464" y="5716232"/>
            <a:ext cx="6892577" cy="5069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দুক্ষেভরা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চাষাদের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1" grpId="0"/>
      <p:bldP spid="11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6297" y="2358644"/>
            <a:ext cx="5450813" cy="14264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r>
              <a:rPr lang="bn-BD" sz="5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চাষার দুক্ষু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9964" y="1316180"/>
            <a:ext cx="1606606" cy="55943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2312" y="3933912"/>
            <a:ext cx="2962851" cy="4190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2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সাখাওয়াত</a:t>
            </a:r>
            <a:r>
              <a:rPr lang="en-US" sz="2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28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7861" y="2372499"/>
            <a:ext cx="5450813" cy="14264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r>
              <a:rPr lang="bn-BD" sz="5400" b="1" spc="50" dirty="0">
                <a:ln w="9525" cmpd="sng">
                  <a:noFill/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চাষার দুক্ষু</a:t>
            </a:r>
          </a:p>
        </p:txBody>
      </p:sp>
    </p:spTree>
    <p:extLst>
      <p:ext uri="{BB962C8B-B14F-4D97-AF65-F5344CB8AC3E}">
        <p14:creationId xmlns:p14="http://schemas.microsoft.com/office/powerpoint/2010/main" val="3076721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37095" y="1820540"/>
            <a:ext cx="6495804" cy="2739211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endParaRPr lang="bn-BD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LightBAN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LightBAN" pitchFamily="2" charset="0"/>
                <a:cs typeface="NikoshBAN" panose="02000000000000000000" pitchFamily="2" charset="0"/>
              </a:rPr>
              <a:t>২।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কিছু শব্দের অর্থ লিখতে পারবে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 লেখিকা তৎকাল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ভারতবর্ষের সভ্যতা ও অগ্রগতির যে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ফিরিস্তি তুলে ধরেছেন 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দারিদ্র্যপীড়িত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বঞ্চনার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0048" y="1080654"/>
            <a:ext cx="2189899" cy="51490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0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88741259"/>
              </p:ext>
            </p:extLst>
          </p:nvPr>
        </p:nvGraphicFramePr>
        <p:xfrm>
          <a:off x="1496373" y="1086805"/>
          <a:ext cx="9323809" cy="525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947937" y="446725"/>
            <a:ext cx="2420682" cy="64008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375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375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75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95839-DFFC-449E-867B-68205C23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7295839-DFFC-449E-867B-68205C235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E8E45-ED24-43F2-A393-52490A0F5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4E9E8E45-ED24-43F2-A393-52490A0F5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E97645-3B31-4C1D-9C1F-422A8698F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AE97645-3B31-4C1D-9C1F-422A8698F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4F2471-770D-4DE6-859C-D45C92A5B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C54F2471-770D-4DE6-859C-D45C92A5B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A82F0C-6495-423F-BB3C-935AC4A79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EAA82F0C-6495-423F-BB3C-935AC4A79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BEF7A-9C58-4761-BF4B-750D790BB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D1DBEF7A-9C58-4761-BF4B-750D790BB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9A5043-E927-4810-A9B6-29DD76CD2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D9A5043-E927-4810-A9B6-29DD76CD2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54AC7-CA03-44BB-A8A1-27360362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B8454AC7-CA03-44BB-A8A1-273603625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A7BF25-B6A5-470A-A67F-C382CFC59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2A7BF25-B6A5-470A-A67F-C382CFC59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1D6E7-D763-46F9-8880-DA4E39566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C7C1D6E7-D763-46F9-8880-DA4E39566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17EB2C-6BC9-4D1E-8E35-80C143866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717EB2C-6BC9-4D1E-8E35-80C143866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DD2E43-6C78-4BB3-B62B-33F771CD9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18DD2E43-6C78-4BB3-B62B-33F771CD9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66FD6-9E3E-47E8-B3A2-4BBF3D371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BF166FD6-9E3E-47E8-B3A2-4BBF3D371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5" y="1811517"/>
            <a:ext cx="2862059" cy="3508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14" y="1839165"/>
            <a:ext cx="2596895" cy="3481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97" y="1839165"/>
            <a:ext cx="2596895" cy="3378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80" y="1839165"/>
            <a:ext cx="2596895" cy="33783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71934" y="872837"/>
            <a:ext cx="3472757" cy="67819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375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r>
              <a:rPr lang="en-US" sz="3375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75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4953" y="5791907"/>
            <a:ext cx="6674176" cy="4125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IN" sz="3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ছবিগুলোর</a:t>
            </a:r>
            <a:r>
              <a:rPr lang="bn-BD" sz="3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দেখে বলার চেষ্টা করি।</a:t>
            </a:r>
            <a:endParaRPr lang="en-US" sz="3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54" y="654238"/>
            <a:ext cx="4207758" cy="2401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9"/>
          <a:stretch/>
        </p:blipFill>
        <p:spPr>
          <a:xfrm>
            <a:off x="6132357" y="648360"/>
            <a:ext cx="4207758" cy="2401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54" y="3216722"/>
            <a:ext cx="4207758" cy="2401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57" y="3216722"/>
            <a:ext cx="4206855" cy="23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717</Words>
  <Application>Microsoft Office PowerPoint</Application>
  <PresentationFormat>Widescreen</PresentationFormat>
  <Paragraphs>96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Hamim Kaif</cp:lastModifiedBy>
  <cp:revision>79</cp:revision>
  <dcterms:created xsi:type="dcterms:W3CDTF">2020-04-07T19:06:23Z</dcterms:created>
  <dcterms:modified xsi:type="dcterms:W3CDTF">2020-09-04T06:09:54Z</dcterms:modified>
</cp:coreProperties>
</file>