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985" autoAdjust="0"/>
    <p:restoredTop sz="94660"/>
  </p:normalViewPr>
  <p:slideViewPr>
    <p:cSldViewPr>
      <p:cViewPr varScale="1">
        <p:scale>
          <a:sx n="68" d="100"/>
          <a:sy n="68" d="100"/>
        </p:scale>
        <p:origin x="-138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1D8BD707-D9CF-40AE-B4C6-C98DA3205C09}" type="datetimeFigureOut">
              <a:rPr lang="en-US" smtClean="0"/>
              <a:pPr/>
              <a:t>9/3/2020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9/3/2020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9/3/2020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9/3/2020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9/3/2020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9/3/2020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9/3/2020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9/3/2020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9/3/2020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9/3/2020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9/3/2020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1D8BD707-D9CF-40AE-B4C6-C98DA3205C09}" type="datetimeFigureOut">
              <a:rPr lang="en-US" smtClean="0"/>
              <a:pPr/>
              <a:t>9/3/2020</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6F15528-21DE-4FAA-801E-634DDDAF4B2B}"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9/3/2020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1D8BD707-D9CF-40AE-B4C6-C98DA3205C09}" type="datetimeFigureOut">
              <a:rPr lang="en-US" smtClean="0"/>
              <a:pPr/>
              <a:t>9/3/2020</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6F15528-21DE-4FAA-801E-634DDDAF4B2B}"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9/3/2020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B6F15528-21DE-4FAA-801E-634DDDAF4B2B}"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9/3/2020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9/3/2020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9/3/2020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1D8BD707-D9CF-40AE-B4C6-C98DA3205C09}" type="datetimeFigureOut">
              <a:rPr lang="en-US" smtClean="0"/>
              <a:pPr/>
              <a:t>9/3/2020</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6F15528-21DE-4FAA-801E-634DDDAF4B2B}"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1D8BD707-D9CF-40AE-B4C6-C98DA3205C09}" type="datetimeFigureOut">
              <a:rPr lang="en-US" smtClean="0"/>
              <a:pPr/>
              <a:t>9/3/2020</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6F15528-21DE-4FAA-801E-634DDDAF4B2B}"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9/3/2020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9/3/2020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9/3/2020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9/3/2020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9/3/2020</a:t>
            </a:fld>
            <a:endParaRPr lang="en-US"/>
          </a:p>
        </p:txBody>
      </p:sp>
      <p:sp>
        <p:nvSpPr>
          <p:cNvPr id="8" name="Slide Number Placeholder 7"/>
          <p:cNvSpPr>
            <a:spLocks noGrp="1"/>
          </p:cNvSpPr>
          <p:nvPr>
            <p:ph type="sldNum" sz="quarter" idx="11"/>
          </p:nvPr>
        </p:nvSpPr>
        <p:spPr/>
        <p:txBody>
          <a:bodyPr/>
          <a:lstStyle/>
          <a:p>
            <a:fld id="{B6F15528-21DE-4FAA-801E-634DDDAF4B2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B6F15528-21DE-4FAA-801E-634DDDAF4B2B}"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1D8BD707-D9CF-40AE-B4C6-C98DA3205C09}" type="datetimeFigureOut">
              <a:rPr lang="en-US" smtClean="0"/>
              <a:pPr/>
              <a:t>9/3/2020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D8BD707-D9CF-40AE-B4C6-C98DA3205C09}" type="datetimeFigureOut">
              <a:rPr lang="en-US" smtClean="0"/>
              <a:pPr/>
              <a:t>9/3/2020</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1D8BD707-D9CF-40AE-B4C6-C98DA3205C09}" type="datetimeFigureOut">
              <a:rPr lang="en-US" smtClean="0"/>
              <a:pPr/>
              <a:t>9/3/2020</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B6F15528-21DE-4FAA-801E-634DDDAF4B2B}"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1D8BD707-D9CF-40AE-B4C6-C98DA3205C09}" type="datetimeFigureOut">
              <a:rPr lang="en-US" smtClean="0"/>
              <a:pPr/>
              <a:t>9/3/2020</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hyperlink" Target="https://bn.wikipedia.org/wiki/%E0%A6%9A%E0%A6%BE%E0%A6%95%E0%A6%AE%E0%A6%BE_%E0%A6%9C%E0%A6%BE%E0%A6%A4%E0%A6%BF" TargetMode="External"/><Relationship Id="rId7" Type="http://schemas.openxmlformats.org/officeDocument/2006/relationships/hyperlink" Target="https://bn.wikipedia.org/wiki/%E0%A6%A4%E0%A6%9E%E0%A7%8D%E0%A6%9A%E0%A6%99%E0%A7%8D%E0%A6%97%E0%A7%8D%E0%A6%AF%E0%A6%BE_%E0%A6%AD%E0%A6%BE%E0%A6%B7%E0%A6%BE" TargetMode="External"/><Relationship Id="rId2" Type="http://schemas.openxmlformats.org/officeDocument/2006/relationships/hyperlink" Target="https://bn.wikipedia.org/wiki/%E0%A6%AC%E0%A6%BE%E0%A6%82%E0%A6%B2%E0%A6%BE%E0%A6%A6%E0%A7%87%E0%A6%B6" TargetMode="External"/><Relationship Id="rId1" Type="http://schemas.openxmlformats.org/officeDocument/2006/relationships/slideLayout" Target="../slideLayouts/slideLayout7.xml"/><Relationship Id="rId6" Type="http://schemas.openxmlformats.org/officeDocument/2006/relationships/hyperlink" Target="https://bn.wikipedia.org/wiki/%E0%A6%9A%E0%A6%BE%E0%A6%95%E0%A6%AE%E0%A6%BE_%E0%A6%AD%E0%A6%BE%E0%A6%B7%E0%A6%BE" TargetMode="External"/><Relationship Id="rId5" Type="http://schemas.openxmlformats.org/officeDocument/2006/relationships/hyperlink" Target="https://bn.wikipedia.org/wiki/%E0%A6%9A%E0%A6%BE%E0%A6%95%E0%A6%AE%E0%A6%BE_%E0%A6%AC%E0%A6%B0%E0%A7%8D%E0%A6%A3%E0%A6%AE%E0%A6%BE%E0%A6%B2%E0%A6%BE" TargetMode="External"/><Relationship Id="rId4" Type="http://schemas.openxmlformats.org/officeDocument/2006/relationships/hyperlink" Target="https://bn.wikipedia.org/wiki/%E0%A6%9A%E0%A6%BE%E0%A6%81%E0%A6%9F%E0%A6%97%E0%A6%BE%E0%A6%81%E0%A6%87%E0%A6%AF%E0%A6%BC%E0%A6%BE_%E0%A6%AD%E0%A6%BE%E0%A6%B7%E0%A6%B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bn.wikipedia.org/wiki/%E0%A6%9C%E0%A7%8D%E0%A6%9E%E0%A6%BE%E0%A6%A8" TargetMode="External"/><Relationship Id="rId2" Type="http://schemas.openxmlformats.org/officeDocument/2006/relationships/hyperlink" Target="https://bn.wikipedia.org/wiki/%E0%A6%87%E0%A6%82%E0%A6%B0%E0%A7%87%E0%A6%9C%E0%A6%BF_%E0%A6%AD%E0%A6%BE%E0%A6%B7%E0%A6%BE" TargetMode="External"/><Relationship Id="rId1" Type="http://schemas.openxmlformats.org/officeDocument/2006/relationships/slideLayout" Target="../slideLayouts/slideLayout18.xml"/><Relationship Id="rId5" Type="http://schemas.openxmlformats.org/officeDocument/2006/relationships/hyperlink" Target="https://bn.wikipedia.org/wiki/%E0%A6%86%E0%A6%87%E0%A6%A8" TargetMode="External"/><Relationship Id="rId4" Type="http://schemas.openxmlformats.org/officeDocument/2006/relationships/hyperlink" Target="https://bn.wikipedia.org/wiki/%E0%A6%B6%E0%A6%BF%E0%A6%B2%E0%A7%8D%E0%A6%AA"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381000"/>
            <a:ext cx="8229600" cy="1143000"/>
          </a:xfrm>
        </p:spPr>
        <p:txBody>
          <a:bodyPr/>
          <a:lstStyle/>
          <a:p>
            <a:r>
              <a:rPr lang="bn-IN" dirty="0" smtClean="0">
                <a:latin typeface="SutonnyOMJ" pitchFamily="2" charset="0"/>
                <a:cs typeface="SutonnyOMJ" pitchFamily="2" charset="0"/>
              </a:rPr>
              <a:t>মাল্টিমিডিয়া ক্লাসে সবাইকে স্বাগত</a:t>
            </a:r>
            <a:endParaRPr lang="en-US" dirty="0">
              <a:latin typeface="SutonnyOMJ" pitchFamily="2" charset="0"/>
              <a:cs typeface="SutonnyOMJ" pitchFamily="2" charset="0"/>
            </a:endParaRPr>
          </a:p>
        </p:txBody>
      </p:sp>
      <p:pic>
        <p:nvPicPr>
          <p:cNvPr id="6" name="Content Placeholder 5" descr="432611-nice-flowers-roses.jpg"/>
          <p:cNvPicPr>
            <a:picLocks noGrp="1" noChangeAspect="1"/>
          </p:cNvPicPr>
          <p:nvPr>
            <p:ph idx="1"/>
          </p:nvPr>
        </p:nvPicPr>
        <p:blipFill>
          <a:blip r:embed="rId2"/>
          <a:stretch>
            <a:fillRect/>
          </a:stretch>
        </p:blipFill>
        <p:spPr>
          <a:xfrm>
            <a:off x="762000" y="1371600"/>
            <a:ext cx="7802880" cy="4876800"/>
          </a:xfrm>
        </p:spPr>
      </p:pic>
      <p:sp>
        <p:nvSpPr>
          <p:cNvPr id="5" name="Rectangle 4"/>
          <p:cNvSpPr/>
          <p:nvPr/>
        </p:nvSpPr>
        <p:spPr>
          <a:xfrm>
            <a:off x="0" y="0"/>
            <a:ext cx="9144000" cy="6858000"/>
          </a:xfrm>
          <a:prstGeom prst="rect">
            <a:avLst/>
          </a:prstGeom>
          <a:noFill/>
          <a:ln w="1079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autama_Buddha.jpg"/>
          <p:cNvPicPr>
            <a:picLocks noChangeAspect="1"/>
          </p:cNvPicPr>
          <p:nvPr/>
        </p:nvPicPr>
        <p:blipFill>
          <a:blip r:embed="rId2"/>
          <a:srcRect l="9167" t="16666" r="20833" b="20000"/>
          <a:stretch>
            <a:fillRect/>
          </a:stretch>
        </p:blipFill>
        <p:spPr>
          <a:xfrm>
            <a:off x="0" y="-1"/>
            <a:ext cx="4191000" cy="2743201"/>
          </a:xfrm>
          <a:prstGeom prst="rect">
            <a:avLst/>
          </a:prstGeom>
        </p:spPr>
      </p:pic>
      <p:pic>
        <p:nvPicPr>
          <p:cNvPr id="3" name="Picture 2" descr="unnamed.jpg"/>
          <p:cNvPicPr>
            <a:picLocks noChangeAspect="1"/>
          </p:cNvPicPr>
          <p:nvPr/>
        </p:nvPicPr>
        <p:blipFill>
          <a:blip r:embed="rId3"/>
          <a:srcRect l="10400" t="3153" r="9200" b="6757"/>
          <a:stretch>
            <a:fillRect/>
          </a:stretch>
        </p:blipFill>
        <p:spPr>
          <a:xfrm>
            <a:off x="5181600" y="0"/>
            <a:ext cx="3962400" cy="2743200"/>
          </a:xfrm>
          <a:prstGeom prst="rect">
            <a:avLst/>
          </a:prstGeom>
        </p:spPr>
      </p:pic>
      <p:pic>
        <p:nvPicPr>
          <p:cNvPr id="4" name="Picture 3" descr="xma.jpg"/>
          <p:cNvPicPr>
            <a:picLocks noChangeAspect="1"/>
          </p:cNvPicPr>
          <p:nvPr/>
        </p:nvPicPr>
        <p:blipFill>
          <a:blip r:embed="rId4"/>
          <a:srcRect l="9000" t="3571" r="7000" b="1786"/>
          <a:stretch>
            <a:fillRect/>
          </a:stretch>
        </p:blipFill>
        <p:spPr>
          <a:xfrm>
            <a:off x="1" y="4165600"/>
            <a:ext cx="4267199" cy="2692399"/>
          </a:xfrm>
          <a:prstGeom prst="rect">
            <a:avLst/>
          </a:prstGeom>
        </p:spPr>
      </p:pic>
      <p:pic>
        <p:nvPicPr>
          <p:cNvPr id="5" name="Picture 4" descr="f5aa979e69bce61eef3a38e5cc586600.jpg"/>
          <p:cNvPicPr>
            <a:picLocks noChangeAspect="1"/>
          </p:cNvPicPr>
          <p:nvPr/>
        </p:nvPicPr>
        <p:blipFill>
          <a:blip r:embed="rId5"/>
          <a:stretch>
            <a:fillRect/>
          </a:stretch>
        </p:blipFill>
        <p:spPr>
          <a:xfrm>
            <a:off x="5181600" y="4191000"/>
            <a:ext cx="3962400" cy="2666999"/>
          </a:xfrm>
          <a:prstGeom prst="rect">
            <a:avLst/>
          </a:prstGeom>
        </p:spPr>
      </p:pic>
      <p:sp>
        <p:nvSpPr>
          <p:cNvPr id="6" name="TextBox 5"/>
          <p:cNvSpPr txBox="1"/>
          <p:nvPr/>
        </p:nvSpPr>
        <p:spPr>
          <a:xfrm>
            <a:off x="228600" y="2819400"/>
            <a:ext cx="4800600" cy="584775"/>
          </a:xfrm>
          <a:prstGeom prst="rect">
            <a:avLst/>
          </a:prstGeom>
          <a:noFill/>
        </p:spPr>
        <p:txBody>
          <a:bodyPr wrap="square" rtlCol="0">
            <a:spAutoFit/>
          </a:bodyPr>
          <a:lstStyle/>
          <a:p>
            <a:r>
              <a:rPr lang="en-US" sz="3200" dirty="0" err="1" smtClean="0">
                <a:latin typeface="SutonnyOMJ" pitchFamily="2" charset="0"/>
                <a:cs typeface="SutonnyOMJ" pitchFamily="2" charset="0"/>
              </a:rPr>
              <a:t>বৌদ্ধরা</a:t>
            </a:r>
            <a:r>
              <a:rPr lang="en-US" sz="3200" dirty="0" smtClean="0">
                <a:latin typeface="SutonnyOMJ" pitchFamily="2" charset="0"/>
                <a:cs typeface="SutonnyOMJ" pitchFamily="2" charset="0"/>
              </a:rPr>
              <a:t> </a:t>
            </a:r>
            <a:r>
              <a:rPr lang="en-US" sz="3200" dirty="0" err="1" smtClean="0">
                <a:latin typeface="SutonnyOMJ" pitchFamily="2" charset="0"/>
                <a:cs typeface="SutonnyOMJ" pitchFamily="2" charset="0"/>
              </a:rPr>
              <a:t>বৌদ্ধ</a:t>
            </a:r>
            <a:r>
              <a:rPr lang="en-US" sz="3200" dirty="0" smtClean="0">
                <a:latin typeface="SutonnyOMJ" pitchFamily="2" charset="0"/>
                <a:cs typeface="SutonnyOMJ" pitchFamily="2" charset="0"/>
              </a:rPr>
              <a:t> </a:t>
            </a:r>
            <a:r>
              <a:rPr lang="en-US" sz="3200" dirty="0" err="1" smtClean="0">
                <a:latin typeface="SutonnyOMJ" pitchFamily="2" charset="0"/>
                <a:cs typeface="SutonnyOMJ" pitchFamily="2" charset="0"/>
              </a:rPr>
              <a:t>পূর্ণিমা</a:t>
            </a:r>
            <a:r>
              <a:rPr lang="en-US" sz="3200" dirty="0" smtClean="0">
                <a:latin typeface="SutonnyOMJ" pitchFamily="2" charset="0"/>
                <a:cs typeface="SutonnyOMJ" pitchFamily="2" charset="0"/>
              </a:rPr>
              <a:t> </a:t>
            </a:r>
            <a:r>
              <a:rPr lang="en-US" sz="3200" dirty="0" err="1" smtClean="0">
                <a:latin typeface="SutonnyOMJ" pitchFamily="2" charset="0"/>
                <a:cs typeface="SutonnyOMJ" pitchFamily="2" charset="0"/>
              </a:rPr>
              <a:t>পালন</a:t>
            </a:r>
            <a:r>
              <a:rPr lang="en-US" sz="3200" dirty="0" smtClean="0">
                <a:latin typeface="SutonnyOMJ" pitchFamily="2" charset="0"/>
                <a:cs typeface="SutonnyOMJ" pitchFamily="2" charset="0"/>
              </a:rPr>
              <a:t> </a:t>
            </a:r>
            <a:r>
              <a:rPr lang="en-US" sz="3200" dirty="0" err="1" smtClean="0">
                <a:latin typeface="SutonnyOMJ" pitchFamily="2" charset="0"/>
                <a:cs typeface="SutonnyOMJ" pitchFamily="2" charset="0"/>
              </a:rPr>
              <a:t>করে</a:t>
            </a:r>
            <a:endParaRPr lang="en-US" sz="3200" dirty="0">
              <a:latin typeface="SutonnyOMJ" pitchFamily="2" charset="0"/>
              <a:cs typeface="SutonnyOMJ" pitchFamily="2" charset="0"/>
            </a:endParaRPr>
          </a:p>
        </p:txBody>
      </p:sp>
      <p:sp>
        <p:nvSpPr>
          <p:cNvPr id="7" name="TextBox 6"/>
          <p:cNvSpPr txBox="1"/>
          <p:nvPr/>
        </p:nvSpPr>
        <p:spPr>
          <a:xfrm>
            <a:off x="5486400" y="3530025"/>
            <a:ext cx="3810000" cy="584775"/>
          </a:xfrm>
          <a:prstGeom prst="rect">
            <a:avLst/>
          </a:prstGeom>
          <a:noFill/>
        </p:spPr>
        <p:txBody>
          <a:bodyPr wrap="square" rtlCol="0">
            <a:spAutoFit/>
          </a:bodyPr>
          <a:lstStyle/>
          <a:p>
            <a:r>
              <a:rPr lang="en-US" sz="3200" dirty="0" err="1" smtClean="0">
                <a:latin typeface="SutonnyOMJ" pitchFamily="2" charset="0"/>
                <a:cs typeface="SutonnyOMJ" pitchFamily="2" charset="0"/>
              </a:rPr>
              <a:t>খ্রিষ্টানদের</a:t>
            </a:r>
            <a:r>
              <a:rPr lang="en-US" sz="3200" dirty="0" smtClean="0">
                <a:latin typeface="SutonnyOMJ" pitchFamily="2" charset="0"/>
                <a:cs typeface="SutonnyOMJ" pitchFamily="2" charset="0"/>
              </a:rPr>
              <a:t> </a:t>
            </a:r>
            <a:r>
              <a:rPr lang="en-US" sz="3200" dirty="0" err="1" smtClean="0">
                <a:latin typeface="SutonnyOMJ" pitchFamily="2" charset="0"/>
                <a:cs typeface="SutonnyOMJ" pitchFamily="2" charset="0"/>
              </a:rPr>
              <a:t>বড়</a:t>
            </a:r>
            <a:r>
              <a:rPr lang="en-US" sz="3200" dirty="0" smtClean="0">
                <a:latin typeface="SutonnyOMJ" pitchFamily="2" charset="0"/>
                <a:cs typeface="SutonnyOMJ" pitchFamily="2" charset="0"/>
              </a:rPr>
              <a:t> </a:t>
            </a:r>
            <a:r>
              <a:rPr lang="en-US" sz="3200" dirty="0" err="1" smtClean="0">
                <a:latin typeface="SutonnyOMJ" pitchFamily="2" charset="0"/>
                <a:cs typeface="SutonnyOMJ" pitchFamily="2" charset="0"/>
              </a:rPr>
              <a:t>দিন</a:t>
            </a:r>
            <a:endParaRPr lang="en-US" sz="3200" dirty="0">
              <a:latin typeface="SutonnyOMJ" pitchFamily="2" charset="0"/>
              <a:cs typeface="SutonnyOMJ" pitchFamily="2" charset="0"/>
            </a:endParaRPr>
          </a:p>
        </p:txBody>
      </p:sp>
      <p:sp>
        <p:nvSpPr>
          <p:cNvPr id="8" name="Minus 7"/>
          <p:cNvSpPr/>
          <p:nvPr/>
        </p:nvSpPr>
        <p:spPr>
          <a:xfrm>
            <a:off x="-1371600" y="3429000"/>
            <a:ext cx="11811000" cy="76200"/>
          </a:xfrm>
          <a:prstGeom prst="mathMinus">
            <a:avLst/>
          </a:prstGeom>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inus 8"/>
          <p:cNvSpPr/>
          <p:nvPr/>
        </p:nvSpPr>
        <p:spPr>
          <a:xfrm rot="5400000" flipV="1">
            <a:off x="233741" y="3347661"/>
            <a:ext cx="8838558" cy="162039"/>
          </a:xfrm>
          <a:prstGeom prst="mathMinus">
            <a:avLst/>
          </a:prstGeom>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Effect transition="in" filter="fade">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900" decel="100000" fill="hold"/>
                                        <p:tgtEl>
                                          <p:spTgt spid="6"/>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iterate type="lt">
                                    <p:tmPct val="5000"/>
                                  </p:iterate>
                                  <p:childTnLst>
                                    <p:set>
                                      <p:cBhvr>
                                        <p:cTn id="26" dur="1" fill="hold">
                                          <p:stCondLst>
                                            <p:cond delay="0"/>
                                          </p:stCondLst>
                                        </p:cTn>
                                        <p:tgtEl>
                                          <p:spTgt spid="4"/>
                                        </p:tgtEl>
                                        <p:attrNameLst>
                                          <p:attrName>style.visibility</p:attrName>
                                        </p:attrNameLst>
                                      </p:cBhvr>
                                      <p:to>
                                        <p:strVal val="visible"/>
                                      </p:to>
                                    </p:set>
                                    <p:anim calcmode="lin" valueType="num">
                                      <p:cBhvr>
                                        <p:cTn id="27" dur="1000" fill="hold"/>
                                        <p:tgtEl>
                                          <p:spTgt spid="4"/>
                                        </p:tgtEl>
                                        <p:attrNameLst>
                                          <p:attrName>ppt_w</p:attrName>
                                        </p:attrNameLst>
                                      </p:cBhvr>
                                      <p:tavLst>
                                        <p:tav tm="0">
                                          <p:val>
                                            <p:fltVal val="0"/>
                                          </p:val>
                                        </p:tav>
                                        <p:tav tm="100000">
                                          <p:val>
                                            <p:strVal val="#ppt_w"/>
                                          </p:val>
                                        </p:tav>
                                      </p:tavLst>
                                    </p:anim>
                                    <p:anim calcmode="lin" valueType="num">
                                      <p:cBhvr>
                                        <p:cTn id="28" dur="1000" fill="hold"/>
                                        <p:tgtEl>
                                          <p:spTgt spid="4"/>
                                        </p:tgtEl>
                                        <p:attrNameLst>
                                          <p:attrName>ppt_h</p:attrName>
                                        </p:attrNameLst>
                                      </p:cBhvr>
                                      <p:tavLst>
                                        <p:tav tm="0">
                                          <p:val>
                                            <p:fltVal val="0"/>
                                          </p:val>
                                        </p:tav>
                                        <p:tav tm="100000">
                                          <p:val>
                                            <p:strVal val="#ppt_h"/>
                                          </p:val>
                                        </p:tav>
                                      </p:tavLst>
                                    </p:anim>
                                    <p:anim calcmode="lin" valueType="num">
                                      <p:cBhvr>
                                        <p:cTn id="29" dur="1000" fill="hold"/>
                                        <p:tgtEl>
                                          <p:spTgt spid="4"/>
                                        </p:tgtEl>
                                        <p:attrNameLst>
                                          <p:attrName>style.rotation</p:attrName>
                                        </p:attrNameLst>
                                      </p:cBhvr>
                                      <p:tavLst>
                                        <p:tav tm="0">
                                          <p:val>
                                            <p:fltVal val="90"/>
                                          </p:val>
                                        </p:tav>
                                        <p:tav tm="100000">
                                          <p:val>
                                            <p:fltVal val="0"/>
                                          </p:val>
                                        </p:tav>
                                      </p:tavLst>
                                    </p:anim>
                                    <p:animEffect transition="in" filter="fade">
                                      <p:cBhvr>
                                        <p:cTn id="30" dur="1000"/>
                                        <p:tgtEl>
                                          <p:spTgt spid="4"/>
                                        </p:tgtEl>
                                      </p:cBhvr>
                                    </p:animEffect>
                                  </p:childTnLst>
                                </p:cTn>
                              </p:par>
                              <p:par>
                                <p:cTn id="31" presetID="31" presetClass="entr" presetSubtype="0" fill="hold" nodeType="withEffect">
                                  <p:stCondLst>
                                    <p:cond delay="0"/>
                                  </p:stCondLst>
                                  <p:iterate type="lt">
                                    <p:tmPct val="5000"/>
                                  </p:iterate>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 calcmode="lin" valueType="num">
                                      <p:cBhvr>
                                        <p:cTn id="35" dur="1000" fill="hold"/>
                                        <p:tgtEl>
                                          <p:spTgt spid="5"/>
                                        </p:tgtEl>
                                        <p:attrNameLst>
                                          <p:attrName>style.rotation</p:attrName>
                                        </p:attrNameLst>
                                      </p:cBhvr>
                                      <p:tavLst>
                                        <p:tav tm="0">
                                          <p:val>
                                            <p:fltVal val="90"/>
                                          </p:val>
                                        </p:tav>
                                        <p:tav tm="100000">
                                          <p:val>
                                            <p:fltVal val="0"/>
                                          </p:val>
                                        </p:tav>
                                      </p:tavLst>
                                    </p:anim>
                                    <p:animEffect transition="in" filter="fade">
                                      <p:cBhvr>
                                        <p:cTn id="36" dur="10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iterate type="lt">
                                    <p:tmPct val="5000"/>
                                  </p:iterate>
                                  <p:childTnLst>
                                    <p:set>
                                      <p:cBhvr>
                                        <p:cTn id="40" dur="1" fill="hold">
                                          <p:stCondLst>
                                            <p:cond delay="0"/>
                                          </p:stCondLst>
                                        </p:cTn>
                                        <p:tgtEl>
                                          <p:spTgt spid="7"/>
                                        </p:tgtEl>
                                        <p:attrNameLst>
                                          <p:attrName>style.visibility</p:attrName>
                                        </p:attrNameLst>
                                      </p:cBhvr>
                                      <p:to>
                                        <p:strVal val="visible"/>
                                      </p:to>
                                    </p:set>
                                    <p:anim calcmode="lin" valueType="num">
                                      <p:cBhvr>
                                        <p:cTn id="41" dur="1000" fill="hold"/>
                                        <p:tgtEl>
                                          <p:spTgt spid="7"/>
                                        </p:tgtEl>
                                        <p:attrNameLst>
                                          <p:attrName>ppt_w</p:attrName>
                                        </p:attrNameLst>
                                      </p:cBhvr>
                                      <p:tavLst>
                                        <p:tav tm="0">
                                          <p:val>
                                            <p:fltVal val="0"/>
                                          </p:val>
                                        </p:tav>
                                        <p:tav tm="100000">
                                          <p:val>
                                            <p:strVal val="#ppt_w"/>
                                          </p:val>
                                        </p:tav>
                                      </p:tavLst>
                                    </p:anim>
                                    <p:anim calcmode="lin" valueType="num">
                                      <p:cBhvr>
                                        <p:cTn id="42" dur="1000" fill="hold"/>
                                        <p:tgtEl>
                                          <p:spTgt spid="7"/>
                                        </p:tgtEl>
                                        <p:attrNameLst>
                                          <p:attrName>ppt_h</p:attrName>
                                        </p:attrNameLst>
                                      </p:cBhvr>
                                      <p:tavLst>
                                        <p:tav tm="0">
                                          <p:val>
                                            <p:fltVal val="0"/>
                                          </p:val>
                                        </p:tav>
                                        <p:tav tm="100000">
                                          <p:val>
                                            <p:strVal val="#ppt_h"/>
                                          </p:val>
                                        </p:tav>
                                      </p:tavLst>
                                    </p:anim>
                                    <p:anim calcmode="lin" valueType="num">
                                      <p:cBhvr>
                                        <p:cTn id="43" dur="1000" fill="hold"/>
                                        <p:tgtEl>
                                          <p:spTgt spid="7"/>
                                        </p:tgtEl>
                                        <p:attrNameLst>
                                          <p:attrName>style.rotation</p:attrName>
                                        </p:attrNameLst>
                                      </p:cBhvr>
                                      <p:tavLst>
                                        <p:tav tm="0">
                                          <p:val>
                                            <p:fltVal val="90"/>
                                          </p:val>
                                        </p:tav>
                                        <p:tav tm="100000">
                                          <p:val>
                                            <p:fltVal val="0"/>
                                          </p:val>
                                        </p:tav>
                                      </p:tavLst>
                                    </p:anim>
                                    <p:animEffect transition="in" filter="fade">
                                      <p:cBhvr>
                                        <p:cTn id="4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62580"/>
            <a:ext cx="8686800" cy="523220"/>
          </a:xfrm>
          <a:prstGeom prst="rect">
            <a:avLst/>
          </a:prstGeom>
          <a:noFill/>
        </p:spPr>
        <p:txBody>
          <a:bodyPr wrap="square" rtlCol="0">
            <a:spAutoFit/>
          </a:bodyPr>
          <a:lstStyle/>
          <a:p>
            <a:r>
              <a:rPr lang="en-US" sz="2800" dirty="0" err="1" smtClean="0">
                <a:latin typeface="SutonnyOMJ" pitchFamily="2" charset="0"/>
                <a:cs typeface="SutonnyOMJ" pitchFamily="2" charset="0"/>
              </a:rPr>
              <a:t>যে</a:t>
            </a:r>
            <a:r>
              <a:rPr lang="en-US" sz="2800" dirty="0" smtClean="0">
                <a:latin typeface="SutonnyOMJ" pitchFamily="2" charset="0"/>
                <a:cs typeface="SutonnyOMJ" pitchFamily="2" charset="0"/>
              </a:rPr>
              <a:t> </a:t>
            </a:r>
            <a:r>
              <a:rPr lang="en-US" sz="2800" dirty="0" err="1" smtClean="0">
                <a:latin typeface="SutonnyOMJ" pitchFamily="2" charset="0"/>
                <a:cs typeface="SutonnyOMJ" pitchFamily="2" charset="0"/>
              </a:rPr>
              <a:t>সকল</a:t>
            </a:r>
            <a:r>
              <a:rPr lang="en-US" sz="2800" dirty="0" smtClean="0">
                <a:latin typeface="SutonnyOMJ" pitchFamily="2" charset="0"/>
                <a:cs typeface="SutonnyOMJ" pitchFamily="2" charset="0"/>
              </a:rPr>
              <a:t> </a:t>
            </a:r>
            <a:r>
              <a:rPr lang="en-US" sz="2800" dirty="0" err="1" smtClean="0">
                <a:latin typeface="SutonnyOMJ" pitchFamily="2" charset="0"/>
                <a:cs typeface="SutonnyOMJ" pitchFamily="2" charset="0"/>
              </a:rPr>
              <a:t>সংস্কৃতিতে</a:t>
            </a:r>
            <a:r>
              <a:rPr lang="en-US" sz="2800" dirty="0" smtClean="0">
                <a:latin typeface="SutonnyOMJ" pitchFamily="2" charset="0"/>
                <a:cs typeface="SutonnyOMJ" pitchFamily="2" charset="0"/>
              </a:rPr>
              <a:t> </a:t>
            </a:r>
            <a:r>
              <a:rPr lang="en-US" sz="2800" dirty="0" err="1" smtClean="0">
                <a:latin typeface="SutonnyOMJ" pitchFamily="2" charset="0"/>
                <a:cs typeface="SutonnyOMJ" pitchFamily="2" charset="0"/>
              </a:rPr>
              <a:t>হিন্দু</a:t>
            </a:r>
            <a:r>
              <a:rPr lang="en-US" sz="2800" dirty="0" smtClean="0">
                <a:latin typeface="SutonnyOMJ" pitchFamily="2" charset="0"/>
                <a:cs typeface="SutonnyOMJ" pitchFamily="2" charset="0"/>
              </a:rPr>
              <a:t> </a:t>
            </a:r>
            <a:r>
              <a:rPr lang="en-US" sz="2800" dirty="0" err="1" smtClean="0">
                <a:latin typeface="SutonnyOMJ" pitchFamily="2" charset="0"/>
                <a:cs typeface="SutonnyOMJ" pitchFamily="2" charset="0"/>
              </a:rPr>
              <a:t>মুসলমান</a:t>
            </a:r>
            <a:r>
              <a:rPr lang="en-US" sz="2800" dirty="0" smtClean="0">
                <a:latin typeface="SutonnyOMJ" pitchFamily="2" charset="0"/>
                <a:cs typeface="SutonnyOMJ" pitchFamily="2" charset="0"/>
              </a:rPr>
              <a:t> </a:t>
            </a:r>
            <a:r>
              <a:rPr lang="en-US" sz="2800" dirty="0" err="1" smtClean="0">
                <a:latin typeface="SutonnyOMJ" pitchFamily="2" charset="0"/>
                <a:cs typeface="SutonnyOMJ" pitchFamily="2" charset="0"/>
              </a:rPr>
              <a:t>সহ</a:t>
            </a:r>
            <a:r>
              <a:rPr lang="en-US" sz="2800" dirty="0" smtClean="0">
                <a:latin typeface="SutonnyOMJ" pitchFamily="2" charset="0"/>
                <a:cs typeface="SutonnyOMJ" pitchFamily="2" charset="0"/>
              </a:rPr>
              <a:t> </a:t>
            </a:r>
            <a:r>
              <a:rPr lang="en-US" sz="2800" dirty="0" err="1" smtClean="0">
                <a:latin typeface="SutonnyOMJ" pitchFamily="2" charset="0"/>
                <a:cs typeface="SutonnyOMJ" pitchFamily="2" charset="0"/>
              </a:rPr>
              <a:t>বিভিন্ন</a:t>
            </a:r>
            <a:r>
              <a:rPr lang="en-US" sz="2800" dirty="0" smtClean="0">
                <a:latin typeface="SutonnyOMJ" pitchFamily="2" charset="0"/>
                <a:cs typeface="SutonnyOMJ" pitchFamily="2" charset="0"/>
              </a:rPr>
              <a:t> </a:t>
            </a:r>
            <a:r>
              <a:rPr lang="en-US" sz="2800" dirty="0" err="1" smtClean="0">
                <a:latin typeface="SutonnyOMJ" pitchFamily="2" charset="0"/>
                <a:cs typeface="SutonnyOMJ" pitchFamily="2" charset="0"/>
              </a:rPr>
              <a:t>সম্প্রদায়ের</a:t>
            </a:r>
            <a:r>
              <a:rPr lang="en-US" sz="2800" dirty="0" smtClean="0">
                <a:latin typeface="SutonnyOMJ" pitchFamily="2" charset="0"/>
                <a:cs typeface="SutonnyOMJ" pitchFamily="2" charset="0"/>
              </a:rPr>
              <a:t> </a:t>
            </a:r>
            <a:r>
              <a:rPr lang="en-US" sz="2800" dirty="0" err="1" smtClean="0">
                <a:latin typeface="SutonnyOMJ" pitchFamily="2" charset="0"/>
                <a:cs typeface="SutonnyOMJ" pitchFamily="2" charset="0"/>
              </a:rPr>
              <a:t>যৌথ</a:t>
            </a:r>
            <a:r>
              <a:rPr lang="en-US" sz="2800" dirty="0" smtClean="0">
                <a:latin typeface="SutonnyOMJ" pitchFamily="2" charset="0"/>
                <a:cs typeface="SutonnyOMJ" pitchFamily="2" charset="0"/>
              </a:rPr>
              <a:t> </a:t>
            </a:r>
            <a:r>
              <a:rPr lang="en-US" sz="2800" dirty="0" err="1" smtClean="0">
                <a:latin typeface="SutonnyOMJ" pitchFamily="2" charset="0"/>
                <a:cs typeface="SutonnyOMJ" pitchFamily="2" charset="0"/>
              </a:rPr>
              <a:t>অবদান</a:t>
            </a:r>
            <a:r>
              <a:rPr lang="en-US" sz="2800" dirty="0" smtClean="0">
                <a:latin typeface="SutonnyOMJ" pitchFamily="2" charset="0"/>
                <a:cs typeface="SutonnyOMJ" pitchFamily="2" charset="0"/>
              </a:rPr>
              <a:t> </a:t>
            </a:r>
            <a:r>
              <a:rPr lang="en-US" sz="2800" dirty="0" err="1" smtClean="0">
                <a:latin typeface="SutonnyOMJ" pitchFamily="2" charset="0"/>
                <a:cs typeface="SutonnyOMJ" pitchFamily="2" charset="0"/>
              </a:rPr>
              <a:t>আছে</a:t>
            </a:r>
            <a:r>
              <a:rPr lang="en-US" sz="2800" dirty="0" smtClean="0">
                <a:latin typeface="SutonnyOMJ" pitchFamily="2" charset="0"/>
                <a:cs typeface="SutonnyOMJ" pitchFamily="2" charset="0"/>
              </a:rPr>
              <a:t>।</a:t>
            </a:r>
            <a:endParaRPr lang="en-US" sz="2800" dirty="0">
              <a:latin typeface="SutonnyOMJ" pitchFamily="2" charset="0"/>
              <a:cs typeface="SutonnyOMJ" pitchFamily="2" charset="0"/>
            </a:endParaRPr>
          </a:p>
        </p:txBody>
      </p:sp>
      <p:pic>
        <p:nvPicPr>
          <p:cNvPr id="3" name="Picture 2" descr="271cb5b57_105495.gif"/>
          <p:cNvPicPr>
            <a:picLocks noChangeAspect="1"/>
          </p:cNvPicPr>
          <p:nvPr/>
        </p:nvPicPr>
        <p:blipFill>
          <a:blip r:embed="rId2"/>
          <a:srcRect l="10000" t="4839" r="6923" b="52151"/>
          <a:stretch>
            <a:fillRect/>
          </a:stretch>
        </p:blipFill>
        <p:spPr>
          <a:xfrm>
            <a:off x="76200" y="838200"/>
            <a:ext cx="3886200" cy="2709333"/>
          </a:xfrm>
          <a:prstGeom prst="rect">
            <a:avLst/>
          </a:prstGeom>
        </p:spPr>
      </p:pic>
      <p:pic>
        <p:nvPicPr>
          <p:cNvPr id="4" name="Picture 3" descr="x1080.jpg"/>
          <p:cNvPicPr>
            <a:picLocks noChangeAspect="1"/>
          </p:cNvPicPr>
          <p:nvPr/>
        </p:nvPicPr>
        <p:blipFill>
          <a:blip r:embed="rId3"/>
          <a:srcRect l="56667" t="13333" r="5833" b="43889"/>
          <a:stretch>
            <a:fillRect/>
          </a:stretch>
        </p:blipFill>
        <p:spPr>
          <a:xfrm>
            <a:off x="5105400" y="838200"/>
            <a:ext cx="3962400" cy="2743200"/>
          </a:xfrm>
          <a:prstGeom prst="rect">
            <a:avLst/>
          </a:prstGeom>
        </p:spPr>
      </p:pic>
      <p:pic>
        <p:nvPicPr>
          <p:cNvPr id="5" name="Picture 4" descr="40958375_403.jpg"/>
          <p:cNvPicPr>
            <a:picLocks noChangeAspect="1"/>
          </p:cNvPicPr>
          <p:nvPr/>
        </p:nvPicPr>
        <p:blipFill>
          <a:blip r:embed="rId4"/>
          <a:srcRect r="14894" b="6238"/>
          <a:stretch>
            <a:fillRect/>
          </a:stretch>
        </p:blipFill>
        <p:spPr>
          <a:xfrm>
            <a:off x="76200" y="4267200"/>
            <a:ext cx="3886200" cy="2514600"/>
          </a:xfrm>
          <a:prstGeom prst="rect">
            <a:avLst/>
          </a:prstGeom>
        </p:spPr>
      </p:pic>
      <p:pic>
        <p:nvPicPr>
          <p:cNvPr id="6" name="Picture 5" descr="techtunes_d4e0347c6f4348721ff003f4f4f4f1b3-640x360.jpg"/>
          <p:cNvPicPr>
            <a:picLocks noChangeAspect="1"/>
          </p:cNvPicPr>
          <p:nvPr/>
        </p:nvPicPr>
        <p:blipFill>
          <a:blip r:embed="rId5"/>
          <a:srcRect l="17500" b="1111"/>
          <a:stretch>
            <a:fillRect/>
          </a:stretch>
        </p:blipFill>
        <p:spPr>
          <a:xfrm>
            <a:off x="5029200" y="4267200"/>
            <a:ext cx="4114800" cy="2515755"/>
          </a:xfrm>
          <a:prstGeom prst="rect">
            <a:avLst/>
          </a:prstGeom>
        </p:spPr>
      </p:pic>
      <p:sp>
        <p:nvSpPr>
          <p:cNvPr id="7" name="TextBox 6"/>
          <p:cNvSpPr txBox="1"/>
          <p:nvPr/>
        </p:nvSpPr>
        <p:spPr>
          <a:xfrm>
            <a:off x="4038600" y="914400"/>
            <a:ext cx="1143000" cy="1815882"/>
          </a:xfrm>
          <a:prstGeom prst="rect">
            <a:avLst/>
          </a:prstGeom>
          <a:noFill/>
        </p:spPr>
        <p:txBody>
          <a:bodyPr wrap="square" rtlCol="0">
            <a:spAutoFit/>
          </a:bodyPr>
          <a:lstStyle/>
          <a:p>
            <a:r>
              <a:rPr lang="bn-IN" sz="2800" dirty="0" smtClean="0">
                <a:latin typeface="SutonnyOMJ" pitchFamily="2" charset="0"/>
                <a:cs typeface="SutonnyOMJ" pitchFamily="2" charset="0"/>
              </a:rPr>
              <a:t>বাউল গান, মুর্শিদি গান </a:t>
            </a:r>
            <a:endParaRPr lang="en-US" sz="2800" dirty="0">
              <a:latin typeface="SutonnyOMJ" pitchFamily="2" charset="0"/>
              <a:cs typeface="SutonnyOMJ" pitchFamily="2" charset="0"/>
            </a:endParaRPr>
          </a:p>
        </p:txBody>
      </p:sp>
      <p:sp>
        <p:nvSpPr>
          <p:cNvPr id="9" name="TextBox 8"/>
          <p:cNvSpPr txBox="1"/>
          <p:nvPr/>
        </p:nvSpPr>
        <p:spPr>
          <a:xfrm>
            <a:off x="2057400" y="3581400"/>
            <a:ext cx="5486400" cy="523220"/>
          </a:xfrm>
          <a:prstGeom prst="rect">
            <a:avLst/>
          </a:prstGeom>
          <a:noFill/>
        </p:spPr>
        <p:txBody>
          <a:bodyPr wrap="square" rtlCol="0">
            <a:spAutoFit/>
          </a:bodyPr>
          <a:lstStyle/>
          <a:p>
            <a:r>
              <a:rPr lang="bn-IN" sz="2800" dirty="0" smtClean="0">
                <a:latin typeface="SutonnyOMJ" pitchFamily="2" charset="0"/>
                <a:cs typeface="SutonnyOMJ" pitchFamily="2" charset="0"/>
              </a:rPr>
              <a:t>নকশিকাঁথা সহ সর্বপোরি অধিকাংশ লোকশিল্পে</a:t>
            </a:r>
            <a:endParaRPr lang="en-US" sz="2800" dirty="0">
              <a:latin typeface="SutonnyOMJ" pitchFamily="2" charset="0"/>
              <a:cs typeface="SutonnyOMJ" pitchFamily="2" charset="0"/>
            </a:endParaRPr>
          </a:p>
        </p:txBody>
      </p:sp>
      <p:sp>
        <p:nvSpPr>
          <p:cNvPr id="10" name="Rectangle 9"/>
          <p:cNvSpPr/>
          <p:nvPr/>
        </p:nvSpPr>
        <p:spPr>
          <a:xfrm>
            <a:off x="0" y="0"/>
            <a:ext cx="9144000" cy="68580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31" presetClass="entr" presetSubtype="0" fill="hold" nodeType="withEffect">
                                  <p:stCondLst>
                                    <p:cond delay="0"/>
                                  </p:stCondLst>
                                  <p:iterate type="lt">
                                    <p:tmPct val="5000"/>
                                  </p:iterate>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54" presetClass="entr" presetSubtype="0" accel="10000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strVal val="#ppt_w*0.05"/>
                                          </p:val>
                                        </p:tav>
                                        <p:tav tm="100000">
                                          <p:val>
                                            <p:strVal val="#ppt_w"/>
                                          </p:val>
                                        </p:tav>
                                      </p:tavLst>
                                    </p:anim>
                                    <p:anim calcmode="lin" valueType="num">
                                      <p:cBhvr>
                                        <p:cTn id="21" dur="500" fill="hold"/>
                                        <p:tgtEl>
                                          <p:spTgt spid="7"/>
                                        </p:tgtEl>
                                        <p:attrNameLst>
                                          <p:attrName>ppt_h</p:attrName>
                                        </p:attrNameLst>
                                      </p:cBhvr>
                                      <p:tavLst>
                                        <p:tav tm="0">
                                          <p:val>
                                            <p:strVal val="#ppt_h"/>
                                          </p:val>
                                        </p:tav>
                                        <p:tav tm="100000">
                                          <p:val>
                                            <p:strVal val="#ppt_h"/>
                                          </p:val>
                                        </p:tav>
                                      </p:tavLst>
                                    </p:anim>
                                    <p:anim calcmode="lin" valueType="num">
                                      <p:cBhvr>
                                        <p:cTn id="22" dur="500" fill="hold"/>
                                        <p:tgtEl>
                                          <p:spTgt spid="7"/>
                                        </p:tgtEl>
                                        <p:attrNameLst>
                                          <p:attrName>ppt_x</p:attrName>
                                        </p:attrNameLst>
                                      </p:cBhvr>
                                      <p:tavLst>
                                        <p:tav tm="0">
                                          <p:val>
                                            <p:strVal val="#ppt_x-.2"/>
                                          </p:val>
                                        </p:tav>
                                        <p:tav tm="100000">
                                          <p:val>
                                            <p:strVal val="#ppt_x"/>
                                          </p:val>
                                        </p:tav>
                                      </p:tavLst>
                                    </p:anim>
                                    <p:anim calcmode="lin" valueType="num">
                                      <p:cBhvr>
                                        <p:cTn id="23" dur="500" fill="hold"/>
                                        <p:tgtEl>
                                          <p:spTgt spid="7"/>
                                        </p:tgtEl>
                                        <p:attrNameLst>
                                          <p:attrName>ppt_y</p:attrName>
                                        </p:attrNameLst>
                                      </p:cBhvr>
                                      <p:tavLst>
                                        <p:tav tm="0">
                                          <p:val>
                                            <p:strVal val="#ppt_y"/>
                                          </p:val>
                                        </p:tav>
                                        <p:tav tm="100000">
                                          <p:val>
                                            <p:strVal val="#ppt_y"/>
                                          </p:val>
                                        </p:tav>
                                      </p:tavLst>
                                    </p:anim>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900" decel="100000" fill="hold"/>
                                        <p:tgtEl>
                                          <p:spTgt spid="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33" presetID="37" presetClass="entr" presetSubtype="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900" decel="100000" fill="hold"/>
                                        <p:tgtEl>
                                          <p:spTgt spid="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1"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heel(4)">
                                      <p:cBhvr>
                                        <p:cTn id="4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304800"/>
            <a:ext cx="6705600" cy="5262979"/>
          </a:xfrm>
          <a:prstGeom prst="rect">
            <a:avLst/>
          </a:prstGeom>
          <a:noFill/>
        </p:spPr>
        <p:txBody>
          <a:bodyPr wrap="square" rtlCol="0">
            <a:spAutoFit/>
          </a:bodyPr>
          <a:lstStyle/>
          <a:p>
            <a:r>
              <a:rPr lang="bn-IN" sz="2800" dirty="0" smtClean="0">
                <a:latin typeface="SutonnyOMJ" pitchFamily="2" charset="0"/>
                <a:cs typeface="SutonnyOMJ" pitchFamily="2" charset="0"/>
              </a:rPr>
              <a:t>উপরোক্ত আলোচনা থেকে আমরা বুঝতে পারলাম যে বিভিন্ন ধর্ম আছে বলে বিভিন্ন বৈচিত্র আছে, ধর্মীয় সাংস্কৃতিক বৈচিত্র। নতুবা এক ধর্ম হলে এক সংস্কৃতি থাকত, বৈচিত্র থাকত না সুতরাং আমাদের সাংস্কৃতিক বৈচিত্রে বিভিন্ন ধর্মের বড় অবদান আছে। </a:t>
            </a:r>
          </a:p>
          <a:p>
            <a:endParaRPr lang="bn-IN" sz="2800" dirty="0" smtClean="0">
              <a:latin typeface="SutonnyOMJ" pitchFamily="2" charset="0"/>
              <a:cs typeface="SutonnyOMJ" pitchFamily="2" charset="0"/>
            </a:endParaRPr>
          </a:p>
          <a:p>
            <a:r>
              <a:rPr lang="bn-IN" sz="2800" dirty="0" smtClean="0">
                <a:latin typeface="SutonnyOMJ" pitchFamily="2" charset="0"/>
                <a:cs typeface="SutonnyOMJ" pitchFamily="2" charset="0"/>
              </a:rPr>
              <a:t>এছাড়া ক্ষুদ্র নৃগোষ্ঠীর মানুষরাও বিভিন্ন ধর্মীয় ও সামাজিক উৎসবে মেতে ওঠেন</a:t>
            </a:r>
          </a:p>
          <a:p>
            <a:endParaRPr lang="bn-IN" sz="2800" dirty="0" smtClean="0">
              <a:latin typeface="SutonnyOMJ" pitchFamily="2" charset="0"/>
              <a:cs typeface="SutonnyOMJ" pitchFamily="2" charset="0"/>
            </a:endParaRPr>
          </a:p>
          <a:p>
            <a:r>
              <a:rPr lang="bn-IN" sz="2800" dirty="0" smtClean="0">
                <a:latin typeface="SutonnyOMJ" pitchFamily="2" charset="0"/>
                <a:cs typeface="SutonnyOMJ" pitchFamily="2" charset="0"/>
              </a:rPr>
              <a:t>সর্বোপরি এই ধর্মীয় সকল পার্থক্যকে অতিক্রম করে মানবিক মূল্যবোধে সকল ধর্ম, ভাষা ও পেশার মানুষ শান্তি ও সম্প্রীতিতে বসবাস করে। এটিই ধর্মের শিক্ষা।</a:t>
            </a:r>
            <a:endParaRPr lang="en-US" sz="2800" dirty="0">
              <a:latin typeface="SutonnyOMJ" pitchFamily="2" charset="0"/>
              <a:cs typeface="SutonnyOMJ" pitchFamily="2" charset="0"/>
            </a:endParaRPr>
          </a:p>
        </p:txBody>
      </p:sp>
      <p:sp>
        <p:nvSpPr>
          <p:cNvPr id="3" name="Rectangle 2"/>
          <p:cNvSpPr/>
          <p:nvPr/>
        </p:nvSpPr>
        <p:spPr>
          <a:xfrm>
            <a:off x="0" y="0"/>
            <a:ext cx="9144000" cy="6858000"/>
          </a:xfrm>
          <a:prstGeom prst="rect">
            <a:avLst/>
          </a:prstGeom>
          <a:noFill/>
          <a:ln w="1111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2" name="Oval 1"/>
          <p:cNvSpPr/>
          <p:nvPr/>
        </p:nvSpPr>
        <p:spPr>
          <a:xfrm>
            <a:off x="3581400" y="228600"/>
            <a:ext cx="1828800" cy="1600200"/>
          </a:xfrm>
          <a:prstGeom prst="ellipse">
            <a:avLst/>
          </a:prstGeom>
          <a:ln>
            <a:noFill/>
          </a:ln>
          <a:effectLst>
            <a:glow rad="228600">
              <a:schemeClr val="accent5">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smtClean="0">
                <a:latin typeface="SutonnyOMJ" pitchFamily="2" charset="0"/>
                <a:cs typeface="SutonnyOMJ" pitchFamily="2" charset="0"/>
              </a:rPr>
              <a:t>দলীয় কাজ</a:t>
            </a:r>
            <a:endParaRPr lang="en-US" sz="4000" dirty="0">
              <a:latin typeface="SutonnyOMJ" pitchFamily="2" charset="0"/>
              <a:cs typeface="SutonnyOMJ" pitchFamily="2" charset="0"/>
            </a:endParaRPr>
          </a:p>
        </p:txBody>
      </p:sp>
      <p:sp>
        <p:nvSpPr>
          <p:cNvPr id="3" name="Rounded Rectangle 2"/>
          <p:cNvSpPr/>
          <p:nvPr/>
        </p:nvSpPr>
        <p:spPr>
          <a:xfrm>
            <a:off x="3505200" y="2286000"/>
            <a:ext cx="2209800" cy="762000"/>
          </a:xfrm>
          <a:prstGeom prst="roundRect">
            <a:avLst/>
          </a:prstGeom>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latin typeface="SutonnyOMJ" pitchFamily="2" charset="0"/>
                <a:cs typeface="SutonnyOMJ" pitchFamily="2" charset="0"/>
              </a:rPr>
              <a:t>সময় ৮ মিনিট</a:t>
            </a:r>
            <a:endParaRPr lang="en-US" sz="3600" dirty="0">
              <a:latin typeface="SutonnyOMJ" pitchFamily="2" charset="0"/>
              <a:cs typeface="SutonnyOMJ" pitchFamily="2" charset="0"/>
            </a:endParaRPr>
          </a:p>
        </p:txBody>
      </p:sp>
      <p:sp>
        <p:nvSpPr>
          <p:cNvPr id="4" name="TextBox 3"/>
          <p:cNvSpPr txBox="1"/>
          <p:nvPr/>
        </p:nvSpPr>
        <p:spPr>
          <a:xfrm>
            <a:off x="914400" y="3733800"/>
            <a:ext cx="8077200" cy="1077218"/>
          </a:xfrm>
          <a:prstGeom prst="rect">
            <a:avLst/>
          </a:prstGeom>
          <a:noFill/>
        </p:spPr>
        <p:txBody>
          <a:bodyPr wrap="square" rtlCol="0">
            <a:spAutoFit/>
          </a:bodyPr>
          <a:lstStyle/>
          <a:p>
            <a:r>
              <a:rPr lang="bn-IN" sz="3200" dirty="0" smtClean="0">
                <a:latin typeface="SutonnyOMJ" pitchFamily="2" charset="0"/>
                <a:cs typeface="SutonnyOMJ" pitchFamily="2" charset="0"/>
              </a:rPr>
              <a:t>বাংলাদেশের পাধান প্রধান ধর্মের ধর্মীয় সংস্কৃতি গুলো উল্লেখ পূর্বক, সাংস্কৃতিক বৈচিত্রে ধর্মের ভূমিকা ব্যাখ্যা কর।</a:t>
            </a:r>
            <a:endParaRPr lang="en-US" sz="3200" dirty="0">
              <a:latin typeface="SutonnyOMJ" pitchFamily="2" charset="0"/>
              <a:cs typeface="SutonnyOMJ" pitchFamily="2" charset="0"/>
            </a:endParaRPr>
          </a:p>
        </p:txBody>
      </p:sp>
      <p:sp>
        <p:nvSpPr>
          <p:cNvPr id="5" name="Rectangle 4"/>
          <p:cNvSpPr/>
          <p:nvPr/>
        </p:nvSpPr>
        <p:spPr>
          <a:xfrm>
            <a:off x="0" y="0"/>
            <a:ext cx="9144000" cy="6858000"/>
          </a:xfrm>
          <a:prstGeom prst="rect">
            <a:avLst/>
          </a:prstGeom>
          <a:noFill/>
          <a:ln w="1047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304800"/>
            <a:ext cx="3962400" cy="584775"/>
          </a:xfrm>
          <a:prstGeom prst="rect">
            <a:avLst/>
          </a:prstGeom>
          <a:noFill/>
        </p:spPr>
        <p:txBody>
          <a:bodyPr wrap="square" rtlCol="0">
            <a:spAutoFit/>
          </a:bodyPr>
          <a:lstStyle/>
          <a:p>
            <a:r>
              <a:rPr lang="bn-IN" sz="3200" dirty="0" smtClean="0">
                <a:latin typeface="SutonnyOMJ" pitchFamily="2" charset="0"/>
                <a:cs typeface="SutonnyOMJ" pitchFamily="2" charset="0"/>
              </a:rPr>
              <a:t>ভাষা বিচারে সাংস্কৃতিক বৈচিত্র</a:t>
            </a:r>
            <a:endParaRPr lang="en-US" sz="3200" dirty="0">
              <a:latin typeface="SutonnyOMJ" pitchFamily="2" charset="0"/>
              <a:cs typeface="SutonnyOMJ" pitchFamily="2" charset="0"/>
            </a:endParaRPr>
          </a:p>
        </p:txBody>
      </p:sp>
      <p:sp>
        <p:nvSpPr>
          <p:cNvPr id="3" name="Rectangle 2"/>
          <p:cNvSpPr/>
          <p:nvPr/>
        </p:nvSpPr>
        <p:spPr>
          <a:xfrm>
            <a:off x="0" y="3276600"/>
            <a:ext cx="9144000" cy="1569660"/>
          </a:xfrm>
          <a:prstGeom prst="rect">
            <a:avLst/>
          </a:prstGeom>
        </p:spPr>
        <p:txBody>
          <a:bodyPr wrap="square">
            <a:spAutoFit/>
          </a:bodyPr>
          <a:lstStyle/>
          <a:p>
            <a:pPr algn="just"/>
            <a:r>
              <a:rPr lang="as-IN" sz="2400" b="1" dirty="0" smtClean="0">
                <a:latin typeface="SutonnyOMJ" pitchFamily="2" charset="0"/>
                <a:cs typeface="SutonnyOMJ" pitchFamily="2" charset="0"/>
              </a:rPr>
              <a:t>চাকমা ভাষা</a:t>
            </a:r>
            <a:r>
              <a:rPr lang="as-IN" sz="2400" dirty="0" smtClean="0">
                <a:latin typeface="SutonnyOMJ" pitchFamily="2" charset="0"/>
                <a:cs typeface="SutonnyOMJ" pitchFamily="2" charset="0"/>
              </a:rPr>
              <a:t> দক্ষিণ-পূর্ব </a:t>
            </a:r>
            <a:r>
              <a:rPr lang="as-IN" sz="2400" dirty="0" smtClean="0">
                <a:latin typeface="SutonnyOMJ" pitchFamily="2" charset="0"/>
                <a:cs typeface="SutonnyOMJ" pitchFamily="2" charset="0"/>
                <a:hlinkClick r:id="rId2" tooltip="বাংলাদেশ"/>
              </a:rPr>
              <a:t>বাংলাদেশ</a:t>
            </a:r>
            <a:r>
              <a:rPr lang="as-IN" sz="2400" dirty="0" smtClean="0">
                <a:latin typeface="SutonnyOMJ" pitchFamily="2" charset="0"/>
                <a:cs typeface="SutonnyOMJ" pitchFamily="2" charset="0"/>
              </a:rPr>
              <a:t> ও নিকটস্থ ভারতীয় এলাকায় প্রচলিত একটি ইন্দো-ইউরোপীয় ভাষা। </a:t>
            </a:r>
            <a:r>
              <a:rPr lang="as-IN" sz="2400" dirty="0" smtClean="0">
                <a:latin typeface="SutonnyOMJ" pitchFamily="2" charset="0"/>
                <a:cs typeface="SutonnyOMJ" pitchFamily="2" charset="0"/>
                <a:hlinkClick r:id="rId3" tooltip="চাকমা জাতি"/>
              </a:rPr>
              <a:t>চাকমা জাতির</a:t>
            </a:r>
            <a:r>
              <a:rPr lang="as-IN" sz="2400" dirty="0" smtClean="0">
                <a:latin typeface="SutonnyOMJ" pitchFamily="2" charset="0"/>
                <a:cs typeface="SutonnyOMJ" pitchFamily="2" charset="0"/>
              </a:rPr>
              <a:t> লোকেরা আদিতে একটি তিব্বতি-বর্মী ভাষায় কথা বলত। কিন্তু কালের পরিসরে প্রতিবেশী </a:t>
            </a:r>
            <a:r>
              <a:rPr lang="as-IN" sz="2400" dirty="0" smtClean="0">
                <a:latin typeface="SutonnyOMJ" pitchFamily="2" charset="0"/>
                <a:cs typeface="SutonnyOMJ" pitchFamily="2" charset="0"/>
                <a:hlinkClick r:id="rId4" tooltip="চাঁটগাঁইয়া ভাষা"/>
              </a:rPr>
              <a:t>চাঁটগাঁইয়া ভাষা</a:t>
            </a:r>
            <a:r>
              <a:rPr lang="as-IN" sz="2400" dirty="0" smtClean="0">
                <a:latin typeface="SutonnyOMJ" pitchFamily="2" charset="0"/>
                <a:cs typeface="SutonnyOMJ" pitchFamily="2" charset="0"/>
              </a:rPr>
              <a:t> চাকমা ভাষার উপর ব্যাপক প্রভাব ফেলে। চাকমা ভাষা নিজস্ব </a:t>
            </a:r>
            <a:r>
              <a:rPr lang="as-IN" sz="2400" dirty="0" smtClean="0">
                <a:latin typeface="SutonnyOMJ" pitchFamily="2" charset="0"/>
                <a:cs typeface="SutonnyOMJ" pitchFamily="2" charset="0"/>
                <a:hlinkClick r:id="rId5" tooltip="চাকমা বর্ণমালা"/>
              </a:rPr>
              <a:t>চাকমা লিপিতে</a:t>
            </a:r>
            <a:r>
              <a:rPr lang="as-IN" sz="2400" dirty="0" smtClean="0">
                <a:latin typeface="SutonnyOMJ" pitchFamily="2" charset="0"/>
                <a:cs typeface="SutonnyOMJ" pitchFamily="2" charset="0"/>
              </a:rPr>
              <a:t> লেখা হয়।</a:t>
            </a:r>
            <a:endParaRPr lang="en-US" sz="2400" dirty="0">
              <a:latin typeface="SutonnyOMJ" pitchFamily="2" charset="0"/>
              <a:cs typeface="SutonnyOMJ" pitchFamily="2" charset="0"/>
            </a:endParaRPr>
          </a:p>
        </p:txBody>
      </p:sp>
      <p:sp>
        <p:nvSpPr>
          <p:cNvPr id="4" name="Rectangle 3"/>
          <p:cNvSpPr/>
          <p:nvPr/>
        </p:nvSpPr>
        <p:spPr>
          <a:xfrm>
            <a:off x="0" y="4953000"/>
            <a:ext cx="8458200" cy="1200329"/>
          </a:xfrm>
          <a:prstGeom prst="rect">
            <a:avLst/>
          </a:prstGeom>
        </p:spPr>
        <p:txBody>
          <a:bodyPr wrap="square">
            <a:spAutoFit/>
          </a:bodyPr>
          <a:lstStyle/>
          <a:p>
            <a:pPr algn="just"/>
            <a:r>
              <a:rPr lang="as-IN" sz="2400" dirty="0" smtClean="0">
                <a:latin typeface="SutonnyOMJ" pitchFamily="2" charset="0"/>
                <a:cs typeface="SutonnyOMJ" pitchFamily="2" charset="0"/>
                <a:hlinkClick r:id="rId6" tooltip="চাকমা ভাষা"/>
              </a:rPr>
              <a:t>চাকমা ভাষার</a:t>
            </a:r>
            <a:r>
              <a:rPr lang="as-IN" sz="2400" dirty="0" smtClean="0">
                <a:latin typeface="SutonnyOMJ" pitchFamily="2" charset="0"/>
                <a:cs typeface="SutonnyOMJ" pitchFamily="2" charset="0"/>
              </a:rPr>
              <a:t> নিজস্ব বর্ণমালাকে চাকমা ভাষায় অঝাপাত বলা হয়। </a:t>
            </a:r>
            <a:r>
              <a:rPr lang="as-IN" sz="2400" dirty="0" smtClean="0">
                <a:latin typeface="SutonnyOMJ" pitchFamily="2" charset="0"/>
                <a:cs typeface="SutonnyOMJ" pitchFamily="2" charset="0"/>
                <a:hlinkClick r:id="rId7" tooltip="তঞ্চঙ্গ্যা ভাষা"/>
              </a:rPr>
              <a:t>তঞ্চঙ্গ্যা ভাষায়</a:t>
            </a:r>
            <a:r>
              <a:rPr lang="as-IN" sz="2400" dirty="0" smtClean="0">
                <a:latin typeface="SutonnyOMJ" pitchFamily="2" charset="0"/>
                <a:cs typeface="SutonnyOMJ" pitchFamily="2" charset="0"/>
              </a:rPr>
              <a:t> লেখার জন্যও এই বর্ণমালার কিছুটা পরিবর্তিত রূপ ব্যবহৃত হয়। বার্মিজ ভাষার বর্ণমালার সাথে এর যথেষ্ট মিল রয়েছে।</a:t>
            </a:r>
            <a:endParaRPr lang="en-US" sz="2400" dirty="0">
              <a:latin typeface="SutonnyOMJ" pitchFamily="2" charset="0"/>
              <a:cs typeface="SutonnyOMJ" pitchFamily="2" charset="0"/>
            </a:endParaRPr>
          </a:p>
        </p:txBody>
      </p:sp>
      <p:pic>
        <p:nvPicPr>
          <p:cNvPr id="5" name="Picture 4" descr="Chakma_Letter-Biplob_Rahman.jpg"/>
          <p:cNvPicPr>
            <a:picLocks noChangeAspect="1"/>
          </p:cNvPicPr>
          <p:nvPr/>
        </p:nvPicPr>
        <p:blipFill>
          <a:blip r:embed="rId8"/>
          <a:srcRect r="35200" b="4255"/>
          <a:stretch>
            <a:fillRect/>
          </a:stretch>
        </p:blipFill>
        <p:spPr>
          <a:xfrm>
            <a:off x="762000" y="965200"/>
            <a:ext cx="2133600" cy="2032000"/>
          </a:xfrm>
          <a:prstGeom prst="rect">
            <a:avLst/>
          </a:prstGeom>
        </p:spPr>
      </p:pic>
      <p:sp>
        <p:nvSpPr>
          <p:cNvPr id="6" name="TextBox 5"/>
          <p:cNvSpPr txBox="1"/>
          <p:nvPr/>
        </p:nvSpPr>
        <p:spPr>
          <a:xfrm>
            <a:off x="3886200" y="1447800"/>
            <a:ext cx="2971800" cy="769441"/>
          </a:xfrm>
          <a:prstGeom prst="rect">
            <a:avLst/>
          </a:prstGeom>
          <a:noFill/>
        </p:spPr>
        <p:txBody>
          <a:bodyPr wrap="square" rtlCol="0">
            <a:spAutoFit/>
          </a:bodyPr>
          <a:lstStyle/>
          <a:p>
            <a:r>
              <a:rPr lang="bn-IN" sz="4400" dirty="0" smtClean="0">
                <a:solidFill>
                  <a:srgbClr val="00B050"/>
                </a:solidFill>
                <a:latin typeface="SutonnyOMJ" pitchFamily="2" charset="0"/>
                <a:cs typeface="SutonnyOMJ" pitchFamily="2" charset="0"/>
              </a:rPr>
              <a:t>চাকমা বর্ণমালা</a:t>
            </a:r>
            <a:endParaRPr lang="en-US" sz="4400" dirty="0">
              <a:solidFill>
                <a:srgbClr val="00B050"/>
              </a:solidFill>
              <a:latin typeface="SutonnyOMJ" pitchFamily="2" charset="0"/>
              <a:cs typeface="SutonnyOMJ"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0.05"/>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anim calcmode="lin" valueType="num">
                                      <p:cBhvr>
                                        <p:cTn id="9" dur="500" fill="hold"/>
                                        <p:tgtEl>
                                          <p:spTgt spid="5"/>
                                        </p:tgtEl>
                                        <p:attrNameLst>
                                          <p:attrName>ppt_x</p:attrName>
                                        </p:attrNameLst>
                                      </p:cBhvr>
                                      <p:tavLst>
                                        <p:tav tm="0">
                                          <p:val>
                                            <p:strVal val="#ppt_x-.2"/>
                                          </p:val>
                                        </p:tav>
                                        <p:tav tm="100000">
                                          <p:val>
                                            <p:strVal val="#ppt_x"/>
                                          </p:val>
                                        </p:tav>
                                      </p:tavLst>
                                    </p:anim>
                                    <p:anim calcmode="lin" valueType="num">
                                      <p:cBhvr>
                                        <p:cTn id="10" dur="500" fill="hold"/>
                                        <p:tgtEl>
                                          <p:spTgt spid="5"/>
                                        </p:tgtEl>
                                        <p:attrNameLst>
                                          <p:attrName>ppt_y</p:attrName>
                                        </p:attrNameLst>
                                      </p:cBhvr>
                                      <p:tavLst>
                                        <p:tav tm="0">
                                          <p:val>
                                            <p:strVal val="#ppt_y"/>
                                          </p:val>
                                        </p:tav>
                                        <p:tav tm="100000">
                                          <p:val>
                                            <p:strVal val="#ppt_y"/>
                                          </p:val>
                                        </p:tav>
                                      </p:tavLst>
                                    </p:anim>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3"/>
                                        </p:tgtEl>
                                        <p:attrNameLst>
                                          <p:attrName>style.visibility</p:attrName>
                                        </p:attrNameLst>
                                      </p:cBhvr>
                                      <p:to>
                                        <p:strVal val="visible"/>
                                      </p:to>
                                    </p:set>
                                    <p:anim by="(-#ppt_w*2)" calcmode="lin" valueType="num">
                                      <p:cBhvr rctx="PPT">
                                        <p:cTn id="23" dur="500" autoRev="1" fill="hold">
                                          <p:stCondLst>
                                            <p:cond delay="0"/>
                                          </p:stCondLst>
                                        </p:cTn>
                                        <p:tgtEl>
                                          <p:spTgt spid="3"/>
                                        </p:tgtEl>
                                        <p:attrNameLst>
                                          <p:attrName>ppt_w</p:attrName>
                                        </p:attrNameLst>
                                      </p:cBhvr>
                                    </p:anim>
                                    <p:anim by="(#ppt_w*0.50)" calcmode="lin" valueType="num">
                                      <p:cBhvr>
                                        <p:cTn id="24" dur="500" decel="50000" autoRev="1" fill="hold">
                                          <p:stCondLst>
                                            <p:cond delay="0"/>
                                          </p:stCondLst>
                                        </p:cTn>
                                        <p:tgtEl>
                                          <p:spTgt spid="3"/>
                                        </p:tgtEl>
                                        <p:attrNameLst>
                                          <p:attrName>ppt_x</p:attrName>
                                        </p:attrNameLst>
                                      </p:cBhvr>
                                    </p:anim>
                                    <p:anim from="(-#ppt_h/2)" to="(#ppt_y)" calcmode="lin" valueType="num">
                                      <p:cBhvr>
                                        <p:cTn id="25" dur="1000" fill="hold">
                                          <p:stCondLst>
                                            <p:cond delay="0"/>
                                          </p:stCondLst>
                                        </p:cTn>
                                        <p:tgtEl>
                                          <p:spTgt spid="3"/>
                                        </p:tgtEl>
                                        <p:attrNameLst>
                                          <p:attrName>ppt_y</p:attrName>
                                        </p:attrNameLst>
                                      </p:cBhvr>
                                    </p:anim>
                                    <p:animRot by="21600000">
                                      <p:cBhvr>
                                        <p:cTn id="26" dur="1000" fill="hold">
                                          <p:stCondLst>
                                            <p:cond delay="0"/>
                                          </p:stCondLst>
                                        </p:cTn>
                                        <p:tgtEl>
                                          <p:spTgt spid="3"/>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86200" y="-10656"/>
            <a:ext cx="4953000" cy="2246769"/>
          </a:xfrm>
          <a:prstGeom prst="rect">
            <a:avLst/>
          </a:prstGeom>
        </p:spPr>
        <p:txBody>
          <a:bodyPr wrap="square">
            <a:spAutoFit/>
          </a:bodyPr>
          <a:lstStyle/>
          <a:p>
            <a:r>
              <a:rPr lang="as-IN" sz="2800" dirty="0" smtClean="0">
                <a:latin typeface="SutonnyOMJ" pitchFamily="2" charset="0"/>
                <a:cs typeface="SutonnyOMJ" pitchFamily="2" charset="0"/>
              </a:rPr>
              <a:t>মারমা ভাষার নিজস্ব হরফও আছে। এ বর্ণমালা ‘‘মারমাচা’’ বা ‘‘ম্রাইমাজাহ্’’ নামে পরিচিত।  ১৩ টি স্বরবর্ণ ও ৩৬ টি ব্যঞ্জনবর্ণ নিয়ে প্রণীত মারমা বর্ণমালা প্রাচীন ভারতের ব্রহ্মী ও খরেষ্ট্রী লিপি হতে উদ্ভুত।</a:t>
            </a:r>
            <a:endParaRPr lang="en-US" sz="2800" dirty="0">
              <a:latin typeface="SutonnyOMJ" pitchFamily="2" charset="0"/>
              <a:cs typeface="SutonnyOMJ" pitchFamily="2" charset="0"/>
            </a:endParaRPr>
          </a:p>
        </p:txBody>
      </p:sp>
      <p:pic>
        <p:nvPicPr>
          <p:cNvPr id="4" name="Picture 3" descr="Capture.PNG"/>
          <p:cNvPicPr>
            <a:picLocks noChangeAspect="1"/>
          </p:cNvPicPr>
          <p:nvPr/>
        </p:nvPicPr>
        <p:blipFill>
          <a:blip r:embed="rId2"/>
          <a:srcRect l="11500" t="10239" r="15667" b="4013"/>
          <a:stretch>
            <a:fillRect/>
          </a:stretch>
        </p:blipFill>
        <p:spPr>
          <a:xfrm>
            <a:off x="152400" y="147053"/>
            <a:ext cx="3505200" cy="4120147"/>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descr="স.PNG"/>
          <p:cNvPicPr>
            <a:picLocks noChangeAspect="1"/>
          </p:cNvPicPr>
          <p:nvPr/>
        </p:nvPicPr>
        <p:blipFill>
          <a:blip r:embed="rId3"/>
          <a:srcRect l="4422" t="4455" r="4422" b="1608"/>
          <a:stretch>
            <a:fillRect/>
          </a:stretch>
        </p:blipFill>
        <p:spPr>
          <a:xfrm>
            <a:off x="3733800" y="2438400"/>
            <a:ext cx="5410200" cy="4376464"/>
          </a:xfrm>
          <a:prstGeom prst="rect">
            <a:avLst/>
          </a:prstGeom>
        </p:spPr>
      </p:pic>
      <p:sp>
        <p:nvSpPr>
          <p:cNvPr id="6" name="Left-Up Arrow 5"/>
          <p:cNvSpPr/>
          <p:nvPr/>
        </p:nvSpPr>
        <p:spPr>
          <a:xfrm rot="5400000">
            <a:off x="2481904" y="4366964"/>
            <a:ext cx="1275459" cy="1228332"/>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extBox 1"/>
          <p:cNvSpPr txBox="1"/>
          <p:nvPr/>
        </p:nvSpPr>
        <p:spPr>
          <a:xfrm>
            <a:off x="533400" y="3429000"/>
            <a:ext cx="7239000" cy="2246769"/>
          </a:xfrm>
          <a:prstGeom prst="rect">
            <a:avLst/>
          </a:prstGeom>
          <a:noFill/>
        </p:spPr>
        <p:txBody>
          <a:bodyPr wrap="square" rtlCol="0">
            <a:spAutoFit/>
          </a:bodyPr>
          <a:lstStyle/>
          <a:p>
            <a:r>
              <a:rPr lang="bn-IN" sz="2800" dirty="0" smtClean="0">
                <a:latin typeface="SutonnyOMJ" pitchFamily="2" charset="0"/>
                <a:cs typeface="SutonnyOMJ" pitchFamily="2" charset="0"/>
              </a:rPr>
              <a:t>এদেশের মানুষের প্রধান ভাষা বাংলা হলেও এই ভাষার মধ্যে অনেক মিশ্রণ ঘটেছে। হাজার বছর ধরে নানা জাতির মানূষ এসেছে বাংলায় তাদের প্রভাব পড়েছে বাংলা ভাষায়। তাই বাংলা ভাষায় খোঁজ করলে পাওয়া যায় অস্ট্রিক, দ্রাবিড়, সস্কৃত, পালি, আরবি, ফার্সি সহ অনেক বিদেশী ভাষার মিশ্রণ।</a:t>
            </a:r>
            <a:endParaRPr lang="en-US" sz="2800" dirty="0">
              <a:latin typeface="SutonnyOMJ" pitchFamily="2" charset="0"/>
              <a:cs typeface="SutonnyOMJ" pitchFamily="2" charset="0"/>
            </a:endParaRPr>
          </a:p>
        </p:txBody>
      </p:sp>
      <p:pic>
        <p:nvPicPr>
          <p:cNvPr id="3" name="Picture 2" descr="GARO_TRADITIONAL_DRESS-9.jpg"/>
          <p:cNvPicPr>
            <a:picLocks noChangeAspect="1"/>
          </p:cNvPicPr>
          <p:nvPr/>
        </p:nvPicPr>
        <p:blipFill>
          <a:blip r:embed="rId2" cstate="print"/>
          <a:stretch>
            <a:fillRect/>
          </a:stretch>
        </p:blipFill>
        <p:spPr>
          <a:xfrm>
            <a:off x="76200" y="94488"/>
            <a:ext cx="3200400" cy="2496312"/>
          </a:xfrm>
          <a:prstGeom prst="rect">
            <a:avLst/>
          </a:prstGeom>
          <a:ln>
            <a:noFill/>
          </a:ln>
          <a:effectLst>
            <a:softEdge rad="112500"/>
          </a:effectLst>
        </p:spPr>
      </p:pic>
      <p:pic>
        <p:nvPicPr>
          <p:cNvPr id="4" name="Picture 3" descr="khasi ppl.55.jpg"/>
          <p:cNvPicPr>
            <a:picLocks noChangeAspect="1"/>
          </p:cNvPicPr>
          <p:nvPr/>
        </p:nvPicPr>
        <p:blipFill>
          <a:blip r:embed="rId3"/>
          <a:stretch>
            <a:fillRect/>
          </a:stretch>
        </p:blipFill>
        <p:spPr>
          <a:xfrm>
            <a:off x="3429000" y="76200"/>
            <a:ext cx="2590800" cy="2514600"/>
          </a:xfrm>
          <a:prstGeom prst="rect">
            <a:avLst/>
          </a:prstGeom>
          <a:ln>
            <a:noFill/>
          </a:ln>
          <a:effectLst>
            <a:softEdge rad="112500"/>
          </a:effectLst>
        </p:spPr>
      </p:pic>
      <p:pic>
        <p:nvPicPr>
          <p:cNvPr id="5" name="Picture 4" descr="আদিবাসি.jpg"/>
          <p:cNvPicPr>
            <a:picLocks noChangeAspect="1"/>
          </p:cNvPicPr>
          <p:nvPr/>
        </p:nvPicPr>
        <p:blipFill>
          <a:blip r:embed="rId4"/>
          <a:srcRect l="25263" t="-3239"/>
          <a:stretch>
            <a:fillRect/>
          </a:stretch>
        </p:blipFill>
        <p:spPr>
          <a:xfrm>
            <a:off x="6096000" y="76200"/>
            <a:ext cx="2930525" cy="2514600"/>
          </a:xfrm>
          <a:prstGeom prst="rect">
            <a:avLst/>
          </a:prstGeom>
          <a:ln>
            <a:noFill/>
          </a:ln>
          <a:effectLst>
            <a:softEdge rad="112500"/>
          </a:effectLst>
        </p:spPr>
      </p:pic>
      <p:sp>
        <p:nvSpPr>
          <p:cNvPr id="6" name="TextBox 5"/>
          <p:cNvSpPr txBox="1"/>
          <p:nvPr/>
        </p:nvSpPr>
        <p:spPr>
          <a:xfrm>
            <a:off x="381000" y="2819400"/>
            <a:ext cx="838200" cy="523220"/>
          </a:xfrm>
          <a:prstGeom prst="rect">
            <a:avLst/>
          </a:prstGeom>
          <a:noFill/>
        </p:spPr>
        <p:txBody>
          <a:bodyPr wrap="square" rtlCol="0">
            <a:spAutoFit/>
          </a:bodyPr>
          <a:lstStyle/>
          <a:p>
            <a:r>
              <a:rPr lang="bn-IN" sz="2800" dirty="0" smtClean="0">
                <a:latin typeface="SutonnyOMJ" pitchFamily="2" charset="0"/>
                <a:cs typeface="SutonnyOMJ" pitchFamily="2" charset="0"/>
              </a:rPr>
              <a:t>গারো</a:t>
            </a:r>
            <a:endParaRPr lang="en-US" sz="2800" dirty="0">
              <a:latin typeface="SutonnyOMJ" pitchFamily="2" charset="0"/>
              <a:cs typeface="SutonnyOMJ" pitchFamily="2" charset="0"/>
            </a:endParaRPr>
          </a:p>
        </p:txBody>
      </p:sp>
      <p:sp>
        <p:nvSpPr>
          <p:cNvPr id="7" name="TextBox 6"/>
          <p:cNvSpPr txBox="1"/>
          <p:nvPr/>
        </p:nvSpPr>
        <p:spPr>
          <a:xfrm>
            <a:off x="3505200" y="2819400"/>
            <a:ext cx="1295400" cy="523220"/>
          </a:xfrm>
          <a:prstGeom prst="rect">
            <a:avLst/>
          </a:prstGeom>
          <a:noFill/>
        </p:spPr>
        <p:txBody>
          <a:bodyPr wrap="square" rtlCol="0">
            <a:spAutoFit/>
          </a:bodyPr>
          <a:lstStyle/>
          <a:p>
            <a:r>
              <a:rPr lang="bn-IN" sz="2800" dirty="0" smtClean="0">
                <a:latin typeface="SutonnyOMJ" pitchFamily="2" charset="0"/>
                <a:cs typeface="SutonnyOMJ" pitchFamily="2" charset="0"/>
              </a:rPr>
              <a:t> খাসিয়া</a:t>
            </a:r>
            <a:endParaRPr lang="en-US" sz="2800" dirty="0">
              <a:latin typeface="SutonnyOMJ" pitchFamily="2" charset="0"/>
              <a:cs typeface="SutonnyOMJ" pitchFamily="2" charset="0"/>
            </a:endParaRPr>
          </a:p>
        </p:txBody>
      </p:sp>
      <p:sp>
        <p:nvSpPr>
          <p:cNvPr id="8" name="TextBox 7"/>
          <p:cNvSpPr txBox="1"/>
          <p:nvPr/>
        </p:nvSpPr>
        <p:spPr>
          <a:xfrm>
            <a:off x="6934200" y="2743200"/>
            <a:ext cx="1143000" cy="523220"/>
          </a:xfrm>
          <a:prstGeom prst="rect">
            <a:avLst/>
          </a:prstGeom>
          <a:noFill/>
        </p:spPr>
        <p:txBody>
          <a:bodyPr wrap="square" rtlCol="0">
            <a:spAutoFit/>
          </a:bodyPr>
          <a:lstStyle/>
          <a:p>
            <a:r>
              <a:rPr lang="bn-IN" sz="2800" dirty="0" smtClean="0">
                <a:latin typeface="SutonnyOMJ" pitchFamily="2" charset="0"/>
                <a:cs typeface="SutonnyOMJ" pitchFamily="2" charset="0"/>
              </a:rPr>
              <a:t>সাঁওতাল</a:t>
            </a:r>
            <a:endParaRPr lang="en-US" sz="2800" dirty="0">
              <a:latin typeface="SutonnyOMJ" pitchFamily="2" charset="0"/>
              <a:cs typeface="SutonnyOMJ" pitchFamily="2" charset="0"/>
            </a:endParaRPr>
          </a:p>
        </p:txBody>
      </p:sp>
      <p:sp>
        <p:nvSpPr>
          <p:cNvPr id="9" name="Rectangle 8"/>
          <p:cNvSpPr/>
          <p:nvPr/>
        </p:nvSpPr>
        <p:spPr>
          <a:xfrm>
            <a:off x="0" y="0"/>
            <a:ext cx="9144000" cy="6858000"/>
          </a:xfrm>
          <a:prstGeom prst="rect">
            <a:avLst/>
          </a:prstGeom>
          <a:noFill/>
          <a:ln w="920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ppt_x</p:attrName>
                                        </p:attrNameLst>
                                      </p:cBhvr>
                                      <p:tavLst>
                                        <p:tav tm="0">
                                          <p:val>
                                            <p:strVal val="#ppt_x-.2"/>
                                          </p:val>
                                        </p:tav>
                                        <p:tav tm="100000">
                                          <p:val>
                                            <p:strVal val="#ppt_x"/>
                                          </p:val>
                                        </p:tav>
                                      </p:tavLst>
                                    </p:anim>
                                    <p:anim calcmode="lin" valueType="num">
                                      <p:cBhvr>
                                        <p:cTn id="15"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ppt_x</p:attrName>
                                        </p:attrNameLst>
                                      </p:cBhvr>
                                      <p:tavLst>
                                        <p:tav tm="0">
                                          <p:val>
                                            <p:strVal val="#ppt_x-.2"/>
                                          </p:val>
                                        </p:tav>
                                        <p:tav tm="100000">
                                          <p:val>
                                            <p:strVal val="#ppt_x"/>
                                          </p:val>
                                        </p:tav>
                                      </p:tavLst>
                                    </p:anim>
                                    <p:anim calcmode="lin" valueType="num">
                                      <p:cBhvr>
                                        <p:cTn id="22"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3" dur="1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900" decel="100000" fill="hold"/>
                                        <p:tgtEl>
                                          <p:spTgt spid="2"/>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Horizontal Scroll 1"/>
          <p:cNvSpPr/>
          <p:nvPr/>
        </p:nvSpPr>
        <p:spPr>
          <a:xfrm>
            <a:off x="2895600" y="152400"/>
            <a:ext cx="2819400" cy="1524000"/>
          </a:xfrm>
          <a:prstGeom prst="horizontalScroll">
            <a:avLst/>
          </a:prstGeom>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smtClean="0">
                <a:ln>
                  <a:solidFill>
                    <a:schemeClr val="tx1"/>
                  </a:solidFill>
                </a:ln>
                <a:solidFill>
                  <a:schemeClr val="tx1"/>
                </a:solidFill>
                <a:latin typeface="SutonnyOMJ" pitchFamily="2" charset="0"/>
                <a:cs typeface="SutonnyOMJ" pitchFamily="2" charset="0"/>
              </a:rPr>
              <a:t>জোড়ায় কাজ</a:t>
            </a:r>
            <a:endParaRPr lang="en-US" sz="4000" dirty="0">
              <a:ln>
                <a:solidFill>
                  <a:schemeClr val="tx1"/>
                </a:solidFill>
              </a:ln>
              <a:solidFill>
                <a:schemeClr val="tx1"/>
              </a:solidFill>
              <a:latin typeface="SutonnyOMJ" pitchFamily="2" charset="0"/>
              <a:cs typeface="SutonnyOMJ" pitchFamily="2" charset="0"/>
            </a:endParaRPr>
          </a:p>
        </p:txBody>
      </p:sp>
      <p:sp>
        <p:nvSpPr>
          <p:cNvPr id="3" name="TextBox 2"/>
          <p:cNvSpPr txBox="1"/>
          <p:nvPr/>
        </p:nvSpPr>
        <p:spPr>
          <a:xfrm>
            <a:off x="3276600" y="1828801"/>
            <a:ext cx="2362200" cy="646331"/>
          </a:xfrm>
          <a:prstGeom prst="rect">
            <a:avLst/>
          </a:prstGeom>
          <a:noFill/>
        </p:spPr>
        <p:txBody>
          <a:bodyPr wrap="square" rtlCol="0">
            <a:spAutoFit/>
          </a:bodyPr>
          <a:lstStyle/>
          <a:p>
            <a:r>
              <a:rPr lang="bn-IN" sz="3600" dirty="0" smtClean="0">
                <a:latin typeface="SutonnyOMJ" pitchFamily="2" charset="0"/>
                <a:cs typeface="SutonnyOMJ" pitchFamily="2" charset="0"/>
              </a:rPr>
              <a:t>সময় ৫ মিনিট</a:t>
            </a:r>
            <a:endParaRPr lang="en-US" sz="3600" dirty="0">
              <a:latin typeface="SutonnyOMJ" pitchFamily="2" charset="0"/>
              <a:cs typeface="SutonnyOMJ" pitchFamily="2" charset="0"/>
            </a:endParaRPr>
          </a:p>
        </p:txBody>
      </p:sp>
      <p:sp>
        <p:nvSpPr>
          <p:cNvPr id="4" name="TextBox 3"/>
          <p:cNvSpPr txBox="1"/>
          <p:nvPr/>
        </p:nvSpPr>
        <p:spPr>
          <a:xfrm>
            <a:off x="838200" y="4800600"/>
            <a:ext cx="7543800" cy="584775"/>
          </a:xfrm>
          <a:prstGeom prst="rect">
            <a:avLst/>
          </a:prstGeom>
          <a:noFill/>
        </p:spPr>
        <p:txBody>
          <a:bodyPr wrap="square" rtlCol="0">
            <a:spAutoFit/>
          </a:bodyPr>
          <a:lstStyle/>
          <a:p>
            <a:r>
              <a:rPr lang="bn-IN" sz="3200" dirty="0" smtClean="0">
                <a:latin typeface="SutonnyOMJ" pitchFamily="2" charset="0"/>
                <a:cs typeface="SutonnyOMJ" pitchFamily="2" charset="0"/>
              </a:rPr>
              <a:t>১০ বাক্যে আমাদের সংস্কৃতিতে ভাষার প্রভাব ব্যাখ্যা কর।</a:t>
            </a:r>
            <a:endParaRPr lang="en-US" sz="3200" dirty="0">
              <a:latin typeface="SutonnyOMJ" pitchFamily="2" charset="0"/>
              <a:cs typeface="SutonnyOMJ" pitchFamily="2" charset="0"/>
            </a:endParaRPr>
          </a:p>
        </p:txBody>
      </p:sp>
      <p:pic>
        <p:nvPicPr>
          <p:cNvPr id="5" name="Picture 4" descr="images.png"/>
          <p:cNvPicPr>
            <a:picLocks noChangeAspect="1"/>
          </p:cNvPicPr>
          <p:nvPr/>
        </p:nvPicPr>
        <p:blipFill>
          <a:blip r:embed="rId2"/>
          <a:srcRect r="2439" b="10244"/>
          <a:stretch>
            <a:fillRect/>
          </a:stretch>
        </p:blipFill>
        <p:spPr>
          <a:xfrm>
            <a:off x="3276600" y="2590800"/>
            <a:ext cx="2286000" cy="1752600"/>
          </a:xfrm>
          <a:prstGeom prst="rect">
            <a:avLst/>
          </a:prstGeom>
        </p:spPr>
      </p:pic>
      <p:sp>
        <p:nvSpPr>
          <p:cNvPr id="6" name="Rectangle 5"/>
          <p:cNvSpPr/>
          <p:nvPr/>
        </p:nvSpPr>
        <p:spPr>
          <a:xfrm>
            <a:off x="0" y="0"/>
            <a:ext cx="9144000" cy="6858000"/>
          </a:xfrm>
          <a:prstGeom prst="rect">
            <a:avLst/>
          </a:prstGeom>
          <a:noFill/>
          <a:ln w="952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31" presetClass="entr" presetSubtype="0" fill="hold" nodeType="withEffect">
                                  <p:stCondLst>
                                    <p:cond delay="0"/>
                                  </p:stCondLst>
                                  <p:iterate type="lt">
                                    <p:tmPct val="5000"/>
                                  </p:iterate>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900" decel="100000" fill="hold"/>
                                        <p:tgtEl>
                                          <p:spTgt spid="4"/>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Ribbon 1"/>
          <p:cNvSpPr/>
          <p:nvPr/>
        </p:nvSpPr>
        <p:spPr>
          <a:xfrm>
            <a:off x="2590800" y="304800"/>
            <a:ext cx="4038600" cy="914400"/>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latin typeface="SutonnyOMJ" pitchFamily="2" charset="0"/>
                <a:cs typeface="SutonnyOMJ" pitchFamily="2" charset="0"/>
              </a:rPr>
              <a:t>মূল্যায়ন</a:t>
            </a:r>
            <a:endParaRPr lang="en-US" sz="3600" dirty="0">
              <a:latin typeface="SutonnyOMJ" pitchFamily="2" charset="0"/>
              <a:cs typeface="SutonnyOMJ" pitchFamily="2" charset="0"/>
            </a:endParaRPr>
          </a:p>
        </p:txBody>
      </p:sp>
      <p:sp>
        <p:nvSpPr>
          <p:cNvPr id="3" name="TextBox 2"/>
          <p:cNvSpPr txBox="1"/>
          <p:nvPr/>
        </p:nvSpPr>
        <p:spPr>
          <a:xfrm>
            <a:off x="-76200" y="1981200"/>
            <a:ext cx="8686800" cy="3970318"/>
          </a:xfrm>
          <a:prstGeom prst="rect">
            <a:avLst/>
          </a:prstGeom>
          <a:noFill/>
        </p:spPr>
        <p:txBody>
          <a:bodyPr wrap="square" rtlCol="0">
            <a:spAutoFit/>
          </a:bodyPr>
          <a:lstStyle/>
          <a:p>
            <a:pPr algn="just">
              <a:buSzPct val="200000"/>
              <a:buBlip>
                <a:blip r:embed="rId2"/>
              </a:buBlip>
            </a:pPr>
            <a:r>
              <a:rPr lang="bn-IN" sz="2800" dirty="0" smtClean="0">
                <a:latin typeface="SutonnyOMJ" pitchFamily="2" charset="0"/>
                <a:cs typeface="SutonnyOMJ" pitchFamily="2" charset="0"/>
              </a:rPr>
              <a:t> কোনটি মানুষের ব্যাক্তি ও সমাজ জীবনে বড় ভূমিকা পালন করে?</a:t>
            </a:r>
          </a:p>
          <a:p>
            <a:pPr algn="just">
              <a:buSzPct val="200000"/>
            </a:pPr>
            <a:endParaRPr lang="bn-IN" sz="2800" dirty="0" smtClean="0">
              <a:latin typeface="SutonnyOMJ" pitchFamily="2" charset="0"/>
              <a:cs typeface="SutonnyOMJ" pitchFamily="2" charset="0"/>
            </a:endParaRPr>
          </a:p>
          <a:p>
            <a:pPr algn="just">
              <a:buSzPct val="200000"/>
              <a:buBlip>
                <a:blip r:embed="rId2"/>
              </a:buBlip>
            </a:pPr>
            <a:r>
              <a:rPr lang="bn-IN" sz="2800" dirty="0" smtClean="0">
                <a:latin typeface="SutonnyOMJ" pitchFamily="2" charset="0"/>
                <a:cs typeface="SutonnyOMJ" pitchFamily="2" charset="0"/>
              </a:rPr>
              <a:t> প্রধানত কারা এদেশে ইসলাম প্রচার করেছে?</a:t>
            </a:r>
          </a:p>
          <a:p>
            <a:pPr algn="just">
              <a:buSzPct val="200000"/>
            </a:pPr>
            <a:endParaRPr lang="bn-IN" sz="2800" dirty="0" smtClean="0">
              <a:latin typeface="SutonnyOMJ" pitchFamily="2" charset="0"/>
              <a:cs typeface="SutonnyOMJ" pitchFamily="2" charset="0"/>
            </a:endParaRPr>
          </a:p>
          <a:p>
            <a:pPr algn="just">
              <a:buSzPct val="200000"/>
              <a:buBlip>
                <a:blip r:embed="rId2"/>
              </a:buBlip>
            </a:pPr>
            <a:r>
              <a:rPr lang="bn-IN" sz="2800" dirty="0" smtClean="0">
                <a:latin typeface="SutonnyOMJ" pitchFamily="2" charset="0"/>
                <a:cs typeface="SutonnyOMJ" pitchFamily="2" charset="0"/>
              </a:rPr>
              <a:t> ঈদ উৎসব কয়টি?</a:t>
            </a:r>
          </a:p>
          <a:p>
            <a:pPr algn="just">
              <a:buSzPct val="200000"/>
            </a:pPr>
            <a:endParaRPr lang="bn-IN" sz="2800" dirty="0" smtClean="0">
              <a:latin typeface="SutonnyOMJ" pitchFamily="2" charset="0"/>
              <a:cs typeface="SutonnyOMJ" pitchFamily="2" charset="0"/>
            </a:endParaRPr>
          </a:p>
          <a:p>
            <a:pPr algn="just">
              <a:buSzPct val="200000"/>
              <a:buBlip>
                <a:blip r:embed="rId2"/>
              </a:buBlip>
            </a:pPr>
            <a:r>
              <a:rPr lang="bn-IN" sz="2800" dirty="0" smtClean="0">
                <a:latin typeface="SutonnyOMJ" pitchFamily="2" charset="0"/>
                <a:cs typeface="SutonnyOMJ" pitchFamily="2" charset="0"/>
              </a:rPr>
              <a:t> দোল কোন ধর্মের সংস্কৃতি?</a:t>
            </a:r>
          </a:p>
          <a:p>
            <a:pPr algn="just">
              <a:buSzPct val="200000"/>
            </a:pPr>
            <a:endParaRPr lang="bn-IN" sz="2800" dirty="0" smtClean="0">
              <a:latin typeface="SutonnyOMJ" pitchFamily="2" charset="0"/>
              <a:cs typeface="SutonnyOMJ" pitchFamily="2" charset="0"/>
            </a:endParaRPr>
          </a:p>
          <a:p>
            <a:pPr algn="just">
              <a:buSzPct val="200000"/>
              <a:buBlip>
                <a:blip r:embed="rId2"/>
              </a:buBlip>
            </a:pPr>
            <a:r>
              <a:rPr lang="bn-IN" sz="2800" dirty="0" smtClean="0">
                <a:latin typeface="SutonnyOMJ" pitchFamily="2" charset="0"/>
                <a:cs typeface="SutonnyOMJ" pitchFamily="2" charset="0"/>
              </a:rPr>
              <a:t> মারমা বর্ণমালা কি নামে পরিচিত?</a:t>
            </a:r>
            <a:endParaRPr lang="en-US" sz="2800" dirty="0">
              <a:latin typeface="SutonnyOMJ" pitchFamily="2" charset="0"/>
              <a:cs typeface="SutonnyOMJ" pitchFamily="2" charset="0"/>
            </a:endParaRPr>
          </a:p>
        </p:txBody>
      </p:sp>
      <p:sp>
        <p:nvSpPr>
          <p:cNvPr id="4" name="Rectangle 3"/>
          <p:cNvSpPr/>
          <p:nvPr/>
        </p:nvSpPr>
        <p:spPr>
          <a:xfrm>
            <a:off x="7696200" y="1981200"/>
            <a:ext cx="990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smtClean="0">
                <a:latin typeface="SutonnyOMJ" pitchFamily="2" charset="0"/>
                <a:cs typeface="SutonnyOMJ" pitchFamily="2" charset="0"/>
              </a:rPr>
              <a:t>ধর্ম</a:t>
            </a:r>
            <a:endParaRPr lang="en-US" sz="4000" dirty="0">
              <a:latin typeface="SutonnyOMJ" pitchFamily="2" charset="0"/>
              <a:cs typeface="SutonnyOMJ" pitchFamily="2" charset="0"/>
            </a:endParaRPr>
          </a:p>
        </p:txBody>
      </p:sp>
      <p:sp>
        <p:nvSpPr>
          <p:cNvPr id="5" name="Rectangle 4"/>
          <p:cNvSpPr/>
          <p:nvPr/>
        </p:nvSpPr>
        <p:spPr>
          <a:xfrm>
            <a:off x="7391400" y="2819400"/>
            <a:ext cx="1676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latin typeface="SutonnyOMJ" pitchFamily="2" charset="0"/>
                <a:cs typeface="SutonnyOMJ" pitchFamily="2" charset="0"/>
              </a:rPr>
              <a:t>সুফিসাধকরা</a:t>
            </a:r>
            <a:endParaRPr lang="en-US" sz="3200" dirty="0">
              <a:latin typeface="SutonnyOMJ" pitchFamily="2" charset="0"/>
              <a:cs typeface="SutonnyOMJ" pitchFamily="2" charset="0"/>
            </a:endParaRPr>
          </a:p>
        </p:txBody>
      </p:sp>
      <p:sp>
        <p:nvSpPr>
          <p:cNvPr id="6" name="Rectangle 5"/>
          <p:cNvSpPr/>
          <p:nvPr/>
        </p:nvSpPr>
        <p:spPr>
          <a:xfrm>
            <a:off x="7772400" y="3657600"/>
            <a:ext cx="990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latin typeface="SutonnyOMJ" pitchFamily="2" charset="0"/>
                <a:cs typeface="SutonnyOMJ" pitchFamily="2" charset="0"/>
              </a:rPr>
              <a:t>দুইটি</a:t>
            </a:r>
            <a:endParaRPr lang="en-US" sz="3600" dirty="0">
              <a:latin typeface="SutonnyOMJ" pitchFamily="2" charset="0"/>
              <a:cs typeface="SutonnyOMJ" pitchFamily="2" charset="0"/>
            </a:endParaRPr>
          </a:p>
        </p:txBody>
      </p:sp>
      <p:sp>
        <p:nvSpPr>
          <p:cNvPr id="7" name="Rectangle 6"/>
          <p:cNvSpPr/>
          <p:nvPr/>
        </p:nvSpPr>
        <p:spPr>
          <a:xfrm>
            <a:off x="7772400" y="4495800"/>
            <a:ext cx="990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smtClean="0">
                <a:latin typeface="SutonnyOMJ" pitchFamily="2" charset="0"/>
                <a:cs typeface="SutonnyOMJ" pitchFamily="2" charset="0"/>
              </a:rPr>
              <a:t>হিন্দু</a:t>
            </a:r>
            <a:endParaRPr lang="en-US" sz="4000" dirty="0">
              <a:latin typeface="SutonnyOMJ" pitchFamily="2" charset="0"/>
              <a:cs typeface="SutonnyOMJ" pitchFamily="2" charset="0"/>
            </a:endParaRPr>
          </a:p>
        </p:txBody>
      </p:sp>
      <p:sp>
        <p:nvSpPr>
          <p:cNvPr id="8" name="Rectangle 7"/>
          <p:cNvSpPr/>
          <p:nvPr/>
        </p:nvSpPr>
        <p:spPr>
          <a:xfrm>
            <a:off x="7543800" y="5410200"/>
            <a:ext cx="1524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3200" dirty="0" smtClean="0">
                <a:latin typeface="SutonnyOMJ" pitchFamily="2" charset="0"/>
                <a:cs typeface="SutonnyOMJ" pitchFamily="2" charset="0"/>
              </a:rPr>
              <a:t>মারমাচা</a:t>
            </a:r>
            <a:endParaRPr lang="en-US" sz="3200" dirty="0">
              <a:latin typeface="SutonnyOMJ" pitchFamily="2" charset="0"/>
              <a:cs typeface="SutonnyOMJ"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ppt_x</p:attrName>
                                        </p:attrNameLst>
                                      </p:cBhvr>
                                      <p:tavLst>
                                        <p:tav tm="0">
                                          <p:val>
                                            <p:strVal val="#ppt_x-.2"/>
                                          </p:val>
                                        </p:tav>
                                        <p:tav tm="100000">
                                          <p:val>
                                            <p:strVal val="#ppt_x"/>
                                          </p:val>
                                        </p:tav>
                                      </p:tavLst>
                                    </p:anim>
                                    <p:anim calcmode="lin" valueType="num">
                                      <p:cBhvr>
                                        <p:cTn id="15"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ppt_x</p:attrName>
                                        </p:attrNameLst>
                                      </p:cBhvr>
                                      <p:tavLst>
                                        <p:tav tm="0">
                                          <p:val>
                                            <p:strVal val="#ppt_x-.2"/>
                                          </p:val>
                                        </p:tav>
                                        <p:tav tm="100000">
                                          <p:val>
                                            <p:strVal val="#ppt_x"/>
                                          </p:val>
                                        </p:tav>
                                      </p:tavLst>
                                    </p:anim>
                                    <p:anim calcmode="lin" valueType="num">
                                      <p:cBhvr>
                                        <p:cTn id="22"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ppt_x</p:attrName>
                                        </p:attrNameLst>
                                      </p:cBhvr>
                                      <p:tavLst>
                                        <p:tav tm="0">
                                          <p:val>
                                            <p:strVal val="#ppt_x-.2"/>
                                          </p:val>
                                        </p:tav>
                                        <p:tav tm="100000">
                                          <p:val>
                                            <p:strVal val="#ppt_x"/>
                                          </p:val>
                                        </p:tav>
                                      </p:tavLst>
                                    </p:anim>
                                    <p:anim calcmode="lin" valueType="num">
                                      <p:cBhvr>
                                        <p:cTn id="29"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30" dur="1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1000" fill="hold"/>
                                        <p:tgtEl>
                                          <p:spTgt spid="8"/>
                                        </p:tgtEl>
                                        <p:attrNameLst>
                                          <p:attrName>ppt_x</p:attrName>
                                        </p:attrNameLst>
                                      </p:cBhvr>
                                      <p:tavLst>
                                        <p:tav tm="0">
                                          <p:val>
                                            <p:strVal val="#ppt_x-.2"/>
                                          </p:val>
                                        </p:tav>
                                        <p:tav tm="100000">
                                          <p:val>
                                            <p:strVal val="#ppt_x"/>
                                          </p:val>
                                        </p:tav>
                                      </p:tavLst>
                                    </p:anim>
                                    <p:anim calcmode="lin" valueType="num">
                                      <p:cBhvr>
                                        <p:cTn id="36"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3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1400" y="762000"/>
            <a:ext cx="2133600" cy="1015663"/>
          </a:xfrm>
          <a:prstGeom prst="rect">
            <a:avLst/>
          </a:prstGeom>
          <a:noFill/>
        </p:spPr>
        <p:txBody>
          <a:bodyPr wrap="square" rtlCol="0">
            <a:spAutoFit/>
          </a:bodyPr>
          <a:lstStyle/>
          <a:p>
            <a:r>
              <a:rPr lang="bn-IN" sz="6000" dirty="0" smtClean="0">
                <a:latin typeface="SutonnyOMJ" pitchFamily="2" charset="0"/>
                <a:cs typeface="SutonnyOMJ" pitchFamily="2" charset="0"/>
              </a:rPr>
              <a:t>ধন্যবাদ</a:t>
            </a:r>
            <a:endParaRPr lang="en-US" sz="6000" dirty="0">
              <a:latin typeface="SutonnyOMJ" pitchFamily="2" charset="0"/>
              <a:cs typeface="SutonnyOMJ" pitchFamily="2" charset="0"/>
            </a:endParaRPr>
          </a:p>
        </p:txBody>
      </p:sp>
      <p:pic>
        <p:nvPicPr>
          <p:cNvPr id="3" name="Picture 2" descr="download (3).jpg"/>
          <p:cNvPicPr>
            <a:picLocks noChangeAspect="1"/>
          </p:cNvPicPr>
          <p:nvPr/>
        </p:nvPicPr>
        <p:blipFill>
          <a:blip r:embed="rId2"/>
          <a:stretch>
            <a:fillRect/>
          </a:stretch>
        </p:blipFill>
        <p:spPr>
          <a:xfrm>
            <a:off x="228600" y="1905000"/>
            <a:ext cx="4236803" cy="3886200"/>
          </a:xfrm>
          <a:prstGeom prst="rect">
            <a:avLst/>
          </a:prstGeom>
        </p:spPr>
      </p:pic>
      <p:pic>
        <p:nvPicPr>
          <p:cNvPr id="4" name="Picture 3" descr="download (4).jpg"/>
          <p:cNvPicPr>
            <a:picLocks noChangeAspect="1"/>
          </p:cNvPicPr>
          <p:nvPr/>
        </p:nvPicPr>
        <p:blipFill>
          <a:blip r:embed="rId3"/>
          <a:srcRect l="5349" r="6761" b="5882"/>
          <a:stretch>
            <a:fillRect/>
          </a:stretch>
        </p:blipFill>
        <p:spPr>
          <a:xfrm>
            <a:off x="4724400" y="1905000"/>
            <a:ext cx="4210050" cy="3886200"/>
          </a:xfrm>
          <a:prstGeom prst="rect">
            <a:avLst/>
          </a:prstGeom>
        </p:spPr>
      </p:pic>
      <p:sp>
        <p:nvSpPr>
          <p:cNvPr id="5" name="Rectangle 4"/>
          <p:cNvSpPr/>
          <p:nvPr/>
        </p:nvSpPr>
        <p:spPr>
          <a:xfrm>
            <a:off x="0" y="0"/>
            <a:ext cx="9144000" cy="6858000"/>
          </a:xfrm>
          <a:prstGeom prst="rect">
            <a:avLst/>
          </a:prstGeom>
          <a:noFill/>
          <a:ln w="1016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2400" y="152400"/>
            <a:ext cx="8839200" cy="6553200"/>
          </a:xfrm>
          <a:prstGeom prst="rect">
            <a:avLst/>
          </a:prstGeom>
          <a:noFill/>
          <a:ln w="1016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itle 1"/>
          <p:cNvSpPr txBox="1">
            <a:spLocks/>
          </p:cNvSpPr>
          <p:nvPr/>
        </p:nvSpPr>
        <p:spPr>
          <a:xfrm>
            <a:off x="457200" y="-76200"/>
            <a:ext cx="8229600" cy="715962"/>
          </a:xfrm>
          <a:prstGeom prst="rect">
            <a:avLst/>
          </a:prstGeom>
        </p:spPr>
        <p:txBody>
          <a:bodyPr spcFirstLastPara="1" numCol="1">
            <a:prstTxWarp prst="textArchDown">
              <a:avLst>
                <a:gd name="adj" fmla="val 205401"/>
              </a:avLst>
            </a:prstTxWarp>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bn-IN" sz="4400" b="0" i="0" u="none" strike="noStrike" kern="1200" cap="none" spc="0" normalizeH="0" baseline="0" noProof="0" dirty="0" smtClean="0">
                <a:ln>
                  <a:solidFill>
                    <a:schemeClr val="tx1">
                      <a:lumMod val="85000"/>
                      <a:lumOff val="15000"/>
                    </a:schemeClr>
                  </a:solidFill>
                </a:ln>
                <a:solidFill>
                  <a:schemeClr val="tx1"/>
                </a:solidFill>
                <a:effectLst>
                  <a:glow rad="228600">
                    <a:schemeClr val="accent1">
                      <a:satMod val="175000"/>
                      <a:alpha val="40000"/>
                    </a:schemeClr>
                  </a:glow>
                </a:effectLst>
                <a:uLnTx/>
                <a:uFillTx/>
                <a:latin typeface="SutonnySushreeOMJ" pitchFamily="2" charset="0"/>
                <a:ea typeface="+mj-ea"/>
                <a:cs typeface="SutonnySushreeOMJ" pitchFamily="2" charset="0"/>
              </a:rPr>
              <a:t>পরিচিতি</a:t>
            </a:r>
            <a:endParaRPr kumimoji="0" lang="en-US" sz="4400" b="0" i="0" u="none" strike="noStrike" kern="1200" cap="none" spc="0" normalizeH="0" baseline="0" noProof="0" dirty="0">
              <a:ln>
                <a:solidFill>
                  <a:schemeClr val="tx1">
                    <a:lumMod val="85000"/>
                    <a:lumOff val="15000"/>
                  </a:schemeClr>
                </a:solidFill>
              </a:ln>
              <a:solidFill>
                <a:schemeClr val="tx1"/>
              </a:solidFill>
              <a:effectLst>
                <a:glow rad="228600">
                  <a:schemeClr val="accent1">
                    <a:satMod val="175000"/>
                    <a:alpha val="40000"/>
                  </a:schemeClr>
                </a:glow>
              </a:effectLst>
              <a:uLnTx/>
              <a:uFillTx/>
              <a:latin typeface="SutonnySushreeOMJ" pitchFamily="2" charset="0"/>
              <a:ea typeface="+mj-ea"/>
              <a:cs typeface="SutonnySushreeOMJ" pitchFamily="2" charset="0"/>
            </a:endParaRPr>
          </a:p>
        </p:txBody>
      </p:sp>
      <p:sp>
        <p:nvSpPr>
          <p:cNvPr id="5" name="Content Placeholder 2"/>
          <p:cNvSpPr txBox="1">
            <a:spLocks/>
          </p:cNvSpPr>
          <p:nvPr/>
        </p:nvSpPr>
        <p:spPr>
          <a:xfrm>
            <a:off x="228600" y="1265237"/>
            <a:ext cx="6477000" cy="3001963"/>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bn-IN"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bn-IN"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bn-IN"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bn-IN"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bn-IN" sz="2800" b="0" i="0" u="none" strike="noStrike" kern="1200" cap="none" spc="0" normalizeH="0" baseline="0" noProof="0" dirty="0" smtClean="0">
              <a:ln>
                <a:noFill/>
              </a:ln>
              <a:solidFill>
                <a:schemeClr val="tx1"/>
              </a:solidFill>
              <a:effectLst/>
              <a:uLnTx/>
              <a:uFillTx/>
              <a:latin typeface="SutonnyOMJ" pitchFamily="2" charset="0"/>
              <a:ea typeface="+mn-ea"/>
              <a:cs typeface="SutonnyOMJ" pitchFamily="2"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bn-IN" sz="2800" b="0" i="0" u="none" strike="noStrike" kern="1200" cap="none" spc="0" normalizeH="0" baseline="0" noProof="0" dirty="0" smtClean="0">
              <a:ln>
                <a:noFill/>
              </a:ln>
              <a:solidFill>
                <a:schemeClr val="tx1"/>
              </a:solidFill>
              <a:effectLst/>
              <a:uLnTx/>
              <a:uFillTx/>
              <a:latin typeface="SutonnyOMJ" pitchFamily="2" charset="0"/>
              <a:ea typeface="+mn-ea"/>
              <a:cs typeface="SutonnyOMJ" pitchFamily="2"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bn-IN" sz="2800" b="0" i="0" u="none" strike="noStrike" kern="1200" cap="none" spc="0" normalizeH="0" baseline="0" noProof="0" dirty="0" smtClean="0">
                <a:ln>
                  <a:noFill/>
                </a:ln>
                <a:solidFill>
                  <a:schemeClr val="tx1"/>
                </a:solidFill>
                <a:effectLst/>
                <a:uLnTx/>
                <a:uFillTx/>
                <a:latin typeface="SutonnyOMJ" pitchFamily="2" charset="0"/>
                <a:ea typeface="+mn-ea"/>
                <a:cs typeface="SutonnyOMJ" pitchFamily="2" charset="0"/>
              </a:rPr>
              <a:t>তন্ময় কুমার মণ্ডল</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bn-IN" sz="2800" b="0" i="0" u="none" strike="noStrike" kern="1200" cap="none" spc="0" normalizeH="0" baseline="0" noProof="0" dirty="0" smtClean="0">
                <a:ln>
                  <a:noFill/>
                </a:ln>
                <a:solidFill>
                  <a:schemeClr val="tx1"/>
                </a:solidFill>
                <a:effectLst/>
                <a:uLnTx/>
                <a:uFillTx/>
                <a:latin typeface="SutonnyOMJ" pitchFamily="2" charset="0"/>
                <a:ea typeface="+mn-ea"/>
                <a:cs typeface="SutonnyOMJ" pitchFamily="2" charset="0"/>
              </a:rPr>
              <a:t>সহকারী শিক্ষক(কৃষি)</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bn-IN" sz="2800" b="0" i="0" u="none" strike="noStrike" kern="1200" cap="none" spc="0" normalizeH="0" baseline="0" noProof="0" dirty="0" smtClean="0">
                <a:ln>
                  <a:noFill/>
                </a:ln>
                <a:solidFill>
                  <a:schemeClr val="tx1"/>
                </a:solidFill>
                <a:effectLst/>
                <a:uLnTx/>
                <a:uFillTx/>
                <a:latin typeface="SutonnyOMJ" pitchFamily="2" charset="0"/>
                <a:ea typeface="+mn-ea"/>
                <a:cs typeface="SutonnyOMJ" pitchFamily="2" charset="0"/>
              </a:rPr>
              <a:t>বিদ্যানন্দী হোসেনপুর দাখিল মাদ্রাসা</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bn-IN" sz="2800" b="0" i="0" u="none" strike="noStrike" kern="1200" cap="none" spc="0" normalizeH="0" baseline="0" noProof="0" dirty="0" smtClean="0">
                <a:ln>
                  <a:noFill/>
                </a:ln>
                <a:solidFill>
                  <a:schemeClr val="tx1"/>
                </a:solidFill>
                <a:effectLst/>
                <a:uLnTx/>
                <a:uFillTx/>
                <a:latin typeface="SutonnyOMJ" pitchFamily="2" charset="0"/>
                <a:ea typeface="+mn-ea"/>
                <a:cs typeface="SutonnyOMJ" pitchFamily="2" charset="0"/>
              </a:rPr>
              <a:t>রাজৈর, মাদারীপুর।</a:t>
            </a:r>
            <a:endParaRPr kumimoji="0" lang="en-US" sz="2800" b="0" i="0" u="none" strike="noStrike" kern="1200" cap="none" spc="0" normalizeH="0" baseline="0" noProof="0" dirty="0">
              <a:ln>
                <a:noFill/>
              </a:ln>
              <a:solidFill>
                <a:schemeClr val="tx1"/>
              </a:solidFill>
              <a:effectLst/>
              <a:uLnTx/>
              <a:uFillTx/>
              <a:latin typeface="SutonnyOMJ" pitchFamily="2" charset="0"/>
              <a:ea typeface="+mn-ea"/>
              <a:cs typeface="SutonnyOMJ" pitchFamily="2" charset="0"/>
            </a:endParaRPr>
          </a:p>
        </p:txBody>
      </p:sp>
      <p:pic>
        <p:nvPicPr>
          <p:cNvPr id="6" name="Picture 5" descr="Photo0552.jpg"/>
          <p:cNvPicPr>
            <a:picLocks noChangeAspect="1"/>
          </p:cNvPicPr>
          <p:nvPr/>
        </p:nvPicPr>
        <p:blipFill>
          <a:blip r:embed="rId3"/>
          <a:srcRect t="14444" r="27778" b="24445"/>
          <a:stretch>
            <a:fillRect/>
          </a:stretch>
        </p:blipFill>
        <p:spPr>
          <a:xfrm>
            <a:off x="304800" y="914400"/>
            <a:ext cx="2634095" cy="2971800"/>
          </a:xfrm>
          <a:prstGeom prst="ellipse">
            <a:avLst/>
          </a:prstGeom>
          <a:ln w="63500" cap="rnd">
            <a:solidFill>
              <a:srgbClr val="FFFF00"/>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Box 6"/>
          <p:cNvSpPr txBox="1"/>
          <p:nvPr/>
        </p:nvSpPr>
        <p:spPr>
          <a:xfrm>
            <a:off x="4648200" y="4168676"/>
            <a:ext cx="4648200" cy="2308324"/>
          </a:xfrm>
          <a:prstGeom prst="rect">
            <a:avLst/>
          </a:prstGeom>
          <a:noFill/>
        </p:spPr>
        <p:txBody>
          <a:bodyPr wrap="square" rtlCol="0">
            <a:spAutoFit/>
          </a:bodyPr>
          <a:lstStyle/>
          <a:p>
            <a:r>
              <a:rPr lang="bn-IN" sz="3600" dirty="0" smtClean="0">
                <a:latin typeface="SutonnyOMJ" pitchFamily="2" charset="0"/>
                <a:cs typeface="SutonnyOMJ" pitchFamily="2" charset="0"/>
              </a:rPr>
              <a:t>শ্রেণিঃ সপ্তম</a:t>
            </a:r>
          </a:p>
          <a:p>
            <a:r>
              <a:rPr lang="bn-IN" sz="3600" dirty="0" smtClean="0">
                <a:latin typeface="SutonnyOMJ" pitchFamily="2" charset="0"/>
                <a:cs typeface="SutonnyOMJ" pitchFamily="2" charset="0"/>
              </a:rPr>
              <a:t>বিষয়ঃ বাংলাদেশ ও বিশ্বপরিচয়</a:t>
            </a:r>
          </a:p>
          <a:p>
            <a:r>
              <a:rPr lang="bn-IN" sz="3600" dirty="0" smtClean="0">
                <a:latin typeface="SutonnyOMJ" pitchFamily="2" charset="0"/>
                <a:cs typeface="SutonnyOMJ" pitchFamily="2" charset="0"/>
              </a:rPr>
              <a:t>অধ্যায়ঃ দ্বিতীয়</a:t>
            </a:r>
          </a:p>
          <a:p>
            <a:r>
              <a:rPr lang="bn-IN" sz="3600" smtClean="0">
                <a:latin typeface="SutonnyOMJ" pitchFamily="2" charset="0"/>
                <a:cs typeface="SutonnyOMJ" pitchFamily="2" charset="0"/>
              </a:rPr>
              <a:t>সময়ঃ </a:t>
            </a:r>
            <a:r>
              <a:rPr lang="bn-IN" sz="3600" smtClean="0">
                <a:latin typeface="SutonnyOMJ" pitchFamily="2" charset="0"/>
                <a:cs typeface="SutonnyOMJ" pitchFamily="2" charset="0"/>
              </a:rPr>
              <a:t>৫০ </a:t>
            </a:r>
            <a:r>
              <a:rPr lang="bn-IN" sz="3600" dirty="0" smtClean="0">
                <a:latin typeface="SutonnyOMJ" pitchFamily="2" charset="0"/>
                <a:cs typeface="SutonnyOMJ" pitchFamily="2" charset="0"/>
              </a:rPr>
              <a:t>মিনিট</a:t>
            </a:r>
            <a:endParaRPr lang="en-US" sz="3600" dirty="0">
              <a:latin typeface="SutonnyOMJ" pitchFamily="2" charset="0"/>
              <a:cs typeface="SutonnyOMJ" pitchFamily="2" charset="0"/>
            </a:endParaRPr>
          </a:p>
        </p:txBody>
      </p:sp>
      <p:sp>
        <p:nvSpPr>
          <p:cNvPr id="8" name="Rectangle 7"/>
          <p:cNvSpPr/>
          <p:nvPr/>
        </p:nvSpPr>
        <p:spPr>
          <a:xfrm>
            <a:off x="0" y="0"/>
            <a:ext cx="9144000" cy="6858000"/>
          </a:xfrm>
          <a:prstGeom prst="rect">
            <a:avLst/>
          </a:prstGeom>
          <a:noFill/>
          <a:ln w="952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6" end="6"/>
                                            </p:txEl>
                                          </p:spTgt>
                                        </p:tgtEl>
                                        <p:attrNameLst>
                                          <p:attrName>style.visibility</p:attrName>
                                        </p:attrNameLst>
                                      </p:cBhvr>
                                      <p:to>
                                        <p:strVal val="visible"/>
                                      </p:to>
                                    </p:set>
                                    <p:anim calcmode="lin" valueType="num">
                                      <p:cBhvr additive="base">
                                        <p:cTn id="12"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xEl>
                                              <p:pRg st="7" end="7"/>
                                            </p:txEl>
                                          </p:spTgt>
                                        </p:tgtEl>
                                        <p:attrNameLst>
                                          <p:attrName>style.visibility</p:attrName>
                                        </p:attrNameLst>
                                      </p:cBhvr>
                                      <p:to>
                                        <p:strVal val="visible"/>
                                      </p:to>
                                    </p:set>
                                    <p:anim calcmode="lin" valueType="num">
                                      <p:cBhvr additive="base">
                                        <p:cTn id="18"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xEl>
                                              <p:pRg st="8" end="8"/>
                                            </p:txEl>
                                          </p:spTgt>
                                        </p:tgtEl>
                                        <p:attrNameLst>
                                          <p:attrName>style.visibility</p:attrName>
                                        </p:attrNameLst>
                                      </p:cBhvr>
                                      <p:to>
                                        <p:strVal val="visible"/>
                                      </p:to>
                                    </p:set>
                                    <p:anim calcmode="lin" valueType="num">
                                      <p:cBhvr additive="base">
                                        <p:cTn id="24"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
                                            <p:txEl>
                                              <p:pRg st="9" end="9"/>
                                            </p:txEl>
                                          </p:spTgt>
                                        </p:tgtEl>
                                        <p:attrNameLst>
                                          <p:attrName>style.visibility</p:attrName>
                                        </p:attrNameLst>
                                      </p:cBhvr>
                                      <p:to>
                                        <p:strVal val="visible"/>
                                      </p:to>
                                    </p:set>
                                    <p:anim calcmode="lin" valueType="num">
                                      <p:cBhvr additive="base">
                                        <p:cTn id="30"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2000" fill="hold"/>
                                        <p:tgtEl>
                                          <p:spTgt spid="7"/>
                                        </p:tgtEl>
                                        <p:attrNameLst>
                                          <p:attrName>ppt_x</p:attrName>
                                        </p:attrNameLst>
                                      </p:cBhvr>
                                      <p:tavLst>
                                        <p:tav tm="0">
                                          <p:val>
                                            <p:strVal val="1+#ppt_w/2"/>
                                          </p:val>
                                        </p:tav>
                                        <p:tav tm="100000">
                                          <p:val>
                                            <p:strVal val="#ppt_x"/>
                                          </p:val>
                                        </p:tav>
                                      </p:tavLst>
                                    </p:anim>
                                    <p:anim calcmode="lin" valueType="num">
                                      <p:cBhvr additive="base">
                                        <p:cTn id="37" dur="2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2" name="Picture 1" descr="41764407_303.jpg"/>
          <p:cNvPicPr>
            <a:picLocks noChangeAspect="1"/>
          </p:cNvPicPr>
          <p:nvPr/>
        </p:nvPicPr>
        <p:blipFill>
          <a:blip r:embed="rId2"/>
          <a:srcRect l="8514" t="-840" r="13285" b="2241"/>
          <a:stretch>
            <a:fillRect/>
          </a:stretch>
        </p:blipFill>
        <p:spPr>
          <a:xfrm>
            <a:off x="0" y="0"/>
            <a:ext cx="3758045" cy="2667000"/>
          </a:xfrm>
          <a:prstGeom prst="rect">
            <a:avLst/>
          </a:prstGeom>
          <a:ln>
            <a:noFill/>
          </a:ln>
          <a:effectLst>
            <a:outerShdw blurRad="292100" dist="139700" dir="2700000" algn="tl" rotWithShape="0">
              <a:srgbClr val="333333">
                <a:alpha val="65000"/>
              </a:srgbClr>
            </a:outerShdw>
          </a:effectLst>
        </p:spPr>
      </p:pic>
      <p:pic>
        <p:nvPicPr>
          <p:cNvPr id="3" name="Picture 2" descr="41764432_302.jpg"/>
          <p:cNvPicPr>
            <a:picLocks noChangeAspect="1"/>
          </p:cNvPicPr>
          <p:nvPr/>
        </p:nvPicPr>
        <p:blipFill>
          <a:blip r:embed="rId3"/>
          <a:srcRect l="5217" r="4783"/>
          <a:stretch>
            <a:fillRect/>
          </a:stretch>
        </p:blipFill>
        <p:spPr>
          <a:xfrm>
            <a:off x="5002721" y="0"/>
            <a:ext cx="4141279" cy="2590800"/>
          </a:xfrm>
          <a:prstGeom prst="rect">
            <a:avLst/>
          </a:prstGeom>
          <a:ln>
            <a:noFill/>
          </a:ln>
          <a:effectLst>
            <a:outerShdw blurRad="292100" dist="139700" dir="2700000" algn="tl" rotWithShape="0">
              <a:srgbClr val="333333">
                <a:alpha val="65000"/>
              </a:srgbClr>
            </a:outerShdw>
          </a:effectLst>
        </p:spPr>
      </p:pic>
      <p:pic>
        <p:nvPicPr>
          <p:cNvPr id="4" name="Picture 3" descr="41764424_302.jpg"/>
          <p:cNvPicPr>
            <a:picLocks noChangeAspect="1"/>
          </p:cNvPicPr>
          <p:nvPr/>
        </p:nvPicPr>
        <p:blipFill>
          <a:blip r:embed="rId4"/>
          <a:srcRect r="11304"/>
          <a:stretch>
            <a:fillRect/>
          </a:stretch>
        </p:blipFill>
        <p:spPr>
          <a:xfrm>
            <a:off x="0" y="4191000"/>
            <a:ext cx="3886200" cy="2667000"/>
          </a:xfrm>
          <a:prstGeom prst="rect">
            <a:avLst/>
          </a:prstGeom>
          <a:ln>
            <a:noFill/>
          </a:ln>
          <a:effectLst>
            <a:outerShdw blurRad="292100" dist="139700" dir="2700000" algn="tl" rotWithShape="0">
              <a:srgbClr val="333333">
                <a:alpha val="65000"/>
              </a:srgbClr>
            </a:outerShdw>
          </a:effectLst>
        </p:spPr>
      </p:pic>
      <p:pic>
        <p:nvPicPr>
          <p:cNvPr id="5" name="Picture 4" descr="image_24263_1592559083.jpg"/>
          <p:cNvPicPr>
            <a:picLocks noChangeAspect="1"/>
          </p:cNvPicPr>
          <p:nvPr/>
        </p:nvPicPr>
        <p:blipFill>
          <a:blip r:embed="rId5"/>
          <a:srcRect l="6703" t="3030" r="12864"/>
          <a:stretch>
            <a:fillRect/>
          </a:stretch>
        </p:blipFill>
        <p:spPr>
          <a:xfrm>
            <a:off x="5029200" y="4191000"/>
            <a:ext cx="4076700" cy="2667000"/>
          </a:xfrm>
          <a:prstGeom prst="rect">
            <a:avLst/>
          </a:prstGeom>
          <a:ln>
            <a:noFill/>
          </a:ln>
          <a:effectLst>
            <a:outerShdw blurRad="292100" dist="139700" dir="2700000" algn="tl" rotWithShape="0">
              <a:srgbClr val="333333">
                <a:alpha val="65000"/>
              </a:srgbClr>
            </a:outerShdw>
          </a:effectLst>
        </p:spPr>
      </p:pic>
      <p:sp>
        <p:nvSpPr>
          <p:cNvPr id="6" name="Oval 5"/>
          <p:cNvSpPr/>
          <p:nvPr/>
        </p:nvSpPr>
        <p:spPr>
          <a:xfrm>
            <a:off x="3810000" y="2819400"/>
            <a:ext cx="1371600" cy="1219200"/>
          </a:xfrm>
          <a:prstGeom prst="ellipse">
            <a:avLst/>
          </a:prstGeom>
          <a:solidFill>
            <a:srgbClr val="0070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13800" dirty="0" smtClean="0">
                <a:solidFill>
                  <a:srgbClr val="FFFF00"/>
                </a:solidFill>
                <a:latin typeface="SutonnyOMJ" pitchFamily="2" charset="0"/>
                <a:cs typeface="SutonnyOMJ" pitchFamily="2" charset="0"/>
              </a:rPr>
              <a:t>?</a:t>
            </a:r>
            <a:endParaRPr lang="en-US" sz="13800" dirty="0">
              <a:solidFill>
                <a:srgbClr val="FFFF00"/>
              </a:solidFill>
              <a:latin typeface="SutonnyOMJ" pitchFamily="2" charset="0"/>
              <a:cs typeface="SutonnyOMJ" pitchFamily="2" charset="0"/>
            </a:endParaRPr>
          </a:p>
        </p:txBody>
      </p:sp>
      <p:sp>
        <p:nvSpPr>
          <p:cNvPr id="7" name="TextBox 6"/>
          <p:cNvSpPr txBox="1"/>
          <p:nvPr/>
        </p:nvSpPr>
        <p:spPr>
          <a:xfrm>
            <a:off x="0" y="2819400"/>
            <a:ext cx="7239000" cy="1200329"/>
          </a:xfrm>
          <a:prstGeom prst="rect">
            <a:avLst/>
          </a:prstGeom>
          <a:noFill/>
        </p:spPr>
        <p:txBody>
          <a:bodyPr wrap="square" rtlCol="0">
            <a:spAutoFit/>
          </a:bodyPr>
          <a:lstStyle/>
          <a:p>
            <a:r>
              <a:rPr lang="bn-IN" sz="3600" dirty="0" smtClean="0">
                <a:latin typeface="SutonnyOMJ" pitchFamily="2" charset="0"/>
                <a:cs typeface="SutonnyOMJ" pitchFamily="2" charset="0"/>
              </a:rPr>
              <a:t>আজকের পাঠ</a:t>
            </a:r>
          </a:p>
          <a:p>
            <a:r>
              <a:rPr lang="bn-IN" sz="3600" dirty="0" smtClean="0">
                <a:latin typeface="SutonnyOMJ" pitchFamily="2" charset="0"/>
                <a:cs typeface="SutonnyOMJ" pitchFamily="2" charset="0"/>
              </a:rPr>
              <a:t>বাংলাদেশের সংস্কৃতি ও সাংস্কৃতিক বৈচিত্র (পাঠ-১)</a:t>
            </a:r>
            <a:endParaRPr lang="en-US" sz="3600" dirty="0">
              <a:latin typeface="SutonnyOMJ" pitchFamily="2" charset="0"/>
              <a:cs typeface="SutonnyOMJ" pitchFamily="2"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ppt_x</p:attrName>
                                        </p:attrNameLst>
                                      </p:cBhvr>
                                      <p:tavLst>
                                        <p:tav tm="0">
                                          <p:val>
                                            <p:strVal val="#ppt_x-.2"/>
                                          </p:val>
                                        </p:tav>
                                        <p:tav tm="100000">
                                          <p:val>
                                            <p:strVal val="#ppt_x"/>
                                          </p:val>
                                        </p:tav>
                                      </p:tavLst>
                                    </p:anim>
                                    <p:anim calcmode="lin" valueType="num">
                                      <p:cBhvr>
                                        <p:cTn id="15"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ppt_x</p:attrName>
                                        </p:attrNameLst>
                                      </p:cBhvr>
                                      <p:tavLst>
                                        <p:tav tm="0">
                                          <p:val>
                                            <p:strVal val="#ppt_x-.2"/>
                                          </p:val>
                                        </p:tav>
                                        <p:tav tm="100000">
                                          <p:val>
                                            <p:strVal val="#ppt_x"/>
                                          </p:val>
                                        </p:tav>
                                      </p:tavLst>
                                    </p:anim>
                                    <p:anim calcmode="lin" valueType="num">
                                      <p:cBhvr>
                                        <p:cTn id="22"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mph" presetSubtype="0" fill="hold" grpId="0" nodeType="clickEffect">
                                  <p:stCondLst>
                                    <p:cond delay="0"/>
                                  </p:stCondLst>
                                  <p:childTnLst>
                                    <p:animClr clrSpc="hsl">
                                      <p:cBhvr override="childStyle">
                                        <p:cTn id="27" dur="500" fill="hold"/>
                                        <p:tgtEl>
                                          <p:spTgt spid="6"/>
                                        </p:tgtEl>
                                        <p:attrNameLst>
                                          <p:attrName>style.color</p:attrName>
                                        </p:attrNameLst>
                                      </p:cBhvr>
                                      <p:by>
                                        <p:hsl h="7200000" s="0" l="0"/>
                                      </p:by>
                                    </p:animClr>
                                    <p:animClr clrSpc="hsl">
                                      <p:cBhvr>
                                        <p:cTn id="28" dur="500" fill="hold"/>
                                        <p:tgtEl>
                                          <p:spTgt spid="6"/>
                                        </p:tgtEl>
                                        <p:attrNameLst>
                                          <p:attrName>fillcolor</p:attrName>
                                        </p:attrNameLst>
                                      </p:cBhvr>
                                      <p:by>
                                        <p:hsl h="7200000" s="0" l="0"/>
                                      </p:by>
                                    </p:animClr>
                                    <p:animClr clrSpc="hsl">
                                      <p:cBhvr>
                                        <p:cTn id="29" dur="500" fill="hold"/>
                                        <p:tgtEl>
                                          <p:spTgt spid="6"/>
                                        </p:tgtEl>
                                        <p:attrNameLst>
                                          <p:attrName>stroke.color</p:attrName>
                                        </p:attrNameLst>
                                      </p:cBhvr>
                                      <p:by>
                                        <p:hsl h="7200000" s="0" l="0"/>
                                      </p:by>
                                    </p:animClr>
                                    <p:set>
                                      <p:cBhvr>
                                        <p:cTn id="30" dur="500" fill="hold"/>
                                        <p:tgtEl>
                                          <p:spTgt spid="6"/>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53" presetClass="exit" presetSubtype="0" fill="hold" grpId="1" nodeType="clickEffect">
                                  <p:stCondLst>
                                    <p:cond delay="0"/>
                                  </p:stCondLst>
                                  <p:childTnLst>
                                    <p:anim calcmode="lin" valueType="num">
                                      <p:cBhvr>
                                        <p:cTn id="34" dur="500"/>
                                        <p:tgtEl>
                                          <p:spTgt spid="6"/>
                                        </p:tgtEl>
                                        <p:attrNameLst>
                                          <p:attrName>ppt_w</p:attrName>
                                        </p:attrNameLst>
                                      </p:cBhvr>
                                      <p:tavLst>
                                        <p:tav tm="0">
                                          <p:val>
                                            <p:strVal val="ppt_w"/>
                                          </p:val>
                                        </p:tav>
                                        <p:tav tm="100000">
                                          <p:val>
                                            <p:fltVal val="0"/>
                                          </p:val>
                                        </p:tav>
                                      </p:tavLst>
                                    </p:anim>
                                    <p:anim calcmode="lin" valueType="num">
                                      <p:cBhvr>
                                        <p:cTn id="35" dur="500"/>
                                        <p:tgtEl>
                                          <p:spTgt spid="6"/>
                                        </p:tgtEl>
                                        <p:attrNameLst>
                                          <p:attrName>ppt_h</p:attrName>
                                        </p:attrNameLst>
                                      </p:cBhvr>
                                      <p:tavLst>
                                        <p:tav tm="0">
                                          <p:val>
                                            <p:strVal val="ppt_h"/>
                                          </p:val>
                                        </p:tav>
                                        <p:tav tm="100000">
                                          <p:val>
                                            <p:fltVal val="0"/>
                                          </p:val>
                                        </p:tav>
                                      </p:tavLst>
                                    </p:anim>
                                    <p:animEffect transition="out" filter="fade">
                                      <p:cBhvr>
                                        <p:cTn id="36" dur="500"/>
                                        <p:tgtEl>
                                          <p:spTgt spid="6"/>
                                        </p:tgtEl>
                                      </p:cBhvr>
                                    </p:animEffect>
                                    <p:set>
                                      <p:cBhvr>
                                        <p:cTn id="37" dur="1" fill="hold">
                                          <p:stCondLst>
                                            <p:cond delay="499"/>
                                          </p:stCondLst>
                                        </p:cTn>
                                        <p:tgtEl>
                                          <p:spTgt spid="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2000" fill="hold"/>
                                        <p:tgtEl>
                                          <p:spTgt spid="7"/>
                                        </p:tgtEl>
                                        <p:attrNameLst>
                                          <p:attrName>ppt_w</p:attrName>
                                        </p:attrNameLst>
                                      </p:cBhvr>
                                      <p:tavLst>
                                        <p:tav tm="0">
                                          <p:val>
                                            <p:fltVal val="0"/>
                                          </p:val>
                                        </p:tav>
                                        <p:tav tm="100000">
                                          <p:val>
                                            <p:strVal val="#ppt_w"/>
                                          </p:val>
                                        </p:tav>
                                      </p:tavLst>
                                    </p:anim>
                                    <p:anim calcmode="lin" valueType="num">
                                      <p:cBhvr>
                                        <p:cTn id="43" dur="2000" fill="hold"/>
                                        <p:tgtEl>
                                          <p:spTgt spid="7"/>
                                        </p:tgtEl>
                                        <p:attrNameLst>
                                          <p:attrName>ppt_h</p:attrName>
                                        </p:attrNameLst>
                                      </p:cBhvr>
                                      <p:tavLst>
                                        <p:tav tm="0">
                                          <p:val>
                                            <p:fltVal val="0"/>
                                          </p:val>
                                        </p:tav>
                                        <p:tav tm="100000">
                                          <p:val>
                                            <p:strVal val="#ppt_h"/>
                                          </p:val>
                                        </p:tav>
                                      </p:tavLst>
                                    </p:anim>
                                    <p:animEffect transition="in" filter="fade">
                                      <p:cBhvr>
                                        <p:cTn id="4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n-IN" sz="6600" dirty="0" smtClean="0">
                <a:latin typeface="SutonnyOMJ" pitchFamily="2" charset="0"/>
                <a:cs typeface="SutonnyOMJ" pitchFamily="2" charset="0"/>
              </a:rPr>
              <a:t>শিখনফল</a:t>
            </a:r>
            <a:endParaRPr lang="en-US" sz="6600" dirty="0">
              <a:latin typeface="SutonnyOMJ" pitchFamily="2" charset="0"/>
              <a:cs typeface="SutonnyOMJ" pitchFamily="2" charset="0"/>
            </a:endParaRPr>
          </a:p>
        </p:txBody>
      </p:sp>
      <p:sp>
        <p:nvSpPr>
          <p:cNvPr id="3" name="Content Placeholder 2"/>
          <p:cNvSpPr>
            <a:spLocks noGrp="1"/>
          </p:cNvSpPr>
          <p:nvPr>
            <p:ph idx="1"/>
          </p:nvPr>
        </p:nvSpPr>
        <p:spPr>
          <a:xfrm>
            <a:off x="0" y="1600200"/>
            <a:ext cx="9144000" cy="4525963"/>
          </a:xfrm>
        </p:spPr>
        <p:txBody>
          <a:bodyPr>
            <a:normAutofit/>
          </a:bodyPr>
          <a:lstStyle/>
          <a:p>
            <a:pPr>
              <a:buFont typeface="Wingdings" pitchFamily="2" charset="2"/>
              <a:buChar char="Ø"/>
            </a:pPr>
            <a:r>
              <a:rPr lang="bn-IN" sz="4800" dirty="0" smtClean="0"/>
              <a:t> </a:t>
            </a:r>
            <a:r>
              <a:rPr lang="bn-IN" sz="4800" dirty="0" smtClean="0">
                <a:latin typeface="SutonnyOMJ" pitchFamily="2" charset="0"/>
                <a:cs typeface="SutonnyOMJ" pitchFamily="2" charset="0"/>
              </a:rPr>
              <a:t>সংস্কৃতির সংজ্ঞা লিখতে পারবে।</a:t>
            </a:r>
          </a:p>
          <a:p>
            <a:pPr>
              <a:buFont typeface="Wingdings" pitchFamily="2" charset="2"/>
              <a:buChar char="Ø"/>
            </a:pPr>
            <a:r>
              <a:rPr lang="bn-IN" sz="4800" dirty="0" smtClean="0">
                <a:latin typeface="SutonnyOMJ" pitchFamily="2" charset="0"/>
                <a:cs typeface="SutonnyOMJ" pitchFamily="2" charset="0"/>
              </a:rPr>
              <a:t> সাংস্কৃতিক বৈচিত্রে ধর্মের ভূমিকা ব্যাখ্যা করতে </a:t>
            </a:r>
            <a:r>
              <a:rPr lang="en-US" sz="4800" dirty="0" smtClean="0">
                <a:latin typeface="SutonnyOMJ" pitchFamily="2" charset="0"/>
                <a:cs typeface="SutonnyOMJ" pitchFamily="2" charset="0"/>
              </a:rPr>
              <a:t>   </a:t>
            </a:r>
          </a:p>
          <a:p>
            <a:pPr>
              <a:buNone/>
            </a:pPr>
            <a:r>
              <a:rPr lang="en-US" sz="4800" dirty="0" smtClean="0">
                <a:latin typeface="SutonnyOMJ" pitchFamily="2" charset="0"/>
                <a:cs typeface="SutonnyOMJ" pitchFamily="2" charset="0"/>
              </a:rPr>
              <a:t>    </a:t>
            </a:r>
            <a:r>
              <a:rPr lang="bn-IN" sz="4800" dirty="0" smtClean="0">
                <a:latin typeface="SutonnyOMJ" pitchFamily="2" charset="0"/>
                <a:cs typeface="SutonnyOMJ" pitchFamily="2" charset="0"/>
              </a:rPr>
              <a:t>পারবে।</a:t>
            </a:r>
          </a:p>
          <a:p>
            <a:pPr>
              <a:buFont typeface="Wingdings" pitchFamily="2" charset="2"/>
              <a:buChar char="Ø"/>
            </a:pPr>
            <a:r>
              <a:rPr lang="bn-IN" sz="4800" dirty="0" smtClean="0">
                <a:latin typeface="SutonnyOMJ" pitchFamily="2" charset="0"/>
                <a:cs typeface="SutonnyOMJ" pitchFamily="2" charset="0"/>
              </a:rPr>
              <a:t> ভাষা ভেদে সাংস্কৃতিক বৈচিত্রের বর্ণনা লিখতে </a:t>
            </a:r>
            <a:r>
              <a:rPr lang="en-US" sz="4800" dirty="0" smtClean="0">
                <a:latin typeface="SutonnyOMJ" pitchFamily="2" charset="0"/>
                <a:cs typeface="SutonnyOMJ" pitchFamily="2" charset="0"/>
              </a:rPr>
              <a:t>   </a:t>
            </a:r>
          </a:p>
          <a:p>
            <a:pPr>
              <a:buNone/>
            </a:pPr>
            <a:r>
              <a:rPr lang="en-US" sz="4800" dirty="0" smtClean="0">
                <a:latin typeface="SutonnyOMJ" pitchFamily="2" charset="0"/>
                <a:cs typeface="SutonnyOMJ" pitchFamily="2" charset="0"/>
              </a:rPr>
              <a:t>     </a:t>
            </a:r>
            <a:r>
              <a:rPr lang="bn-IN" sz="4800" dirty="0" smtClean="0">
                <a:latin typeface="SutonnyOMJ" pitchFamily="2" charset="0"/>
                <a:cs typeface="SutonnyOMJ" pitchFamily="2" charset="0"/>
              </a:rPr>
              <a:t>পারবে।</a:t>
            </a:r>
            <a:endParaRPr lang="en-US" sz="4800" dirty="0"/>
          </a:p>
        </p:txBody>
      </p:sp>
      <p:sp>
        <p:nvSpPr>
          <p:cNvPr id="4" name="Rectangle 3"/>
          <p:cNvSpPr/>
          <p:nvPr/>
        </p:nvSpPr>
        <p:spPr>
          <a:xfrm>
            <a:off x="0" y="0"/>
            <a:ext cx="9144000" cy="6858000"/>
          </a:xfrm>
          <a:prstGeom prst="rect">
            <a:avLst/>
          </a:prstGeom>
          <a:noFill/>
          <a:ln w="952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iterate type="lt">
                                    <p:tmPct val="5000"/>
                                  </p:iterate>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iterate type="lt">
                                    <p:tmPct val="5000"/>
                                  </p:iterate>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iterate type="lt">
                                    <p:tmPct val="5000"/>
                                  </p:iterate>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1143000"/>
            <a:ext cx="5867400" cy="1938992"/>
          </a:xfrm>
          <a:prstGeom prst="rect">
            <a:avLst/>
          </a:prstGeom>
        </p:spPr>
        <p:txBody>
          <a:bodyPr wrap="square">
            <a:spAutoFit/>
          </a:bodyPr>
          <a:lstStyle/>
          <a:p>
            <a:r>
              <a:rPr lang="bn-IN" sz="2400" b="1" dirty="0" smtClean="0">
                <a:latin typeface="SutonnyOMJ" pitchFamily="2" charset="0"/>
                <a:cs typeface="SutonnyOMJ" pitchFamily="2" charset="0"/>
              </a:rPr>
              <a:t>সংস্কৃতি</a:t>
            </a:r>
            <a:r>
              <a:rPr lang="bn-IN" sz="2400" dirty="0" smtClean="0">
                <a:latin typeface="SutonnyOMJ" pitchFamily="2" charset="0"/>
                <a:cs typeface="SutonnyOMJ" pitchFamily="2" charset="0"/>
              </a:rPr>
              <a:t> (বা </a:t>
            </a:r>
            <a:r>
              <a:rPr lang="bn-IN" sz="2400" b="1" dirty="0" smtClean="0">
                <a:latin typeface="SutonnyOMJ" pitchFamily="2" charset="0"/>
                <a:cs typeface="SutonnyOMJ" pitchFamily="2" charset="0"/>
              </a:rPr>
              <a:t>কৃষ্টি</a:t>
            </a:r>
            <a:r>
              <a:rPr lang="bn-IN" sz="2400" dirty="0" smtClean="0">
                <a:latin typeface="SutonnyOMJ" pitchFamily="2" charset="0"/>
                <a:cs typeface="SutonnyOMJ" pitchFamily="2" charset="0"/>
              </a:rPr>
              <a:t>) (</a:t>
            </a:r>
            <a:r>
              <a:rPr lang="bn-IN" sz="2400" dirty="0" smtClean="0">
                <a:latin typeface="SutonnyOMJ" pitchFamily="2" charset="0"/>
                <a:cs typeface="SutonnyOMJ" pitchFamily="2" charset="0"/>
                <a:hlinkClick r:id="rId2" tooltip="ইংরেজি ভাষা"/>
              </a:rPr>
              <a:t>ইংরেজি</a:t>
            </a:r>
            <a:r>
              <a:rPr lang="bn-IN" sz="2400" dirty="0" smtClean="0">
                <a:latin typeface="SutonnyOMJ" pitchFamily="2" charset="0"/>
                <a:cs typeface="SutonnyOMJ" pitchFamily="2" charset="0"/>
              </a:rPr>
              <a:t>: </a:t>
            </a:r>
            <a:r>
              <a:rPr lang="en-US" sz="2400" b="1" dirty="0" smtClean="0">
                <a:latin typeface="SutonnyOMJ" pitchFamily="2" charset="0"/>
                <a:cs typeface="SutonnyOMJ" pitchFamily="2" charset="0"/>
              </a:rPr>
              <a:t>Culture</a:t>
            </a:r>
            <a:r>
              <a:rPr lang="en-US" sz="2400" dirty="0" smtClean="0">
                <a:latin typeface="SutonnyOMJ" pitchFamily="2" charset="0"/>
                <a:cs typeface="SutonnyOMJ" pitchFamily="2" charset="0"/>
              </a:rPr>
              <a:t>, </a:t>
            </a:r>
            <a:r>
              <a:rPr lang="bn-IN" sz="2400" dirty="0" smtClean="0">
                <a:latin typeface="SutonnyOMJ" pitchFamily="2" charset="0"/>
                <a:cs typeface="SutonnyOMJ" pitchFamily="2" charset="0"/>
              </a:rPr>
              <a:t>কালচার) হলো সেই জটিল সামগ্রিকতা যাতে অন্তর্গত আছে </a:t>
            </a:r>
            <a:r>
              <a:rPr lang="bn-IN" sz="2400" u="sng" dirty="0" smtClean="0">
                <a:latin typeface="SutonnyOMJ" pitchFamily="2" charset="0"/>
                <a:cs typeface="SutonnyOMJ" pitchFamily="2" charset="0"/>
                <a:hlinkClick r:id="rId3"/>
              </a:rPr>
              <a:t>জ্ঞান</a:t>
            </a:r>
            <a:r>
              <a:rPr lang="bn-IN" sz="2400" dirty="0" smtClean="0">
                <a:latin typeface="SutonnyOMJ" pitchFamily="2" charset="0"/>
                <a:cs typeface="SutonnyOMJ" pitchFamily="2" charset="0"/>
              </a:rPr>
              <a:t>, বিশ্বাস, নৈতিকতা, </a:t>
            </a:r>
            <a:r>
              <a:rPr lang="bn-IN" sz="2400" dirty="0" smtClean="0">
                <a:latin typeface="SutonnyOMJ" pitchFamily="2" charset="0"/>
                <a:cs typeface="SutonnyOMJ" pitchFamily="2" charset="0"/>
                <a:hlinkClick r:id="rId4" tooltip="শিল্প"/>
              </a:rPr>
              <a:t>শিল্প</a:t>
            </a:r>
            <a:r>
              <a:rPr lang="bn-IN" sz="2400" dirty="0" smtClean="0">
                <a:latin typeface="SutonnyOMJ" pitchFamily="2" charset="0"/>
                <a:cs typeface="SutonnyOMJ" pitchFamily="2" charset="0"/>
              </a:rPr>
              <a:t>, </a:t>
            </a:r>
            <a:r>
              <a:rPr lang="bn-IN" sz="2400" dirty="0" smtClean="0">
                <a:latin typeface="SutonnyOMJ" pitchFamily="2" charset="0"/>
                <a:cs typeface="SutonnyOMJ" pitchFamily="2" charset="0"/>
                <a:hlinkClick r:id="rId5" tooltip="আইন"/>
              </a:rPr>
              <a:t>আইন</a:t>
            </a:r>
            <a:r>
              <a:rPr lang="bn-IN" sz="2400" dirty="0" smtClean="0">
                <a:latin typeface="SutonnyOMJ" pitchFamily="2" charset="0"/>
                <a:cs typeface="SutonnyOMJ" pitchFamily="2" charset="0"/>
              </a:rPr>
              <a:t>, আচার এবং সমাজের একজন সদস্য হিসেবে মানুষের দ্বারা অর্জিত অন্য যেকোনো সম্ভাব্য সামর্থ্য বা অভ্যাস।</a:t>
            </a:r>
            <a:endParaRPr lang="en-US" sz="2400" dirty="0">
              <a:latin typeface="SutonnyOMJ" pitchFamily="2" charset="0"/>
              <a:cs typeface="SutonnyOMJ" pitchFamily="2" charset="0"/>
            </a:endParaRPr>
          </a:p>
        </p:txBody>
      </p:sp>
      <p:sp>
        <p:nvSpPr>
          <p:cNvPr id="5" name="TextBox 4"/>
          <p:cNvSpPr txBox="1"/>
          <p:nvPr/>
        </p:nvSpPr>
        <p:spPr>
          <a:xfrm>
            <a:off x="457200" y="381000"/>
            <a:ext cx="5257800" cy="584775"/>
          </a:xfrm>
          <a:prstGeom prst="rect">
            <a:avLst/>
          </a:prstGeom>
          <a:noFill/>
        </p:spPr>
        <p:txBody>
          <a:bodyPr wrap="square" rtlCol="0">
            <a:spAutoFit/>
          </a:bodyPr>
          <a:lstStyle/>
          <a:p>
            <a:r>
              <a:rPr lang="bn-IN" sz="3200" dirty="0" smtClean="0">
                <a:latin typeface="SutonnyOMJ" pitchFamily="2" charset="0"/>
                <a:cs typeface="SutonnyOMJ" pitchFamily="2" charset="0"/>
              </a:rPr>
              <a:t>এসো সংস্কৃতির সংজ্ঞা জানি</a:t>
            </a:r>
            <a:endParaRPr lang="en-US" sz="3200" dirty="0">
              <a:latin typeface="SutonnyOMJ" pitchFamily="2" charset="0"/>
              <a:cs typeface="SutonnyOMJ" pitchFamily="2" charset="0"/>
            </a:endParaRPr>
          </a:p>
        </p:txBody>
      </p:sp>
      <p:sp>
        <p:nvSpPr>
          <p:cNvPr id="6" name="TextBox 5"/>
          <p:cNvSpPr txBox="1"/>
          <p:nvPr/>
        </p:nvSpPr>
        <p:spPr>
          <a:xfrm>
            <a:off x="914400" y="3352800"/>
            <a:ext cx="7010400" cy="3046988"/>
          </a:xfrm>
          <a:prstGeom prst="rect">
            <a:avLst/>
          </a:prstGeom>
          <a:noFill/>
        </p:spPr>
        <p:txBody>
          <a:bodyPr wrap="square" rtlCol="0">
            <a:spAutoFit/>
          </a:bodyPr>
          <a:lstStyle/>
          <a:p>
            <a:r>
              <a:rPr lang="bn-IN" sz="3200" dirty="0" smtClean="0">
                <a:latin typeface="SutonnyOMJ" pitchFamily="2" charset="0"/>
                <a:cs typeface="SutonnyOMJ" pitchFamily="2" charset="0"/>
              </a:rPr>
              <a:t>প্রিয় শিক্ষার্থীবৃন্দ</a:t>
            </a:r>
          </a:p>
          <a:p>
            <a:r>
              <a:rPr lang="bn-IN" sz="3200" dirty="0" smtClean="0">
                <a:latin typeface="SutonnyOMJ" pitchFamily="2" charset="0"/>
                <a:cs typeface="SutonnyOMJ" pitchFamily="2" charset="0"/>
              </a:rPr>
              <a:t>সংস্কৃতি মূলত ব্যপক অর্থ বহন করে, তোমার আমার গোচরে বা অগোচরে এ বিরাট বিশ্বভরে নানা জাতি গোষ্টি সমাজ সমষ্টি আমৃত্যু যে বিশ্বাস আচার লৌকিক সমাচার মান্য করে তা তাদের আপন আপন সংস্কৃতির পরিচয় বহন করে।</a:t>
            </a:r>
            <a:endParaRPr lang="en-US" sz="3200" dirty="0">
              <a:latin typeface="SutonnyOMJ" pitchFamily="2" charset="0"/>
              <a:cs typeface="SutonnyOMJ"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381000"/>
            <a:ext cx="2895600" cy="1446550"/>
          </a:xfrm>
          <a:prstGeom prst="rect">
            <a:avLst/>
          </a:prstGeom>
          <a:noFill/>
        </p:spPr>
        <p:txBody>
          <a:bodyPr wrap="square" rtlCol="0">
            <a:spAutoFit/>
          </a:bodyPr>
          <a:lstStyle/>
          <a:p>
            <a:r>
              <a:rPr lang="bn-IN" sz="4400" dirty="0" smtClean="0">
                <a:latin typeface="SutonnyOMJ" pitchFamily="2" charset="0"/>
                <a:cs typeface="SutonnyOMJ" pitchFamily="2" charset="0"/>
              </a:rPr>
              <a:t>  একক কাজ                </a:t>
            </a:r>
          </a:p>
          <a:p>
            <a:r>
              <a:rPr lang="bn-IN" sz="4400" dirty="0" smtClean="0">
                <a:latin typeface="SutonnyOMJ" pitchFamily="2" charset="0"/>
                <a:cs typeface="SutonnyOMJ" pitchFamily="2" charset="0"/>
              </a:rPr>
              <a:t> সময় ২ মিনিট</a:t>
            </a:r>
            <a:endParaRPr lang="en-US" sz="4400" dirty="0">
              <a:latin typeface="SutonnyOMJ" pitchFamily="2" charset="0"/>
              <a:cs typeface="SutonnyOMJ" pitchFamily="2" charset="0"/>
            </a:endParaRPr>
          </a:p>
        </p:txBody>
      </p:sp>
      <p:sp>
        <p:nvSpPr>
          <p:cNvPr id="3" name="TextBox 2"/>
          <p:cNvSpPr txBox="1"/>
          <p:nvPr/>
        </p:nvSpPr>
        <p:spPr>
          <a:xfrm>
            <a:off x="2590800" y="4876800"/>
            <a:ext cx="3962400" cy="707886"/>
          </a:xfrm>
          <a:prstGeom prst="rect">
            <a:avLst/>
          </a:prstGeom>
          <a:noFill/>
        </p:spPr>
        <p:txBody>
          <a:bodyPr wrap="square" rtlCol="0">
            <a:spAutoFit/>
          </a:bodyPr>
          <a:lstStyle/>
          <a:p>
            <a:r>
              <a:rPr lang="bn-IN" sz="4000" dirty="0" smtClean="0">
                <a:latin typeface="SutonnyOMJ" pitchFamily="2" charset="0"/>
                <a:cs typeface="SutonnyOMJ" pitchFamily="2" charset="0"/>
              </a:rPr>
              <a:t>সংস্কৃতির সংজ্ঞা লিখ।</a:t>
            </a:r>
            <a:endParaRPr lang="en-US" sz="4000" dirty="0">
              <a:latin typeface="SutonnyOMJ" pitchFamily="2" charset="0"/>
              <a:cs typeface="SutonnyOMJ" pitchFamily="2" charset="0"/>
            </a:endParaRPr>
          </a:p>
        </p:txBody>
      </p:sp>
      <p:pic>
        <p:nvPicPr>
          <p:cNvPr id="4" name="Picture 3" descr="224009kalerkantho-2019-11-21-4.jpg"/>
          <p:cNvPicPr>
            <a:picLocks noChangeAspect="1"/>
          </p:cNvPicPr>
          <p:nvPr/>
        </p:nvPicPr>
        <p:blipFill>
          <a:blip r:embed="rId2"/>
          <a:srcRect l="11000" t="5280" r="2000" b="6936"/>
          <a:stretch>
            <a:fillRect/>
          </a:stretch>
        </p:blipFill>
        <p:spPr>
          <a:xfrm>
            <a:off x="2133600" y="1905000"/>
            <a:ext cx="4280140" cy="260744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3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900" decel="100000" fill="hold"/>
                                        <p:tgtEl>
                                          <p:spTgt spid="3"/>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 name="Oval Callout 2"/>
          <p:cNvSpPr/>
          <p:nvPr/>
        </p:nvSpPr>
        <p:spPr>
          <a:xfrm>
            <a:off x="7239000" y="457200"/>
            <a:ext cx="1524000" cy="1524000"/>
          </a:xfrm>
          <a:prstGeom prst="wedgeEllipseCallout">
            <a:avLst>
              <a:gd name="adj1" fmla="val -85329"/>
              <a:gd name="adj2" fmla="val 52133"/>
            </a:avLst>
          </a:prstGeom>
          <a:solidFill>
            <a:srgbClr val="0070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latin typeface="SutonnyOMJ" pitchFamily="2" charset="0"/>
                <a:cs typeface="SutonnyOMJ" pitchFamily="2" charset="0"/>
              </a:rPr>
              <a:t>আদর্শ পাঠ</a:t>
            </a:r>
            <a:endParaRPr lang="en-US" sz="3600" dirty="0">
              <a:latin typeface="SutonnyOMJ" pitchFamily="2" charset="0"/>
              <a:cs typeface="SutonnyOMJ" pitchFamily="2" charset="0"/>
            </a:endParaRPr>
          </a:p>
        </p:txBody>
      </p:sp>
      <p:pic>
        <p:nvPicPr>
          <p:cNvPr id="4" name="Picture 3" descr="image_87063_1579403376.jpg"/>
          <p:cNvPicPr>
            <a:picLocks noChangeAspect="1"/>
          </p:cNvPicPr>
          <p:nvPr/>
        </p:nvPicPr>
        <p:blipFill>
          <a:blip r:embed="rId2"/>
          <a:srcRect l="50426" t="6154" r="9396" b="24615"/>
          <a:stretch>
            <a:fillRect/>
          </a:stretch>
        </p:blipFill>
        <p:spPr>
          <a:xfrm>
            <a:off x="5029200" y="1600200"/>
            <a:ext cx="1930400" cy="2971800"/>
          </a:xfrm>
          <a:prstGeom prst="rect">
            <a:avLst/>
          </a:prstGeom>
          <a:ln>
            <a:noFill/>
          </a:ln>
          <a:effectLst>
            <a:softEdge rad="112500"/>
          </a:effectLst>
        </p:spPr>
      </p:pic>
      <p:sp>
        <p:nvSpPr>
          <p:cNvPr id="5" name="Oval Callout 4"/>
          <p:cNvSpPr/>
          <p:nvPr/>
        </p:nvSpPr>
        <p:spPr>
          <a:xfrm flipH="1">
            <a:off x="533400" y="1676400"/>
            <a:ext cx="1371600" cy="1143000"/>
          </a:xfrm>
          <a:prstGeom prst="wedgeEllipseCallout">
            <a:avLst>
              <a:gd name="adj1" fmla="val -41346"/>
              <a:gd name="adj2" fmla="val 96786"/>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latin typeface="SutonnyOMJ" pitchFamily="2" charset="0"/>
                <a:cs typeface="SutonnyOMJ" pitchFamily="2" charset="0"/>
              </a:rPr>
              <a:t>সরব</a:t>
            </a:r>
          </a:p>
          <a:p>
            <a:pPr algn="ctr"/>
            <a:r>
              <a:rPr lang="bn-IN" sz="3200" dirty="0" smtClean="0">
                <a:latin typeface="SutonnyOMJ" pitchFamily="2" charset="0"/>
                <a:cs typeface="SutonnyOMJ" pitchFamily="2" charset="0"/>
              </a:rPr>
              <a:t>পাঠ</a:t>
            </a:r>
            <a:endParaRPr lang="en-US" sz="3200" dirty="0">
              <a:latin typeface="SutonnyOMJ" pitchFamily="2" charset="0"/>
              <a:cs typeface="SutonnyOMJ" pitchFamily="2" charset="0"/>
            </a:endParaRPr>
          </a:p>
        </p:txBody>
      </p:sp>
      <p:pic>
        <p:nvPicPr>
          <p:cNvPr id="6" name="Picture 5" descr="agartala-school-4-9-17.jpg"/>
          <p:cNvPicPr>
            <a:picLocks noChangeAspect="1"/>
          </p:cNvPicPr>
          <p:nvPr/>
        </p:nvPicPr>
        <p:blipFill>
          <a:blip r:embed="rId3"/>
          <a:srcRect l="15333" t="5030" r="40667" b="2663"/>
          <a:stretch>
            <a:fillRect/>
          </a:stretch>
        </p:blipFill>
        <p:spPr>
          <a:xfrm>
            <a:off x="1371600" y="3124200"/>
            <a:ext cx="2514600" cy="2971800"/>
          </a:xfrm>
          <a:prstGeom prst="rect">
            <a:avLst/>
          </a:prstGeom>
          <a:ln>
            <a:noFill/>
          </a:ln>
          <a:effectLst>
            <a:softEdge rad="112500"/>
          </a:effectLst>
        </p:spPr>
      </p:pic>
      <p:sp>
        <p:nvSpPr>
          <p:cNvPr id="7" name="Rectangle 6"/>
          <p:cNvSpPr/>
          <p:nvPr/>
        </p:nvSpPr>
        <p:spPr>
          <a:xfrm>
            <a:off x="0" y="0"/>
            <a:ext cx="9144000" cy="6858000"/>
          </a:xfrm>
          <a:prstGeom prst="rect">
            <a:avLst/>
          </a:prstGeom>
          <a:noFill/>
          <a:ln w="1016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4)">
                                      <p:cBhvr>
                                        <p:cTn id="15" dur="2000"/>
                                        <p:tgtEl>
                                          <p:spTgt spid="6"/>
                                        </p:tgtEl>
                                      </p:cBhvr>
                                    </p:animEffect>
                                  </p:childTnLst>
                                </p:cTn>
                              </p:par>
                              <p:par>
                                <p:cTn id="16" presetID="53"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2" name="Picture 1" descr="images.jpg"/>
          <p:cNvPicPr>
            <a:picLocks noChangeAspect="1"/>
          </p:cNvPicPr>
          <p:nvPr/>
        </p:nvPicPr>
        <p:blipFill>
          <a:blip r:embed="rId2"/>
          <a:stretch>
            <a:fillRect/>
          </a:stretch>
        </p:blipFill>
        <p:spPr>
          <a:xfrm>
            <a:off x="76200" y="3967977"/>
            <a:ext cx="4614670" cy="28138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descr="eid-20200507175209.jpg"/>
          <p:cNvPicPr>
            <a:picLocks noChangeAspect="1"/>
          </p:cNvPicPr>
          <p:nvPr/>
        </p:nvPicPr>
        <p:blipFill>
          <a:blip r:embed="rId3"/>
          <a:stretch>
            <a:fillRect/>
          </a:stretch>
        </p:blipFill>
        <p:spPr>
          <a:xfrm>
            <a:off x="76200" y="76199"/>
            <a:ext cx="4191000" cy="25146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4724400" y="3811012"/>
            <a:ext cx="4419600" cy="3046988"/>
          </a:xfrm>
          <a:prstGeom prst="rect">
            <a:avLst/>
          </a:prstGeom>
          <a:noFill/>
        </p:spPr>
        <p:txBody>
          <a:bodyPr wrap="square" rtlCol="0">
            <a:spAutoFit/>
          </a:bodyPr>
          <a:lstStyle/>
          <a:p>
            <a:r>
              <a:rPr lang="bn-IN" sz="3200" dirty="0" smtClean="0">
                <a:latin typeface="SutonnyOMJ" pitchFamily="2" charset="0"/>
                <a:cs typeface="SutonnyOMJ" pitchFamily="2" charset="0"/>
              </a:rPr>
              <a:t>ধর্ম মানুষের ব্যাক্তি ও সমাজ জীবনে খুবই বড় ভূমিকা পালন করে। ধর্মীয় অনুশাসনে মানুষ সুস্থ, সুন্দর ও সৎ জীবন যাপন করে।</a:t>
            </a:r>
          </a:p>
          <a:p>
            <a:endParaRPr lang="bn-IN" sz="3200" dirty="0" smtClean="0">
              <a:latin typeface="SutonnyOMJ" pitchFamily="2" charset="0"/>
              <a:cs typeface="SutonnyOMJ" pitchFamily="2" charset="0"/>
            </a:endParaRPr>
          </a:p>
          <a:p>
            <a:endParaRPr lang="en-US" sz="3200" dirty="0">
              <a:latin typeface="SutonnyOMJ" pitchFamily="2" charset="0"/>
              <a:cs typeface="SutonnyOMJ" pitchFamily="2" charset="0"/>
            </a:endParaRPr>
          </a:p>
        </p:txBody>
      </p:sp>
      <p:sp>
        <p:nvSpPr>
          <p:cNvPr id="5" name="TextBox 4"/>
          <p:cNvSpPr txBox="1"/>
          <p:nvPr/>
        </p:nvSpPr>
        <p:spPr>
          <a:xfrm>
            <a:off x="1066800" y="2819400"/>
            <a:ext cx="7315200" cy="954107"/>
          </a:xfrm>
          <a:prstGeom prst="rect">
            <a:avLst/>
          </a:prstGeom>
          <a:noFill/>
        </p:spPr>
        <p:txBody>
          <a:bodyPr wrap="square" rtlCol="0">
            <a:spAutoFit/>
          </a:bodyPr>
          <a:lstStyle/>
          <a:p>
            <a:r>
              <a:rPr lang="bn-IN" sz="2800" dirty="0" smtClean="0">
                <a:latin typeface="SutonnyOMJ" pitchFamily="2" charset="0"/>
                <a:cs typeface="SutonnyOMJ" pitchFamily="2" charset="0"/>
              </a:rPr>
              <a:t>মুসলমান সংস্কৃতির একটি বড় অংশ তাদের দুটি ঈদ-</a:t>
            </a:r>
          </a:p>
          <a:p>
            <a:r>
              <a:rPr lang="bn-IN" sz="2800" dirty="0" smtClean="0">
                <a:latin typeface="SutonnyOMJ" pitchFamily="2" charset="0"/>
                <a:cs typeface="SutonnyOMJ" pitchFamily="2" charset="0"/>
              </a:rPr>
              <a:t>ঈদুল ফিতর ও ঈদুল আযহা।</a:t>
            </a:r>
            <a:endParaRPr lang="en-US" sz="2800" dirty="0">
              <a:latin typeface="SutonnyOMJ" pitchFamily="2" charset="0"/>
              <a:cs typeface="SutonnyOMJ" pitchFamily="2" charset="0"/>
            </a:endParaRPr>
          </a:p>
        </p:txBody>
      </p:sp>
      <p:pic>
        <p:nvPicPr>
          <p:cNvPr id="6" name="Picture 5" descr="download (1).jpg"/>
          <p:cNvPicPr>
            <a:picLocks noChangeAspect="1"/>
          </p:cNvPicPr>
          <p:nvPr/>
        </p:nvPicPr>
        <p:blipFill>
          <a:blip r:embed="rId4"/>
          <a:stretch>
            <a:fillRect/>
          </a:stretch>
        </p:blipFill>
        <p:spPr>
          <a:xfrm>
            <a:off x="4592410" y="76200"/>
            <a:ext cx="4475390" cy="2514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4" presetClass="entr" presetSubtype="0" accel="10000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strVal val="#ppt_w*0.05"/>
                                          </p:val>
                                        </p:tav>
                                        <p:tav tm="100000">
                                          <p:val>
                                            <p:strVal val="#ppt_w"/>
                                          </p:val>
                                        </p:tav>
                                      </p:tavLst>
                                    </p:anim>
                                    <p:anim calcmode="lin" valueType="num">
                                      <p:cBhvr>
                                        <p:cTn id="13" dur="500" fill="hold"/>
                                        <p:tgtEl>
                                          <p:spTgt spid="2"/>
                                        </p:tgtEl>
                                        <p:attrNameLst>
                                          <p:attrName>ppt_h</p:attrName>
                                        </p:attrNameLst>
                                      </p:cBhvr>
                                      <p:tavLst>
                                        <p:tav tm="0">
                                          <p:val>
                                            <p:strVal val="#ppt_h"/>
                                          </p:val>
                                        </p:tav>
                                        <p:tav tm="100000">
                                          <p:val>
                                            <p:strVal val="#ppt_h"/>
                                          </p:val>
                                        </p:tav>
                                      </p:tavLst>
                                    </p:anim>
                                    <p:anim calcmode="lin" valueType="num">
                                      <p:cBhvr>
                                        <p:cTn id="14" dur="500" fill="hold"/>
                                        <p:tgtEl>
                                          <p:spTgt spid="2"/>
                                        </p:tgtEl>
                                        <p:attrNameLst>
                                          <p:attrName>ppt_x</p:attrName>
                                        </p:attrNameLst>
                                      </p:cBhvr>
                                      <p:tavLst>
                                        <p:tav tm="0">
                                          <p:val>
                                            <p:strVal val="#ppt_x-.2"/>
                                          </p:val>
                                        </p:tav>
                                        <p:tav tm="100000">
                                          <p:val>
                                            <p:strVal val="#ppt_x"/>
                                          </p:val>
                                        </p:tav>
                                      </p:tavLst>
                                    </p:anim>
                                    <p:anim calcmode="lin" valueType="num">
                                      <p:cBhvr>
                                        <p:cTn id="15" dur="500" fill="hold"/>
                                        <p:tgtEl>
                                          <p:spTgt spid="2"/>
                                        </p:tgtEl>
                                        <p:attrNameLst>
                                          <p:attrName>ppt_y</p:attrName>
                                        </p:attrNameLst>
                                      </p:cBhvr>
                                      <p:tavLst>
                                        <p:tav tm="0">
                                          <p:val>
                                            <p:strVal val="#ppt_y"/>
                                          </p:val>
                                        </p:tav>
                                        <p:tav tm="100000">
                                          <p:val>
                                            <p:strVal val="#ppt_y"/>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1" descr="download (2).jpg"/>
          <p:cNvPicPr>
            <a:picLocks noChangeAspect="1"/>
          </p:cNvPicPr>
          <p:nvPr/>
        </p:nvPicPr>
        <p:blipFill>
          <a:blip r:embed="rId3"/>
          <a:srcRect r="10000" b="8889"/>
          <a:stretch>
            <a:fillRect/>
          </a:stretch>
        </p:blipFill>
        <p:spPr>
          <a:xfrm>
            <a:off x="152400" y="3581400"/>
            <a:ext cx="4800599" cy="3124200"/>
          </a:xfrm>
          <a:prstGeom prst="rect">
            <a:avLst/>
          </a:prstGeom>
          <a:ln w="88900" cap="sq" cmpd="thickThin">
            <a:solidFill>
              <a:srgbClr val="000000"/>
            </a:solidFill>
            <a:prstDash val="solid"/>
            <a:miter lim="800000"/>
          </a:ln>
          <a:effectLst>
            <a:innerShdw blurRad="76200">
              <a:srgbClr val="000000"/>
            </a:innerShdw>
          </a:effectLst>
        </p:spPr>
      </p:pic>
      <p:pic>
        <p:nvPicPr>
          <p:cNvPr id="3" name="Picture 2" descr="35986741_303.jpg"/>
          <p:cNvPicPr>
            <a:picLocks noChangeAspect="1"/>
          </p:cNvPicPr>
          <p:nvPr/>
        </p:nvPicPr>
        <p:blipFill>
          <a:blip r:embed="rId4"/>
          <a:srcRect l="17012" t="8191"/>
          <a:stretch>
            <a:fillRect/>
          </a:stretch>
        </p:blipFill>
        <p:spPr>
          <a:xfrm>
            <a:off x="4098654" y="152400"/>
            <a:ext cx="4894929" cy="3048000"/>
          </a:xfrm>
          <a:prstGeom prst="rect">
            <a:avLst/>
          </a:prstGeom>
          <a:ln w="88900" cap="sq" cmpd="thickThin">
            <a:solidFill>
              <a:srgbClr val="000000"/>
            </a:solidFill>
            <a:prstDash val="solid"/>
            <a:miter lim="800000"/>
          </a:ln>
          <a:effectLst>
            <a:innerShdw blurRad="76200">
              <a:srgbClr val="000000"/>
            </a:innerShdw>
          </a:effectLst>
        </p:spPr>
      </p:pic>
      <p:pic>
        <p:nvPicPr>
          <p:cNvPr id="4" name="Picture 3" descr="images (1).jpg"/>
          <p:cNvPicPr>
            <a:picLocks noChangeAspect="1"/>
          </p:cNvPicPr>
          <p:nvPr/>
        </p:nvPicPr>
        <p:blipFill>
          <a:blip r:embed="rId5"/>
          <a:stretch>
            <a:fillRect/>
          </a:stretch>
        </p:blipFill>
        <p:spPr>
          <a:xfrm>
            <a:off x="533400" y="600075"/>
            <a:ext cx="2143125" cy="2143125"/>
          </a:xfrm>
          <a:prstGeom prst="ellipse">
            <a:avLst/>
          </a:prstGeom>
          <a:ln w="63500" cap="rnd">
            <a:solidFill>
              <a:srgbClr val="00206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p:cNvSpPr txBox="1"/>
          <p:nvPr/>
        </p:nvSpPr>
        <p:spPr>
          <a:xfrm>
            <a:off x="5181600" y="3581400"/>
            <a:ext cx="3581400" cy="1077218"/>
          </a:xfrm>
          <a:prstGeom prst="rect">
            <a:avLst/>
          </a:prstGeom>
          <a:noFill/>
        </p:spPr>
        <p:txBody>
          <a:bodyPr wrap="square" rtlCol="0">
            <a:spAutoFit/>
          </a:bodyPr>
          <a:lstStyle/>
          <a:p>
            <a:r>
              <a:rPr lang="bn-IN" sz="3200" dirty="0" smtClean="0">
                <a:ln>
                  <a:solidFill>
                    <a:schemeClr val="tx1"/>
                  </a:solidFill>
                </a:ln>
                <a:latin typeface="SutonnyOMJ" pitchFamily="2" charset="0"/>
                <a:cs typeface="SutonnyOMJ" pitchFamily="2" charset="0"/>
              </a:rPr>
              <a:t>হিন্দুদের ধর্মীয় সংস্কৃতি-</a:t>
            </a:r>
          </a:p>
          <a:p>
            <a:r>
              <a:rPr lang="bn-IN" sz="3200" dirty="0" smtClean="0">
                <a:ln>
                  <a:solidFill>
                    <a:schemeClr val="tx1"/>
                  </a:solidFill>
                </a:ln>
                <a:latin typeface="SutonnyOMJ" pitchFamily="2" charset="0"/>
                <a:cs typeface="SutonnyOMJ" pitchFamily="2" charset="0"/>
              </a:rPr>
              <a:t>দুর্গা পূজা, দোল, ইত্যাদি</a:t>
            </a:r>
            <a:endParaRPr lang="en-US" sz="3200" dirty="0">
              <a:ln>
                <a:solidFill>
                  <a:schemeClr val="tx1"/>
                </a:solidFill>
              </a:ln>
              <a:latin typeface="SutonnyOMJ" pitchFamily="2" charset="0"/>
              <a:cs typeface="SutonnyOMJ" pitchFamily="2" charset="0"/>
            </a:endParaRPr>
          </a:p>
        </p:txBody>
      </p:sp>
      <p:sp>
        <p:nvSpPr>
          <p:cNvPr id="6" name="Rectangle 5"/>
          <p:cNvSpPr/>
          <p:nvPr/>
        </p:nvSpPr>
        <p:spPr>
          <a:xfrm>
            <a:off x="0" y="0"/>
            <a:ext cx="9144000" cy="6858000"/>
          </a:xfrm>
          <a:prstGeom prst="rect">
            <a:avLst/>
          </a:prstGeom>
          <a:noFill/>
          <a:ln w="984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strVal val="#ppt_w+.3"/>
                                          </p:val>
                                        </p:tav>
                                        <p:tav tm="100000">
                                          <p:val>
                                            <p:strVal val="#ppt_w"/>
                                          </p:val>
                                        </p:tav>
                                      </p:tavLst>
                                    </p:anim>
                                    <p:anim calcmode="lin" valueType="num">
                                      <p:cBhvr>
                                        <p:cTn id="15" dur="1000" fill="hold"/>
                                        <p:tgtEl>
                                          <p:spTgt spid="2"/>
                                        </p:tgtEl>
                                        <p:attrNameLst>
                                          <p:attrName>ppt_h</p:attrName>
                                        </p:attrNameLst>
                                      </p:cBhvr>
                                      <p:tavLst>
                                        <p:tav tm="0">
                                          <p:val>
                                            <p:strVal val="#ppt_h"/>
                                          </p:val>
                                        </p:tav>
                                        <p:tav tm="100000">
                                          <p:val>
                                            <p:strVal val="#ppt_h"/>
                                          </p:val>
                                        </p:tav>
                                      </p:tavLst>
                                    </p:anim>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900" decel="100000" fill="hold"/>
                                        <p:tgtEl>
                                          <p:spTgt spid="5"/>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3.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4.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439</TotalTime>
  <Words>445</Words>
  <Application>Microsoft Office PowerPoint</Application>
  <PresentationFormat>On-screen Show (4:3)</PresentationFormat>
  <Paragraphs>81</Paragraphs>
  <Slides>19</Slides>
  <Notes>0</Notes>
  <HiddenSlides>0</HiddenSlides>
  <MMClips>0</MMClips>
  <ScaleCrop>false</ScaleCrop>
  <HeadingPairs>
    <vt:vector size="4" baseType="variant">
      <vt:variant>
        <vt:lpstr>Theme</vt:lpstr>
      </vt:variant>
      <vt:variant>
        <vt:i4>4</vt:i4>
      </vt:variant>
      <vt:variant>
        <vt:lpstr>Slide Titles</vt:lpstr>
      </vt:variant>
      <vt:variant>
        <vt:i4>19</vt:i4>
      </vt:variant>
    </vt:vector>
  </HeadingPairs>
  <TitlesOfParts>
    <vt:vector size="23" baseType="lpstr">
      <vt:lpstr>Office Theme</vt:lpstr>
      <vt:lpstr>Aspect</vt:lpstr>
      <vt:lpstr>Foundry</vt:lpstr>
      <vt:lpstr>Technic</vt:lpstr>
      <vt:lpstr>মাল্টিমিডিয়া ক্লাসে সবাইকে স্বাগত</vt:lpstr>
      <vt:lpstr>Slide 2</vt:lpstr>
      <vt:lpstr>Slide 3</vt:lpstr>
      <vt:lpstr>শিখনফল</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মাল্টিমিডিয়া ক্লাসে সবাইকে স্বাগত</dc:title>
  <dc:creator>hp</dc:creator>
  <cp:lastModifiedBy>Windows User</cp:lastModifiedBy>
  <cp:revision>48</cp:revision>
  <dcterms:created xsi:type="dcterms:W3CDTF">2006-08-16T00:00:00Z</dcterms:created>
  <dcterms:modified xsi:type="dcterms:W3CDTF">2020-09-03T02:08:28Z</dcterms:modified>
</cp:coreProperties>
</file>