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432" r:id="rId2"/>
    <p:sldId id="433" r:id="rId3"/>
    <p:sldId id="434" r:id="rId4"/>
    <p:sldId id="435" r:id="rId5"/>
    <p:sldId id="436" r:id="rId6"/>
    <p:sldId id="437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7" r:id="rId15"/>
    <p:sldId id="449" r:id="rId16"/>
    <p:sldId id="454" r:id="rId17"/>
    <p:sldId id="450" r:id="rId18"/>
    <p:sldId id="452" r:id="rId19"/>
    <p:sldId id="45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>
      <p:cViewPr>
        <p:scale>
          <a:sx n="80" d="100"/>
          <a:sy n="80" d="100"/>
        </p:scale>
        <p:origin x="-28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A29EC-7CD0-4F3A-B0EC-BB6A7018646C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C2811-81FE-40C6-9912-66C09FBCD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A29EC-7CD0-4F3A-B0EC-BB6A7018646C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C2811-81FE-40C6-9912-66C09FBCD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A29EC-7CD0-4F3A-B0EC-BB6A7018646C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C2811-81FE-40C6-9912-66C09FBCD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A29EC-7CD0-4F3A-B0EC-BB6A7018646C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C2811-81FE-40C6-9912-66C09FBCD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A29EC-7CD0-4F3A-B0EC-BB6A7018646C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C2811-81FE-40C6-9912-66C09FBCD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A29EC-7CD0-4F3A-B0EC-BB6A7018646C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C2811-81FE-40C6-9912-66C09FBCD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A29EC-7CD0-4F3A-B0EC-BB6A7018646C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C2811-81FE-40C6-9912-66C09FBCD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A29EC-7CD0-4F3A-B0EC-BB6A7018646C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C2811-81FE-40C6-9912-66C09FBCD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A29EC-7CD0-4F3A-B0EC-BB6A7018646C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C2811-81FE-40C6-9912-66C09FBCD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A29EC-7CD0-4F3A-B0EC-BB6A7018646C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C2811-81FE-40C6-9912-66C09FBCD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A29EC-7CD0-4F3A-B0EC-BB6A7018646C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C2811-81FE-40C6-9912-66C09FBCD5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0DA29EC-7CD0-4F3A-B0EC-BB6A7018646C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93C2811-81FE-40C6-9912-66C09FBCD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3"/>
          <p:cNvSpPr>
            <a:spLocks noGrp="1"/>
          </p:cNvSpPr>
          <p:nvPr>
            <p:ph type="title"/>
          </p:nvPr>
        </p:nvSpPr>
        <p:spPr>
          <a:xfrm>
            <a:off x="0" y="-1828800"/>
            <a:ext cx="12192000" cy="5867400"/>
          </a:xfrm>
        </p:spPr>
        <p:txBody>
          <a:bodyPr>
            <a:noAutofit/>
          </a:bodyPr>
          <a:lstStyle/>
          <a:p>
            <a:r>
              <a:rPr lang="bn-BD" sz="13800" dirty="0" smtClean="0"/>
              <a:t>       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7" name="Content Placeholder 5"/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5627538" y="2126559"/>
            <a:ext cx="997248" cy="995156"/>
          </a:xfrm>
        </p:spPr>
      </p:pic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2192000" cy="4572000"/>
          </a:xfrm>
          <a:prstGeom prst="rect">
            <a:avLst/>
          </a:prstGeom>
        </p:spPr>
      </p:pic>
      <p:pic>
        <p:nvPicPr>
          <p:cNvPr id="5" name="Picture 4" descr="FB_IMG_1476871744990-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495800"/>
            <a:ext cx="8991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Content Placeholder 2"/>
          <p:cNvSpPr>
            <a:spLocks noGrp="1"/>
          </p:cNvSpPr>
          <p:nvPr>
            <p:ph idx="1"/>
          </p:nvPr>
        </p:nvSpPr>
        <p:spPr>
          <a:xfrm>
            <a:off x="1600200" y="914400"/>
            <a:ext cx="8001000" cy="2590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54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৫।</a:t>
            </a:r>
            <a:r>
              <a:rPr lang="en-US" altLang="en-GB" sz="54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54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বস্তুগত</a:t>
            </a:r>
            <a:r>
              <a:rPr lang="en-US" altLang="en-GB" sz="54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54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বন্টন</a:t>
            </a:r>
            <a:r>
              <a:rPr lang="en-GB" altLang="en-US" sz="5400" dirty="0" err="1" smtClean="0">
                <a:latin typeface="Kalpurush" pitchFamily="2" charset="0"/>
                <a:cs typeface="Kalpurush" pitchFamily="2" charset="0"/>
              </a:rPr>
              <a:t>।</a:t>
            </a:r>
            <a:endParaRPr lang="en-US" sz="5400" dirty="0">
              <a:latin typeface="Kalpurush" pitchFamily="2" charset="0"/>
              <a:cs typeface="Kalpurush" pitchFamily="2" charset="0"/>
            </a:endParaRPr>
          </a:p>
          <a:p>
            <a:pPr marL="0" indent="0" algn="ctr">
              <a:buNone/>
            </a:pPr>
            <a:r>
              <a:rPr lang="en-GB" altLang="en-US" sz="5400" dirty="0" err="1" smtClean="0">
                <a:latin typeface="Kalpurush" pitchFamily="2" charset="0"/>
                <a:cs typeface="Kalpurush" pitchFamily="2" charset="0"/>
              </a:rPr>
              <a:t>৬।</a:t>
            </a:r>
            <a:r>
              <a:rPr lang="en-US" altLang="en-GB" sz="5400" dirty="0" err="1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5400" dirty="0" err="1" smtClean="0">
                <a:latin typeface="Kalpurush" pitchFamily="2" charset="0"/>
                <a:cs typeface="Kalpurush" pitchFamily="2" charset="0"/>
              </a:rPr>
              <a:t>বিভক্তিকরণ।</a:t>
            </a:r>
            <a:endParaRPr lang="en-US" sz="5400" dirty="0">
              <a:latin typeface="Kalpurush" pitchFamily="2" charset="0"/>
              <a:cs typeface="Kalpurush" pitchFamily="2" charset="0"/>
            </a:endParaRPr>
          </a:p>
          <a:p>
            <a:pPr marL="0" indent="0" algn="ctr">
              <a:buNone/>
            </a:pPr>
            <a:r>
              <a:rPr lang="en-GB" altLang="en-US" sz="54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৭।</a:t>
            </a:r>
            <a:r>
              <a:rPr lang="en-US" altLang="en-GB" sz="54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54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অর্থসংস্থান।</a:t>
            </a:r>
            <a:endParaRPr lang="en-US" sz="54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48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Content Placeholder 3"/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6318913" y="-27295"/>
            <a:ext cx="5873087" cy="4107976"/>
          </a:xfrm>
        </p:spPr>
      </p:pic>
      <p:pic>
        <p:nvPicPr>
          <p:cNvPr id="2097156" name="Picture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-27295"/>
            <a:ext cx="5677469" cy="4107976"/>
          </a:xfrm>
          <a:prstGeom prst="rect">
            <a:avLst/>
          </a:prstGeom>
        </p:spPr>
      </p:pic>
      <p:sp>
        <p:nvSpPr>
          <p:cNvPr id="1048623" name="TextBox 5"/>
          <p:cNvSpPr txBox="1"/>
          <p:nvPr/>
        </p:nvSpPr>
        <p:spPr>
          <a:xfrm>
            <a:off x="238653" y="1752600"/>
            <a:ext cx="11953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Content Placeholder 2"/>
          <p:cNvSpPr>
            <a:spLocks noGrp="1"/>
          </p:cNvSpPr>
          <p:nvPr>
            <p:ph idx="1"/>
          </p:nvPr>
        </p:nvSpPr>
        <p:spPr>
          <a:xfrm>
            <a:off x="838200" y="2743199"/>
            <a:ext cx="10515600" cy="1981201"/>
          </a:xfrm>
        </p:spPr>
        <p:txBody>
          <a:bodyPr>
            <a:normAutofit fontScale="59167" lnSpcReduction="20000"/>
          </a:bodyPr>
          <a:lstStyle/>
          <a:p>
            <a:pPr marL="0" indent="0">
              <a:buNone/>
            </a:pPr>
            <a:r>
              <a:rPr lang="en-US" altLang="en-US" sz="81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altLang="en-GB" sz="81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 </a:t>
            </a:r>
            <a:endParaRPr lang="en-US" sz="81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alt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১।বন্টন</a:t>
            </a:r>
            <a:r>
              <a:rPr lang="en-US" altLang="en-GB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altLang="en-GB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GB" sz="81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1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alt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২।বন্টন</a:t>
            </a:r>
            <a:r>
              <a:rPr lang="en-US" altLang="en-GB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altLang="en-GB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altLang="en-GB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altLang="en-GB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altLang="en-GB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GB" alt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Content Placeholder 5"/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1146412" y="95534"/>
            <a:ext cx="9608024" cy="4790364"/>
          </a:xfrm>
        </p:spPr>
      </p:pic>
      <p:sp>
        <p:nvSpPr>
          <p:cNvPr id="1048588" name="TextBox 6"/>
          <p:cNvSpPr txBox="1"/>
          <p:nvPr/>
        </p:nvSpPr>
        <p:spPr>
          <a:xfrm>
            <a:off x="207802" y="3048000"/>
            <a:ext cx="11609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altLang="en-GB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altLang="en-GB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altLang="en-GB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altLang="en-GB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378424" y="133993"/>
            <a:ext cx="9103057" cy="5431545"/>
          </a:xfrm>
          <a:prstGeom prst="rect">
            <a:avLst/>
          </a:prstGeom>
        </p:spPr>
      </p:pic>
      <p:sp>
        <p:nvSpPr>
          <p:cNvPr id="1048587" name="TextBox 6"/>
          <p:cNvSpPr txBox="1"/>
          <p:nvPr/>
        </p:nvSpPr>
        <p:spPr>
          <a:xfrm>
            <a:off x="673285" y="-1126397"/>
            <a:ext cx="115187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    </a:t>
            </a:r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r>
              <a:rPr lang="bn-BD" sz="4800" dirty="0" smtClean="0">
                <a:solidFill>
                  <a:srgbClr val="FF0000"/>
                </a:solidFill>
              </a:rPr>
              <a:t>১।</a:t>
            </a:r>
            <a:r>
              <a:rPr lang="en-US" altLang="bn-BD" sz="4800" dirty="0" smtClean="0">
                <a:solidFill>
                  <a:srgbClr val="FF0000"/>
                </a:solidFill>
              </a:rPr>
              <a:t> </a:t>
            </a:r>
            <a:r>
              <a:rPr lang="bn-BD" sz="4800" dirty="0" smtClean="0">
                <a:solidFill>
                  <a:srgbClr val="FF0000"/>
                </a:solidFill>
              </a:rPr>
              <a:t>ভোগ্য</a:t>
            </a:r>
            <a:r>
              <a:rPr lang="en-US" altLang="bn-BD" sz="4800" dirty="0" smtClean="0">
                <a:solidFill>
                  <a:srgbClr val="FF0000"/>
                </a:solidFill>
              </a:rPr>
              <a:t> </a:t>
            </a:r>
            <a:r>
              <a:rPr lang="bn-BD" altLang="en-US" sz="4800" dirty="0" smtClean="0">
                <a:solidFill>
                  <a:srgbClr val="FF0000"/>
                </a:solidFill>
              </a:rPr>
              <a:t>পণ্যের</a:t>
            </a:r>
            <a:r>
              <a:rPr lang="en-US" altLang="bn-BD" sz="4800" dirty="0" smtClean="0">
                <a:solidFill>
                  <a:srgbClr val="FF0000"/>
                </a:solidFill>
              </a:rPr>
              <a:t> </a:t>
            </a:r>
            <a:r>
              <a:rPr lang="bn-BD" altLang="en-US" sz="4800" dirty="0" smtClean="0">
                <a:solidFill>
                  <a:srgbClr val="FF0000"/>
                </a:solidFill>
              </a:rPr>
              <a:t>বন্টন</a:t>
            </a:r>
            <a:r>
              <a:rPr lang="en-US" altLang="bn-BD" sz="4800" dirty="0" smtClean="0">
                <a:solidFill>
                  <a:srgbClr val="FF0000"/>
                </a:solidFill>
              </a:rPr>
              <a:t> </a:t>
            </a:r>
            <a:r>
              <a:rPr lang="bn-BD" altLang="en-US" sz="4800" dirty="0" smtClean="0">
                <a:solidFill>
                  <a:srgbClr val="FF0000"/>
                </a:solidFill>
              </a:rPr>
              <a:t>প্রণালী</a:t>
            </a:r>
            <a:r>
              <a:rPr lang="bn-BD" altLang="en-US" sz="4800" dirty="0" smtClean="0"/>
              <a:t>।</a:t>
            </a:r>
            <a:endParaRPr lang="en-US" sz="4800" dirty="0"/>
          </a:p>
          <a:p>
            <a:r>
              <a:rPr lang="bn-BD" altLang="en-US" sz="4800" dirty="0" smtClean="0">
                <a:solidFill>
                  <a:srgbClr val="0070C0"/>
                </a:solidFill>
              </a:rPr>
              <a:t>২।</a:t>
            </a:r>
            <a:r>
              <a:rPr lang="en-US" altLang="bn-BD" sz="4800" dirty="0" smtClean="0">
                <a:solidFill>
                  <a:srgbClr val="0070C0"/>
                </a:solidFill>
              </a:rPr>
              <a:t> </a:t>
            </a:r>
            <a:r>
              <a:rPr lang="bn-BD" altLang="en-US" sz="4800" dirty="0" smtClean="0">
                <a:solidFill>
                  <a:srgbClr val="0070C0"/>
                </a:solidFill>
              </a:rPr>
              <a:t>শিল্প</a:t>
            </a:r>
            <a:r>
              <a:rPr lang="en-US" altLang="bn-BD" sz="4800" dirty="0" smtClean="0">
                <a:solidFill>
                  <a:srgbClr val="0070C0"/>
                </a:solidFill>
              </a:rPr>
              <a:t> </a:t>
            </a:r>
            <a:r>
              <a:rPr lang="bn-BD" altLang="en-US" sz="4800" dirty="0" smtClean="0">
                <a:solidFill>
                  <a:srgbClr val="0070C0"/>
                </a:solidFill>
              </a:rPr>
              <a:t>পণ্যের</a:t>
            </a:r>
            <a:r>
              <a:rPr lang="en-US" altLang="bn-BD" sz="4800" dirty="0" smtClean="0">
                <a:solidFill>
                  <a:srgbClr val="0070C0"/>
                </a:solidFill>
              </a:rPr>
              <a:t> </a:t>
            </a:r>
            <a:r>
              <a:rPr lang="bn-BD" altLang="en-US" sz="4800" dirty="0" smtClean="0">
                <a:solidFill>
                  <a:srgbClr val="0070C0"/>
                </a:solidFill>
              </a:rPr>
              <a:t>বন্টন</a:t>
            </a:r>
            <a:r>
              <a:rPr lang="en-US" altLang="bn-BD" sz="4800" dirty="0" smtClean="0">
                <a:solidFill>
                  <a:srgbClr val="0070C0"/>
                </a:solidFill>
              </a:rPr>
              <a:t> </a:t>
            </a:r>
            <a:r>
              <a:rPr lang="bn-BD" altLang="en-US" sz="4800" dirty="0" smtClean="0">
                <a:solidFill>
                  <a:srgbClr val="0070C0"/>
                </a:solidFill>
              </a:rPr>
              <a:t>প্রণালী</a:t>
            </a:r>
            <a:r>
              <a:rPr lang="bn-BD" altLang="en-US" sz="4800" dirty="0" smtClean="0"/>
              <a:t>।</a:t>
            </a:r>
            <a:endParaRPr lang="en-US" sz="4800" dirty="0"/>
          </a:p>
          <a:p>
            <a:r>
              <a:rPr lang="bn-BD" altLang="en-US" sz="4800" dirty="0" smtClean="0"/>
              <a:t>৩</a:t>
            </a:r>
            <a:r>
              <a:rPr lang="bn-BD" altLang="en-US" sz="4800" dirty="0" smtClean="0">
                <a:solidFill>
                  <a:srgbClr val="00B050"/>
                </a:solidFill>
              </a:rPr>
              <a:t>।</a:t>
            </a:r>
            <a:r>
              <a:rPr lang="en-US" altLang="bn-BD" sz="4800" dirty="0" smtClean="0">
                <a:solidFill>
                  <a:srgbClr val="00B050"/>
                </a:solidFill>
              </a:rPr>
              <a:t> </a:t>
            </a:r>
            <a:r>
              <a:rPr lang="bn-BD" altLang="en-US" sz="4800" dirty="0" smtClean="0">
                <a:solidFill>
                  <a:srgbClr val="00B050"/>
                </a:solidFill>
              </a:rPr>
              <a:t>সেবা</a:t>
            </a:r>
            <a:r>
              <a:rPr lang="en-US" altLang="bn-BD" sz="4800" dirty="0" smtClean="0">
                <a:solidFill>
                  <a:srgbClr val="00B050"/>
                </a:solidFill>
              </a:rPr>
              <a:t> </a:t>
            </a:r>
            <a:r>
              <a:rPr lang="bn-BD" altLang="en-US" sz="4800" dirty="0" smtClean="0">
                <a:solidFill>
                  <a:srgbClr val="00B050"/>
                </a:solidFill>
              </a:rPr>
              <a:t>বন্টনপ্রণালী</a:t>
            </a:r>
            <a:r>
              <a:rPr lang="bn-BD" altLang="en-US" sz="4800" dirty="0" smtClean="0"/>
              <a:t>।</a:t>
            </a:r>
            <a:r>
              <a:rPr lang="bn-BD" sz="4800" dirty="0" smtClean="0"/>
              <a:t>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ctangle 4"/>
          <p:cNvSpPr/>
          <p:nvPr/>
        </p:nvSpPr>
        <p:spPr>
          <a:xfrm rot="10800000" flipH="1" flipV="1">
            <a:off x="304800" y="1066800"/>
            <a:ext cx="357418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উৎপাদনকারী</a:t>
            </a:r>
            <a:endParaRPr lang="en-US" sz="36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48597" name="Right Arrow 5"/>
          <p:cNvSpPr/>
          <p:nvPr/>
        </p:nvSpPr>
        <p:spPr>
          <a:xfrm>
            <a:off x="4038600" y="1143000"/>
            <a:ext cx="4910919" cy="556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8" name="Rectangle 8"/>
          <p:cNvSpPr/>
          <p:nvPr/>
        </p:nvSpPr>
        <p:spPr>
          <a:xfrm>
            <a:off x="9144000" y="1143000"/>
            <a:ext cx="2788693" cy="609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ভোক্তা</a:t>
            </a:r>
            <a:endParaRPr lang="en-US" sz="44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48599" name="Rectangle 9"/>
          <p:cNvSpPr/>
          <p:nvPr/>
        </p:nvSpPr>
        <p:spPr>
          <a:xfrm rot="10800000" flipV="1">
            <a:off x="304799" y="2057400"/>
            <a:ext cx="345501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উৎপাদনকারী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48600" name="Right Arrow 10"/>
          <p:cNvSpPr/>
          <p:nvPr/>
        </p:nvSpPr>
        <p:spPr>
          <a:xfrm rot="10800000" flipH="1">
            <a:off x="3962400" y="1981200"/>
            <a:ext cx="2019868" cy="602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1" name="Rectangle 12"/>
          <p:cNvSpPr/>
          <p:nvPr/>
        </p:nvSpPr>
        <p:spPr>
          <a:xfrm>
            <a:off x="6096000" y="1981200"/>
            <a:ext cx="2819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খুচরা বিক্রেতা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48602" name="Right Arrow 13"/>
          <p:cNvSpPr/>
          <p:nvPr/>
        </p:nvSpPr>
        <p:spPr>
          <a:xfrm>
            <a:off x="8991600" y="1981200"/>
            <a:ext cx="1323830" cy="602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3" name="Rectangle 14"/>
          <p:cNvSpPr/>
          <p:nvPr/>
        </p:nvSpPr>
        <p:spPr>
          <a:xfrm>
            <a:off x="10363200" y="1905000"/>
            <a:ext cx="1447800" cy="602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ভোক্তা</a:t>
            </a:r>
            <a:endParaRPr lang="en-US" sz="44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48604" name="Rectangle 15"/>
          <p:cNvSpPr/>
          <p:nvPr/>
        </p:nvSpPr>
        <p:spPr>
          <a:xfrm>
            <a:off x="228600" y="2971800"/>
            <a:ext cx="3534323" cy="586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উৎপাদনকারী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48605" name="Right Arrow 16"/>
          <p:cNvSpPr/>
          <p:nvPr/>
        </p:nvSpPr>
        <p:spPr>
          <a:xfrm>
            <a:off x="3962400" y="2971800"/>
            <a:ext cx="1447800" cy="655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6" name="Rectangle 17"/>
          <p:cNvSpPr/>
          <p:nvPr/>
        </p:nvSpPr>
        <p:spPr>
          <a:xfrm>
            <a:off x="5410200" y="31242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2"/>
                </a:solidFill>
                <a:latin typeface="Kalpurush" pitchFamily="2" charset="0"/>
                <a:cs typeface="Kalpurush" pitchFamily="2" charset="0"/>
              </a:rPr>
              <a:t>পাইকার</a:t>
            </a:r>
            <a:endParaRPr lang="en-US" sz="4400" dirty="0">
              <a:solidFill>
                <a:schemeClr val="tx2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48607" name="Right Arrow 18"/>
          <p:cNvSpPr/>
          <p:nvPr/>
        </p:nvSpPr>
        <p:spPr>
          <a:xfrm>
            <a:off x="7543800" y="3124200"/>
            <a:ext cx="1066800" cy="572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8" name="Rectangle 19"/>
          <p:cNvSpPr/>
          <p:nvPr/>
        </p:nvSpPr>
        <p:spPr>
          <a:xfrm>
            <a:off x="8686800" y="2971800"/>
            <a:ext cx="2793733" cy="521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খুচরা বিক্রেতা</a:t>
            </a:r>
            <a:endParaRPr lang="en-US" sz="32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48610" name="Rectangle 21"/>
          <p:cNvSpPr/>
          <p:nvPr/>
        </p:nvSpPr>
        <p:spPr>
          <a:xfrm>
            <a:off x="9448800" y="3733800"/>
            <a:ext cx="1678675" cy="567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1" name="Rectangle 22"/>
          <p:cNvSpPr/>
          <p:nvPr/>
        </p:nvSpPr>
        <p:spPr>
          <a:xfrm>
            <a:off x="228600" y="4114800"/>
            <a:ext cx="3225026" cy="684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উৎপাদনকারী</a:t>
            </a:r>
            <a:endParaRPr lang="en-US" sz="44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48612" name="Right Arrow 23"/>
          <p:cNvSpPr/>
          <p:nvPr/>
        </p:nvSpPr>
        <p:spPr>
          <a:xfrm>
            <a:off x="3505200" y="4191000"/>
            <a:ext cx="1295400" cy="597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3" name="Rectangle 24"/>
          <p:cNvSpPr/>
          <p:nvPr/>
        </p:nvSpPr>
        <p:spPr>
          <a:xfrm>
            <a:off x="4876800" y="4343400"/>
            <a:ext cx="347521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প্রতিনিধি বা এজেন্ট</a:t>
            </a:r>
            <a:endParaRPr lang="en-US" sz="36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48614" name="Right Arrow 25"/>
          <p:cNvSpPr/>
          <p:nvPr/>
        </p:nvSpPr>
        <p:spPr>
          <a:xfrm>
            <a:off x="8534400" y="4343400"/>
            <a:ext cx="1320574" cy="680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5" name="Rectangle 26"/>
          <p:cNvSpPr/>
          <p:nvPr/>
        </p:nvSpPr>
        <p:spPr>
          <a:xfrm>
            <a:off x="9906000" y="4419600"/>
            <a:ext cx="2065361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ভোক্তা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48616" name="Rectangle 27"/>
          <p:cNvSpPr/>
          <p:nvPr/>
        </p:nvSpPr>
        <p:spPr>
          <a:xfrm>
            <a:off x="228600" y="5323936"/>
            <a:ext cx="3192237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উৎপাদনকারী</a:t>
            </a:r>
            <a:endParaRPr lang="en-US" sz="44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48617" name="Right Arrow 28"/>
          <p:cNvSpPr/>
          <p:nvPr/>
        </p:nvSpPr>
        <p:spPr>
          <a:xfrm>
            <a:off x="3588423" y="5334000"/>
            <a:ext cx="858359" cy="595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8" name="Rectangle 29"/>
          <p:cNvSpPr/>
          <p:nvPr/>
        </p:nvSpPr>
        <p:spPr>
          <a:xfrm>
            <a:off x="4495800" y="5334000"/>
            <a:ext cx="3352800" cy="704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প্রতিনিধি বা এজেন্ট</a:t>
            </a:r>
            <a:endParaRPr lang="en-US" sz="32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48619" name="Right Arrow 30"/>
          <p:cNvSpPr/>
          <p:nvPr/>
        </p:nvSpPr>
        <p:spPr>
          <a:xfrm>
            <a:off x="7924800" y="5334000"/>
            <a:ext cx="1143000" cy="64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1" name="Curved Left Arrow 32"/>
          <p:cNvSpPr/>
          <p:nvPr/>
        </p:nvSpPr>
        <p:spPr>
          <a:xfrm rot="10800000" flipH="1" flipV="1">
            <a:off x="11201400" y="5334000"/>
            <a:ext cx="990600" cy="1524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2" name="Rectangle 33"/>
          <p:cNvSpPr/>
          <p:nvPr/>
        </p:nvSpPr>
        <p:spPr>
          <a:xfrm>
            <a:off x="8911988" y="6305266"/>
            <a:ext cx="1937982" cy="552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ভোক্তা</a:t>
            </a:r>
            <a:endParaRPr lang="en-US" sz="36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9" name="Curved Left Arrow 20"/>
          <p:cNvSpPr/>
          <p:nvPr/>
        </p:nvSpPr>
        <p:spPr>
          <a:xfrm>
            <a:off x="11257128" y="3048000"/>
            <a:ext cx="934872" cy="1219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8200" y="228600"/>
            <a:ext cx="1036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altLang="en-US" sz="4400" dirty="0" smtClean="0">
                <a:latin typeface="Kalpurush" pitchFamily="2" charset="0"/>
                <a:cs typeface="Kalpurush" pitchFamily="2" charset="0"/>
              </a:rPr>
              <a:t> ১। </a:t>
            </a:r>
            <a:r>
              <a:rPr lang="en-US" altLang="en-US" sz="4400" dirty="0" err="1" smtClean="0">
                <a:latin typeface="Kalpurush" pitchFamily="2" charset="0"/>
                <a:cs typeface="Kalpurush" pitchFamily="2" charset="0"/>
              </a:rPr>
              <a:t>নিচে</a:t>
            </a:r>
            <a:r>
              <a:rPr lang="en-US" altLang="en-GB" sz="4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400" dirty="0" err="1" smtClean="0">
                <a:latin typeface="Kalpurush" pitchFamily="2" charset="0"/>
                <a:cs typeface="Kalpurush" pitchFamily="2" charset="0"/>
              </a:rPr>
              <a:t>ভোগ্যপণ্যের</a:t>
            </a:r>
            <a:r>
              <a:rPr lang="en-US" altLang="en-GB" sz="4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400" dirty="0" err="1" smtClean="0">
                <a:latin typeface="Kalpurush" pitchFamily="2" charset="0"/>
                <a:cs typeface="Kalpurush" pitchFamily="2" charset="0"/>
              </a:rPr>
              <a:t>বন্টন</a:t>
            </a:r>
            <a:r>
              <a:rPr lang="en-US" altLang="en-GB" sz="4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400" dirty="0" err="1" smtClean="0">
                <a:latin typeface="Kalpurush" pitchFamily="2" charset="0"/>
                <a:cs typeface="Kalpurush" pitchFamily="2" charset="0"/>
              </a:rPr>
              <a:t>প্রণালী</a:t>
            </a:r>
            <a:r>
              <a:rPr lang="en-US" altLang="en-GB" sz="4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400" dirty="0" err="1" smtClean="0">
                <a:latin typeface="Kalpurush" pitchFamily="2" charset="0"/>
                <a:cs typeface="Kalpurush" pitchFamily="2" charset="0"/>
              </a:rPr>
              <a:t>দেখানো</a:t>
            </a:r>
            <a:r>
              <a:rPr lang="en-US" altLang="en-GB" sz="4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400" dirty="0" err="1" smtClean="0">
                <a:latin typeface="Kalpurush" pitchFamily="2" charset="0"/>
                <a:cs typeface="Kalpurush" pitchFamily="2" charset="0"/>
              </a:rPr>
              <a:t>হলো</a:t>
            </a:r>
            <a:r>
              <a:rPr lang="en-US" altLang="en-GB" sz="4400" dirty="0" smtClean="0">
                <a:latin typeface="Kalpurush" pitchFamily="2" charset="0"/>
                <a:cs typeface="Kalpurush" pitchFamily="2" charset="0"/>
              </a:rPr>
              <a:t>: </a:t>
            </a:r>
            <a:endParaRPr lang="en-US" sz="4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1" name="Rectangle 19"/>
          <p:cNvSpPr/>
          <p:nvPr/>
        </p:nvSpPr>
        <p:spPr>
          <a:xfrm>
            <a:off x="9067801" y="5257800"/>
            <a:ext cx="2209799" cy="521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খুচরা বিক্রেতা</a:t>
            </a:r>
            <a:endParaRPr lang="en-US" sz="32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0" dur="500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4" dur="500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2" dur="500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0" dur="500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4" dur="500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8" dur="500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500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 animBg="1"/>
      <p:bldP spid="1048596" grpId="1" animBg="1"/>
      <p:bldP spid="1048597" grpId="0" animBg="1"/>
      <p:bldP spid="1048597" grpId="1" animBg="1"/>
      <p:bldP spid="1048597" grpId="2" animBg="1"/>
      <p:bldP spid="1048598" grpId="0" animBg="1"/>
      <p:bldP spid="1048598" grpId="1" animBg="1"/>
      <p:bldP spid="1048598" grpId="2" animBg="1"/>
      <p:bldP spid="1048599" grpId="0" animBg="1"/>
      <p:bldP spid="1048599" grpId="1" animBg="1"/>
      <p:bldP spid="1048599" grpId="2" animBg="1"/>
      <p:bldP spid="1048600" grpId="0" animBg="1"/>
      <p:bldP spid="1048600" grpId="1" animBg="1"/>
      <p:bldP spid="1048600" grpId="2" animBg="1"/>
      <p:bldP spid="1048600" grpId="3" animBg="1"/>
      <p:bldP spid="1048601" grpId="0" animBg="1"/>
      <p:bldP spid="1048601" grpId="1" animBg="1"/>
      <p:bldP spid="1048601" grpId="2" animBg="1"/>
      <p:bldP spid="1048602" grpId="0" animBg="1"/>
      <p:bldP spid="1048602" grpId="1" animBg="1"/>
      <p:bldP spid="1048602" grpId="2" animBg="1"/>
      <p:bldP spid="1048603" grpId="0" animBg="1"/>
      <p:bldP spid="1048603" grpId="1" animBg="1"/>
      <p:bldP spid="1048603" grpId="2" animBg="1"/>
      <p:bldP spid="1048604" grpId="0" animBg="1"/>
      <p:bldP spid="1048604" grpId="1" animBg="1"/>
      <p:bldP spid="1048604" grpId="2" animBg="1"/>
      <p:bldP spid="1048605" grpId="0" animBg="1"/>
      <p:bldP spid="1048605" grpId="1" animBg="1"/>
      <p:bldP spid="1048605" grpId="2" animBg="1"/>
      <p:bldP spid="1048606" grpId="0" animBg="1"/>
      <p:bldP spid="1048606" grpId="1" animBg="1"/>
      <p:bldP spid="1048606" grpId="2" animBg="1"/>
      <p:bldP spid="1048607" grpId="0" animBg="1"/>
      <p:bldP spid="1048607" grpId="1" animBg="1"/>
      <p:bldP spid="1048607" grpId="2" animBg="1"/>
      <p:bldP spid="1048608" grpId="0" animBg="1"/>
      <p:bldP spid="1048608" grpId="1" animBg="1"/>
      <p:bldP spid="1048608" grpId="2" animBg="1"/>
      <p:bldP spid="1048610" grpId="0" animBg="1"/>
      <p:bldP spid="1048610" grpId="1" animBg="1"/>
      <p:bldP spid="1048610" grpId="2" animBg="1"/>
      <p:bldP spid="1048611" grpId="0" animBg="1"/>
      <p:bldP spid="1048611" grpId="1" animBg="1"/>
      <p:bldP spid="1048611" grpId="2" animBg="1"/>
      <p:bldP spid="1048612" grpId="0" animBg="1"/>
      <p:bldP spid="1048612" grpId="1" animBg="1"/>
      <p:bldP spid="1048612" grpId="2" animBg="1"/>
      <p:bldP spid="1048613" grpId="0" animBg="1"/>
      <p:bldP spid="1048613" grpId="1" animBg="1"/>
      <p:bldP spid="1048613" grpId="2" animBg="1"/>
      <p:bldP spid="1048614" grpId="0" animBg="1"/>
      <p:bldP spid="1048614" grpId="1" animBg="1"/>
      <p:bldP spid="1048614" grpId="2" animBg="1"/>
      <p:bldP spid="1048615" grpId="0" animBg="1"/>
      <p:bldP spid="1048615" grpId="1" animBg="1"/>
      <p:bldP spid="1048615" grpId="2" animBg="1"/>
      <p:bldP spid="1048616" grpId="0" animBg="1"/>
      <p:bldP spid="1048616" grpId="1" animBg="1"/>
      <p:bldP spid="1048616" grpId="2" animBg="1"/>
      <p:bldP spid="1048617" grpId="0" animBg="1"/>
      <p:bldP spid="1048617" grpId="1" animBg="1"/>
      <p:bldP spid="1048617" grpId="2" animBg="1"/>
      <p:bldP spid="1048618" grpId="0" animBg="1"/>
      <p:bldP spid="1048618" grpId="1" animBg="1"/>
      <p:bldP spid="1048618" grpId="2" animBg="1"/>
      <p:bldP spid="1048619" grpId="0" animBg="1"/>
      <p:bldP spid="1048619" grpId="1" animBg="1"/>
      <p:bldP spid="1048619" grpId="2" animBg="1"/>
      <p:bldP spid="1048621" grpId="0" animBg="1"/>
      <p:bldP spid="1048621" grpId="1" animBg="1"/>
      <p:bldP spid="1048621" grpId="2" animBg="1"/>
      <p:bldP spid="1048622" grpId="0" animBg="1"/>
      <p:bldP spid="1048622" grpId="1" animBg="1"/>
      <p:bldP spid="1048622" grpId="2" animBg="1"/>
      <p:bldP spid="29" grpId="0" animBg="1"/>
      <p:bldP spid="29" grpId="1" animBg="1"/>
      <p:bldP spid="29" grpId="2" animBg="1"/>
      <p:bldP spid="31" grpId="0" animBg="1"/>
      <p:bldP spid="31" grpId="1" animBg="1"/>
      <p:bldP spid="31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 rot="10800000" flipH="1" flipV="1">
            <a:off x="381000" y="1752600"/>
            <a:ext cx="3574187" cy="371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5"/>
          <p:cNvSpPr/>
          <p:nvPr/>
        </p:nvSpPr>
        <p:spPr>
          <a:xfrm>
            <a:off x="4114800" y="1676400"/>
            <a:ext cx="4377519" cy="524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8610600" y="1600200"/>
            <a:ext cx="2788693" cy="609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9"/>
          <p:cNvSpPr/>
          <p:nvPr/>
        </p:nvSpPr>
        <p:spPr>
          <a:xfrm rot="10800000" flipV="1">
            <a:off x="304800" y="2590800"/>
            <a:ext cx="3048000" cy="527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10"/>
          <p:cNvSpPr/>
          <p:nvPr/>
        </p:nvSpPr>
        <p:spPr>
          <a:xfrm rot="10800000" flipH="1">
            <a:off x="3505200" y="2590799"/>
            <a:ext cx="1524000" cy="602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8991600" y="2590800"/>
            <a:ext cx="2242780" cy="602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5105401" y="2667000"/>
            <a:ext cx="2209799" cy="484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 বিক্রেতা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9"/>
          <p:cNvSpPr/>
          <p:nvPr/>
        </p:nvSpPr>
        <p:spPr>
          <a:xfrm rot="10800000" flipV="1">
            <a:off x="304800" y="3810000"/>
            <a:ext cx="3455017" cy="527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5105401" y="3810000"/>
            <a:ext cx="2133599" cy="484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 বিক্রেতা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0800000" flipH="1">
            <a:off x="3886200" y="3733799"/>
            <a:ext cx="1219200" cy="602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4"/>
          <p:cNvSpPr/>
          <p:nvPr/>
        </p:nvSpPr>
        <p:spPr>
          <a:xfrm>
            <a:off x="9220200" y="3657600"/>
            <a:ext cx="2242780" cy="602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7696200" y="5791200"/>
            <a:ext cx="2971800" cy="602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2"/>
          <p:cNvSpPr/>
          <p:nvPr/>
        </p:nvSpPr>
        <p:spPr>
          <a:xfrm>
            <a:off x="7620000" y="5029200"/>
            <a:ext cx="2895600" cy="40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 বিক্রেতা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5"/>
          <p:cNvSpPr/>
          <p:nvPr/>
        </p:nvSpPr>
        <p:spPr>
          <a:xfrm>
            <a:off x="228601" y="4953000"/>
            <a:ext cx="3047999" cy="510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7"/>
          <p:cNvSpPr/>
          <p:nvPr/>
        </p:nvSpPr>
        <p:spPr>
          <a:xfrm>
            <a:off x="4419600" y="5105400"/>
            <a:ext cx="2209799" cy="284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পাইকার</a:t>
            </a:r>
            <a:endParaRPr lang="en-US" sz="4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0800000" flipH="1">
            <a:off x="3429000" y="4952999"/>
            <a:ext cx="990600" cy="602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10800000" flipH="1">
            <a:off x="6781800" y="4953000"/>
            <a:ext cx="762000" cy="602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0800000" flipH="1">
            <a:off x="5334000" y="5943600"/>
            <a:ext cx="990600" cy="602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0"/>
          <p:cNvSpPr/>
          <p:nvPr/>
        </p:nvSpPr>
        <p:spPr>
          <a:xfrm rot="10800000" flipH="1">
            <a:off x="7315200" y="3733800"/>
            <a:ext cx="1752600" cy="602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10"/>
          <p:cNvSpPr/>
          <p:nvPr/>
        </p:nvSpPr>
        <p:spPr>
          <a:xfrm rot="10800000" flipH="1">
            <a:off x="7391400" y="2590799"/>
            <a:ext cx="1524000" cy="602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Curved Left Arrow 20"/>
          <p:cNvSpPr/>
          <p:nvPr/>
        </p:nvSpPr>
        <p:spPr>
          <a:xfrm>
            <a:off x="10820400" y="4953000"/>
            <a:ext cx="934872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304800"/>
            <a:ext cx="998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 smtClean="0">
                <a:latin typeface="Kalpurush" pitchFamily="2" charset="0"/>
                <a:cs typeface="Kalpurush" pitchFamily="2" charset="0"/>
              </a:rPr>
              <a:t>২। </a:t>
            </a:r>
            <a:r>
              <a:rPr lang="en-US" altLang="en-US" sz="4400" dirty="0" err="1" smtClean="0">
                <a:latin typeface="Kalpurush" pitchFamily="2" charset="0"/>
                <a:cs typeface="Kalpurush" pitchFamily="2" charset="0"/>
              </a:rPr>
              <a:t>নিচে</a:t>
            </a:r>
            <a:r>
              <a:rPr lang="en-US" altLang="en-GB" sz="4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altLang="en-GB" sz="4400" dirty="0" err="1" smtClean="0">
                <a:latin typeface="Kalpurush" pitchFamily="2" charset="0"/>
                <a:cs typeface="Kalpurush" pitchFamily="2" charset="0"/>
              </a:rPr>
              <a:t>শিল্প</a:t>
            </a:r>
            <a:r>
              <a:rPr lang="en-GB" altLang="en-US" sz="4400" dirty="0" err="1" smtClean="0">
                <a:latin typeface="Kalpurush" pitchFamily="2" charset="0"/>
                <a:cs typeface="Kalpurush" pitchFamily="2" charset="0"/>
              </a:rPr>
              <a:t>পণ্যের</a:t>
            </a:r>
            <a:r>
              <a:rPr lang="en-US" altLang="en-GB" sz="4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400" dirty="0" err="1" smtClean="0">
                <a:latin typeface="Kalpurush" pitchFamily="2" charset="0"/>
                <a:cs typeface="Kalpurush" pitchFamily="2" charset="0"/>
              </a:rPr>
              <a:t>বন্টন</a:t>
            </a:r>
            <a:r>
              <a:rPr lang="en-US" altLang="en-GB" sz="4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400" dirty="0" err="1" smtClean="0">
                <a:latin typeface="Kalpurush" pitchFamily="2" charset="0"/>
                <a:cs typeface="Kalpurush" pitchFamily="2" charset="0"/>
              </a:rPr>
              <a:t>প্রণালী</a:t>
            </a:r>
            <a:r>
              <a:rPr lang="en-US" altLang="en-GB" sz="4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400" dirty="0" err="1" smtClean="0">
                <a:latin typeface="Kalpurush" pitchFamily="2" charset="0"/>
                <a:cs typeface="Kalpurush" pitchFamily="2" charset="0"/>
              </a:rPr>
              <a:t>দেখানো</a:t>
            </a:r>
            <a:r>
              <a:rPr lang="en-US" altLang="en-GB" sz="4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400" dirty="0" err="1" smtClean="0">
                <a:latin typeface="Kalpurush" pitchFamily="2" charset="0"/>
                <a:cs typeface="Kalpurush" pitchFamily="2" charset="0"/>
              </a:rPr>
              <a:t>হলো</a:t>
            </a:r>
            <a:r>
              <a:rPr lang="en-US" altLang="en-GB" sz="4400" dirty="0" smtClean="0">
                <a:latin typeface="Kalpurush" pitchFamily="2" charset="0"/>
                <a:cs typeface="Kalpurush" pitchFamily="2" charset="0"/>
              </a:rPr>
              <a:t>: </a:t>
            </a:r>
            <a:endParaRPr lang="en-US" sz="44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 txBox="1"/>
          <p:nvPr/>
        </p:nvSpPr>
        <p:spPr>
          <a:xfrm>
            <a:off x="477672" y="533400"/>
            <a:ext cx="10939397" cy="804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3" name="Content Placeholder 2"/>
          <p:cNvSpPr txBox="1"/>
          <p:nvPr/>
        </p:nvSpPr>
        <p:spPr>
          <a:xfrm>
            <a:off x="477672" y="1981200"/>
            <a:ext cx="10939397" cy="46379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নিত্য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ব্যবহ্নত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দ্রব্য-সামগ্রীর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বণ্টন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194304" name="Table 3"/>
          <p:cNvGraphicFramePr>
            <a:graphicFrameLocks noGrp="1"/>
          </p:cNvGraphicFramePr>
          <p:nvPr/>
        </p:nvGraphicFramePr>
        <p:xfrm>
          <a:off x="150124" y="3733799"/>
          <a:ext cx="11914496" cy="309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248"/>
                <a:gridCol w="5957248"/>
              </a:tblGrid>
              <a:tr h="629728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8836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4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2" grpId="0"/>
      <p:bldP spid="10486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Content Placeholder 2"/>
          <p:cNvSpPr txBox="1"/>
          <p:nvPr/>
        </p:nvSpPr>
        <p:spPr>
          <a:xfrm>
            <a:off x="-1" y="1981200"/>
            <a:ext cx="12192001" cy="4706203"/>
          </a:xfrm>
          <a:prstGeom prst="rect">
            <a:avLst/>
          </a:prstGeom>
        </p:spPr>
        <p:txBody>
          <a:bodyPr>
            <a:normAutofit fontScale="96786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alt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altLang="en-GB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altLang="en-GB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altLang="en-GB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altLang="en-GB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altLang="en-GB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altLang="en-GB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altLang="en-GB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altLang="en-GB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altLang="en-GB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altLang="en-GB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শিখে</a:t>
            </a:r>
            <a:r>
              <a:rPr lang="en-US" altLang="en-GB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GB" alt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zh-CN" altLang="en-US" dirty="0"/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7" name="TextBox 10"/>
          <p:cNvSpPr txBox="1"/>
          <p:nvPr/>
        </p:nvSpPr>
        <p:spPr>
          <a:xfrm>
            <a:off x="0" y="381000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/>
              <a:t>   </a:t>
            </a:r>
            <a:r>
              <a:rPr lang="bn-BD" sz="9600" dirty="0" smtClean="0">
                <a:solidFill>
                  <a:srgbClr val="FF0000"/>
                </a:solidFill>
              </a:rPr>
              <a:t>বাড়ির কাজঃ  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4" name="Picture 3" descr="13412993_567127306781427_210980367681976233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76600"/>
            <a:ext cx="5029200" cy="3124200"/>
          </a:xfrm>
          <a:prstGeom prst="rect">
            <a:avLst/>
          </a:prstGeom>
        </p:spPr>
      </p:pic>
      <p:pic>
        <p:nvPicPr>
          <p:cNvPr id="5" name="Picture 4" descr="FB_IMG_14772995936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76600"/>
            <a:ext cx="5791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6" grpId="0"/>
      <p:bldP spid="10486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Content Placeholder 3"/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0" y="13648"/>
            <a:ext cx="12192000" cy="6858000"/>
          </a:xfrm>
        </p:spPr>
      </p:pic>
      <p:sp>
        <p:nvSpPr>
          <p:cNvPr id="1048648" name="Horizontal Scroll 5"/>
          <p:cNvSpPr/>
          <p:nvPr/>
        </p:nvSpPr>
        <p:spPr>
          <a:xfrm>
            <a:off x="685800" y="533400"/>
            <a:ext cx="10134600" cy="2438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3200"/>
            <a:ext cx="11658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1371600"/>
          </a:xfrm>
        </p:spPr>
        <p:txBody>
          <a:bodyPr>
            <a:noAutofit/>
          </a:bodyPr>
          <a:lstStyle/>
          <a:p>
            <a:pPr algn="ctr"/>
            <a:r>
              <a:rPr lang="bn-BD" sz="11500" dirty="0" smtClean="0">
                <a:latin typeface="Kalpurush" pitchFamily="2" charset="0"/>
                <a:cs typeface="Kalpurush" pitchFamily="2" charset="0"/>
              </a:rPr>
              <a:t>   </a:t>
            </a:r>
            <a:r>
              <a:rPr lang="bn-BD" sz="9600" dirty="0" smtClean="0">
                <a:latin typeface="Kalpurush" pitchFamily="2" charset="0"/>
                <a:cs typeface="Kalpurush" pitchFamily="2" charset="0"/>
              </a:rPr>
              <a:t>  শিক্ষক পরিচিতি</a:t>
            </a:r>
            <a:endParaRPr lang="en-US" sz="9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>
          <a:xfrm>
            <a:off x="289620" y="1825624"/>
            <a:ext cx="6796980" cy="5032375"/>
          </a:xfrm>
        </p:spPr>
        <p:txBody>
          <a:bodyPr>
            <a:normAutofit fontScale="96429"/>
          </a:bodyPr>
          <a:lstStyle/>
          <a:p>
            <a:pPr marL="0" indent="0"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এ</a:t>
            </a:r>
            <a:r>
              <a:rPr lang="en-US" altLang="zh-CN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zh-CN" altLang="en-US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বি</a:t>
            </a:r>
            <a:r>
              <a:rPr lang="en-US" altLang="zh-CN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zh-CN" altLang="en-US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এম</a:t>
            </a:r>
            <a:r>
              <a:rPr lang="en-US" altLang="zh-CN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zh-CN" altLang="en-US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আবদুল</a:t>
            </a:r>
            <a:r>
              <a:rPr lang="en-US" altLang="zh-CN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zh-CN" altLang="en-US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হাই।</a:t>
            </a:r>
            <a:endParaRPr lang="zh-CN" altLang="en-US" b="1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r>
              <a:rPr lang="zh-CN" altLang="en-US" sz="44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সিনিয়র</a:t>
            </a:r>
            <a:r>
              <a:rPr lang="en-US" altLang="zh-CN" sz="44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zh-CN" altLang="en-US" sz="44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প্রভাষক</a:t>
            </a:r>
            <a:endParaRPr lang="zh-CN" altLang="en-US" b="1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r>
              <a:rPr lang="zh-CN" altLang="en-US" sz="4400" b="1" dirty="0" smtClean="0">
                <a:latin typeface="Kalpurush" pitchFamily="2" charset="0"/>
                <a:cs typeface="Kalpurush" pitchFamily="2" charset="0"/>
              </a:rPr>
              <a:t>খোশবাস</a:t>
            </a:r>
            <a:r>
              <a:rPr lang="en-US" altLang="zh-CN" sz="44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zh-CN" altLang="en-US" sz="4400" b="1" dirty="0" smtClean="0">
                <a:latin typeface="Kalpurush" pitchFamily="2" charset="0"/>
                <a:cs typeface="Kalpurush" pitchFamily="2" charset="0"/>
              </a:rPr>
              <a:t>উচ্চ</a:t>
            </a:r>
            <a:r>
              <a:rPr lang="en-US" altLang="zh-CN" sz="44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zh-CN" altLang="en-US" sz="4400" b="1" dirty="0" smtClean="0">
                <a:latin typeface="Kalpurush" pitchFamily="2" charset="0"/>
                <a:cs typeface="Kalpurush" pitchFamily="2" charset="0"/>
              </a:rPr>
              <a:t>বিদ্যালয়</a:t>
            </a:r>
            <a:r>
              <a:rPr lang="en-US" altLang="zh-CN" sz="44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zh-CN" altLang="en-US" sz="4400" b="1" dirty="0" smtClean="0">
                <a:latin typeface="Kalpurush" pitchFamily="2" charset="0"/>
                <a:cs typeface="Kalpurush" pitchFamily="2" charset="0"/>
              </a:rPr>
              <a:t>ও</a:t>
            </a:r>
            <a:r>
              <a:rPr lang="en-US" altLang="zh-CN" sz="44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zh-CN" altLang="en-US" sz="4400" b="1" dirty="0" smtClean="0">
                <a:latin typeface="Kalpurush" pitchFamily="2" charset="0"/>
                <a:cs typeface="Kalpurush" pitchFamily="2" charset="0"/>
              </a:rPr>
              <a:t>কলেজ।</a:t>
            </a:r>
            <a:endParaRPr lang="zh-CN" altLang="en-US" b="1" dirty="0"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r>
              <a:rPr lang="zh-CN" altLang="en-US" sz="44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বরুড়া</a:t>
            </a:r>
            <a:r>
              <a:rPr lang="en-US" altLang="zh-CN" sz="44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, </a:t>
            </a:r>
            <a:r>
              <a:rPr lang="zh-CN" altLang="en-US" sz="44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কুমিল্লা</a:t>
            </a:r>
            <a:endParaRPr lang="zh-CN" altLang="en-US" b="1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মোবাইল</a:t>
            </a:r>
            <a:r>
              <a:rPr lang="en-US" altLang="zh-CN" sz="4400" b="1" dirty="0" smtClean="0">
                <a:latin typeface="Kalpurush" pitchFamily="2" charset="0"/>
                <a:cs typeface="Kalpurush" pitchFamily="2" charset="0"/>
              </a:rPr>
              <a:t>: </a:t>
            </a:r>
            <a:r>
              <a:rPr lang="zh-CN" altLang="en-US" sz="4400" b="1" dirty="0" smtClean="0">
                <a:latin typeface="Kalpurush" pitchFamily="2" charset="0"/>
                <a:cs typeface="Kalpurush" pitchFamily="2" charset="0"/>
              </a:rPr>
              <a:t>০১৮২২</a:t>
            </a:r>
            <a:r>
              <a:rPr lang="en-US" altLang="zh-CN" sz="4400" b="1" dirty="0" smtClean="0">
                <a:latin typeface="Kalpurush" pitchFamily="2" charset="0"/>
                <a:cs typeface="Kalpurush" pitchFamily="2" charset="0"/>
              </a:rPr>
              <a:t>-</a:t>
            </a:r>
            <a:r>
              <a:rPr lang="zh-CN" altLang="en-US" sz="4400" b="1" dirty="0" smtClean="0">
                <a:latin typeface="Kalpurush" pitchFamily="2" charset="0"/>
                <a:cs typeface="Kalpurush" pitchFamily="2" charset="0"/>
              </a:rPr>
              <a:t>৮১১১৩১</a:t>
            </a:r>
            <a:endParaRPr lang="zh-CN" altLang="en-US" b="1" dirty="0"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r>
              <a:rPr lang="en-US" altLang="zh-CN" sz="44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Email</a:t>
            </a:r>
            <a:r>
              <a:rPr lang="en-US" altLang="zh-CN" sz="4400" b="1" dirty="0" smtClean="0">
                <a:latin typeface="Kalpurush" pitchFamily="2" charset="0"/>
                <a:cs typeface="Kalpurush" pitchFamily="2" charset="0"/>
              </a:rPr>
              <a:t>: </a:t>
            </a:r>
            <a:r>
              <a:rPr lang="en-US" altLang="zh-CN" sz="44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haipmh86</a:t>
            </a:r>
            <a:r>
              <a:rPr lang="en-US" altLang="zh-CN" sz="44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altLang="zh-CN" sz="44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@gmail.com</a:t>
            </a:r>
            <a:endParaRPr lang="zh-CN" altLang="en-US" b="1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600200"/>
            <a:ext cx="31242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8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8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/>
      <p:bldP spid="104862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0" y="457199"/>
            <a:ext cx="12192000" cy="1447801"/>
          </a:xfrm>
        </p:spPr>
        <p:txBody>
          <a:bodyPr>
            <a:normAutofit/>
          </a:bodyPr>
          <a:lstStyle/>
          <a:p>
            <a:r>
              <a:rPr lang="en-US" sz="8800" dirty="0" smtClean="0">
                <a:latin typeface="Kalpurush" pitchFamily="2" charset="0"/>
                <a:cs typeface="Kalpurush" pitchFamily="2" charset="0"/>
              </a:rPr>
              <a:t>           </a:t>
            </a:r>
            <a:r>
              <a:rPr lang="bn-BD" sz="8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8800" dirty="0" err="1" smtClean="0"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sz="8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8800" dirty="0" err="1" smtClean="0">
                <a:latin typeface="Kalpurush" pitchFamily="2" charset="0"/>
                <a:cs typeface="Kalpurush" pitchFamily="2" charset="0"/>
              </a:rPr>
              <a:t>পরিচিতি</a:t>
            </a:r>
            <a:endParaRPr lang="en-US" sz="8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48629" name="Content Placeholder 2"/>
          <p:cNvSpPr>
            <a:spLocks noGrp="1"/>
          </p:cNvSpPr>
          <p:nvPr>
            <p:ph idx="1"/>
          </p:nvPr>
        </p:nvSpPr>
        <p:spPr>
          <a:xfrm>
            <a:off x="228600" y="1985549"/>
            <a:ext cx="7010400" cy="44014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বিষয়</a:t>
            </a:r>
            <a:r>
              <a:rPr lang="en-US" altLang="bn-BD" b="1" dirty="0" smtClean="0">
                <a:latin typeface="Kalpurush" pitchFamily="2" charset="0"/>
                <a:cs typeface="Kalpurush" pitchFamily="2" charset="0"/>
              </a:rPr>
              <a:t>: </a:t>
            </a:r>
            <a:r>
              <a:rPr lang="bn-BD" altLang="en-US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উৎপাদন</a:t>
            </a:r>
            <a:r>
              <a:rPr lang="en-US" altLang="bn-BD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ব্যবস্থাপনা</a:t>
            </a:r>
            <a:r>
              <a:rPr lang="en-US" altLang="bn-BD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ও</a:t>
            </a:r>
            <a:r>
              <a:rPr lang="en-US" altLang="bn-BD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বিপণন</a:t>
            </a:r>
            <a:r>
              <a:rPr lang="en-US" altLang="bn-BD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২য়</a:t>
            </a:r>
            <a:r>
              <a:rPr lang="en-US" altLang="bn-BD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পত্র।</a:t>
            </a:r>
            <a:endParaRPr lang="en-US" b="1" dirty="0" smtClean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r>
              <a:rPr lang="en-US" alt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altLang="en-GB" sz="4000" dirty="0" smtClean="0">
                <a:latin typeface="Kalpurush" pitchFamily="2" charset="0"/>
                <a:cs typeface="Kalpurush" pitchFamily="2" charset="0"/>
              </a:rPr>
              <a:t>       </a:t>
            </a:r>
            <a:r>
              <a:rPr lang="en-GB" altLang="en-US" sz="40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শ্রেণী</a:t>
            </a:r>
            <a:r>
              <a:rPr lang="en-US" altLang="en-GB" sz="4000" dirty="0" smtClean="0">
                <a:latin typeface="Kalpurush" pitchFamily="2" charset="0"/>
                <a:cs typeface="Kalpurush" pitchFamily="2" charset="0"/>
              </a:rPr>
              <a:t>:  </a:t>
            </a:r>
            <a:r>
              <a:rPr lang="en-GB" altLang="en-US" sz="40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একাদশ</a:t>
            </a:r>
            <a:r>
              <a:rPr lang="en-GB" altLang="en-US" sz="4000" dirty="0" smtClean="0">
                <a:latin typeface="Kalpurush" pitchFamily="2" charset="0"/>
                <a:cs typeface="Kalpurush" pitchFamily="2" charset="0"/>
              </a:rPr>
              <a:t>-</a:t>
            </a:r>
            <a:r>
              <a:rPr lang="en-US" altLang="en-GB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0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দ্বাদশ।</a:t>
            </a:r>
            <a:endParaRPr lang="en-US" sz="4000" dirty="0" smtClean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r>
              <a:rPr lang="en-US" alt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altLang="en-GB" sz="4000" dirty="0" smtClean="0">
                <a:latin typeface="Kalpurush" pitchFamily="2" charset="0"/>
                <a:cs typeface="Kalpurush" pitchFamily="2" charset="0"/>
              </a:rPr>
              <a:t>      </a:t>
            </a:r>
            <a:r>
              <a:rPr lang="en-GB" altLang="en-US" sz="4000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অধ্যায়</a:t>
            </a:r>
            <a:r>
              <a:rPr lang="en-US" altLang="en-GB" sz="40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:  </a:t>
            </a:r>
            <a:r>
              <a:rPr lang="en-GB" altLang="en-US" sz="4000" dirty="0" smtClean="0">
                <a:latin typeface="Kalpurush" pitchFamily="2" charset="0"/>
                <a:cs typeface="Kalpurush" pitchFamily="2" charset="0"/>
              </a:rPr>
              <a:t>৬ষ্ঠ</a:t>
            </a:r>
            <a:r>
              <a:rPr lang="en-US" altLang="en-GB" sz="4000" dirty="0" smtClean="0">
                <a:latin typeface="Kalpurush" pitchFamily="2" charset="0"/>
                <a:cs typeface="Kalpurush" pitchFamily="2" charset="0"/>
              </a:rPr>
              <a:t>(</a:t>
            </a:r>
            <a:r>
              <a:rPr lang="en-GB" altLang="en-US" sz="4000" dirty="0" smtClean="0">
                <a:latin typeface="Kalpurush" pitchFamily="2" charset="0"/>
                <a:cs typeface="Kalpurush" pitchFamily="2" charset="0"/>
              </a:rPr>
              <a:t>বন্টন</a:t>
            </a:r>
            <a:r>
              <a:rPr lang="en-US" altLang="en-GB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000" dirty="0" smtClean="0">
                <a:latin typeface="Kalpurush" pitchFamily="2" charset="0"/>
                <a:cs typeface="Kalpurush" pitchFamily="2" charset="0"/>
              </a:rPr>
              <a:t>প্রণালী</a:t>
            </a:r>
            <a:r>
              <a:rPr lang="en-US" altLang="en-GB" sz="4000" dirty="0" smtClean="0">
                <a:latin typeface="Kalpurush" pitchFamily="2" charset="0"/>
                <a:cs typeface="Kalpurush" pitchFamily="2" charset="0"/>
              </a:rPr>
              <a:t>)</a:t>
            </a:r>
            <a:endParaRPr lang="en-US" sz="4000" dirty="0" smtClean="0"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    </a:t>
            </a:r>
            <a:r>
              <a:rPr lang="en-US" altLang="en-US" sz="4000" dirty="0" err="1" smtClean="0">
                <a:solidFill>
                  <a:schemeClr val="accent3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তারিখ</a:t>
            </a:r>
            <a:r>
              <a:rPr lang="en-US" altLang="en-GB" sz="4000" dirty="0" smtClean="0">
                <a:solidFill>
                  <a:schemeClr val="accent3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:  </a:t>
            </a:r>
            <a:endParaRPr lang="en-US" sz="4000" dirty="0" smtClean="0">
              <a:solidFill>
                <a:schemeClr val="accent3">
                  <a:lumMod val="75000"/>
                </a:schemeClr>
              </a:solidFill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r>
              <a:rPr lang="en-US" alt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altLang="en-GB" sz="4000" dirty="0" smtClean="0">
                <a:latin typeface="Kalpurush" pitchFamily="2" charset="0"/>
                <a:cs typeface="Kalpurush" pitchFamily="2" charset="0"/>
              </a:rPr>
              <a:t>        </a:t>
            </a:r>
            <a:endParaRPr lang="en-US" sz="4000" dirty="0" smtClean="0"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endParaRPr lang="en-US" sz="4000" dirty="0" smtClean="0"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4000" dirty="0" smtClean="0">
                <a:latin typeface="Kalpurush" pitchFamily="2" charset="0"/>
                <a:cs typeface="Kalpurush" pitchFamily="2" charset="0"/>
              </a:rPr>
              <a:t>                         </a:t>
            </a:r>
            <a:endParaRPr lang="en-US" sz="4000" dirty="0" smtClean="0"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4000" dirty="0" smtClean="0">
                <a:latin typeface="Kalpurush" pitchFamily="2" charset="0"/>
                <a:cs typeface="Kalpurush" pitchFamily="2" charset="0"/>
              </a:rPr>
              <a:t>                        </a:t>
            </a:r>
            <a:endParaRPr sz="4000"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4000" dirty="0" smtClean="0">
                <a:latin typeface="Kalpurush" pitchFamily="2" charset="0"/>
                <a:cs typeface="Kalpurush" pitchFamily="2" charset="0"/>
              </a:rPr>
              <a:t>                  </a:t>
            </a:r>
            <a:endParaRPr lang="en-US" sz="4000" dirty="0" smtClean="0"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4000" dirty="0" smtClean="0">
                <a:latin typeface="Kalpurush" pitchFamily="2" charset="0"/>
                <a:cs typeface="Kalpurush" pitchFamily="2" charset="0"/>
              </a:rPr>
              <a:t>              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2097168" name="Picture 2097167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1981200"/>
            <a:ext cx="3429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8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/>
      <p:bldP spid="10486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bn-BD" sz="6600" dirty="0" smtClean="0"/>
              <a:t>            </a:t>
            </a:r>
            <a:r>
              <a:rPr lang="bn-BD" sz="5300" dirty="0" smtClean="0"/>
              <a:t>এসো </a:t>
            </a:r>
            <a:r>
              <a:rPr lang="bn-BD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BD" sz="5300" dirty="0" smtClean="0"/>
              <a:t> চিত্রটি দেখি</a:t>
            </a:r>
            <a:endParaRPr lang="en-US" sz="5300" dirty="0"/>
          </a:p>
        </p:txBody>
      </p:sp>
      <p:pic>
        <p:nvPicPr>
          <p:cNvPr id="2097159" name="Content Placeholder 3"/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0" y="1787856"/>
            <a:ext cx="5554189" cy="4809202"/>
          </a:xfrm>
        </p:spPr>
      </p:pic>
      <p:pic>
        <p:nvPicPr>
          <p:cNvPr id="2097160" name="Picture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059606" y="1842447"/>
            <a:ext cx="6132394" cy="4754611"/>
          </a:xfrm>
          <a:prstGeom prst="rect">
            <a:avLst/>
          </a:prstGeom>
        </p:spPr>
      </p:pic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12192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Content Placeholder 2"/>
          <p:cNvSpPr>
            <a:spLocks noGrp="1"/>
          </p:cNvSpPr>
          <p:nvPr>
            <p:ph idx="1"/>
          </p:nvPr>
        </p:nvSpPr>
        <p:spPr>
          <a:xfrm>
            <a:off x="1371600" y="685800"/>
            <a:ext cx="922020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96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আজকের</a:t>
            </a:r>
            <a:r>
              <a:rPr lang="en-US" altLang="en-US" sz="96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altLang="en-US" sz="96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altLang="en-US" sz="96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altLang="en-US" sz="9600" dirty="0" err="1" smtClean="0">
                <a:latin typeface="Kalpurush" pitchFamily="2" charset="0"/>
                <a:cs typeface="Kalpurush" pitchFamily="2" charset="0"/>
              </a:rPr>
              <a:t>পণ্য</a:t>
            </a:r>
            <a:r>
              <a:rPr lang="en-US" altLang="en-GB" sz="9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9600" dirty="0" err="1" smtClean="0">
                <a:latin typeface="Kalpurush" pitchFamily="2" charset="0"/>
                <a:cs typeface="Kalpurush" pitchFamily="2" charset="0"/>
              </a:rPr>
              <a:t>বন্টন</a:t>
            </a:r>
            <a:r>
              <a:rPr lang="en-US" altLang="en-GB" sz="9600" dirty="0" err="1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9600" dirty="0" err="1" smtClean="0">
                <a:latin typeface="Kalpurush" pitchFamily="2" charset="0"/>
                <a:cs typeface="Kalpurush" pitchFamily="2" charset="0"/>
              </a:rPr>
              <a:t>প্রণালী</a:t>
            </a:r>
            <a:endParaRPr lang="en-US" sz="9600" dirty="0">
              <a:latin typeface="Kalpurush" pitchFamily="2" charset="0"/>
              <a:cs typeface="Kalpurush" pitchFamily="2" charset="0"/>
            </a:endParaRPr>
          </a:p>
          <a:p>
            <a:pPr marL="0" indent="0" algn="ctr">
              <a:buNone/>
            </a:pPr>
            <a:r>
              <a:rPr lang="en-US" sz="9800" dirty="0" smtClean="0">
                <a:latin typeface="Kalpurush" pitchFamily="2" charset="0"/>
                <a:cs typeface="Kalpurush" pitchFamily="2" charset="0"/>
              </a:rPr>
              <a:t>                               </a:t>
            </a:r>
            <a:endParaRPr lang="en-US" sz="98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0" y="95536"/>
            <a:ext cx="12192000" cy="1567858"/>
          </a:xfrm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latin typeface="Kalpurush" pitchFamily="2" charset="0"/>
                <a:cs typeface="Kalpurush" pitchFamily="2" charset="0"/>
              </a:rPr>
              <a:t>এই</a:t>
            </a:r>
            <a:r>
              <a:rPr lang="en-US" sz="6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dirty="0" err="1" smtClean="0"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sz="6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dirty="0" err="1" smtClean="0">
                <a:latin typeface="Kalpurush" pitchFamily="2" charset="0"/>
                <a:cs typeface="Kalpurush" pitchFamily="2" charset="0"/>
              </a:rPr>
              <a:t>শেষে</a:t>
            </a:r>
            <a:r>
              <a:rPr lang="en-US" sz="6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dirty="0" err="1" smtClean="0">
                <a:latin typeface="Kalpurush" pitchFamily="2" charset="0"/>
                <a:cs typeface="Kalpurush" pitchFamily="2" charset="0"/>
              </a:rPr>
              <a:t>শিক্ষার্থীরা</a:t>
            </a:r>
            <a:r>
              <a:rPr lang="en-US" sz="6600" dirty="0" smtClean="0">
                <a:latin typeface="Kalpurush" pitchFamily="2" charset="0"/>
                <a:cs typeface="Kalpurush" pitchFamily="2" charset="0"/>
              </a:rPr>
              <a:t>………..</a:t>
            </a:r>
            <a:endParaRPr lang="en-US" sz="6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4863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10911840" cy="4187952"/>
          </a:xfrm>
        </p:spPr>
        <p:txBody>
          <a:bodyPr>
            <a:normAutofit fontScale="97917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১</a:t>
            </a:r>
            <a:r>
              <a:rPr lang="en-US" sz="40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।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বিপণনের</a:t>
            </a:r>
            <a:r>
              <a:rPr lang="en-US" altLang="en-GB" sz="40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বন্টন</a:t>
            </a:r>
            <a:r>
              <a:rPr lang="en-US" altLang="en-GB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প্রণালীর</a:t>
            </a:r>
            <a:r>
              <a:rPr lang="en-US" altLang="en-GB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ধারনা</a:t>
            </a:r>
            <a:r>
              <a:rPr lang="en-US" altLang="en-GB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ব্যাখ্যা</a:t>
            </a:r>
            <a:r>
              <a:rPr lang="en-US" altLang="en-GB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altLang="en-GB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পারবে</a:t>
            </a:r>
            <a:r>
              <a:rPr lang="en-GB" altLang="en-US" sz="4000" b="1" dirty="0" smtClean="0">
                <a:latin typeface="Kalpurush" pitchFamily="2" charset="0"/>
                <a:cs typeface="Kalpurush" pitchFamily="2" charset="0"/>
              </a:rPr>
              <a:t>। </a:t>
            </a:r>
            <a:endParaRPr lang="bn-BD" sz="4000" b="1" dirty="0" smtClean="0"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২।</a:t>
            </a:r>
            <a:r>
              <a:rPr lang="bn-BD" sz="40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altLang="en-GB" sz="4000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000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বন্টন</a:t>
            </a:r>
            <a:r>
              <a:rPr lang="en-US" altLang="en-GB" sz="4000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000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প্রণালীর</a:t>
            </a:r>
            <a:r>
              <a:rPr lang="en-US" altLang="en-GB" sz="4000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000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কর্যাবলি</a:t>
            </a:r>
            <a:r>
              <a:rPr lang="en-US" altLang="en-GB" sz="4000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000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বর্ননা</a:t>
            </a:r>
            <a:r>
              <a:rPr lang="en-US" altLang="en-GB" sz="4000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000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altLang="en-GB" sz="4000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000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পারবে</a:t>
            </a:r>
            <a:r>
              <a:rPr lang="en-US" sz="40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।</a:t>
            </a:r>
            <a:endParaRPr lang="bn-BD" sz="4000" b="1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৩। </a:t>
            </a:r>
            <a:r>
              <a:rPr lang="en-US" sz="40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বণ্টন</a:t>
            </a:r>
            <a:r>
              <a:rPr lang="en-US" sz="40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প্রণালীর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শ্রেণী</a:t>
            </a:r>
            <a:r>
              <a:rPr lang="en-US" sz="40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বিভাগ</a:t>
            </a:r>
            <a:r>
              <a:rPr lang="en-US" sz="40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বর্ণনা</a:t>
            </a:r>
            <a:r>
              <a:rPr lang="en-US" sz="40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sz="40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পারবে</a:t>
            </a:r>
            <a:r>
              <a:rPr lang="en-US" sz="40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। </a:t>
            </a:r>
            <a:endParaRPr lang="bn-BD" sz="4000" b="1" dirty="0" smtClean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4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48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48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/>
      <p:bldP spid="104863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Content Placeholder 2"/>
          <p:cNvSpPr>
            <a:spLocks noGrp="1"/>
          </p:cNvSpPr>
          <p:nvPr>
            <p:ph idx="1"/>
          </p:nvPr>
        </p:nvSpPr>
        <p:spPr>
          <a:xfrm>
            <a:off x="1905000" y="2133600"/>
            <a:ext cx="7086600" cy="10633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BD" altLang="en-US" sz="6600" dirty="0" smtClean="0">
                <a:latin typeface="Kalpurush" pitchFamily="2" charset="0"/>
                <a:cs typeface="Kalpurush" pitchFamily="2" charset="0"/>
              </a:rPr>
              <a:t>বন্টন</a:t>
            </a:r>
            <a:r>
              <a:rPr lang="en-US" altLang="bn-BD" sz="6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sz="6600" dirty="0" smtClean="0">
                <a:latin typeface="Kalpurush" pitchFamily="2" charset="0"/>
                <a:cs typeface="Kalpurush" pitchFamily="2" charset="0"/>
              </a:rPr>
              <a:t>প্রণালী</a:t>
            </a:r>
            <a:r>
              <a:rPr lang="en-US" altLang="bn-BD" sz="6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sz="6600" dirty="0" smtClean="0">
                <a:latin typeface="Kalpurush" pitchFamily="2" charset="0"/>
                <a:cs typeface="Kalpurush" pitchFamily="2" charset="0"/>
              </a:rPr>
              <a:t>কী</a:t>
            </a:r>
            <a:r>
              <a:rPr lang="en-US" altLang="bn-BD" sz="6600" dirty="0" smtClean="0">
                <a:latin typeface="Kalpurush" pitchFamily="2" charset="0"/>
                <a:cs typeface="Kalpurush" pitchFamily="2" charset="0"/>
              </a:rPr>
              <a:t>?</a:t>
            </a:r>
            <a:endParaRPr lang="en-US" sz="6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48636" name="TextBox 1"/>
          <p:cNvSpPr txBox="1"/>
          <p:nvPr/>
        </p:nvSpPr>
        <p:spPr>
          <a:xfrm>
            <a:off x="2133600" y="762000"/>
            <a:ext cx="7001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96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উপস্থাপন</a:t>
            </a:r>
            <a:endParaRPr lang="en-US" sz="96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48637" name="TextBox 3"/>
          <p:cNvSpPr txBox="1"/>
          <p:nvPr/>
        </p:nvSpPr>
        <p:spPr>
          <a:xfrm>
            <a:off x="3357349" y="5486400"/>
            <a:ext cx="5036024" cy="1075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4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5" grpId="0" build="p"/>
      <p:bldP spid="1048636" grpId="0"/>
      <p:bldP spid="10486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2286000" y="457200"/>
            <a:ext cx="6553200" cy="1282889"/>
          </a:xfrm>
        </p:spPr>
        <p:txBody>
          <a:bodyPr>
            <a:noAutofit/>
          </a:bodyPr>
          <a:lstStyle/>
          <a:p>
            <a:r>
              <a:rPr lang="bn-BD" sz="9600" dirty="0" smtClean="0"/>
              <a:t>  সমাধান</a:t>
            </a:r>
            <a:endParaRPr lang="en-US" sz="9600" dirty="0"/>
          </a:p>
        </p:txBody>
      </p:sp>
      <p:sp>
        <p:nvSpPr>
          <p:cNvPr id="1048639" name="TextBox 10"/>
          <p:cNvSpPr txBox="1"/>
          <p:nvPr/>
        </p:nvSpPr>
        <p:spPr>
          <a:xfrm>
            <a:off x="0" y="1600200"/>
            <a:ext cx="118870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.. </a:t>
            </a:r>
            <a:r>
              <a:rPr lang="en-US" altLang="en-US" sz="48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যে</a:t>
            </a:r>
            <a:r>
              <a:rPr lang="en-US" altLang="en-GB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পদ্ধতি</a:t>
            </a:r>
            <a:r>
              <a:rPr lang="en-US" altLang="en-GB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বা</a:t>
            </a:r>
            <a:r>
              <a:rPr lang="en-US" altLang="en-GB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ব্যবস্থার</a:t>
            </a:r>
            <a:r>
              <a:rPr lang="en-US" altLang="en-GB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মাধ্যমে</a:t>
            </a:r>
            <a:r>
              <a:rPr lang="en-US" altLang="en-GB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8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উৎপাদকের</a:t>
            </a:r>
            <a:r>
              <a:rPr lang="en-US" altLang="en-GB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8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উৎপাদিত</a:t>
            </a:r>
            <a:r>
              <a:rPr lang="en-US" altLang="en-GB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 	</a:t>
            </a:r>
            <a:r>
              <a:rPr lang="en-GB" altLang="en-US" sz="48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পণ্য</a:t>
            </a:r>
            <a:r>
              <a:rPr lang="en-US" altLang="en-GB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চূড়ান্ত</a:t>
            </a:r>
            <a:r>
              <a:rPr lang="en-US" altLang="en-GB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ভোক্তা</a:t>
            </a:r>
            <a:r>
              <a:rPr lang="en-US" altLang="en-GB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বা</a:t>
            </a:r>
            <a:r>
              <a:rPr lang="en-US" altLang="en-GB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শিল্প</a:t>
            </a:r>
            <a:r>
              <a:rPr lang="en-US" altLang="en-GB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উদ্যোক্তার</a:t>
            </a:r>
            <a:r>
              <a:rPr lang="en-US" altLang="en-GB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8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কাছে</a:t>
            </a:r>
            <a:r>
              <a:rPr lang="en-US" altLang="en-GB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altLang="en-GB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en-GB" altLang="en-US" sz="48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পৌঁছানো</a:t>
            </a:r>
            <a:r>
              <a:rPr lang="en-US" altLang="en-GB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হয়</a:t>
            </a:r>
            <a:r>
              <a:rPr lang="en-US" altLang="en-GB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তাকে</a:t>
            </a:r>
            <a:r>
              <a:rPr lang="en-US" altLang="en-GB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বন্টন</a:t>
            </a:r>
            <a:r>
              <a:rPr lang="en-US" altLang="en-GB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প্রণালী</a:t>
            </a:r>
            <a:r>
              <a:rPr lang="en-US" altLang="en-GB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বলে।</a:t>
            </a:r>
            <a:r>
              <a:rPr lang="en-US" altLang="en-GB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8" grpId="0"/>
      <p:bldP spid="10486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extBox 4"/>
          <p:cNvSpPr txBox="1"/>
          <p:nvPr/>
        </p:nvSpPr>
        <p:spPr>
          <a:xfrm flipH="1">
            <a:off x="1132762" y="609600"/>
            <a:ext cx="103239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endParaRPr lang="en-US" altLang="bn-BD" sz="2800" smtClean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  <a:p>
            <a:pPr lvl="1" algn="ctr"/>
            <a:r>
              <a:rPr lang="bn-BD" altLang="bn-BD" sz="280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১</a:t>
            </a:r>
            <a:r>
              <a:rPr lang="bn-BD" altLang="bn-BD" sz="2800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।তথ্য</a:t>
            </a:r>
            <a:r>
              <a:rPr lang="en-US" altLang="bn-BD" sz="2800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sz="2800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সরবরাহ</a:t>
            </a:r>
            <a:r>
              <a:rPr lang="bn-BD" altLang="en-US" sz="2800" dirty="0" smtClean="0">
                <a:latin typeface="Kalpurush" pitchFamily="2" charset="0"/>
                <a:cs typeface="Kalpurush" pitchFamily="2" charset="0"/>
              </a:rPr>
              <a:t>।</a:t>
            </a:r>
            <a:endParaRPr lang="en-US" sz="2800" dirty="0" smtClean="0">
              <a:latin typeface="Kalpurush" pitchFamily="2" charset="0"/>
              <a:cs typeface="Kalpurush" pitchFamily="2" charset="0"/>
            </a:endParaRPr>
          </a:p>
          <a:p>
            <a:pPr lvl="1" algn="ctr"/>
            <a:r>
              <a:rPr lang="bn-BD" altLang="en-US" sz="2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২।উপযোগ</a:t>
            </a:r>
            <a:r>
              <a:rPr lang="en-US" altLang="bn-BD" sz="2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sz="2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সৃষ্টি</a:t>
            </a:r>
            <a:r>
              <a:rPr lang="bn-BD" altLang="en-US" sz="2800" dirty="0" smtClean="0">
                <a:latin typeface="Kalpurush" pitchFamily="2" charset="0"/>
                <a:cs typeface="Kalpurush" pitchFamily="2" charset="0"/>
              </a:rPr>
              <a:t>।</a:t>
            </a:r>
            <a:endParaRPr lang="en-US" altLang="en-US" sz="2800" dirty="0" smtClean="0">
              <a:latin typeface="Kalpurush" pitchFamily="2" charset="0"/>
              <a:cs typeface="Kalpurush" pitchFamily="2" charset="0"/>
            </a:endParaRPr>
          </a:p>
          <a:p>
            <a:pPr lvl="1" algn="ctr"/>
            <a:r>
              <a:rPr lang="bn-BD" altLang="en-US" sz="2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৩।</a:t>
            </a:r>
            <a:r>
              <a:rPr lang="en-US" altLang="bn-BD" sz="2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sz="2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প্রসার </a:t>
            </a:r>
            <a:r>
              <a:rPr lang="bn-BD" sz="8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বন্টন</a:t>
            </a:r>
            <a:r>
              <a:rPr lang="en-US" altLang="bn-BD" sz="8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sz="2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প্রণালীর</a:t>
            </a:r>
            <a:r>
              <a:rPr lang="en-US" altLang="bn-BD" sz="2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sz="2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কার্যাবলি</a:t>
            </a:r>
            <a:r>
              <a:rPr lang="en-US" altLang="bn-BD" sz="2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:</a:t>
            </a:r>
            <a:endParaRPr lang="en-US" altLang="bn-BD" sz="28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800" dirty="0" smtClean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bn-BD" altLang="en-US" sz="2800" dirty="0" smtClean="0">
                <a:latin typeface="Kalpurush" pitchFamily="2" charset="0"/>
                <a:cs typeface="Kalpurush" pitchFamily="2" charset="0"/>
              </a:rPr>
              <a:t>৪।পণ্য</a:t>
            </a:r>
            <a:r>
              <a:rPr lang="en-US" altLang="bn-BD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sz="2800" dirty="0" smtClean="0">
                <a:latin typeface="Kalpurush" pitchFamily="2" charset="0"/>
                <a:cs typeface="Kalpurush" pitchFamily="2" charset="0"/>
              </a:rPr>
              <a:t>সহজলভ্য</a:t>
            </a:r>
            <a:r>
              <a:rPr lang="en-US" altLang="bn-BD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sz="2800" dirty="0" smtClean="0">
                <a:latin typeface="Kalpurush" pitchFamily="2" charset="0"/>
                <a:cs typeface="Kalpurush" pitchFamily="2" charset="0"/>
              </a:rPr>
              <a:t>করা।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2800" dirty="0" smtClean="0">
              <a:latin typeface="Kalpurush" pitchFamily="2" charset="0"/>
              <a:cs typeface="Kalpurush" pitchFamily="2" charset="0"/>
            </a:endParaRPr>
          </a:p>
          <a:p>
            <a:r>
              <a:rPr lang="bn-BD" sz="2800" dirty="0" smtClean="0">
                <a:solidFill>
                  <a:schemeClr val="accent3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৮</a:t>
            </a:r>
            <a:r>
              <a:rPr lang="bn-BD" sz="2800" dirty="0" smtClean="0">
                <a:solidFill>
                  <a:schemeClr val="accent3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।</a:t>
            </a:r>
            <a:r>
              <a:rPr lang="en-US" altLang="bn-BD" sz="2800" dirty="0" smtClean="0">
                <a:solidFill>
                  <a:schemeClr val="accent3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sz="2800" dirty="0" smtClean="0">
                <a:solidFill>
                  <a:schemeClr val="accent3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ঝুঁকি</a:t>
            </a:r>
            <a:r>
              <a:rPr lang="en-US" altLang="bn-BD" sz="2800" dirty="0" smtClean="0">
                <a:solidFill>
                  <a:schemeClr val="accent3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sz="2800" dirty="0" smtClean="0">
                <a:solidFill>
                  <a:schemeClr val="accent3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গ্রহন</a:t>
            </a:r>
            <a:r>
              <a:rPr lang="bn-BD" altLang="en-US" sz="2800" dirty="0" smtClean="0">
                <a:latin typeface="Kalpurush" pitchFamily="2" charset="0"/>
                <a:cs typeface="Kalpurush" pitchFamily="2" charset="0"/>
              </a:rPr>
              <a:t>।</a:t>
            </a:r>
            <a:endParaRPr lang="en-US" altLang="en-US" sz="2800" dirty="0" smtClean="0">
              <a:latin typeface="Kalpurush" pitchFamily="2" charset="0"/>
              <a:cs typeface="Kalpurush" pitchFamily="2" charset="0"/>
            </a:endParaRPr>
          </a:p>
          <a:p>
            <a:r>
              <a:rPr lang="bn-BD" altLang="en-US" sz="2800" dirty="0" smtClean="0">
                <a:latin typeface="Kalpurush" pitchFamily="2" charset="0"/>
                <a:cs typeface="Kalpurush" pitchFamily="2" charset="0"/>
              </a:rPr>
              <a:t>৯</a:t>
            </a:r>
            <a:r>
              <a:rPr lang="bn-BD" altLang="en-US" sz="2800" dirty="0" smtClean="0">
                <a:latin typeface="Kalpurush" pitchFamily="2" charset="0"/>
                <a:cs typeface="Kalpurush" pitchFamily="2" charset="0"/>
              </a:rPr>
              <a:t>।যোগাযোগ</a:t>
            </a:r>
            <a:r>
              <a:rPr lang="en-US" altLang="bn-BD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sz="2800" dirty="0" smtClean="0">
                <a:latin typeface="Kalpurush" pitchFamily="2" charset="0"/>
                <a:cs typeface="Kalpurush" pitchFamily="2" charset="0"/>
              </a:rPr>
              <a:t>স্থাপন।</a:t>
            </a:r>
            <a:endParaRPr lang="en-US" sz="2800" dirty="0" smtClean="0">
              <a:latin typeface="Kalpurush" pitchFamily="2" charset="0"/>
              <a:cs typeface="Kalpurush" pitchFamily="2" charset="0"/>
            </a:endParaRPr>
          </a:p>
          <a:p>
            <a:r>
              <a:rPr lang="bn-BD" altLang="en-US" sz="2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১০।</a:t>
            </a:r>
            <a:r>
              <a:rPr lang="en-US" altLang="bn-BD" sz="2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sz="2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সেবা</a:t>
            </a:r>
            <a:r>
              <a:rPr lang="en-US" altLang="bn-BD" sz="2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sz="2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প্রদান।</a:t>
            </a:r>
            <a:endParaRPr lang="en-US" sz="2800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  <a:p>
            <a:pPr lvl="1" algn="ctr"/>
            <a:endParaRPr lang="en-US" sz="2800" dirty="0" smtClean="0">
              <a:latin typeface="Kalpurush" pitchFamily="2" charset="0"/>
              <a:cs typeface="Kalpurush" pitchFamily="2" charset="0"/>
            </a:endParaRPr>
          </a:p>
          <a:p>
            <a:pPr lvl="1"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20400" y="4876800"/>
            <a:ext cx="152400" cy="14935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171</TotalTime>
  <Words>343</Words>
  <PresentationFormat>Custom</PresentationFormat>
  <Paragraphs>103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Aspect</vt:lpstr>
      <vt:lpstr>        স্বাগতম</vt:lpstr>
      <vt:lpstr>     শিক্ষক পরিচিতি</vt:lpstr>
      <vt:lpstr>            পাঠ পরিচিতি</vt:lpstr>
      <vt:lpstr>            এসো আমরা চিত্রটি দেখি</vt:lpstr>
      <vt:lpstr>Slide 5</vt:lpstr>
      <vt:lpstr>   এই পাঠ শেষে শিক্ষার্থীরা………..</vt:lpstr>
      <vt:lpstr>Slide 7</vt:lpstr>
      <vt:lpstr>  সমাধান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স্বাগতম</dc:title>
  <cp:lastModifiedBy>ABM ABDUL HAI</cp:lastModifiedBy>
  <cp:revision>51</cp:revision>
  <dcterms:created xsi:type="dcterms:W3CDTF">2016-11-17T02:43:56Z</dcterms:created>
  <dcterms:modified xsi:type="dcterms:W3CDTF">2020-05-17T11:45:49Z</dcterms:modified>
</cp:coreProperties>
</file>