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18"/>
  </p:notesMasterIdLst>
  <p:sldIdLst>
    <p:sldId id="256" r:id="rId2"/>
    <p:sldId id="279" r:id="rId3"/>
    <p:sldId id="280" r:id="rId4"/>
    <p:sldId id="281" r:id="rId5"/>
    <p:sldId id="297" r:id="rId6"/>
    <p:sldId id="283" r:id="rId7"/>
    <p:sldId id="284" r:id="rId8"/>
    <p:sldId id="285" r:id="rId9"/>
    <p:sldId id="293" r:id="rId10"/>
    <p:sldId id="294" r:id="rId11"/>
    <p:sldId id="289" r:id="rId12"/>
    <p:sldId id="268" r:id="rId13"/>
    <p:sldId id="271" r:id="rId14"/>
    <p:sldId id="290" r:id="rId15"/>
    <p:sldId id="291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d" initials="H" lastIdx="1" clrIdx="0">
    <p:extLst>
      <p:ext uri="{19B8F6BF-5375-455C-9EA6-DF929625EA0E}">
        <p15:presenceInfo xmlns:p15="http://schemas.microsoft.com/office/powerpoint/2012/main" userId="Hami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ABC"/>
    <a:srgbClr val="6666FF"/>
    <a:srgbClr val="FF99FF"/>
    <a:srgbClr val="E6E6E6"/>
    <a:srgbClr val="1BC3D5"/>
    <a:srgbClr val="DFF1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6" autoAdjust="0"/>
    <p:restoredTop sz="97158" autoAdjust="0"/>
  </p:normalViewPr>
  <p:slideViewPr>
    <p:cSldViewPr>
      <p:cViewPr varScale="1">
        <p:scale>
          <a:sx n="69" d="100"/>
          <a:sy n="69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CD15F-8195-41F4-8353-520C2F1C8607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8C7F4-ECAC-4C62-A2CF-6A7FFB63B9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93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বৃত্তের পরিধি পরিমাপের কৌশল দেখিয়ে শিক্ষার্থীদের মনোযোগ সৃষ্টি ও পাঠ উপস্থাপনে সহায়তা করা যেতে পারে।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A4576-281A-4B9B-997C-00DE1876B3A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68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Times New Roman" pitchFamily="18" charset="0"/>
                <a:cs typeface="Times New Roman" pitchFamily="18" charset="0"/>
              </a:rPr>
              <a:t>বিকল্প পদ্ধতিতে</a:t>
            </a:r>
            <a:r>
              <a:rPr lang="bn-IN" baseline="0" dirty="0" smtClean="0">
                <a:latin typeface="Times New Roman" pitchFamily="18" charset="0"/>
                <a:cs typeface="Times New Roman" pitchFamily="18" charset="0"/>
              </a:rPr>
              <a:t> বৃত্তক্ষেত্রের সূত্র গঠন কৌশল বর্ণনা করে পাঠের ধারাবাহিকতা বর্ণনায় সহায়তা করা যেতে পারে।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A4576-281A-4B9B-997C-00DE1876B3A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57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8C7F4-ECAC-4C62-A2CF-6A7FFB63B96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29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AF27-4E7A-47B3-85FB-23CF26104928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68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FA9E-8EE7-481B-BC35-2CC6F5BC3A40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A627-0343-4207-BE83-08F2D68D15BB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1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D685-2C1F-4F97-9263-4DF40A3C1214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9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A429-2DA9-41D5-99F9-BE059AD29937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8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AA53-C44A-4A73-B2ED-FFD15154ADF0}" type="datetime1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1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2F5E-5DB7-490E-8BC6-F1E6BA4CA178}" type="datetime1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3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3DD4-F29B-491C-95E0-D93B041B501A}" type="datetime1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7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52D8-46D1-44D4-8E4C-E8B142833E3F}" type="datetime1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9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CDB8901-6564-407D-A903-7A96A0DE015D}" type="datetime1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3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FB1B-CBC9-4E22-9AF6-01231EC8FAD2}" type="datetime1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6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261C87-D2CE-446F-85DA-BEBCE1EB865A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51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198" y="1066800"/>
            <a:ext cx="4419600" cy="425432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1500198" y="2608442"/>
            <a:ext cx="53816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anose="02000000000000000000" pitchFamily="2" charset="0"/>
                <a:cs typeface="NikoshBAN" panose="02000000000000000000" pitchFamily="2" charset="0"/>
              </a:rPr>
              <a:t>সকলকে স্বাগতম</a:t>
            </a:r>
            <a:endParaRPr lang="en-US" sz="80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6F58-D70D-44F1-B7AA-E4C49059625E}" type="datetime1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7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9600" y="609600"/>
            <a:ext cx="1828806" cy="1828798"/>
            <a:chOff x="2819393" y="3657600"/>
            <a:chExt cx="2743206" cy="2743200"/>
          </a:xfrm>
        </p:grpSpPr>
        <p:sp>
          <p:nvSpPr>
            <p:cNvPr id="3" name="Arc 2"/>
            <p:cNvSpPr/>
            <p:nvPr/>
          </p:nvSpPr>
          <p:spPr>
            <a:xfrm>
              <a:off x="2819396" y="3657600"/>
              <a:ext cx="2743203" cy="2743200"/>
            </a:xfrm>
            <a:prstGeom prst="arc">
              <a:avLst>
                <a:gd name="adj1" fmla="val 16200000"/>
                <a:gd name="adj2" fmla="val 5432689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Arc 3"/>
            <p:cNvSpPr/>
            <p:nvPr/>
          </p:nvSpPr>
          <p:spPr>
            <a:xfrm flipH="1">
              <a:off x="2819393" y="3657600"/>
              <a:ext cx="2743203" cy="2743200"/>
            </a:xfrm>
            <a:prstGeom prst="arc">
              <a:avLst>
                <a:gd name="adj1" fmla="val 16174078"/>
                <a:gd name="adj2" fmla="val 5433647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57150">
              <a:solidFill>
                <a:srgbClr val="FF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1524004" y="2438398"/>
            <a:ext cx="5867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Triangle 30"/>
          <p:cNvSpPr/>
          <p:nvPr/>
        </p:nvSpPr>
        <p:spPr>
          <a:xfrm>
            <a:off x="4457705" y="1523998"/>
            <a:ext cx="2933699" cy="914399"/>
          </a:xfrm>
          <a:prstGeom prst="rtTriangle">
            <a:avLst/>
          </a:prstGeom>
          <a:solidFill>
            <a:srgbClr val="92D050"/>
          </a:solidFill>
          <a:ln w="762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Triangle 32"/>
          <p:cNvSpPr/>
          <p:nvPr/>
        </p:nvSpPr>
        <p:spPr>
          <a:xfrm flipH="1">
            <a:off x="1534888" y="1523998"/>
            <a:ext cx="2933699" cy="914399"/>
          </a:xfrm>
          <a:prstGeom prst="rtTriangle">
            <a:avLst/>
          </a:prstGeom>
          <a:solidFill>
            <a:srgbClr val="92D050"/>
          </a:solidFill>
          <a:ln w="762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c 8"/>
          <p:cNvSpPr/>
          <p:nvPr/>
        </p:nvSpPr>
        <p:spPr>
          <a:xfrm>
            <a:off x="3543301" y="609600"/>
            <a:ext cx="1828804" cy="1828798"/>
          </a:xfrm>
          <a:prstGeom prst="arc">
            <a:avLst>
              <a:gd name="adj1" fmla="val 16200000"/>
              <a:gd name="adj2" fmla="val 5432689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flipH="1">
            <a:off x="3543299" y="609600"/>
            <a:ext cx="1828804" cy="1828798"/>
          </a:xfrm>
          <a:prstGeom prst="arc">
            <a:avLst>
              <a:gd name="adj1" fmla="val 16174078"/>
              <a:gd name="adj2" fmla="val 5433647"/>
            </a:avLst>
          </a:prstGeom>
          <a:solidFill>
            <a:schemeClr val="accent3">
              <a:lumMod val="60000"/>
              <a:lumOff val="40000"/>
            </a:schemeClr>
          </a:solidFill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33" idx="0"/>
            <a:endCxn id="9" idx="2"/>
          </p:cNvCxnSpPr>
          <p:nvPr/>
        </p:nvCxnSpPr>
        <p:spPr>
          <a:xfrm flipH="1">
            <a:off x="4449008" y="1523998"/>
            <a:ext cx="19579" cy="914359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97281" y="3392535"/>
            <a:ext cx="5549438" cy="523220"/>
          </a:xfrm>
          <a:prstGeom prst="rect">
            <a:avLst/>
          </a:prstGeom>
          <a:solidFill>
            <a:srgbClr val="E7FF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বৃত্তক্ষেত্রের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পরিধি=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b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=ত্রিভুজের ভূমির দৈর্ঘ্য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68587" y="1627234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444306" y="4040148"/>
                <a:ext cx="6009403" cy="2170851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2800" dirty="0" smtClean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বৃত্তক্ষেত্রের ক্ষেত্রফল = ত্রিভুজক্ষেত্রের ক্ষেত্রফল</a:t>
                </a:r>
              </a:p>
              <a:p>
                <a:pPr algn="ctr"/>
                <a:r>
                  <a:rPr lang="bn-IN" sz="28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dirty="0" smtClean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               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0" smtClean="0">
                            <a:solidFill>
                              <a:srgbClr val="0070C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b="0" i="0" smtClean="0">
                            <a:solidFill>
                              <a:srgbClr val="0070C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cs typeface="NikoshBAN" pitchFamily="2" charset="0"/>
                      </a:rPr>
                      <m:t>×</m:t>
                    </m:r>
                    <m:r>
                      <m:rPr>
                        <m:nor/>
                      </m:rPr>
                      <a:rPr lang="bn-IN" sz="2800" b="0" i="0" smtClean="0">
                        <a:solidFill>
                          <a:srgbClr val="0070C0"/>
                        </a:solidFill>
                        <a:latin typeface="Cambria Math"/>
                        <a:cs typeface="NikoshBAN" pitchFamily="2" charset="0"/>
                      </a:rPr>
                      <m:t>ভূ</m:t>
                    </m:r>
                    <m:r>
                      <m:rPr>
                        <m:nor/>
                      </m:rPr>
                      <a:rPr lang="bn-IN" sz="2800" dirty="0">
                        <a:solidFill>
                          <a:srgbClr val="0070C0"/>
                        </a:solidFill>
                        <a:latin typeface="NikoshBAN" pitchFamily="2" charset="0"/>
                        <a:cs typeface="NikoshBAN" pitchFamily="2" charset="0"/>
                      </a:rPr>
                      <m:t>মির</m:t>
                    </m:r>
                    <m:r>
                      <a:rPr lang="bn-IN" sz="28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NikoshBAN" pitchFamily="2" charset="0"/>
                      </a:rPr>
                      <m:t> </m:t>
                    </m:r>
                    <m:r>
                      <a:rPr lang="bn-IN" sz="2800" b="0" i="1" smtClean="0">
                        <a:solidFill>
                          <a:srgbClr val="0070C0"/>
                        </a:solidFill>
                        <a:latin typeface="Cambria Math"/>
                        <a:cs typeface="NikoshBAN" pitchFamily="2" charset="0"/>
                      </a:rPr>
                      <m:t>দৈর্ঘ্য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cs typeface="NikoshBAN" pitchFamily="2" charset="0"/>
                      </a:rPr>
                      <m:t>×</m:t>
                    </m:r>
                    <m:r>
                      <m:rPr>
                        <m:nor/>
                      </m:rPr>
                      <a:rPr lang="bn-IN" sz="2800" dirty="0">
                        <a:solidFill>
                          <a:srgbClr val="0070C0"/>
                        </a:solidFill>
                        <a:latin typeface="NikoshBAN" pitchFamily="2" charset="0"/>
                        <a:cs typeface="NikoshBAN" pitchFamily="2" charset="0"/>
                      </a:rPr>
                      <m:t>উচ্চতা</m:t>
                    </m:r>
                  </m:oMath>
                </a14:m>
                <a:endParaRPr lang="bn-IN" sz="28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IN" sz="2800" dirty="0" smtClean="0">
                    <a:solidFill>
                      <a:srgbClr val="0070C0"/>
                    </a:solidFill>
                    <a:cs typeface="NikoshBAN" pitchFamily="2" charset="0"/>
                  </a:rPr>
                  <a:t> 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bn-IN" sz="2800" dirty="0">
                        <a:solidFill>
                          <a:srgbClr val="0070C0"/>
                        </a:solidFill>
                        <a:latin typeface="NikoshBAN" pitchFamily="2" charset="0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bn-IN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>
                            <a:solidFill>
                              <a:srgbClr val="0070C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>
                            <a:solidFill>
                              <a:srgbClr val="0070C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800" dirty="0">
                        <a:solidFill>
                          <a:srgbClr val="0070C0"/>
                        </a:solidFill>
                        <a:latin typeface="Times New Roman"/>
                        <a:cs typeface="Times New Roman"/>
                        <a:sym typeface="Symbol"/>
                      </a:rPr>
                      <m:t>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m:t>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r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m:t>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m:t>r</m:t>
                    </m:r>
                  </m:oMath>
                </a14:m>
                <a:endParaRPr lang="bn-IN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pPr algn="ctr"/>
                <a:r>
                  <a:rPr lang="bn-IN" sz="2800" dirty="0" smtClean="0">
                    <a:solidFill>
                      <a:srgbClr val="0070C0"/>
                    </a:solidFill>
                    <a:cs typeface="NikoshBAN" pitchFamily="2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bn-IN" sz="28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NikoshBAN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bn-IN" sz="2800" dirty="0">
                        <a:solidFill>
                          <a:srgbClr val="0070C0"/>
                        </a:solidFill>
                        <a:latin typeface="NikoshBAN" pitchFamily="2" charset="0"/>
                        <a:cs typeface="NikoshBAN" pitchFamily="2" charset="0"/>
                      </a:rPr>
                      <m:t>=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m:t>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m:t>r</m:t>
                    </m:r>
                    <m:r>
                      <m:rPr>
                        <m:nor/>
                      </m:rPr>
                      <a:rPr lang="en-US" sz="2800" baseline="30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m:t>2</m:t>
                    </m:r>
                  </m:oMath>
                </a14:m>
                <a:r>
                  <a:rPr lang="bn-IN" sz="28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8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 একক</a:t>
                </a:r>
                <a:endParaRPr lang="en-US" sz="28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306" y="4040148"/>
                <a:ext cx="6009403" cy="2170851"/>
              </a:xfrm>
              <a:prstGeom prst="rect">
                <a:avLst/>
              </a:prstGeom>
              <a:blipFill>
                <a:blip r:embed="rId3"/>
                <a:stretch>
                  <a:fillRect l="-101" t="-2809" b="-7303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797281" y="2716011"/>
            <a:ext cx="5549438" cy="52322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বৃত্তক্ষেত্রের ব্যাসার্ধ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b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=ত্রিভুজের উচ্চতা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9602" y="609600"/>
            <a:ext cx="1828802" cy="1828798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733F-1D25-494C-BD7B-BE5CA9D963D0}" type="datetime1">
              <a:rPr lang="en-US" smtClean="0"/>
              <a:t>9/3/2020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2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7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63333 -2.22222E-6 " pathEditMode="relative" rAng="0" ptsTypes="AA">
                                      <p:cBhvr>
                                        <p:cTn id="20" dur="7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63333 -2.22222E-6 " pathEditMode="relative" rAng="0" ptsTypes="AA">
                                      <p:cBhvr>
                                        <p:cTn id="25" dur="7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333 -2.22222E-6 L 0.31666 -2.22222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9" grpId="0" animBg="1"/>
      <p:bldP spid="9" grpId="1" animBg="1"/>
      <p:bldP spid="10" grpId="0" animBg="1"/>
      <p:bldP spid="10" grpId="1" animBg="1"/>
      <p:bldP spid="36" grpId="0" animBg="1"/>
      <p:bldP spid="37" grpId="0"/>
      <p:bldP spid="15" grpId="0" animBg="1"/>
      <p:bldP spid="5" grpId="0" animBg="1"/>
      <p:bldP spid="5" grpId="1" animBg="1"/>
      <p:bldP spid="5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392668"/>
            <a:ext cx="5575158" cy="1077218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চিত্রে, একটি বৃত্তাকার মাঠে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বাহিরের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চারিদিকে সমান প্রশস্থের একটি রাস্তা আছে।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791200" y="685800"/>
            <a:ext cx="2514599" cy="2462692"/>
            <a:chOff x="4343400" y="1219200"/>
            <a:chExt cx="4648200" cy="4648200"/>
          </a:xfrm>
        </p:grpSpPr>
        <p:sp>
          <p:nvSpPr>
            <p:cNvPr id="2" name="Oval 1"/>
            <p:cNvSpPr/>
            <p:nvPr/>
          </p:nvSpPr>
          <p:spPr>
            <a:xfrm>
              <a:off x="4731283" y="1623640"/>
              <a:ext cx="3878847" cy="385460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Donut 2"/>
            <p:cNvSpPr/>
            <p:nvPr/>
          </p:nvSpPr>
          <p:spPr>
            <a:xfrm>
              <a:off x="4343400" y="1219200"/>
              <a:ext cx="4648200" cy="4648200"/>
            </a:xfrm>
            <a:prstGeom prst="donut">
              <a:avLst>
                <a:gd name="adj" fmla="val 1102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6663690" y="3548696"/>
              <a:ext cx="1828800" cy="212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722512" y="3496089"/>
              <a:ext cx="1946439" cy="871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৭</a:t>
              </a:r>
              <a:r>
                <a:rPr lang="bn-BD" sz="24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মিটার</a:t>
              </a:r>
              <a:endPara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7679303">
              <a:off x="6045497" y="1896693"/>
              <a:ext cx="1711735" cy="853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৯</a:t>
              </a:r>
              <a:r>
                <a:rPr lang="bn-BD" sz="24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মিটার</a:t>
              </a:r>
              <a:endPara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7764" y="3598898"/>
            <a:ext cx="8839200" cy="1384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মাঠের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ব্যাস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নির্ণয় কর।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মাঠের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ক্ষেত্রফল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নির্ণয় কর।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গ) প্রতি মিটার ১৭ টাকা হিসেবে রাস্তার দুইপাশে বেড়া দিতে কত খরচ হবে?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7050515" y="799054"/>
            <a:ext cx="523449" cy="1150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32652" y="2747058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B2E5-9B3D-4B21-AFEE-040070B3D124}" type="datetime1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0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nnector 2"/>
          <p:cNvSpPr/>
          <p:nvPr/>
        </p:nvSpPr>
        <p:spPr>
          <a:xfrm>
            <a:off x="2935710" y="762000"/>
            <a:ext cx="3359658" cy="3352800"/>
          </a:xfrm>
          <a:prstGeom prst="flowChartConnecto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77066" y="2409026"/>
            <a:ext cx="1650844" cy="130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06686" y="2032371"/>
            <a:ext cx="71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ব্যাসার্ধ</a:t>
            </a:r>
            <a:endParaRPr lang="en-US" sz="2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4534" y="2161848"/>
            <a:ext cx="344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cxnSp>
        <p:nvCxnSpPr>
          <p:cNvPr id="11" name="Straight Arrow Connector 10"/>
          <p:cNvCxnSpPr>
            <a:stCxn id="3" idx="3"/>
            <a:endCxn id="3" idx="7"/>
          </p:cNvCxnSpPr>
          <p:nvPr/>
        </p:nvCxnSpPr>
        <p:spPr>
          <a:xfrm flipV="1">
            <a:off x="3427721" y="1253006"/>
            <a:ext cx="2375636" cy="2370788"/>
          </a:xfrm>
          <a:prstGeom prst="straightConnector1">
            <a:avLst/>
          </a:prstGeom>
          <a:ln w="38100">
            <a:solidFill>
              <a:srgbClr val="E60ABC"/>
            </a:solidFill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75315" y="3521540"/>
            <a:ext cx="365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51456" y="933177"/>
            <a:ext cx="351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10266" y="2270013"/>
            <a:ext cx="680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E60ABC"/>
                </a:solidFill>
                <a:latin typeface="NikoshBAN" pitchFamily="2" charset="0"/>
                <a:cs typeface="NikoshBAN" pitchFamily="2" charset="0"/>
              </a:rPr>
              <a:t>ব্যাস</a:t>
            </a:r>
            <a:endParaRPr lang="en-US" sz="2400" dirty="0">
              <a:solidFill>
                <a:srgbClr val="E60AB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95971" y="1253006"/>
            <a:ext cx="797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পরিধি</a:t>
            </a:r>
            <a:endParaRPr lang="en-US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16020" y="1546738"/>
            <a:ext cx="235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8920" y="4396763"/>
                <a:ext cx="8314199" cy="1692771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ব্যাসার্ধ</a:t>
                </a:r>
                <a:r>
                  <a:rPr lang="bn-IN" sz="2400" dirty="0">
                    <a:ea typeface="Cambria Math" panose="02040503050406030204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bn-IN" sz="2400" dirty="0">
                    <a:latin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OA</a:t>
                </a:r>
                <a:r>
                  <a:rPr lang="bn-IN" sz="2400" dirty="0">
                    <a:ea typeface="Cambria Math" panose="02040503050406030204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bn-IN" sz="2400" dirty="0">
                    <a:latin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OB</a:t>
                </a:r>
                <a:r>
                  <a:rPr lang="bn-IN" sz="2400" dirty="0">
                    <a:ea typeface="Cambria Math" panose="02040503050406030204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bn-IN" sz="2400" dirty="0">
                    <a:latin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OC   </a:t>
                </a:r>
                <a:r>
                  <a:rPr lang="bn-BD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এবং </a:t>
                </a:r>
                <a:r>
                  <a:rPr lang="bn-IN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ব্যাস </a:t>
                </a:r>
                <a14:m>
                  <m:oMath xmlns:m="http://schemas.openxmlformats.org/officeDocument/2006/math">
                    <m:r>
                      <a:rPr lang="bn-IN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BC</a:t>
                </a:r>
                <a:r>
                  <a:rPr lang="bn-IN" sz="2400" dirty="0">
                    <a:ea typeface="Cambria Math" panose="02040503050406030204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bn-IN" sz="2400" dirty="0">
                    <a:latin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OB+OC</a:t>
                </a:r>
                <a:endParaRPr lang="bn-IN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bn-IN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bn-IN" sz="2400" dirty="0">
                    <a:latin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OA+OA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bn-IN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bn-IN" sz="2400" dirty="0" smtClean="0">
                    <a:solidFill>
                      <a:schemeClr val="tx1"/>
                    </a:solidFill>
                    <a:latin typeface="NikoshBAN" panose="02000000000000000000" pitchFamily="2" charset="0"/>
                  </a:rPr>
                  <a:t> 2</a:t>
                </a:r>
                <a:r>
                  <a: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OA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                                </a:t>
                </a:r>
                <a:r>
                  <a:rPr lang="bn-IN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∴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ব্যাস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bn-IN" sz="2800" dirty="0">
                    <a:solidFill>
                      <a:schemeClr val="tx1"/>
                    </a:solidFill>
                    <a:latin typeface="NikoshBAN" panose="02000000000000000000" pitchFamily="2" charset="0"/>
                  </a:rPr>
                  <a:t> 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</a:rPr>
                  <a:t>2</a:t>
                </a:r>
                <a14:m>
                  <m:oMath xmlns:m="http://schemas.openxmlformats.org/officeDocument/2006/math">
                    <m:r>
                      <a:rPr lang="bn-IN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bn-IN" sz="28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ব্যাসার্ধ</a:t>
                </a:r>
                <a:endPara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920" y="4396763"/>
                <a:ext cx="8314199" cy="1692771"/>
              </a:xfrm>
              <a:prstGeom prst="rect">
                <a:avLst/>
              </a:prstGeom>
              <a:blipFill>
                <a:blip r:embed="rId3"/>
                <a:stretch>
                  <a:fillRect l="-1173" t="-3957" b="-6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 flipH="1">
            <a:off x="4600866" y="2392681"/>
            <a:ext cx="58927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7" name="TextBox 26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বৃত্তের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ব্যাস ও ব্যাসার্ধের মধ্যে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সম্পর্ক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A864-3464-4DF9-ADA4-D7B0A59BD38C}" type="datetime1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  <p:bldP spid="12" grpId="0"/>
      <p:bldP spid="13" grpId="0"/>
      <p:bldP spid="14" grpId="0"/>
      <p:bldP spid="24" grpId="0"/>
      <p:bldP spid="25" grpId="0"/>
      <p:bldP spid="2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7184"/>
            <a:ext cx="91440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কাজঃ</a:t>
            </a:r>
            <a:r>
              <a:rPr lang="bn-BD" sz="24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 ৫-১০ জন শিক্ষার্থী</a:t>
            </a:r>
            <a:r>
              <a:rPr lang="bn-BD" sz="24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2400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494649" y="1676400"/>
            <a:ext cx="1905000" cy="19812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>
            <a:stCxn id="3" idx="2"/>
            <a:endCxn id="3" idx="6"/>
          </p:cNvCxnSpPr>
          <p:nvPr/>
        </p:nvCxnSpPr>
        <p:spPr>
          <a:xfrm>
            <a:off x="3494649" y="2667000"/>
            <a:ext cx="1905000" cy="0"/>
          </a:xfrm>
          <a:prstGeom prst="line">
            <a:avLst/>
          </a:prstGeom>
          <a:ln w="28575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3" idx="5"/>
          </p:cNvCxnSpPr>
          <p:nvPr/>
        </p:nvCxnSpPr>
        <p:spPr>
          <a:xfrm>
            <a:off x="4456651" y="2678774"/>
            <a:ext cx="664017" cy="68868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05425" y="2205337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17403" y="240539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02952" y="2362651"/>
            <a:ext cx="38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1" y="930519"/>
            <a:ext cx="815340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প্রমান কর যে বৃত্তের ব্যাসই বৃহত্তম জ্যা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Connector 14"/>
          <p:cNvCxnSpPr>
            <a:endCxn id="3" idx="3"/>
          </p:cNvCxnSpPr>
          <p:nvPr/>
        </p:nvCxnSpPr>
        <p:spPr>
          <a:xfrm flipH="1">
            <a:off x="3773630" y="2657651"/>
            <a:ext cx="683021" cy="70980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73630" y="3360533"/>
            <a:ext cx="1366042" cy="692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39672" y="3152721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96604" y="3141382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3401" y="3733228"/>
                <a:ext cx="8229598" cy="25545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0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বিশেষ নির্বচনঃ 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 করি, 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O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কেন্দ্রবিশিষ্ট 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ABCD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 বৃত্ত। 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ব্যাস </a:t>
                </a:r>
                <a:r>
                  <a:rPr lang="bn-IN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 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CD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ব্যাস </a:t>
                </a:r>
                <a:r>
                  <a:rPr lang="bn-IN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ভিন্ন 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যেকোনো </a:t>
                </a:r>
                <a:r>
                  <a:rPr lang="bn-IN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 জ্যা। প্রমাণ করতে হবে যে, 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&gt;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CD</a:t>
                </a:r>
                <a:endParaRPr lang="bn-IN" sz="2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bn-IN" sz="20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অঙ্কনঃ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O,C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এবং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O,D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যোগ করি।</a:t>
                </a:r>
              </a:p>
              <a:p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bn-IN" sz="20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প্রমাণঃ 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OA=OB=OC=OD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[একই বৃত্তের ব্যাসার্ধ] </a:t>
                </a:r>
                <a:endParaRPr lang="en-US" sz="2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এখন </a:t>
                </a:r>
                <a:r>
                  <a:rPr lang="bn-IN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bn-IN" sz="20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OCD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bn-IN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এ</m:t>
                    </m:r>
                  </m:oMath>
                </a14:m>
                <a:r>
                  <a:rPr lang="bn-IN" sz="2000" b="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,</a:t>
                </a:r>
              </a:p>
              <a:p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OC+OD 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&gt;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CD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endParaRPr lang="en-US" sz="2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বা,  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OA+OB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&gt;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CD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endParaRPr lang="en-US" sz="2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অর্থাৎ,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AB 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&gt;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CD</a:t>
                </a:r>
                <a:endParaRPr lang="en-US" sz="2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1" y="3733228"/>
                <a:ext cx="8229598" cy="2554545"/>
              </a:xfrm>
              <a:prstGeom prst="rect">
                <a:avLst/>
              </a:prstGeom>
              <a:blipFill>
                <a:blip r:embed="rId2"/>
                <a:stretch>
                  <a:fillRect l="-815" t="-1193" b="-3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F704-C9AD-4491-A348-EA5BDF5D39D0}" type="datetime1">
              <a:rPr lang="en-US" smtClean="0"/>
              <a:t>9/3/2020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7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6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6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/>
      <p:bldP spid="10" grpId="0"/>
      <p:bldP spid="11" grpId="0"/>
      <p:bldP spid="4" grpId="0" animBg="1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1178" y="1219200"/>
            <a:ext cx="6685021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১। বৃত্তের পরিধি কী?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1179" y="1851972"/>
            <a:ext cx="668502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২। বৃত্তের ক্ষেত্রফল নির্ণয়ের সূত্র কী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11179" y="2451819"/>
                <a:ext cx="6685020" cy="633571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IN" sz="2800" dirty="0">
                    <a:latin typeface="NikoshBAN" pitchFamily="2" charset="0"/>
                    <a:cs typeface="NikoshBAN" pitchFamily="2" charset="0"/>
                    <a:sym typeface="Symbol"/>
                  </a:rPr>
                  <a:t>3।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m:t></m:t>
                    </m:r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(পাই)এর মান 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কত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?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179" y="2451819"/>
                <a:ext cx="6685020" cy="633571"/>
              </a:xfrm>
              <a:prstGeom prst="rect">
                <a:avLst/>
              </a:prstGeom>
              <a:blipFill>
                <a:blip r:embed="rId2"/>
                <a:stretch>
                  <a:fillRect l="-1916" b="-2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90600" y="3162017"/>
            <a:ext cx="6705599" cy="52322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৪। বৃত্তের ব্যাসার্ধ ও ব্যাসের সম্পর্ক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1179" y="3761864"/>
            <a:ext cx="6685020" cy="523220"/>
          </a:xfrm>
          <a:prstGeom prst="rect">
            <a:avLst/>
          </a:prstGeom>
          <a:solidFill>
            <a:srgbClr val="6666FF"/>
          </a:solidFill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৫।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বৃত্তের উপচাপ বলতে কী বুঝ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B5F7-57A6-4340-B5E0-EA84F4902F57}" type="datetime1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3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4" grpId="0" animBg="1"/>
      <p:bldP spid="6" grpId="0" animBg="1"/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972" y="914400"/>
            <a:ext cx="8472055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৮</a:t>
            </a:r>
            <a:r>
              <a:rPr lang="bn-BD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০০মিটার</a:t>
            </a:r>
            <a:r>
              <a:rPr lang="bn-IN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দৌড়</a:t>
            </a:r>
            <a:r>
              <a:rPr lang="bn-IN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bn-IN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যোগিতায়</a:t>
            </a:r>
            <a:r>
              <a:rPr lang="bn-IN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১০</a:t>
            </a:r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চক্কর</a:t>
            </a:r>
            <a:r>
              <a:rPr lang="bn-IN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bn-IN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lang="bn-IN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বে </a:t>
            </a:r>
            <a:r>
              <a:rPr lang="bn-IN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এমন একটি </a:t>
            </a:r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বৃত্তাকার</a:t>
            </a:r>
            <a:r>
              <a:rPr lang="bn-IN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ট্র্যাক</a:t>
            </a:r>
            <a:r>
              <a:rPr lang="bn-IN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bn-IN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করা </a:t>
            </a:r>
            <a:r>
              <a:rPr lang="bn-IN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হল।</a:t>
            </a:r>
            <a:r>
              <a:rPr lang="bn-BD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35971" y="2590800"/>
            <a:ext cx="8472055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বৃত্তাকার ট্র্যাকের পরিধি নির্ণয় কর।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বৃত্তাকার ট্র্যাকের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নির্ণয় কর।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 বর্গমিটার ২৫০.০০ টাকা হিসেবে বৃত্তাকার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ট্র্যাকের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চতুর্দিকে ১মিটার চওড়া রাস্তা তৈরিতে মোট কত খরচ হবে?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3F59-3D30-4E5E-A6CA-9E06DD3F5A15}" type="datetime1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579" y="533400"/>
            <a:ext cx="5926195" cy="548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391552" y="2794337"/>
            <a:ext cx="5726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সকলকে অনেক ধন্যবাদ</a:t>
            </a:r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1F7A-9702-41A4-AE8D-B9381CFEEACA}" type="datetime1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20B1-3C91-46C5-883B-32DD231EFEFE}" type="datetime1">
              <a:rPr lang="en-US" smtClean="0"/>
              <a:t>9/3/2020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7062" y="380067"/>
            <a:ext cx="7849176" cy="995362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627062" y="1446007"/>
            <a:ext cx="3868738" cy="587375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4294967295"/>
          </p:nvPr>
        </p:nvSpPr>
        <p:spPr>
          <a:xfrm>
            <a:off x="627062" y="2103961"/>
            <a:ext cx="3868738" cy="3500437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মোহাম্মদ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হামিদুর রহমান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সিনিয়র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শিক্ষক(গণিত ও বিজ্ঞান)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এম.এসসি,(প্রথম শ্রেণি)বি.এড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ঘাটাইল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সরকারি উচ্চ বিদ্যালয়।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ঘাটাইল,টাঙ্গাইল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625830" y="1446007"/>
            <a:ext cx="3887787" cy="587375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646613" y="2088174"/>
            <a:ext cx="3887787" cy="3500437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শ্রেণি- অষ্টম </a:t>
            </a:r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বিষয়-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অধ্যায়-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পাঠের বিষয়- বৃত্ত</a:t>
            </a:r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সময়- ৫০মিনিট</a:t>
            </a:r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তারিখ-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03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09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-২০20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062" y="2245118"/>
            <a:ext cx="1104507" cy="105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16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800134c.jpg"/>
          <p:cNvPicPr>
            <a:picLocks noChangeAspect="1"/>
          </p:cNvPicPr>
          <p:nvPr/>
        </p:nvPicPr>
        <p:blipFill>
          <a:blip r:embed="rId2"/>
          <a:srcRect l="3125" t="22966" r="3125" b="20114"/>
          <a:stretch>
            <a:fillRect/>
          </a:stretch>
        </p:blipFill>
        <p:spPr>
          <a:xfrm>
            <a:off x="282388" y="685800"/>
            <a:ext cx="4061012" cy="2057400"/>
          </a:xfrm>
          <a:prstGeom prst="rect">
            <a:avLst/>
          </a:prstGeom>
        </p:spPr>
      </p:pic>
      <p:pic>
        <p:nvPicPr>
          <p:cNvPr id="6" name="Picture 5" descr="2000px-Compact_disc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3057" y="3524977"/>
            <a:ext cx="2026006" cy="2026006"/>
          </a:xfrm>
          <a:prstGeom prst="rect">
            <a:avLst/>
          </a:prstGeom>
        </p:spPr>
      </p:pic>
      <p:pic>
        <p:nvPicPr>
          <p:cNvPr id="7" name="Picture 6" descr="compass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6949" y="614513"/>
            <a:ext cx="2133600" cy="22250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ছবিগুলো লক্ষ কর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3057" y="2780897"/>
            <a:ext cx="1880868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চুড়ি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9349" y="2779271"/>
            <a:ext cx="19812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দিকদর্শন যন্ত্র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69" y="5702572"/>
            <a:ext cx="1776731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সিডি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14655" y="5627162"/>
            <a:ext cx="2133600" cy="584775"/>
          </a:xfrm>
          <a:prstGeom prst="rect">
            <a:avLst/>
          </a:prstGeom>
          <a:solidFill>
            <a:srgbClr val="E60AB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বৃত্তাকার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524977"/>
            <a:ext cx="1981200" cy="1981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711" y="3591288"/>
            <a:ext cx="1848577" cy="184857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743855" y="5649370"/>
            <a:ext cx="1656289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ঘড়ি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7356" y="5626527"/>
            <a:ext cx="3886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গুলো দেখতে কি রূপ?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DB39-7605-478A-BEA8-2C67EC8356A6}" type="datetime1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2" grpId="1" animBg="1"/>
      <p:bldP spid="16" grpId="0" animBg="1"/>
      <p:bldP spid="16" grpId="1" animBg="1"/>
      <p:bldP spid="17" grpId="0" animBg="1"/>
      <p:bldP spid="17" grpId="1" animBg="1"/>
      <p:bldP spid="13" grpId="0" animBg="1"/>
      <p:bldP spid="19" grpId="0" animBg="1"/>
      <p:bldP spid="19" grpId="1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Oval 1"/>
          <p:cNvSpPr/>
          <p:nvPr/>
        </p:nvSpPr>
        <p:spPr>
          <a:xfrm>
            <a:off x="2393357" y="1295400"/>
            <a:ext cx="4038600" cy="3886200"/>
          </a:xfrm>
          <a:prstGeom prst="ellipse">
            <a:avLst/>
          </a:prstGeom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9900" dirty="0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83BC-26C9-4DEE-A7C0-030F3D744073}" type="datetime1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ctr"/>
            <a:r>
              <a:rPr lang="bn-BD" sz="4800" u="sng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u="sng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26" y="1116010"/>
            <a:ext cx="8756073" cy="4625980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 শেষে শিক্ষার্থীরা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</a:t>
            </a:r>
            <a:endParaRPr lang="bn-IN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1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বৃত্ত ও বৃত্তক্ষেত্র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বৃত্তের জ্যা</a:t>
            </a: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চাপ</a:t>
            </a: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অর্ধচাপ ও উপচাপ 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বৃত্তে নির্দেশ করতে পারবে।</a:t>
            </a:r>
            <a:endParaRPr lang="bn-IN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পাই (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Symbol"/>
              </a:rPr>
              <a:t>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এর ধারণা ব্যাখ্যা করতে পারবে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বৃত্তাকার ক্ষেত্রের ক্ষেত্রফল নির্ণয়ের সূত্র গঠন করতে পারবে।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Symbol"/>
              </a:rPr>
              <a:t>5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Symbol"/>
              </a:rPr>
              <a:t>। </a:t>
            </a: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Symbol"/>
              </a:rPr>
              <a:t>বৃত্তের ক্ষেত্রফল সংক্রান্ত সমস্যার সমাধান করতে পারবে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Symbol"/>
              </a:rPr>
              <a:t>।</a:t>
            </a:r>
            <a:endParaRPr lang="bn-BD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6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as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বৃত্তের ব্যাসার্ধ,ব্যাস ও পরিধি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 মধ্যে</a:t>
            </a:r>
            <a:r>
              <a:rPr lang="as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সম্প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র্ক স্থাপন</a:t>
            </a:r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bn-BD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408226" y="6019341"/>
            <a:ext cx="684132" cy="365125"/>
          </a:xfrm>
        </p:spPr>
        <p:txBody>
          <a:bodyPr/>
          <a:lstStyle/>
          <a:p>
            <a:fld id="{567E5F10-175F-4C6A-A644-D84BB335E303}" type="datetime1">
              <a:rPr lang="en-US" smtClean="0"/>
              <a:t>9/3/2020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84313" y="6429597"/>
            <a:ext cx="4622973" cy="365125"/>
          </a:xfrm>
        </p:spPr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62800" y="6466254"/>
            <a:ext cx="984019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609600" y="6466253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606A2D-8BF8-42D3-B2AA-0D1669AF7F61}" type="datetime1">
              <a:rPr lang="en-US" smtClean="0"/>
              <a:pPr/>
              <a:t>9/3/2020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3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3400" y="1066800"/>
            <a:ext cx="3733800" cy="3733800"/>
          </a:xfrm>
          <a:prstGeom prst="ellipse">
            <a:avLst/>
          </a:prstGeom>
          <a:noFill/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68504" y="1066800"/>
            <a:ext cx="3657600" cy="3702978"/>
          </a:xfrm>
          <a:prstGeom prst="ellipse">
            <a:avLst/>
          </a:prstGeom>
          <a:solidFill>
            <a:srgbClr val="FFFF00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358825"/>
            <a:ext cx="2895600" cy="584775"/>
          </a:xfrm>
          <a:prstGeom prst="rect">
            <a:avLst/>
          </a:prstGeom>
          <a:solidFill>
            <a:schemeClr val="accent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বৃত্ত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5334000"/>
            <a:ext cx="2895600" cy="584775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বৃত্তক্ষেত্র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A2D-8BF8-42D3-B2AA-0D1669AF7F61}" type="datetime1">
              <a:rPr lang="en-US" smtClean="0"/>
              <a:t>9/3/2020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5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0.45452 -2.96296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3400" y="1066800"/>
            <a:ext cx="3733800" cy="37338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724400" y="1112178"/>
            <a:ext cx="3657600" cy="365760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358825"/>
            <a:ext cx="2895600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বৃত্ত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5334000"/>
            <a:ext cx="2895600" cy="584775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বৃত্তক্ষেত্র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600200" y="1929825"/>
            <a:ext cx="914400" cy="962389"/>
            <a:chOff x="1600200" y="1929825"/>
            <a:chExt cx="914400" cy="962389"/>
          </a:xfrm>
        </p:grpSpPr>
        <p:sp>
          <p:nvSpPr>
            <p:cNvPr id="11" name="TextBox 10"/>
            <p:cNvSpPr txBox="1"/>
            <p:nvPr/>
          </p:nvSpPr>
          <p:spPr>
            <a:xfrm>
              <a:off x="1600200" y="1929825"/>
              <a:ext cx="914400" cy="584775"/>
            </a:xfrm>
            <a:prstGeom prst="rect">
              <a:avLst/>
            </a:prstGeom>
            <a:no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কেন্দ্র </a:t>
              </a:r>
              <a:endPara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16200000" flipH="1">
              <a:off x="1950452" y="2464817"/>
              <a:ext cx="606213" cy="248581"/>
            </a:xfrm>
            <a:prstGeom prst="straightConnector1">
              <a:avLst/>
            </a:prstGeom>
            <a:ln w="28575">
              <a:solidFill>
                <a:srgbClr val="00B0F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>
            <a:off x="2402377" y="2954177"/>
            <a:ext cx="18288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80844" y="2414539"/>
            <a:ext cx="1066800" cy="584775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ব্যাসার্ধ </a:t>
            </a:r>
            <a:endParaRPr lang="en-US" sz="32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556259" y="2953383"/>
            <a:ext cx="36576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567690" y="2971801"/>
            <a:ext cx="3657601" cy="737174"/>
            <a:chOff x="567690" y="2971801"/>
            <a:chExt cx="3657601" cy="737174"/>
          </a:xfrm>
        </p:grpSpPr>
        <p:sp>
          <p:nvSpPr>
            <p:cNvPr id="26" name="Left Brace 25"/>
            <p:cNvSpPr/>
            <p:nvPr/>
          </p:nvSpPr>
          <p:spPr>
            <a:xfrm rot="16200000">
              <a:off x="2205991" y="1333500"/>
              <a:ext cx="381000" cy="3657601"/>
            </a:xfrm>
            <a:prstGeom prst="leftBrac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71600" y="3124200"/>
              <a:ext cx="838200" cy="584775"/>
            </a:xfrm>
            <a:prstGeom prst="rect">
              <a:avLst/>
            </a:prstGeom>
            <a:no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ব্যাস </a:t>
              </a:r>
              <a:endPara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1032510" y="4191000"/>
            <a:ext cx="2743200" cy="1588"/>
          </a:xfrm>
          <a:prstGeom prst="line">
            <a:avLst/>
          </a:prstGeom>
          <a:ln w="38100">
            <a:solidFill>
              <a:srgbClr val="E60A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81200" y="4114800"/>
            <a:ext cx="762000" cy="584775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E60ABC"/>
                </a:solidFill>
                <a:latin typeface="NikoshBAN" pitchFamily="2" charset="0"/>
                <a:cs typeface="NikoshBAN" pitchFamily="2" charset="0"/>
              </a:rPr>
              <a:t>জ্যা </a:t>
            </a:r>
            <a:endParaRPr lang="en-US" sz="3200" dirty="0">
              <a:solidFill>
                <a:srgbClr val="E60AB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362200" y="2892214"/>
            <a:ext cx="45719" cy="7958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9A0-9892-4B1E-B602-1C4F59A940FC}" type="datetime1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578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Picture4.png"/>
          <p:cNvPicPr>
            <a:picLocks noChangeAspect="1"/>
          </p:cNvPicPr>
          <p:nvPr/>
        </p:nvPicPr>
        <p:blipFill>
          <a:blip r:embed="rId2"/>
          <a:srcRect t="70539"/>
          <a:stretch>
            <a:fillRect/>
          </a:stretch>
        </p:blipFill>
        <p:spPr>
          <a:xfrm>
            <a:off x="5029200" y="4596825"/>
            <a:ext cx="3882831" cy="1145727"/>
          </a:xfrm>
          <a:prstGeom prst="rect">
            <a:avLst/>
          </a:prstGeom>
        </p:spPr>
      </p:pic>
      <p:pic>
        <p:nvPicPr>
          <p:cNvPr id="24" name="Picture 23" descr="Picture4.png"/>
          <p:cNvPicPr>
            <a:picLocks noChangeAspect="1"/>
          </p:cNvPicPr>
          <p:nvPr/>
        </p:nvPicPr>
        <p:blipFill>
          <a:blip r:embed="rId2"/>
          <a:srcRect b="29167"/>
          <a:stretch>
            <a:fillRect/>
          </a:stretch>
        </p:blipFill>
        <p:spPr>
          <a:xfrm>
            <a:off x="5029199" y="1863531"/>
            <a:ext cx="3882831" cy="2754630"/>
          </a:xfrm>
          <a:prstGeom prst="rect">
            <a:avLst/>
          </a:prstGeom>
          <a:ln>
            <a:noFill/>
          </a:ln>
        </p:spPr>
      </p:pic>
      <p:sp>
        <p:nvSpPr>
          <p:cNvPr id="26" name="TextBox 25"/>
          <p:cNvSpPr txBox="1"/>
          <p:nvPr/>
        </p:nvSpPr>
        <p:spPr>
          <a:xfrm>
            <a:off x="1901190" y="5791200"/>
            <a:ext cx="1200150" cy="584775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অর্ধ</a:t>
            </a:r>
            <a:r>
              <a:rPr lang="bn-BD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চাপ </a:t>
            </a:r>
            <a:endParaRPr lang="en-US" sz="32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24600" y="5663625"/>
            <a:ext cx="1066800" cy="584775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উপ</a:t>
            </a:r>
            <a:r>
              <a:rPr lang="bn-BD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চাপ </a:t>
            </a:r>
            <a:endParaRPr lang="en-US" sz="32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0800" y="634425"/>
            <a:ext cx="1200150" cy="584775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অধি</a:t>
            </a:r>
            <a:r>
              <a:rPr lang="bn-BD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চাপ </a:t>
            </a:r>
            <a:endParaRPr lang="en-US" sz="32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9" name="Picture 28" descr="Picture4.png"/>
          <p:cNvPicPr>
            <a:picLocks noChangeAspect="1"/>
          </p:cNvPicPr>
          <p:nvPr/>
        </p:nvPicPr>
        <p:blipFill>
          <a:blip r:embed="rId2"/>
          <a:srcRect b="50329"/>
          <a:stretch>
            <a:fillRect/>
          </a:stretch>
        </p:blipFill>
        <p:spPr>
          <a:xfrm>
            <a:off x="533400" y="1828800"/>
            <a:ext cx="3882831" cy="1931670"/>
          </a:xfrm>
          <a:prstGeom prst="rect">
            <a:avLst/>
          </a:prstGeom>
        </p:spPr>
      </p:pic>
      <p:pic>
        <p:nvPicPr>
          <p:cNvPr id="30" name="Picture 29" descr="Picture4.png"/>
          <p:cNvPicPr>
            <a:picLocks noChangeAspect="1"/>
          </p:cNvPicPr>
          <p:nvPr/>
        </p:nvPicPr>
        <p:blipFill>
          <a:blip r:embed="rId2"/>
          <a:srcRect t="49055"/>
          <a:stretch>
            <a:fillRect/>
          </a:stretch>
        </p:blipFill>
        <p:spPr>
          <a:xfrm>
            <a:off x="533400" y="3760470"/>
            <a:ext cx="3882831" cy="19812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1905000" y="634425"/>
            <a:ext cx="1200150" cy="584775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অর্ধ</a:t>
            </a:r>
            <a:r>
              <a:rPr lang="bn-BD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চাপ </a:t>
            </a:r>
            <a:endParaRPr lang="en-US" sz="32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595-ED0B-4F47-A415-F616695D1998}" type="datetime1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9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59259E-6 L 2.77778E-7 -0.096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3.61111E-6 -0.1006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199" y="1219200"/>
            <a:ext cx="1872343" cy="1828800"/>
          </a:xfrm>
          <a:prstGeom prst="ellipse">
            <a:avLst/>
          </a:prstGeom>
          <a:solidFill>
            <a:srgbClr val="00FFFF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643743" y="1219200"/>
            <a:ext cx="1828800" cy="1828800"/>
          </a:xfrm>
          <a:prstGeom prst="ellipse">
            <a:avLst/>
          </a:prstGeom>
          <a:noFill/>
          <a:ln w="762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1219200"/>
            <a:ext cx="579120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2"/>
          </p:cNvCxnSpPr>
          <p:nvPr/>
        </p:nvCxnSpPr>
        <p:spPr>
          <a:xfrm>
            <a:off x="1643743" y="2133600"/>
            <a:ext cx="18288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47257" y="1219200"/>
            <a:ext cx="10886" cy="914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00626" y="1240772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22cm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51788" y="2144202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7cm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7700" y="3263881"/>
                <a:ext cx="7848600" cy="2855333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বৃত্তের পরিধি 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ও </a:t>
                </a:r>
                <a:r>
                  <a:rPr lang="bn-IN" sz="2800" dirty="0" smtClean="0">
                    <a:latin typeface="Times New Roman" pitchFamily="18" charset="0"/>
                    <a:cs typeface="NikoshBAN" pitchFamily="2" charset="0"/>
                  </a:rPr>
                  <a:t>বৃত্তের ব্যাসের অনুপাত</a:t>
                </a:r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,</a:t>
                </a:r>
                <a:r>
                  <a:rPr lang="bn-IN" sz="28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 </a:t>
                </a:r>
                <a:r>
                  <a:rPr lang="bn-IN" sz="2800" dirty="0" smtClean="0">
                    <a:latin typeface="Times New Roman" pitchFamily="18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bn-BD" sz="2800" dirty="0" smtClean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পরিধি</m:t>
                        </m:r>
                        <m:r>
                          <m:rPr>
                            <m:nor/>
                          </m:rPr>
                          <a:rPr lang="en-US" sz="2800" dirty="0" smtClean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latin typeface="Cambria Math" panose="02040503050406030204" pitchFamily="18" charset="0"/>
                            <a:cs typeface="NikoshBAN" pitchFamily="2" charset="0"/>
                          </a:rPr>
                          <m:t> </m:t>
                        </m:r>
                        <m:r>
                          <a:rPr lang="bn-IN" sz="2800" b="0" i="1" dirty="0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  <m:t>ব্যাস</m:t>
                        </m:r>
                      </m:den>
                    </m:f>
                  </m:oMath>
                </a14:m>
                <a:r>
                  <a:rPr lang="bn-IN" sz="28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</a:p>
              <a:p>
                <a:r>
                  <a:rPr lang="bn-IN" sz="2800" dirty="0" smtClean="0">
                    <a:latin typeface="Times New Roman" pitchFamily="18" charset="0"/>
                    <a:ea typeface="Cambria Math"/>
                    <a:cs typeface="NikoshBAN" pitchFamily="2" charset="0"/>
                  </a:rPr>
                  <a:t>                                         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 panose="02040503050406030204" pitchFamily="18" charset="0"/>
                            <a:ea typeface="Cambria Math"/>
                          </a:rPr>
                          <m:t>22 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 panose="02040503050406030204" pitchFamily="18" charset="0"/>
                            <a:ea typeface="Cambria Math"/>
                          </a:rPr>
                          <m:t>cm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dirty="0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  <m:t> 7 </m:t>
                        </m:r>
                        <m:r>
                          <m:rPr>
                            <m:nor/>
                          </m:rPr>
                          <a:rPr lang="en-US" sz="2800" b="0" i="0" dirty="0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  <m:t>cm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                                                    </a:t>
                </a:r>
                <a:r>
                  <a:rPr lang="bn-IN" sz="2800" dirty="0" smtClean="0">
                    <a:latin typeface="Times New Roman" pitchFamily="18" charset="0"/>
                    <a:cs typeface="NikoshBAN" pitchFamily="2" charset="0"/>
                  </a:rPr>
                  <a:t>= </a:t>
                </a:r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3.1428</a:t>
                </a: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                                             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  <a:sym typeface="Symbol"/>
                      </a:rPr>
                      <m:t>∴</m:t>
                    </m:r>
                  </m:oMath>
                </a14:m>
                <a:r>
                  <a:rPr lang="bn-IN" sz="28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  3.14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3263881"/>
                <a:ext cx="7848600" cy="2855333"/>
              </a:xfrm>
              <a:prstGeom prst="rect">
                <a:avLst/>
              </a:prstGeom>
              <a:blipFill>
                <a:blip r:embed="rId3"/>
                <a:stretch>
                  <a:fillRect l="-1553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5FA3-5355-488C-B65E-E213949A351E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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মান নির্ণয়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99108" y="685800"/>
                <a:ext cx="162897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bn-IN" sz="2800" dirty="0">
                          <a:latin typeface="NikoshBAN" pitchFamily="2" charset="0"/>
                          <a:cs typeface="NikoshBAN" pitchFamily="2" charset="0"/>
                        </a:rPr>
                        <m:t>বৃত্তের</m:t>
                      </m:r>
                      <m:r>
                        <m:rPr>
                          <m:nor/>
                        </m:rPr>
                        <a:rPr lang="bn-IN" sz="2800" b="0" i="0" dirty="0" smtClean="0">
                          <a:latin typeface="NikoshBAN" pitchFamily="2" charset="0"/>
                          <a:cs typeface="NikoshBAN" pitchFamily="2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m:t>পরিধি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108" y="685800"/>
                <a:ext cx="162897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625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3" dur="6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6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16" grpId="0"/>
      <p:bldP spid="17" grpId="0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1002</TotalTime>
  <Words>575</Words>
  <Application>Microsoft Office PowerPoint</Application>
  <PresentationFormat>On-screen Show (4:3)</PresentationFormat>
  <Paragraphs>164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Calibri</vt:lpstr>
      <vt:lpstr>Calibri Light</vt:lpstr>
      <vt:lpstr>Cambria Math</vt:lpstr>
      <vt:lpstr>NikoshBAN</vt:lpstr>
      <vt:lpstr>Symbol</vt:lpstr>
      <vt:lpstr>Times New Roman</vt:lpstr>
      <vt:lpstr>Vrinda</vt:lpstr>
      <vt:lpstr>Wingdings</vt:lpstr>
      <vt:lpstr>Retrospect</vt:lpstr>
      <vt:lpstr>PowerPoint Presentation</vt:lpstr>
      <vt:lpstr>পরিচিতি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HAMID</dc:creator>
  <cp:lastModifiedBy>HAMID</cp:lastModifiedBy>
  <cp:revision>193</cp:revision>
  <dcterms:created xsi:type="dcterms:W3CDTF">2006-08-16T00:00:00Z</dcterms:created>
  <dcterms:modified xsi:type="dcterms:W3CDTF">2020-09-03T16:56:38Z</dcterms:modified>
</cp:coreProperties>
</file>