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9" r:id="rId6"/>
  </p:sldMasterIdLst>
  <p:notesMasterIdLst>
    <p:notesMasterId r:id="rId33"/>
  </p:notesMasterIdLst>
  <p:sldIdLst>
    <p:sldId id="277" r:id="rId7"/>
    <p:sldId id="278" r:id="rId8"/>
    <p:sldId id="279" r:id="rId9"/>
    <p:sldId id="280" r:id="rId10"/>
    <p:sldId id="281" r:id="rId11"/>
    <p:sldId id="266" r:id="rId12"/>
    <p:sldId id="256" r:id="rId13"/>
    <p:sldId id="267" r:id="rId14"/>
    <p:sldId id="257" r:id="rId15"/>
    <p:sldId id="268" r:id="rId16"/>
    <p:sldId id="258" r:id="rId17"/>
    <p:sldId id="269" r:id="rId18"/>
    <p:sldId id="259" r:id="rId19"/>
    <p:sldId id="270" r:id="rId20"/>
    <p:sldId id="260" r:id="rId21"/>
    <p:sldId id="271" r:id="rId22"/>
    <p:sldId id="261" r:id="rId23"/>
    <p:sldId id="272" r:id="rId24"/>
    <p:sldId id="262" r:id="rId25"/>
    <p:sldId id="273" r:id="rId26"/>
    <p:sldId id="263" r:id="rId27"/>
    <p:sldId id="274" r:id="rId28"/>
    <p:sldId id="264" r:id="rId29"/>
    <p:sldId id="275" r:id="rId30"/>
    <p:sldId id="265" r:id="rId31"/>
    <p:sldId id="282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8" d="100"/>
          <a:sy n="78" d="100"/>
        </p:scale>
        <p:origin x="3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viewProps" Target="view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2CDE98-1D52-4E60-B19B-D9A91547BDF4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2933F-7B5B-4E55-81AC-70A657C10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014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Welcome slide.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3B743-76B1-42A1-A3FE-368769FCA7C6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803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Aim of this lesson.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AE552E-55D0-4223-9635-88447A69949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887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Ending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40A8-556E-4EBF-A602-B4518828F7A5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07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37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894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746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3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40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70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54173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83460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3pPr>
            <a:lvl4pPr marL="1625190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216692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70865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325038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7921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433384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4521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812925"/>
            <a:ext cx="8128000" cy="5130800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45600" y="1812925"/>
            <a:ext cx="8128000" cy="5130800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46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3421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989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4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794"/>
            </a:lvl1pPr>
            <a:lvl2pPr>
              <a:defRPr sz="3353"/>
            </a:lvl2pPr>
            <a:lvl3pPr>
              <a:defRPr sz="2824"/>
            </a:lvl3pPr>
            <a:lvl4pPr>
              <a:defRPr sz="2382"/>
            </a:lvl4pPr>
            <a:lvl5pPr>
              <a:defRPr sz="2382"/>
            </a:lvl5pPr>
            <a:lvl6pPr>
              <a:defRPr sz="2382"/>
            </a:lvl6pPr>
            <a:lvl7pPr>
              <a:defRPr sz="2382"/>
            </a:lvl7pPr>
            <a:lvl8pPr>
              <a:defRPr sz="2382"/>
            </a:lvl8pPr>
            <a:lvl9pPr>
              <a:defRPr sz="23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456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42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94"/>
            </a:lvl1pPr>
            <a:lvl2pPr marL="541730" indent="0">
              <a:buNone/>
              <a:defRPr sz="3353"/>
            </a:lvl2pPr>
            <a:lvl3pPr marL="1083460" indent="0">
              <a:buNone/>
              <a:defRPr sz="2824"/>
            </a:lvl3pPr>
            <a:lvl4pPr marL="1625190" indent="0">
              <a:buNone/>
              <a:defRPr sz="2382"/>
            </a:lvl4pPr>
            <a:lvl5pPr marL="2166921" indent="0">
              <a:buNone/>
              <a:defRPr sz="2382"/>
            </a:lvl5pPr>
            <a:lvl6pPr marL="2708651" indent="0">
              <a:buNone/>
              <a:defRPr sz="2382"/>
            </a:lvl6pPr>
            <a:lvl7pPr marL="3250381" indent="0">
              <a:buNone/>
              <a:defRPr sz="2382"/>
            </a:lvl7pPr>
            <a:lvl8pPr marL="3792111" indent="0">
              <a:buNone/>
              <a:defRPr sz="2382"/>
            </a:lvl8pPr>
            <a:lvl9pPr marL="4333841" indent="0">
              <a:buNone/>
              <a:defRPr sz="238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533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842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311150"/>
            <a:ext cx="4114800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311150"/>
            <a:ext cx="12141200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798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639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0242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4800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4881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48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2607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08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6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68A2391-5D31-497A-995B-119877EFD948}" type="slidenum">
              <a:rPr lang="en-US" smtClean="0">
                <a:solidFill>
                  <a:srgbClr val="434342"/>
                </a:solidFill>
              </a:rPr>
              <a:pPr/>
              <a:t>‹#›</a:t>
            </a:fld>
            <a:endParaRPr lang="en-US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17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26696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762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263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1329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27294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9618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3376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1330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265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85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929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06063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908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020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58881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659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4597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9615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46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64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4047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0449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177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92133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26221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940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395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5650A5-7F21-45A9-A99B-2E045BBB1C5D}" type="slidenum">
              <a:rPr lang="he-I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086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1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3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66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0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0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921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338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33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106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76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382">
                <a:solidFill>
                  <a:schemeClr val="tx1">
                    <a:tint val="75000"/>
                  </a:schemeClr>
                </a:solidFill>
              </a:defRPr>
            </a:lvl1pPr>
            <a:lvl2pPr marL="541730" indent="0">
              <a:buNone/>
              <a:defRPr sz="2118">
                <a:solidFill>
                  <a:schemeClr val="tx1">
                    <a:tint val="75000"/>
                  </a:schemeClr>
                </a:solidFill>
              </a:defRPr>
            </a:lvl2pPr>
            <a:lvl3pPr marL="1083460" indent="0">
              <a:buNone/>
              <a:defRPr sz="1853">
                <a:solidFill>
                  <a:schemeClr val="tx1">
                    <a:tint val="75000"/>
                  </a:schemeClr>
                </a:solidFill>
              </a:defRPr>
            </a:lvl3pPr>
            <a:lvl4pPr marL="1625190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4pPr>
            <a:lvl5pPr marL="216692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5pPr>
            <a:lvl6pPr marL="270865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6pPr>
            <a:lvl7pPr marL="325038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7pPr>
            <a:lvl8pPr marL="379211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8pPr>
            <a:lvl9pPr marL="4333841" indent="0">
              <a:buNone/>
              <a:defRPr sz="16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39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402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353"/>
            </a:lvl1pPr>
            <a:lvl2pPr>
              <a:defRPr sz="2824"/>
            </a:lvl2pPr>
            <a:lvl3pPr>
              <a:defRPr sz="2382"/>
            </a:lvl3pPr>
            <a:lvl4pPr>
              <a:defRPr sz="2118"/>
            </a:lvl4pPr>
            <a:lvl5pPr>
              <a:defRPr sz="2118"/>
            </a:lvl5pPr>
            <a:lvl6pPr>
              <a:defRPr sz="2118"/>
            </a:lvl6pPr>
            <a:lvl7pPr>
              <a:defRPr sz="2118"/>
            </a:lvl7pPr>
            <a:lvl8pPr>
              <a:defRPr sz="2118"/>
            </a:lvl8pPr>
            <a:lvl9pPr>
              <a:defRPr sz="211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38003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24" b="1"/>
            </a:lvl1pPr>
            <a:lvl2pPr marL="541730" indent="0">
              <a:buNone/>
              <a:defRPr sz="2382" b="1"/>
            </a:lvl2pPr>
            <a:lvl3pPr marL="1083460" indent="0">
              <a:buNone/>
              <a:defRPr sz="2118" b="1"/>
            </a:lvl3pPr>
            <a:lvl4pPr marL="1625190" indent="0">
              <a:buNone/>
              <a:defRPr sz="1853" b="1"/>
            </a:lvl4pPr>
            <a:lvl5pPr marL="2166921" indent="0">
              <a:buNone/>
              <a:defRPr sz="1853" b="1"/>
            </a:lvl5pPr>
            <a:lvl6pPr marL="2708651" indent="0">
              <a:buNone/>
              <a:defRPr sz="1853" b="1"/>
            </a:lvl6pPr>
            <a:lvl7pPr marL="3250381" indent="0">
              <a:buNone/>
              <a:defRPr sz="1853" b="1"/>
            </a:lvl7pPr>
            <a:lvl8pPr marL="3792111" indent="0">
              <a:buNone/>
              <a:defRPr sz="1853" b="1"/>
            </a:lvl8pPr>
            <a:lvl9pPr marL="4333841" indent="0">
              <a:buNone/>
              <a:defRPr sz="185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4" cy="3951288"/>
          </a:xfrm>
        </p:spPr>
        <p:txBody>
          <a:bodyPr/>
          <a:lstStyle>
            <a:lvl1pPr>
              <a:defRPr sz="2824"/>
            </a:lvl1pPr>
            <a:lvl2pPr>
              <a:defRPr sz="2382"/>
            </a:lvl2pPr>
            <a:lvl3pPr>
              <a:defRPr sz="2118"/>
            </a:lvl3pPr>
            <a:lvl4pPr>
              <a:defRPr sz="1853"/>
            </a:lvl4pPr>
            <a:lvl5pPr>
              <a:defRPr sz="1853"/>
            </a:lvl5pPr>
            <a:lvl6pPr>
              <a:defRPr sz="1853"/>
            </a:lvl6pPr>
            <a:lvl7pPr>
              <a:defRPr sz="1853"/>
            </a:lvl7pPr>
            <a:lvl8pPr>
              <a:defRPr sz="1853"/>
            </a:lvl8pPr>
            <a:lvl9pPr>
              <a:defRPr sz="185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194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45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25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0"/>
            <a:ext cx="6815667" cy="5853113"/>
          </a:xfrm>
        </p:spPr>
        <p:txBody>
          <a:bodyPr/>
          <a:lstStyle>
            <a:lvl1pPr>
              <a:defRPr sz="3794"/>
            </a:lvl1pPr>
            <a:lvl2pPr>
              <a:defRPr sz="3353"/>
            </a:lvl2pPr>
            <a:lvl3pPr>
              <a:defRPr sz="2824"/>
            </a:lvl3pPr>
            <a:lvl4pPr>
              <a:defRPr sz="2382"/>
            </a:lvl4pPr>
            <a:lvl5pPr>
              <a:defRPr sz="2382"/>
            </a:lvl5pPr>
            <a:lvl6pPr>
              <a:defRPr sz="2382"/>
            </a:lvl6pPr>
            <a:lvl7pPr>
              <a:defRPr sz="2382"/>
            </a:lvl7pPr>
            <a:lvl8pPr>
              <a:defRPr sz="2382"/>
            </a:lvl8pPr>
            <a:lvl9pPr>
              <a:defRPr sz="238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0"/>
            <a:ext cx="4011084" cy="4691063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2985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382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794"/>
            </a:lvl1pPr>
            <a:lvl2pPr marL="541730" indent="0">
              <a:buNone/>
              <a:defRPr sz="3353"/>
            </a:lvl2pPr>
            <a:lvl3pPr marL="1083460" indent="0">
              <a:buNone/>
              <a:defRPr sz="2824"/>
            </a:lvl3pPr>
            <a:lvl4pPr marL="1625190" indent="0">
              <a:buNone/>
              <a:defRPr sz="2382"/>
            </a:lvl4pPr>
            <a:lvl5pPr marL="2166921" indent="0">
              <a:buNone/>
              <a:defRPr sz="2382"/>
            </a:lvl5pPr>
            <a:lvl6pPr marL="2708651" indent="0">
              <a:buNone/>
              <a:defRPr sz="2382"/>
            </a:lvl6pPr>
            <a:lvl7pPr marL="3250381" indent="0">
              <a:buNone/>
              <a:defRPr sz="2382"/>
            </a:lvl7pPr>
            <a:lvl8pPr marL="3792111" indent="0">
              <a:buNone/>
              <a:defRPr sz="2382"/>
            </a:lvl8pPr>
            <a:lvl9pPr marL="4333841" indent="0">
              <a:buNone/>
              <a:defRPr sz="238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77"/>
            </a:lvl1pPr>
            <a:lvl2pPr marL="541730" indent="0">
              <a:buNone/>
              <a:defRPr sz="1412"/>
            </a:lvl2pPr>
            <a:lvl3pPr marL="1083460" indent="0">
              <a:buNone/>
              <a:defRPr sz="1147"/>
            </a:lvl3pPr>
            <a:lvl4pPr marL="1625190" indent="0">
              <a:buNone/>
              <a:defRPr sz="1059"/>
            </a:lvl4pPr>
            <a:lvl5pPr marL="2166921" indent="0">
              <a:buNone/>
              <a:defRPr sz="1059"/>
            </a:lvl5pPr>
            <a:lvl6pPr marL="2708651" indent="0">
              <a:buNone/>
              <a:defRPr sz="1059"/>
            </a:lvl6pPr>
            <a:lvl7pPr marL="3250381" indent="0">
              <a:buNone/>
              <a:defRPr sz="1059"/>
            </a:lvl7pPr>
            <a:lvl8pPr marL="3792111" indent="0">
              <a:buNone/>
              <a:defRPr sz="1059"/>
            </a:lvl8pPr>
            <a:lvl9pPr marL="4333841" indent="0">
              <a:buNone/>
              <a:defRPr sz="105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4012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480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66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7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504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889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D633D-C5D2-4B20-A206-77090F8A83EE}" type="datetimeFigureOut">
              <a:rPr lang="en-US" smtClean="0"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247527-80A5-436F-A802-AF4C503B4A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13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C70935F2-0182-480B-B969-F14FB9C54BB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12347E55-078B-4A78-9626-74D35CD642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574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83460" rtl="0" eaLnBrk="1" latinLnBrk="0" hangingPunct="1">
        <a:spcBef>
          <a:spcPct val="0"/>
        </a:spcBef>
        <a:buNone/>
        <a:defRPr sz="52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298" indent="-406298" algn="l" defTabSz="1083460" rtl="0" eaLnBrk="1" latinLnBrk="0" hangingPunct="1">
        <a:spcBef>
          <a:spcPct val="20000"/>
        </a:spcBef>
        <a:buFont typeface="Arial" pitchFamily="34" charset="0"/>
        <a:buChar char="•"/>
        <a:defRPr sz="3794" kern="1200">
          <a:solidFill>
            <a:schemeClr val="tx1"/>
          </a:solidFill>
          <a:latin typeface="+mn-lt"/>
          <a:ea typeface="+mn-ea"/>
          <a:cs typeface="+mn-cs"/>
        </a:defRPr>
      </a:lvl1pPr>
      <a:lvl2pPr marL="880311" indent="-338581" algn="l" defTabSz="1083460" rtl="0" eaLnBrk="1" latinLnBrk="0" hangingPunct="1">
        <a:spcBef>
          <a:spcPct val="20000"/>
        </a:spcBef>
        <a:buFont typeface="Arial" pitchFamily="34" charset="0"/>
        <a:buChar char="–"/>
        <a:defRPr sz="3353" kern="1200">
          <a:solidFill>
            <a:schemeClr val="tx1"/>
          </a:solidFill>
          <a:latin typeface="+mn-lt"/>
          <a:ea typeface="+mn-ea"/>
          <a:cs typeface="+mn-cs"/>
        </a:defRPr>
      </a:lvl2pPr>
      <a:lvl3pPr marL="1354325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3pPr>
      <a:lvl4pPr marL="1896056" indent="-270865" algn="l" defTabSz="1083460" rtl="0" eaLnBrk="1" latinLnBrk="0" hangingPunct="1">
        <a:spcBef>
          <a:spcPct val="20000"/>
        </a:spcBef>
        <a:buFont typeface="Arial" pitchFamily="34" charset="0"/>
        <a:buChar char="–"/>
        <a:defRPr sz="2382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6" indent="-270865" algn="l" defTabSz="1083460" rtl="0" eaLnBrk="1" latinLnBrk="0" hangingPunct="1">
        <a:spcBef>
          <a:spcPct val="20000"/>
        </a:spcBef>
        <a:buFont typeface="Arial" pitchFamily="34" charset="0"/>
        <a:buChar char="»"/>
        <a:defRPr sz="2382" kern="1200">
          <a:solidFill>
            <a:schemeClr val="tx1"/>
          </a:solidFill>
          <a:latin typeface="+mn-lt"/>
          <a:ea typeface="+mn-ea"/>
          <a:cs typeface="+mn-cs"/>
        </a:defRPr>
      </a:lvl5pPr>
      <a:lvl6pPr marL="297951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6pPr>
      <a:lvl7pPr marL="352124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7pPr>
      <a:lvl8pPr marL="406297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8pPr>
      <a:lvl9pPr marL="460470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173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8346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2519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6692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0865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5038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9211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3384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A908E0B-795A-4DBD-BCD4-7D861337950D}" type="datetimeFigureOut">
              <a:rPr lang="en-US" smtClean="0"/>
              <a:pPr/>
              <a:t>09/03/20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68A2391-5D31-497A-995B-119877EFD94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16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8B8E6-2498-4F47-A911-D37806ECCC3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CE446-62F3-4C9C-A16C-DE6180F0688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02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BFCFE-492F-404A-BE64-3EFE118BE12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CD748-C2A4-4758-8913-3704B486842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87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122786" tIns="61393" rIns="122786" bIns="6139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2786" tIns="61393" rIns="122786" bIns="6139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l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A70BC87D-3C8C-4D2A-B35E-DE998FC2F7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09/03/20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ct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22786" tIns="61393" rIns="122786" bIns="61393" rtlCol="0" anchor="ctr"/>
          <a:lstStyle>
            <a:lvl1pPr algn="r">
              <a:defRPr sz="141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3460"/>
            <a:fld id="{74D3AB83-FFCC-4BD6-802F-6F7A818E5D2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8346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471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1083460" rtl="0" eaLnBrk="1" latinLnBrk="0" hangingPunct="1">
        <a:spcBef>
          <a:spcPct val="0"/>
        </a:spcBef>
        <a:buNone/>
        <a:defRPr sz="52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6298" indent="-406298" algn="l" defTabSz="1083460" rtl="0" eaLnBrk="1" latinLnBrk="0" hangingPunct="1">
        <a:spcBef>
          <a:spcPct val="20000"/>
        </a:spcBef>
        <a:buFont typeface="Arial" pitchFamily="34" charset="0"/>
        <a:buChar char="•"/>
        <a:defRPr sz="3794" kern="1200">
          <a:solidFill>
            <a:schemeClr val="tx1"/>
          </a:solidFill>
          <a:latin typeface="+mn-lt"/>
          <a:ea typeface="+mn-ea"/>
          <a:cs typeface="+mn-cs"/>
        </a:defRPr>
      </a:lvl1pPr>
      <a:lvl2pPr marL="880311" indent="-338581" algn="l" defTabSz="1083460" rtl="0" eaLnBrk="1" latinLnBrk="0" hangingPunct="1">
        <a:spcBef>
          <a:spcPct val="20000"/>
        </a:spcBef>
        <a:buFont typeface="Arial" pitchFamily="34" charset="0"/>
        <a:buChar char="–"/>
        <a:defRPr sz="3353" kern="1200">
          <a:solidFill>
            <a:schemeClr val="tx1"/>
          </a:solidFill>
          <a:latin typeface="+mn-lt"/>
          <a:ea typeface="+mn-ea"/>
          <a:cs typeface="+mn-cs"/>
        </a:defRPr>
      </a:lvl2pPr>
      <a:lvl3pPr marL="1354325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3pPr>
      <a:lvl4pPr marL="1896056" indent="-270865" algn="l" defTabSz="1083460" rtl="0" eaLnBrk="1" latinLnBrk="0" hangingPunct="1">
        <a:spcBef>
          <a:spcPct val="20000"/>
        </a:spcBef>
        <a:buFont typeface="Arial" pitchFamily="34" charset="0"/>
        <a:buChar char="–"/>
        <a:defRPr sz="2382" kern="1200">
          <a:solidFill>
            <a:schemeClr val="tx1"/>
          </a:solidFill>
          <a:latin typeface="+mn-lt"/>
          <a:ea typeface="+mn-ea"/>
          <a:cs typeface="+mn-cs"/>
        </a:defRPr>
      </a:lvl4pPr>
      <a:lvl5pPr marL="2437786" indent="-270865" algn="l" defTabSz="1083460" rtl="0" eaLnBrk="1" latinLnBrk="0" hangingPunct="1">
        <a:spcBef>
          <a:spcPct val="20000"/>
        </a:spcBef>
        <a:buFont typeface="Arial" pitchFamily="34" charset="0"/>
        <a:buChar char="»"/>
        <a:defRPr sz="2382" kern="1200">
          <a:solidFill>
            <a:schemeClr val="tx1"/>
          </a:solidFill>
          <a:latin typeface="+mn-lt"/>
          <a:ea typeface="+mn-ea"/>
          <a:cs typeface="+mn-cs"/>
        </a:defRPr>
      </a:lvl5pPr>
      <a:lvl6pPr marL="297951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6pPr>
      <a:lvl7pPr marL="352124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7pPr>
      <a:lvl8pPr marL="406297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8pPr>
      <a:lvl9pPr marL="4604706" indent="-270865" algn="l" defTabSz="108346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1pPr>
      <a:lvl2pPr marL="54173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2pPr>
      <a:lvl3pPr marL="108346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3pPr>
      <a:lvl4pPr marL="1625190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4pPr>
      <a:lvl5pPr marL="216692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5pPr>
      <a:lvl6pPr marL="270865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6pPr>
      <a:lvl7pPr marL="325038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7pPr>
      <a:lvl8pPr marL="379211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8pPr>
      <a:lvl9pPr marL="4333841" algn="l" defTabSz="1083460" rtl="0" eaLnBrk="1" latinLnBrk="0" hangingPunct="1">
        <a:defRPr sz="211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jp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4000">
              <a:srgbClr val="0070C0"/>
            </a:gs>
            <a:gs pos="51750">
              <a:srgbClr val="84B1D9"/>
            </a:gs>
            <a:gs pos="42500">
              <a:srgbClr val="589BD1"/>
            </a:gs>
            <a:gs pos="71000">
              <a:schemeClr val="accent1">
                <a:lumMod val="45000"/>
                <a:lumOff val="5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56765" y="3966883"/>
            <a:ext cx="4706471" cy="1680882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algn="ctr" defTabSz="1083460"/>
            <a:r>
              <a:rPr lang="en-US" sz="2118" b="1" dirty="0">
                <a:solidFill>
                  <a:prstClr val="black"/>
                </a:solidFill>
                <a:latin typeface="Book Antiqua" pitchFamily="18" charset="0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1096490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8329428"/>
              </p:ext>
            </p:extLst>
          </p:nvPr>
        </p:nvGraphicFramePr>
        <p:xfrm>
          <a:off x="2" y="0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life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life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1053348"/>
            <a:ext cx="12192000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n-US" sz="4400" dirty="0" smtClean="0"/>
              <a:t>3. Youth </a:t>
            </a:r>
            <a:r>
              <a:rPr lang="en-US" sz="4400" dirty="0"/>
              <a:t>is (a) ----- best time of (b) -----. This is the time (c) ----- it is most important (d) ------- one to remember the maxim, “As you (e) ------ , so shall you reap.” One must sow (f) ------ seeds of industry, truthfulness, honesty and other virtues (g) ------ this season to (h) ------- the harvest of prosperity and happiness. Whatever takes root in (</a:t>
            </a:r>
            <a:r>
              <a:rPr lang="en-US" sz="4400" dirty="0" err="1"/>
              <a:t>i</a:t>
            </a:r>
            <a:r>
              <a:rPr lang="en-US" sz="4400" dirty="0"/>
              <a:t>) ------ man at this time lasts throughout the rest (j) ------ his life and </a:t>
            </a:r>
            <a:r>
              <a:rPr lang="en-US" sz="4400" dirty="0" err="1"/>
              <a:t>moulds</a:t>
            </a:r>
            <a:r>
              <a:rPr lang="en-US" sz="4400" dirty="0"/>
              <a:t> his future.</a:t>
            </a:r>
          </a:p>
        </p:txBody>
      </p:sp>
    </p:spTree>
    <p:extLst>
      <p:ext uri="{BB962C8B-B14F-4D97-AF65-F5344CB8AC3E}">
        <p14:creationId xmlns:p14="http://schemas.microsoft.com/office/powerpoint/2010/main" val="2029283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Answer-3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25043802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life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when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sow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38474134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reap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32814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29796"/>
              </p:ext>
            </p:extLst>
          </p:nvPr>
        </p:nvGraphicFramePr>
        <p:xfrm>
          <a:off x="2" y="0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1667351"/>
                <a:gridCol w="2396649"/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communicate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wonder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0" y="1078737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 Mobile phone is one of the (a) ------ of modem science. It has added (b) ------ new dimension (c) ------ our way (d) ------ life and to (e) ------ communication system. It is a telephone system that works (f) ------any wire. Obviously, mobile telecommunication has become (g) ------ part of modern life. Nowadays, (h) ------ a mobile phone is not a luxury (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------ a poor country like Bangladesh. People use mobile phones to do rapid (j) -----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2725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Answer-4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45128393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wonders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128947457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without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keeping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communication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566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8531694"/>
              </p:ext>
            </p:extLst>
          </p:nvPr>
        </p:nvGraphicFramePr>
        <p:xfrm>
          <a:off x="2" y="0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1667351"/>
                <a:gridCol w="239664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fear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with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get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0" y="907461"/>
            <a:ext cx="12100142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/>
              <a:t>5. A </a:t>
            </a:r>
            <a:r>
              <a:rPr lang="en-US" sz="3600" dirty="0"/>
              <a:t>good man is (a)-------man of character. His polite behavior is (b)-------great asset because he can win the heart (c)-------other people around him, no matter whether he is rich or poor. He also (d)-------the admiration (e)-------all he deals with. He behaves well (f)-------even those who are rude towards him because he hates to behave rudely. One who pretends to be polite cannot be polite (g)-------all circumstances. But (h)-------man who is really polite does not (</a:t>
            </a:r>
            <a:r>
              <a:rPr lang="en-US" sz="3600" dirty="0" err="1"/>
              <a:t>i</a:t>
            </a:r>
            <a:r>
              <a:rPr lang="en-US" sz="3600" dirty="0"/>
              <a:t>)-------anybody whatever be (j)-------provocation.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22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Answer-5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55725031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gets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4196723914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fear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0227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020093"/>
              </p:ext>
            </p:extLst>
          </p:nvPr>
        </p:nvGraphicFramePr>
        <p:xfrm>
          <a:off x="2" y="0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1667351"/>
                <a:gridCol w="2396649"/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symbol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last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give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symbol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 be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0" y="1078738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/>
              <a:t>6. A </a:t>
            </a:r>
            <a:r>
              <a:rPr lang="en-US" sz="3600" dirty="0"/>
              <a:t>flower is (a)--------best gift of nature. It is a (b)--------of purity and beauty. It (c)--------us pleasure. There is nobody (d)--------loves a flower. But it is (e)--------matter of sorrow that a flower does not (f)--------long. It blooms (g)--------the morning and fades away very soon. Nowadays flowers (h)--------cultivated in our country. Many people earn their livelihood (</a:t>
            </a:r>
            <a:r>
              <a:rPr lang="en-US" sz="3600" dirty="0" err="1"/>
              <a:t>i</a:t>
            </a:r>
            <a:r>
              <a:rPr lang="en-US" sz="3600" dirty="0"/>
              <a:t>)--------flower (j)--------.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135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Answer-6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74486168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symbol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gives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but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937276879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last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are</a:t>
                      </a:r>
                      <a:r>
                        <a:rPr lang="en-US" sz="43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being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cultivation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1316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2367832"/>
              </p:ext>
            </p:extLst>
          </p:nvPr>
        </p:nvGraphicFramePr>
        <p:xfrm>
          <a:off x="2" y="0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1667351"/>
                <a:gridCol w="239664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useful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0" y="1078739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/>
              <a:t>7. There </a:t>
            </a:r>
            <a:r>
              <a:rPr lang="en-US" sz="3600" dirty="0"/>
              <a:t>is a close relationship between man (a)---------nature. Man has established (b)---------friendship with nature. It helps us (c)---------many ways. Similarly trees are closely related (d)---------our life. Trees play (e)---------important role in our life (f)---------economy. Trees are very (g)---------to us. We get oxygen (h)---------them. They are (</a:t>
            </a:r>
            <a:r>
              <a:rPr lang="en-US" sz="3600" dirty="0" err="1"/>
              <a:t>i</a:t>
            </a:r>
            <a:r>
              <a:rPr lang="en-US" sz="3600" dirty="0"/>
              <a:t>)---------great source of food and vitamin. They meet (j)---------our local demands.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159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Answer-7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41057343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708384032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useful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45946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39354" y="4762"/>
            <a:ext cx="9144000" cy="5029200"/>
          </a:xfrm>
          <a:prstGeom prst="rect">
            <a:avLst/>
          </a:prstGeom>
          <a:solidFill>
            <a:srgbClr val="66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57400" y="502694"/>
            <a:ext cx="3200400" cy="4145507"/>
            <a:chOff x="533400" y="502693"/>
            <a:chExt cx="2438400" cy="3535907"/>
          </a:xfrm>
        </p:grpSpPr>
        <p:sp>
          <p:nvSpPr>
            <p:cNvPr id="8" name="Rectangle 7"/>
            <p:cNvSpPr/>
            <p:nvPr/>
          </p:nvSpPr>
          <p:spPr>
            <a:xfrm>
              <a:off x="533400" y="502693"/>
              <a:ext cx="2438400" cy="4117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Md. Abdul </a:t>
              </a:r>
              <a:r>
                <a:rPr lang="en-US" dirty="0" err="1">
                  <a:solidFill>
                    <a:srgbClr val="FFFFFF"/>
                  </a:solidFill>
                </a:rPr>
                <a:t>Motalab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533400" y="3378958"/>
              <a:ext cx="2438400" cy="659642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2060"/>
                  </a:solidFill>
                </a:rPr>
                <a:t>Police Lines School and College, </a:t>
              </a:r>
              <a:r>
                <a:rPr lang="en-US" dirty="0" err="1">
                  <a:solidFill>
                    <a:srgbClr val="002060"/>
                  </a:solidFill>
                </a:rPr>
                <a:t>Rangpur</a:t>
              </a:r>
              <a:endParaRPr 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34200" y="533400"/>
            <a:ext cx="3276600" cy="3977640"/>
            <a:chOff x="6248400" y="655093"/>
            <a:chExt cx="2438400" cy="2697707"/>
          </a:xfrm>
        </p:grpSpPr>
        <p:sp>
          <p:nvSpPr>
            <p:cNvPr id="6" name="Rectangle 5"/>
            <p:cNvSpPr/>
            <p:nvPr/>
          </p:nvSpPr>
          <p:spPr>
            <a:xfrm>
              <a:off x="6248400" y="1066800"/>
              <a:ext cx="2438400" cy="2286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6248400" y="655093"/>
              <a:ext cx="2438400" cy="41170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FFFF"/>
                  </a:solidFill>
                </a:rPr>
                <a:t>ENGLISH</a:t>
              </a:r>
            </a:p>
          </p:txBody>
        </p:sp>
      </p:grpSp>
      <p:sp>
        <p:nvSpPr>
          <p:cNvPr id="13" name="Rectangle 12"/>
          <p:cNvSpPr/>
          <p:nvPr/>
        </p:nvSpPr>
        <p:spPr>
          <a:xfrm>
            <a:off x="5029200" y="1"/>
            <a:ext cx="2057400" cy="50269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0000"/>
                </a:solidFill>
              </a:rPr>
              <a:t>Identity</a:t>
            </a:r>
          </a:p>
        </p:txBody>
      </p:sp>
      <p:pic>
        <p:nvPicPr>
          <p:cNvPr id="1026" name="Picture 2" descr="D:\14-9-19\Content Picture\Back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60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154" y="-304800"/>
            <a:ext cx="16764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975820"/>
            <a:ext cx="3215754" cy="289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954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930891"/>
              </p:ext>
            </p:extLst>
          </p:nvPr>
        </p:nvGraphicFramePr>
        <p:xfrm>
          <a:off x="2" y="0"/>
          <a:ext cx="12192000" cy="12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1667351"/>
                <a:gridCol w="2396649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enquire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remember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freedom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forget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dying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supreme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0" y="1236608"/>
            <a:ext cx="1207509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/>
              <a:t>8. Our </a:t>
            </a:r>
            <a:r>
              <a:rPr lang="en-US" sz="3600" dirty="0"/>
              <a:t>freedom fighters are (a) ----- real heroes of our country. We should (b) ----- them as sacrificed their lives (c) ----- the greatest cause of the country. It is (d) ----- matter they of great sorrow that most (e) ----- them are forgotten. Our young generations do not know about their (f) ----- sacrifice. Now many real (g) ----- fighters are living (h) ----- hardship. Some of them are also (</a:t>
            </a:r>
            <a:r>
              <a:rPr lang="en-US" sz="3600" dirty="0" err="1"/>
              <a:t>i</a:t>
            </a:r>
            <a:r>
              <a:rPr lang="en-US" sz="3600" dirty="0"/>
              <a:t>) ----- pathetically. We should (j) ----- about them and give them </a:t>
            </a:r>
            <a:r>
              <a:rPr lang="en-US" sz="3600" dirty="0" err="1"/>
              <a:t>honour</a:t>
            </a:r>
            <a:endParaRPr lang="en-US" sz="3600" dirty="0"/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370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Answer-8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16069896"/>
              </p:ext>
            </p:extLst>
          </p:nvPr>
        </p:nvGraphicFramePr>
        <p:xfrm>
          <a:off x="95534" y="1419368"/>
          <a:ext cx="5444841" cy="4995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906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06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remember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06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32556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90631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22056791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supreme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freedom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dying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enquire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46175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871797"/>
              </p:ext>
            </p:extLst>
          </p:nvPr>
        </p:nvGraphicFramePr>
        <p:xfrm>
          <a:off x="2" y="0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1667351"/>
                <a:gridCol w="2396649"/>
              </a:tblGrid>
              <a:tr h="457200">
                <a:tc>
                  <a:txBody>
                    <a:bodyPr/>
                    <a:lstStyle/>
                    <a:p>
                      <a:pPr marL="1422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forward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up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move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14224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forward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Content Placeholder 1"/>
          <p:cNvSpPr>
            <a:spLocks noGrp="1" noChangeArrowheads="1"/>
          </p:cNvSpPr>
          <p:nvPr>
            <p:ph idx="1"/>
          </p:nvPr>
        </p:nvSpPr>
        <p:spPr bwMode="auto">
          <a:xfrm>
            <a:off x="0" y="986192"/>
            <a:ext cx="11774466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9. Traffic jam is (a) ------- problem in all towns and cities (b) ------- Bangladesh. It occurs where (c) ------- mass of vehicles crowd so close together that (d) ------- becomes impossible (e) ------- sometimes. It is more common where (f) ------- streets are narrow and have many bends. Weak traffic control system is also largely responsible (g) ------- it. Traffic jam is very vexatious and time killing. When caught in a traffic jam we simply get struck (h) ------- at one place. We cannot move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------- we cannot move backward either. We have to wait and look repeatedly (j) ------- our watch.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7991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Answer-9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17123700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movement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5773886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forward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79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3493241"/>
              </p:ext>
            </p:extLst>
          </p:nvPr>
        </p:nvGraphicFramePr>
        <p:xfrm>
          <a:off x="1" y="0"/>
          <a:ext cx="12192002" cy="9582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5440"/>
                <a:gridCol w="1565754"/>
                <a:gridCol w="2254684"/>
                <a:gridCol w="2156123"/>
                <a:gridCol w="1969313"/>
                <a:gridCol w="2830688"/>
              </a:tblGrid>
              <a:tr h="501041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preserve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grow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out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preserve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 noChangeArrowheads="1"/>
          </p:cNvSpPr>
          <p:nvPr>
            <p:ph idx="1"/>
          </p:nvPr>
        </p:nvSpPr>
        <p:spPr bwMode="auto">
          <a:xfrm>
            <a:off x="0" y="1078740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sz="3600" dirty="0" smtClean="0"/>
              <a:t>10. Students </a:t>
            </a:r>
            <a:r>
              <a:rPr lang="en-US" sz="3600" dirty="0"/>
              <a:t>should observe (a) ------ laws of health. They should, rise (b) ----- the bed early (c) ----- the morning and go (d) ----- for (e) ----- walk. Besides these, they should take care to perform all these things which are useful for the (f) ----- of health. These are essential (g) ------ their physical and mental (h) ----- They should also follow (</a:t>
            </a:r>
            <a:r>
              <a:rPr lang="en-US" sz="3600" dirty="0" err="1"/>
              <a:t>i</a:t>
            </a:r>
            <a:r>
              <a:rPr lang="en-US" sz="3600" dirty="0"/>
              <a:t>) ------ rules of health because health is (j) ----- root of all happiness.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95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Answer-10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42155086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from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out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265758220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preservation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growth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31101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412" y="5109883"/>
            <a:ext cx="6723529" cy="1644135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defTabSz="1083460"/>
            <a:r>
              <a:rPr lang="en-US" sz="2118" b="1" dirty="0" smtClean="0">
                <a:solidFill>
                  <a:prstClr val="black"/>
                </a:solidFill>
                <a:latin typeface="Book Antiqua" pitchFamily="18" charset="0"/>
              </a:rPr>
              <a:t>Thank You</a:t>
            </a:r>
            <a:endParaRPr lang="en-US" sz="2118" b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18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accent2">
              <a:lumMod val="75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0"/>
            <a:ext cx="12192000" cy="548640"/>
          </a:xfrm>
        </p:spPr>
        <p:txBody>
          <a:bodyPr/>
          <a:lstStyle/>
          <a:p>
            <a:pPr algn="ctr"/>
            <a:r>
              <a:rPr lang="en-US" sz="4400" dirty="0" smtClean="0">
                <a:solidFill>
                  <a:schemeClr val="bg1"/>
                </a:solidFill>
              </a:rPr>
              <a:t>WHAT ARE THE STUDENTS DOING HERE?</a:t>
            </a:r>
            <a:endParaRPr lang="en-US" sz="4400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112" y="914400"/>
            <a:ext cx="7729728" cy="4108704"/>
          </a:xfrm>
        </p:spPr>
      </p:pic>
    </p:spTree>
    <p:extLst>
      <p:ext uri="{BB962C8B-B14F-4D97-AF65-F5344CB8AC3E}">
        <p14:creationId xmlns:p14="http://schemas.microsoft.com/office/powerpoint/2010/main" val="2841253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p Ribbon 2"/>
          <p:cNvSpPr/>
          <p:nvPr/>
        </p:nvSpPr>
        <p:spPr>
          <a:xfrm>
            <a:off x="390144" y="2535318"/>
            <a:ext cx="11265408" cy="1619343"/>
          </a:xfrm>
          <a:prstGeom prst="ribbon2">
            <a:avLst>
              <a:gd name="adj1" fmla="val 16667"/>
              <a:gd name="adj2" fmla="val 73161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 on Cloze test with clues</a:t>
            </a:r>
            <a:endParaRPr lang="en-US" sz="4400" b="1" dirty="0" smtClean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4734" y="1181686"/>
            <a:ext cx="8556673" cy="76944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Topic </a:t>
            </a:r>
            <a:r>
              <a:rPr lang="en-US" sz="440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endParaRPr lang="en-US" sz="4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72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rgbClr val="00B0F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380342" y="1143000"/>
            <a:ext cx="7525658" cy="838200"/>
          </a:xfrm>
          <a:prstGeom prst="flowChartAlternateProcess">
            <a:avLst/>
          </a:prstGeom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prstClr val="black"/>
                </a:solidFill>
                <a:latin typeface="Book Antiqua" pitchFamily="18" charset="0"/>
              </a:rPr>
              <a:t>Learning outcomes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380342" y="2438400"/>
            <a:ext cx="7525658" cy="32766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prstClr val="black"/>
                </a:solidFill>
                <a:latin typeface="Book Antiqua" pitchFamily="18" charset="0"/>
              </a:rPr>
              <a:t>After completing this lesson, we will be able to –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800" b="1" dirty="0" smtClean="0">
                <a:solidFill>
                  <a:prstClr val="black"/>
                </a:solidFill>
                <a:latin typeface="Book Antiqua" pitchFamily="18" charset="0"/>
              </a:rPr>
              <a:t>prepare for the S.S.C examination</a:t>
            </a:r>
            <a:endParaRPr lang="en-US" sz="2800" b="1" dirty="0">
              <a:solidFill>
                <a:prstClr val="black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840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80135"/>
              </p:ext>
            </p:extLst>
          </p:nvPr>
        </p:nvGraphicFramePr>
        <p:xfrm>
          <a:off x="2" y="0"/>
          <a:ext cx="12192000" cy="1242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sauce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manpower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explore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provide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employment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densely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recreation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necessary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different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across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solution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unemployment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1579645"/>
            <a:ext cx="121920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 Bangladesh is a (a) ----- populated country, but a large number of her people are (b) ----- It is not possible for her to ensure (c) ----- to the teeming millions. Self-employment is a possible (d) ---- to this problem. It means that people themselves should (e) ------ avenues for self-employment. Facilities for training in (f) ---- trades and vocations are available (g) ----- the country. The youths, in particular, can train themselves in any of these trades and turn into a useful (h) -----. The Govt. also (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------ easy loans and counseling with a view to helping them start are (f) ---- earning activity.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4939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Answer-1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6587918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densely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unemployed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employment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solution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explore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331525221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different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across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manpower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Should provide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</a:rPr>
                        <a:t>necessary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5708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738010"/>
              </p:ext>
            </p:extLst>
          </p:nvPr>
        </p:nvGraphicFramePr>
        <p:xfrm>
          <a:off x="2" y="0"/>
          <a:ext cx="121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  <a:gridCol w="2032000"/>
                <a:gridCol w="2032000"/>
                <a:gridCol w="2032000"/>
              </a:tblGrid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about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prosper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administer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of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the</a:t>
                      </a:r>
                    </a:p>
                  </a:txBody>
                  <a:tcPr marL="68580" marR="68580" marT="0" marB="0"/>
                </a:tc>
              </a:tr>
              <a:tr h="45720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in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92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Rectangle 6"/>
          <p:cNvSpPr>
            <a:spLocks noGrp="1" noChangeArrowheads="1"/>
          </p:cNvSpPr>
          <p:nvPr>
            <p:ph idx="1"/>
          </p:nvPr>
        </p:nvSpPr>
        <p:spPr bwMode="auto">
          <a:xfrm>
            <a:off x="0" y="1302647"/>
            <a:ext cx="121920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just">
              <a:buNone/>
            </a:pPr>
            <a:r>
              <a:rPr lang="en-US" sz="4000" dirty="0" smtClean="0"/>
              <a:t>2. Students</a:t>
            </a:r>
            <a:r>
              <a:rPr lang="en-US" sz="4000" dirty="0"/>
              <a:t>’ politics hinders (a) ------ normal progress of a student. Students’ politics brings (b) ----- to a few but causes harm to many. Because (c) ----- students’ politics normal (d) ----- of a college or (e) ----- university is hampered. As (f) ----- result, it causes session jam. (g) ----- this problem of the campus students’ politics is mainly responsible. So we should think (h) ----- the necessity of student politics. Either we should advise students or we should bring (</a:t>
            </a:r>
            <a:r>
              <a:rPr lang="en-US" sz="4000" dirty="0" err="1"/>
              <a:t>i</a:t>
            </a:r>
            <a:r>
              <a:rPr lang="en-US" sz="4000" dirty="0"/>
              <a:t>) ----- a positive change (j) ------ this sector.</a:t>
            </a:r>
          </a:p>
        </p:txBody>
      </p:sp>
    </p:spTree>
    <p:extLst>
      <p:ext uri="{BB962C8B-B14F-4D97-AF65-F5344CB8AC3E}">
        <p14:creationId xmlns:p14="http://schemas.microsoft.com/office/powerpoint/2010/main" val="962446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9182" y="365125"/>
            <a:ext cx="11246206" cy="794935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Answer-2</a:t>
            </a:r>
            <a:endParaRPr lang="en-US" b="1" u="sng" dirty="0">
              <a:solidFill>
                <a:srgbClr val="FF0000"/>
              </a:solidFill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749316312"/>
              </p:ext>
            </p:extLst>
          </p:nvPr>
        </p:nvGraphicFramePr>
        <p:xfrm>
          <a:off x="95534" y="1419368"/>
          <a:ext cx="5444841" cy="50087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4841"/>
              </a:tblGrid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prosperity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48908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administration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914955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0" name="Content Placeholder 9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515758119"/>
              </p:ext>
            </p:extLst>
          </p:nvPr>
        </p:nvGraphicFramePr>
        <p:xfrm>
          <a:off x="5540991" y="1473959"/>
          <a:ext cx="5983941" cy="49404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3941"/>
              </a:tblGrid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873599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about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46094">
                <a:tc>
                  <a:txBody>
                    <a:bodyPr/>
                    <a:lstStyle/>
                    <a:p>
                      <a:pPr marL="22860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3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j) </a:t>
                      </a:r>
                      <a:r>
                        <a:rPr lang="en-US" sz="43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7347434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1611</Words>
  <Application>Microsoft Office PowerPoint</Application>
  <PresentationFormat>Widescreen</PresentationFormat>
  <Paragraphs>232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41" baseType="lpstr">
      <vt:lpstr>Arial</vt:lpstr>
      <vt:lpstr>Book Antiqua</vt:lpstr>
      <vt:lpstr>Calibri</vt:lpstr>
      <vt:lpstr>Calibri Light</vt:lpstr>
      <vt:lpstr>Franklin Gothic Book</vt:lpstr>
      <vt:lpstr>Franklin Gothic Medium</vt:lpstr>
      <vt:lpstr>Times New Roman</vt:lpstr>
      <vt:lpstr>Tunga</vt:lpstr>
      <vt:lpstr>Wingdings</vt:lpstr>
      <vt:lpstr>Office Theme</vt:lpstr>
      <vt:lpstr>1_Office Theme</vt:lpstr>
      <vt:lpstr>Angles</vt:lpstr>
      <vt:lpstr>2_Office Theme</vt:lpstr>
      <vt:lpstr>3_Office Theme</vt:lpstr>
      <vt:lpstr>4_Office Theme</vt:lpstr>
      <vt:lpstr>PowerPoint Presentation</vt:lpstr>
      <vt:lpstr>PowerPoint Presentation</vt:lpstr>
      <vt:lpstr>WHAT ARE THE STUDENTS DOING HERE?</vt:lpstr>
      <vt:lpstr>PowerPoint Presentation</vt:lpstr>
      <vt:lpstr>PowerPoint Presentation</vt:lpstr>
      <vt:lpstr>PowerPoint Presentation</vt:lpstr>
      <vt:lpstr>Answer-1</vt:lpstr>
      <vt:lpstr>PowerPoint Presentation</vt:lpstr>
      <vt:lpstr>Answer-2</vt:lpstr>
      <vt:lpstr>PowerPoint Presentation</vt:lpstr>
      <vt:lpstr>Answer-3</vt:lpstr>
      <vt:lpstr>PowerPoint Presentation</vt:lpstr>
      <vt:lpstr>Answer-4</vt:lpstr>
      <vt:lpstr>PowerPoint Presentation</vt:lpstr>
      <vt:lpstr>Answer-5</vt:lpstr>
      <vt:lpstr>PowerPoint Presentation</vt:lpstr>
      <vt:lpstr>Answer-6</vt:lpstr>
      <vt:lpstr>PowerPoint Presentation</vt:lpstr>
      <vt:lpstr>Answer-7</vt:lpstr>
      <vt:lpstr>PowerPoint Presentation</vt:lpstr>
      <vt:lpstr>Answer-8</vt:lpstr>
      <vt:lpstr>PowerPoint Presentation</vt:lpstr>
      <vt:lpstr>Answer-9</vt:lpstr>
      <vt:lpstr>PowerPoint Presentation</vt:lpstr>
      <vt:lpstr>Answer-10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Lenovo</cp:lastModifiedBy>
  <cp:revision>38</cp:revision>
  <dcterms:created xsi:type="dcterms:W3CDTF">2020-07-01T13:43:52Z</dcterms:created>
  <dcterms:modified xsi:type="dcterms:W3CDTF">2020-09-03T12:21:55Z</dcterms:modified>
</cp:coreProperties>
</file>